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0160000" cy="20104100"/>
  <p:notesSz cx="10160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2000" y="6232271"/>
            <a:ext cx="86360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4000" y="11258296"/>
            <a:ext cx="71120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8000" y="4623943"/>
            <a:ext cx="4419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32400" y="4623943"/>
            <a:ext cx="4419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6925870"/>
            <a:ext cx="10157860" cy="4533996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-6"/>
            <a:ext cx="10157860" cy="428211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8000" y="804164"/>
            <a:ext cx="91440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8000" y="4623943"/>
            <a:ext cx="91440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54400" y="18696814"/>
            <a:ext cx="325120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8000" y="18696814"/>
            <a:ext cx="233680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15200" y="18696814"/>
            <a:ext cx="233680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7088" y="7352732"/>
            <a:ext cx="4412615" cy="1719580"/>
          </a:xfrm>
          <a:prstGeom prst="rect">
            <a:avLst/>
          </a:prstGeom>
          <a:ln w="10574">
            <a:solidFill>
              <a:srgbClr val="FFFFFF"/>
            </a:solidFill>
          </a:ln>
        </p:spPr>
        <p:txBody>
          <a:bodyPr wrap="square" lIns="0" tIns="187960" rIns="0" bIns="0" rtlCol="0" vert="horz">
            <a:spAutoFit/>
          </a:bodyPr>
          <a:lstStyle/>
          <a:p>
            <a:pPr marL="285115" marR="1674495">
              <a:lnSpc>
                <a:spcPct val="100899"/>
              </a:lnSpc>
              <a:spcBef>
                <a:spcPts val="1480"/>
              </a:spcBef>
            </a:pP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Build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30" b="1">
                <a:solidFill>
                  <a:srgbClr val="FFFFFF"/>
                </a:solidFill>
                <a:latin typeface="Arial Narrow"/>
                <a:cs typeface="Arial Narrow"/>
              </a:rPr>
              <a:t>Train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35" b="1">
                <a:solidFill>
                  <a:srgbClr val="FFFFFF"/>
                </a:solidFill>
                <a:latin typeface="Arial Narrow"/>
                <a:cs typeface="Arial Narrow"/>
              </a:rPr>
              <a:t>with </a:t>
            </a:r>
            <a:r>
              <a:rPr dirty="0" sz="1650" spc="165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650" spc="10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70" b="1">
                <a:solidFill>
                  <a:srgbClr val="FFFFFF"/>
                </a:solidFill>
                <a:latin typeface="Arial Narrow"/>
                <a:cs typeface="Arial Narrow"/>
              </a:rPr>
              <a:t>Machine</a:t>
            </a:r>
            <a:r>
              <a:rPr dirty="0" sz="1650" spc="10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0" b="1">
                <a:solidFill>
                  <a:srgbClr val="FFFFFF"/>
                </a:solidFill>
                <a:latin typeface="Arial Narrow"/>
                <a:cs typeface="Arial Narrow"/>
              </a:rPr>
              <a:t>Learning</a:t>
            </a:r>
            <a:endParaRPr sz="1650">
              <a:latin typeface="Arial Narrow"/>
              <a:cs typeface="Arial Narrow"/>
            </a:endParaRPr>
          </a:p>
          <a:p>
            <a:pPr marL="285115" marR="501650">
              <a:lnSpc>
                <a:spcPct val="100800"/>
              </a:lnSpc>
              <a:spcBef>
                <a:spcPts val="940"/>
              </a:spcBef>
            </a:pP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Accelerate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model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development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with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drag-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and-drop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tools,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automated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4">
                <a:solidFill>
                  <a:srgbClr val="FFFFFF"/>
                </a:solidFill>
                <a:latin typeface="Arial Narrow"/>
                <a:cs typeface="Arial Narrow"/>
              </a:rPr>
              <a:t>ML,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visual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design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environments.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From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rapid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experimentation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to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enterprise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deployment,</a:t>
            </a:r>
            <a:r>
              <a:rPr dirty="0" sz="1100" spc="1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ML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simplifies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end-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to-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end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machine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learning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lifecycle.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7088" y="9311062"/>
            <a:ext cx="4412615" cy="1719580"/>
          </a:xfrm>
          <a:prstGeom prst="rect">
            <a:avLst/>
          </a:prstGeom>
          <a:ln w="10574">
            <a:solidFill>
              <a:srgbClr val="FFFFFF"/>
            </a:solidFill>
          </a:ln>
        </p:spPr>
        <p:txBody>
          <a:bodyPr wrap="square" lIns="0" tIns="183515" rIns="0" bIns="0" rtlCol="0" vert="horz">
            <a:spAutoFit/>
          </a:bodyPr>
          <a:lstStyle/>
          <a:p>
            <a:pPr marL="285115" marR="1834514">
              <a:lnSpc>
                <a:spcPct val="101000"/>
              </a:lnSpc>
              <a:spcBef>
                <a:spcPts val="1445"/>
              </a:spcBef>
            </a:pP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Create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0" b="1">
                <a:solidFill>
                  <a:srgbClr val="FFFFFF"/>
                </a:solidFill>
                <a:latin typeface="Arial Narrow"/>
                <a:cs typeface="Arial Narrow"/>
              </a:rPr>
              <a:t>Conversations </a:t>
            </a: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650" spc="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65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70" b="1">
                <a:solidFill>
                  <a:srgbClr val="FFFFFF"/>
                </a:solidFill>
                <a:latin typeface="Arial Narrow"/>
                <a:cs typeface="Arial Narrow"/>
              </a:rPr>
              <a:t>Bot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0" b="1">
                <a:solidFill>
                  <a:srgbClr val="FFFFFF"/>
                </a:solidFill>
                <a:latin typeface="Arial Narrow"/>
                <a:cs typeface="Arial Narrow"/>
              </a:rPr>
              <a:t>Service</a:t>
            </a:r>
            <a:endParaRPr sz="1650">
              <a:latin typeface="Arial Narrow"/>
              <a:cs typeface="Arial Narrow"/>
            </a:endParaRPr>
          </a:p>
          <a:p>
            <a:pPr marL="285115" marR="493395">
              <a:lnSpc>
                <a:spcPct val="100800"/>
              </a:lnSpc>
              <a:spcBef>
                <a:spcPts val="890"/>
              </a:spcBef>
            </a:pP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Deliver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personalized,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conversational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experiences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at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scale. </a:t>
            </a:r>
            <a:r>
              <a:rPr dirty="0" sz="1100" spc="114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1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Bot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4">
                <a:solidFill>
                  <a:srgbClr val="FFFFFF"/>
                </a:solidFill>
                <a:latin typeface="Arial Narrow"/>
                <a:cs typeface="Arial Narrow"/>
              </a:rPr>
              <a:t>Framework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helps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you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build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chatbots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that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integrate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seamlessly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100" spc="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Teams,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websites,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customer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service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platforms.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65173" y="7352739"/>
            <a:ext cx="4412615" cy="1719580"/>
          </a:xfrm>
          <a:prstGeom prst="rect">
            <a:avLst/>
          </a:prstGeom>
          <a:ln w="10588">
            <a:solidFill>
              <a:srgbClr val="FFFFFF"/>
            </a:solidFill>
          </a:ln>
        </p:spPr>
        <p:txBody>
          <a:bodyPr wrap="square" lIns="0" tIns="187960" rIns="0" bIns="0" rtlCol="0" vert="horz">
            <a:spAutoFit/>
          </a:bodyPr>
          <a:lstStyle/>
          <a:p>
            <a:pPr marL="290830" marR="1740535">
              <a:lnSpc>
                <a:spcPct val="100899"/>
              </a:lnSpc>
              <a:spcBef>
                <a:spcPts val="1480"/>
              </a:spcBef>
            </a:pP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Enhance</a:t>
            </a:r>
            <a:r>
              <a:rPr dirty="0" sz="1650" spc="8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0" b="1">
                <a:solidFill>
                  <a:srgbClr val="FFFFFF"/>
                </a:solidFill>
                <a:latin typeface="Arial Narrow"/>
                <a:cs typeface="Arial Narrow"/>
              </a:rPr>
              <a:t>Experiences </a:t>
            </a: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0" b="1">
                <a:solidFill>
                  <a:srgbClr val="FFFFFF"/>
                </a:solidFill>
                <a:latin typeface="Arial Narrow"/>
                <a:cs typeface="Arial Narrow"/>
              </a:rPr>
              <a:t>Cognitive</a:t>
            </a:r>
            <a:r>
              <a:rPr dirty="0" sz="1650" spc="10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0" b="1">
                <a:solidFill>
                  <a:srgbClr val="FFFFFF"/>
                </a:solidFill>
                <a:latin typeface="Arial Narrow"/>
                <a:cs typeface="Arial Narrow"/>
              </a:rPr>
              <a:t>Services</a:t>
            </a:r>
            <a:endParaRPr sz="1650">
              <a:latin typeface="Arial Narrow"/>
              <a:cs typeface="Arial Narrow"/>
            </a:endParaRPr>
          </a:p>
          <a:p>
            <a:pPr marL="290830" marR="589915">
              <a:lnSpc>
                <a:spcPct val="100800"/>
              </a:lnSpc>
              <a:spcBef>
                <a:spcPts val="945"/>
              </a:spcBef>
            </a:pP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Bring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intelligence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your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apps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using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pre-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built</a:t>
            </a:r>
            <a:r>
              <a:rPr dirty="0" sz="11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APIs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55">
                <a:solidFill>
                  <a:srgbClr val="FFFFFF"/>
                </a:solidFill>
                <a:latin typeface="Arial Narrow"/>
                <a:cs typeface="Arial Narrow"/>
              </a:rPr>
              <a:t>for </a:t>
            </a: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Vision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 b="1">
                <a:solidFill>
                  <a:srgbClr val="FFFFFF"/>
                </a:solidFill>
                <a:latin typeface="Arial Narrow"/>
                <a:cs typeface="Arial Narrow"/>
              </a:rPr>
              <a:t>Speech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 b="1">
                <a:solidFill>
                  <a:srgbClr val="FFFFFF"/>
                </a:solidFill>
                <a:latin typeface="Arial Narrow"/>
                <a:cs typeface="Arial Narrow"/>
              </a:rPr>
              <a:t>Language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,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Decision-making.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Recognize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images,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understand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text,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translate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speech,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or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detect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anomalies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all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without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heavy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science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effort.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65173" y="9311062"/>
            <a:ext cx="4412615" cy="1719580"/>
          </a:xfrm>
          <a:prstGeom prst="rect">
            <a:avLst/>
          </a:prstGeom>
          <a:ln w="10588">
            <a:solidFill>
              <a:srgbClr val="FFFFFF"/>
            </a:solidFill>
          </a:ln>
        </p:spPr>
        <p:txBody>
          <a:bodyPr wrap="square" lIns="0" tIns="183515" rIns="0" bIns="0" rtlCol="0" vert="horz">
            <a:spAutoFit/>
          </a:bodyPr>
          <a:lstStyle/>
          <a:p>
            <a:pPr marL="290830" marR="1737995">
              <a:lnSpc>
                <a:spcPct val="101000"/>
              </a:lnSpc>
              <a:spcBef>
                <a:spcPts val="1445"/>
              </a:spcBef>
            </a:pPr>
            <a:r>
              <a:rPr dirty="0" sz="1650" spc="165" b="1">
                <a:solidFill>
                  <a:srgbClr val="FFFFFF"/>
                </a:solidFill>
                <a:latin typeface="Arial Narrow"/>
                <a:cs typeface="Arial Narrow"/>
              </a:rPr>
              <a:t>Unlock</a:t>
            </a:r>
            <a:r>
              <a:rPr dirty="0" sz="1650" spc="11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0" b="1">
                <a:solidFill>
                  <a:srgbClr val="FFFFFF"/>
                </a:solidFill>
                <a:latin typeface="Arial Narrow"/>
                <a:cs typeface="Arial Narrow"/>
              </a:rPr>
              <a:t>Insights</a:t>
            </a:r>
            <a:r>
              <a:rPr dirty="0" sz="1650" spc="114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35" b="1">
                <a:solidFill>
                  <a:srgbClr val="FFFFFF"/>
                </a:solidFill>
                <a:latin typeface="Arial Narrow"/>
                <a:cs typeface="Arial Narrow"/>
              </a:rPr>
              <a:t>with </a:t>
            </a:r>
            <a:r>
              <a:rPr dirty="0" sz="1650" spc="165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650" spc="10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0" b="1">
                <a:solidFill>
                  <a:srgbClr val="FFFFFF"/>
                </a:solidFill>
                <a:latin typeface="Arial Narrow"/>
                <a:cs typeface="Arial Narrow"/>
              </a:rPr>
              <a:t>Cognitive</a:t>
            </a:r>
            <a:r>
              <a:rPr dirty="0" sz="1650" spc="10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60" b="1">
                <a:solidFill>
                  <a:srgbClr val="FFFFFF"/>
                </a:solidFill>
                <a:latin typeface="Arial Narrow"/>
                <a:cs typeface="Arial Narrow"/>
              </a:rPr>
              <a:t>Search</a:t>
            </a:r>
            <a:endParaRPr sz="1650">
              <a:latin typeface="Arial Narrow"/>
              <a:cs typeface="Arial Narrow"/>
            </a:endParaRPr>
          </a:p>
          <a:p>
            <a:pPr marL="290830" marR="511809">
              <a:lnSpc>
                <a:spcPct val="100800"/>
              </a:lnSpc>
              <a:spcBef>
                <a:spcPts val="890"/>
              </a:spcBef>
            </a:pP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Discover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hidden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insights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in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structured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unstructured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using</a:t>
            </a:r>
            <a:r>
              <a:rPr dirty="0" sz="1100" spc="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AI-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powered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search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indexing.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Combine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this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5" b="1">
                <a:solidFill>
                  <a:srgbClr val="FFFFFF"/>
                </a:solidFill>
                <a:latin typeface="Arial Narrow"/>
                <a:cs typeface="Arial Narrow"/>
              </a:rPr>
              <a:t>Form</a:t>
            </a:r>
            <a:r>
              <a:rPr dirty="0" sz="1100" spc="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 b="1">
                <a:solidFill>
                  <a:srgbClr val="FFFFFF"/>
                </a:solidFill>
                <a:latin typeface="Arial Narrow"/>
                <a:cs typeface="Arial Narrow"/>
              </a:rPr>
              <a:t>Recognizer</a:t>
            </a:r>
            <a:r>
              <a:rPr dirty="0" sz="1100" spc="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extract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valuable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information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documents,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forms,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5">
                <a:solidFill>
                  <a:srgbClr val="FFFFFF"/>
                </a:solidFill>
                <a:latin typeface="Arial Narrow"/>
                <a:cs typeface="Arial Narrow"/>
              </a:rPr>
              <a:t>PDFs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automatically.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3493" y="1199498"/>
            <a:ext cx="3985895" cy="18370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699"/>
              </a:lnSpc>
              <a:spcBef>
                <a:spcPts val="95"/>
              </a:spcBef>
            </a:pPr>
            <a:r>
              <a:rPr dirty="0" sz="3150" spc="360" b="1">
                <a:solidFill>
                  <a:srgbClr val="FFFFFF"/>
                </a:solidFill>
                <a:latin typeface="Arial Narrow"/>
                <a:cs typeface="Arial Narrow"/>
              </a:rPr>
              <a:t>Empower</a:t>
            </a:r>
            <a:r>
              <a:rPr dirty="0" sz="3150" spc="1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150" spc="275" b="1">
                <a:solidFill>
                  <a:srgbClr val="FFFFFF"/>
                </a:solidFill>
                <a:latin typeface="Arial Narrow"/>
                <a:cs typeface="Arial Narrow"/>
              </a:rPr>
              <a:t>Innovation </a:t>
            </a:r>
            <a:r>
              <a:rPr dirty="0" sz="3150" spc="280" b="1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3150" spc="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150" spc="310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3150" spc="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150" spc="270" b="1">
                <a:solidFill>
                  <a:srgbClr val="FFFFFF"/>
                </a:solidFill>
                <a:latin typeface="Arial Narrow"/>
                <a:cs typeface="Arial Narrow"/>
              </a:rPr>
              <a:t>AI</a:t>
            </a:r>
            <a:endParaRPr sz="3150">
              <a:latin typeface="Arial Narrow"/>
              <a:cs typeface="Arial Narrow"/>
            </a:endParaRPr>
          </a:p>
          <a:p>
            <a:pPr marL="12700" marR="665480">
              <a:lnSpc>
                <a:spcPct val="100000"/>
              </a:lnSpc>
              <a:spcBef>
                <a:spcPts val="915"/>
              </a:spcBef>
            </a:pPr>
            <a:r>
              <a:rPr dirty="0" sz="1600" spc="135">
                <a:solidFill>
                  <a:srgbClr val="FFFFFF"/>
                </a:solidFill>
                <a:latin typeface="Arial Narrow"/>
                <a:cs typeface="Arial Narrow"/>
              </a:rPr>
              <a:t>Unleash</a:t>
            </a:r>
            <a:r>
              <a:rPr dirty="0" sz="16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10">
                <a:solidFill>
                  <a:srgbClr val="FFFFFF"/>
                </a:solidFill>
                <a:latin typeface="Arial Narrow"/>
                <a:cs typeface="Arial Narrow"/>
              </a:rPr>
              <a:t>intelligent</a:t>
            </a:r>
            <a:r>
              <a:rPr dirty="0" sz="16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20">
                <a:solidFill>
                  <a:srgbClr val="FFFFFF"/>
                </a:solidFill>
                <a:latin typeface="Arial Narrow"/>
                <a:cs typeface="Arial Narrow"/>
              </a:rPr>
              <a:t>solutions</a:t>
            </a:r>
            <a:r>
              <a:rPr dirty="0" sz="16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05">
                <a:solidFill>
                  <a:srgbClr val="FFFFFF"/>
                </a:solidFill>
                <a:latin typeface="Arial Narrow"/>
                <a:cs typeface="Arial Narrow"/>
              </a:rPr>
              <a:t>built</a:t>
            </a:r>
            <a:r>
              <a:rPr dirty="0" sz="16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25">
                <a:solidFill>
                  <a:srgbClr val="FFFFFF"/>
                </a:solidFill>
                <a:latin typeface="Arial Narrow"/>
                <a:cs typeface="Arial Narrow"/>
              </a:rPr>
              <a:t>on </a:t>
            </a:r>
            <a:r>
              <a:rPr dirty="0" sz="1600" spc="110">
                <a:solidFill>
                  <a:srgbClr val="FFFFFF"/>
                </a:solidFill>
                <a:latin typeface="Arial Narrow"/>
                <a:cs typeface="Arial Narrow"/>
              </a:rPr>
              <a:t>Microsoft’s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14">
                <a:solidFill>
                  <a:srgbClr val="FFFFFF"/>
                </a:solidFill>
                <a:latin typeface="Arial Narrow"/>
                <a:cs typeface="Arial Narrow"/>
              </a:rPr>
              <a:t>trusted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25">
                <a:solidFill>
                  <a:srgbClr val="FFFFFF"/>
                </a:solidFill>
                <a:latin typeface="Arial Narrow"/>
                <a:cs typeface="Arial Narrow"/>
              </a:rPr>
              <a:t>cloud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25">
                <a:solidFill>
                  <a:srgbClr val="FFFFFF"/>
                </a:solidFill>
                <a:latin typeface="Arial Narrow"/>
                <a:cs typeface="Arial Narrow"/>
              </a:rPr>
              <a:t>platform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- </a:t>
            </a:r>
            <a:r>
              <a:rPr dirty="0" sz="1600" spc="80">
                <a:solidFill>
                  <a:srgbClr val="FFFFFF"/>
                </a:solidFill>
                <a:latin typeface="Arial Narrow"/>
                <a:cs typeface="Arial Narrow"/>
              </a:rPr>
              <a:t>in </a:t>
            </a:r>
            <a:r>
              <a:rPr dirty="0" sz="1600" spc="120">
                <a:solidFill>
                  <a:srgbClr val="FFFFFF"/>
                </a:solidFill>
                <a:latin typeface="Arial Narrow"/>
                <a:cs typeface="Arial Narrow"/>
              </a:rPr>
              <a:t>partnership</a:t>
            </a:r>
            <a:r>
              <a:rPr dirty="0" sz="16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14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50">
                <a:solidFill>
                  <a:srgbClr val="FFFFFF"/>
                </a:solidFill>
                <a:latin typeface="Arial Narrow"/>
                <a:cs typeface="Arial Narrow"/>
              </a:rPr>
              <a:t>[PARTNER</a:t>
            </a:r>
            <a:r>
              <a:rPr dirty="0" sz="16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00" spc="145">
                <a:solidFill>
                  <a:srgbClr val="FFFFFF"/>
                </a:solidFill>
                <a:latin typeface="Arial Narrow"/>
                <a:cs typeface="Arial Narrow"/>
              </a:rPr>
              <a:t>NAME].</a:t>
            </a:r>
            <a:endParaRPr sz="16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6193" y="600330"/>
            <a:ext cx="1592580" cy="410209"/>
          </a:xfrm>
          <a:prstGeom prst="rect">
            <a:avLst/>
          </a:prstGeom>
          <a:solidFill>
            <a:srgbClr val="FFFFFF"/>
          </a:solidFill>
        </p:spPr>
        <p:txBody>
          <a:bodyPr wrap="square" lIns="0" tIns="88900" rIns="0" bIns="0" rtlCol="0" vert="horz">
            <a:spAutoFit/>
          </a:bodyPr>
          <a:lstStyle/>
          <a:p>
            <a:pPr marL="311785">
              <a:lnSpc>
                <a:spcPct val="100000"/>
              </a:lnSpc>
              <a:spcBef>
                <a:spcPts val="700"/>
              </a:spcBef>
            </a:pPr>
            <a:r>
              <a:rPr dirty="0" sz="1300" spc="-30">
                <a:latin typeface="Century Gothic"/>
                <a:cs typeface="Century Gothic"/>
              </a:rPr>
              <a:t>Partner</a:t>
            </a:r>
            <a:r>
              <a:rPr dirty="0" sz="1300" spc="-35">
                <a:latin typeface="Century Gothic"/>
                <a:cs typeface="Century Gothic"/>
              </a:rPr>
              <a:t> </a:t>
            </a:r>
            <a:r>
              <a:rPr dirty="0" sz="1300" spc="-20">
                <a:latin typeface="Century Gothic"/>
                <a:cs typeface="Century Gothic"/>
              </a:rPr>
              <a:t>Logo</a:t>
            </a:r>
            <a:endParaRPr sz="1300">
              <a:latin typeface="Century Gothic"/>
              <a:cs typeface="Century Gothic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86193" y="653345"/>
            <a:ext cx="3475990" cy="3028950"/>
            <a:chOff x="586193" y="653345"/>
            <a:chExt cx="3475990" cy="302895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38927" y="653345"/>
              <a:ext cx="1423214" cy="3039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96774" y="3268115"/>
              <a:ext cx="1835785" cy="403225"/>
            </a:xfrm>
            <a:custGeom>
              <a:avLst/>
              <a:gdLst/>
              <a:ahLst/>
              <a:cxnLst/>
              <a:rect l="l" t="t" r="r" b="b"/>
              <a:pathLst>
                <a:path w="1835785" h="403225">
                  <a:moveTo>
                    <a:pt x="1835758" y="403083"/>
                  </a:moveTo>
                  <a:lnTo>
                    <a:pt x="0" y="403083"/>
                  </a:lnTo>
                  <a:lnTo>
                    <a:pt x="0" y="0"/>
                  </a:lnTo>
                  <a:lnTo>
                    <a:pt x="1835758" y="0"/>
                  </a:lnTo>
                  <a:lnTo>
                    <a:pt x="1835758" y="403083"/>
                  </a:lnTo>
                  <a:close/>
                </a:path>
              </a:pathLst>
            </a:custGeom>
            <a:ln w="21162">
              <a:solidFill>
                <a:srgbClr val="00A5F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586193" y="3257534"/>
            <a:ext cx="1857375" cy="424815"/>
          </a:xfrm>
          <a:prstGeom prst="rect">
            <a:avLst/>
          </a:prstGeom>
          <a:solidFill>
            <a:srgbClr val="00A5F0"/>
          </a:solidFill>
        </p:spPr>
        <p:txBody>
          <a:bodyPr wrap="square" lIns="0" tIns="117475" rIns="0" bIns="0" rtlCol="0" vert="horz">
            <a:spAutoFit/>
          </a:bodyPr>
          <a:lstStyle/>
          <a:p>
            <a:pPr marL="213995">
              <a:lnSpc>
                <a:spcPct val="100000"/>
              </a:lnSpc>
              <a:spcBef>
                <a:spcPts val="925"/>
              </a:spcBef>
            </a:pP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Start</a:t>
            </a:r>
            <a:r>
              <a:rPr dirty="0" sz="1100" spc="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Your</a:t>
            </a:r>
            <a:r>
              <a:rPr dirty="0" sz="1100" spc="2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AI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Journey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3493" y="4700384"/>
            <a:ext cx="2617470" cy="17589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212725">
              <a:lnSpc>
                <a:spcPct val="100899"/>
              </a:lnSpc>
              <a:spcBef>
                <a:spcPts val="95"/>
              </a:spcBef>
            </a:pPr>
            <a:r>
              <a:rPr dirty="0" sz="1650" spc="155" b="1">
                <a:latin typeface="Arial Narrow"/>
                <a:cs typeface="Arial Narrow"/>
              </a:rPr>
              <a:t>Transform</a:t>
            </a:r>
            <a:r>
              <a:rPr dirty="0" sz="1650" spc="90" b="1">
                <a:latin typeface="Arial Narrow"/>
                <a:cs typeface="Arial Narrow"/>
              </a:rPr>
              <a:t> </a:t>
            </a:r>
            <a:r>
              <a:rPr dirty="0" sz="1650" spc="155" b="1">
                <a:latin typeface="Arial Narrow"/>
                <a:cs typeface="Arial Narrow"/>
              </a:rPr>
              <a:t>data</a:t>
            </a:r>
            <a:r>
              <a:rPr dirty="0" sz="1650" spc="90" b="1">
                <a:latin typeface="Arial Narrow"/>
                <a:cs typeface="Arial Narrow"/>
              </a:rPr>
              <a:t> </a:t>
            </a:r>
            <a:r>
              <a:rPr dirty="0" sz="1650" spc="120" b="1">
                <a:latin typeface="Arial Narrow"/>
                <a:cs typeface="Arial Narrow"/>
              </a:rPr>
              <a:t>into </a:t>
            </a:r>
            <a:r>
              <a:rPr dirty="0" sz="1650" spc="135" b="1">
                <a:latin typeface="Arial Narrow"/>
                <a:cs typeface="Arial Narrow"/>
              </a:rPr>
              <a:t>intelligence</a:t>
            </a:r>
            <a:r>
              <a:rPr dirty="0" sz="1650" spc="100" b="1">
                <a:latin typeface="Arial Narrow"/>
                <a:cs typeface="Arial Narrow"/>
              </a:rPr>
              <a:t> -</a:t>
            </a:r>
            <a:r>
              <a:rPr dirty="0" sz="1650" spc="105" b="1">
                <a:latin typeface="Arial Narrow"/>
                <a:cs typeface="Arial Narrow"/>
              </a:rPr>
              <a:t> </a:t>
            </a:r>
            <a:r>
              <a:rPr dirty="0" sz="1650" spc="155" b="1">
                <a:latin typeface="Arial Narrow"/>
                <a:cs typeface="Arial Narrow"/>
              </a:rPr>
              <a:t>anywhere, </a:t>
            </a:r>
            <a:r>
              <a:rPr dirty="0" sz="1650" spc="185" b="1">
                <a:latin typeface="Arial Narrow"/>
                <a:cs typeface="Arial Narrow"/>
              </a:rPr>
              <a:t>on</a:t>
            </a:r>
            <a:r>
              <a:rPr dirty="0" sz="1650" spc="95" b="1">
                <a:latin typeface="Arial Narrow"/>
                <a:cs typeface="Arial Narrow"/>
              </a:rPr>
              <a:t> </a:t>
            </a:r>
            <a:r>
              <a:rPr dirty="0" sz="1650" spc="170" b="1">
                <a:latin typeface="Arial Narrow"/>
                <a:cs typeface="Arial Narrow"/>
              </a:rPr>
              <a:t>any</a:t>
            </a:r>
            <a:r>
              <a:rPr dirty="0" sz="1650" spc="95" b="1">
                <a:latin typeface="Arial Narrow"/>
                <a:cs typeface="Arial Narrow"/>
              </a:rPr>
              <a:t> </a:t>
            </a:r>
            <a:r>
              <a:rPr dirty="0" sz="1650" spc="130" b="1">
                <a:latin typeface="Arial Narrow"/>
                <a:cs typeface="Arial Narrow"/>
              </a:rPr>
              <a:t>infrastructure.</a:t>
            </a:r>
            <a:endParaRPr sz="1650">
              <a:latin typeface="Arial Narrow"/>
              <a:cs typeface="Arial Narrow"/>
            </a:endParaRPr>
          </a:p>
          <a:p>
            <a:pPr marL="12700" marR="5080">
              <a:lnSpc>
                <a:spcPct val="100800"/>
              </a:lnSpc>
              <a:spcBef>
                <a:spcPts val="1000"/>
              </a:spcBef>
            </a:pPr>
            <a:r>
              <a:rPr dirty="0" sz="1100" spc="100">
                <a:latin typeface="Arial Narrow"/>
                <a:cs typeface="Arial Narrow"/>
              </a:rPr>
              <a:t>Azure</a:t>
            </a:r>
            <a:r>
              <a:rPr dirty="0" sz="110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AI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gives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your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business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the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power</a:t>
            </a:r>
            <a:r>
              <a:rPr dirty="0" sz="1100" spc="50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to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build,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deploy,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10">
                <a:latin typeface="Arial Narrow"/>
                <a:cs typeface="Arial Narrow"/>
              </a:rPr>
              <a:t>and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scale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65">
                <a:latin typeface="Arial Narrow"/>
                <a:cs typeface="Arial Narrow"/>
              </a:rPr>
              <a:t>intelligent </a:t>
            </a:r>
            <a:r>
              <a:rPr dirty="0" sz="1100" spc="90">
                <a:latin typeface="Arial Narrow"/>
                <a:cs typeface="Arial Narrow"/>
              </a:rPr>
              <a:t>applications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with</a:t>
            </a:r>
            <a:r>
              <a:rPr dirty="0" sz="1100" spc="8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world-class</a:t>
            </a:r>
            <a:r>
              <a:rPr dirty="0" sz="1100" spc="8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machine </a:t>
            </a:r>
            <a:r>
              <a:rPr dirty="0" sz="1100" spc="85">
                <a:latin typeface="Arial Narrow"/>
                <a:cs typeface="Arial Narrow"/>
              </a:rPr>
              <a:t>learning,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cognitive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services,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10">
                <a:latin typeface="Arial Narrow"/>
                <a:cs typeface="Arial Narrow"/>
              </a:rPr>
              <a:t>and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75">
                <a:latin typeface="Arial Narrow"/>
                <a:cs typeface="Arial Narrow"/>
              </a:rPr>
              <a:t>analytics </a:t>
            </a:r>
            <a:r>
              <a:rPr dirty="0" sz="1100" spc="85">
                <a:latin typeface="Arial Narrow"/>
                <a:cs typeface="Arial Narrow"/>
              </a:rPr>
              <a:t>tools</a:t>
            </a:r>
            <a:r>
              <a:rPr dirty="0" sz="1100" spc="60">
                <a:latin typeface="Arial Narrow"/>
                <a:cs typeface="Arial Narrow"/>
              </a:rPr>
              <a:t> </a:t>
            </a:r>
            <a:r>
              <a:rPr dirty="0" sz="1100" spc="65">
                <a:latin typeface="Arial Narrow"/>
                <a:cs typeface="Arial Narrow"/>
              </a:rPr>
              <a:t>- </a:t>
            </a:r>
            <a:r>
              <a:rPr dirty="0" sz="1100" spc="110">
                <a:latin typeface="Arial Narrow"/>
                <a:cs typeface="Arial Narrow"/>
              </a:rPr>
              <a:t>no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matter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5">
                <a:latin typeface="Arial Narrow"/>
                <a:cs typeface="Arial Narrow"/>
              </a:rPr>
              <a:t>where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your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data</a:t>
            </a:r>
            <a:r>
              <a:rPr dirty="0" sz="1100" spc="65">
                <a:latin typeface="Arial Narrow"/>
                <a:cs typeface="Arial Narrow"/>
              </a:rPr>
              <a:t> lives.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19105" y="4700384"/>
            <a:ext cx="5545455" cy="10820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650" spc="185" b="1">
                <a:latin typeface="Arial Narrow"/>
                <a:cs typeface="Arial Narrow"/>
              </a:rPr>
              <a:t>What</a:t>
            </a:r>
            <a:r>
              <a:rPr dirty="0" sz="1650" spc="95" b="1">
                <a:latin typeface="Arial Narrow"/>
                <a:cs typeface="Arial Narrow"/>
              </a:rPr>
              <a:t> </a:t>
            </a:r>
            <a:r>
              <a:rPr dirty="0" sz="1650" spc="125" b="1">
                <a:latin typeface="Arial Narrow"/>
                <a:cs typeface="Arial Narrow"/>
              </a:rPr>
              <a:t>is</a:t>
            </a:r>
            <a:r>
              <a:rPr dirty="0" sz="1650" spc="35" b="1">
                <a:latin typeface="Arial Narrow"/>
                <a:cs typeface="Arial Narrow"/>
              </a:rPr>
              <a:t> </a:t>
            </a:r>
            <a:r>
              <a:rPr dirty="0" sz="1650" spc="165" b="1">
                <a:latin typeface="Arial Narrow"/>
                <a:cs typeface="Arial Narrow"/>
              </a:rPr>
              <a:t>Azure</a:t>
            </a:r>
            <a:r>
              <a:rPr dirty="0" sz="1650" spc="35" b="1">
                <a:latin typeface="Arial Narrow"/>
                <a:cs typeface="Arial Narrow"/>
              </a:rPr>
              <a:t> </a:t>
            </a:r>
            <a:r>
              <a:rPr dirty="0" sz="1650" spc="140" b="1">
                <a:latin typeface="Arial Narrow"/>
                <a:cs typeface="Arial Narrow"/>
              </a:rPr>
              <a:t>AI?</a:t>
            </a:r>
            <a:endParaRPr sz="1650">
              <a:latin typeface="Arial Narrow"/>
              <a:cs typeface="Arial Narrow"/>
            </a:endParaRPr>
          </a:p>
          <a:p>
            <a:pPr marL="12700" marR="5080">
              <a:lnSpc>
                <a:spcPct val="100800"/>
              </a:lnSpc>
              <a:spcBef>
                <a:spcPts val="1000"/>
              </a:spcBef>
            </a:pPr>
            <a:r>
              <a:rPr dirty="0" sz="1100" spc="100">
                <a:latin typeface="Arial Narrow"/>
                <a:cs typeface="Arial Narrow"/>
              </a:rPr>
              <a:t>Azure</a:t>
            </a:r>
            <a:r>
              <a:rPr dirty="0" sz="1100" spc="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AI</a:t>
            </a:r>
            <a:r>
              <a:rPr dirty="0" sz="1100" spc="70">
                <a:latin typeface="Arial Narrow"/>
                <a:cs typeface="Arial Narrow"/>
              </a:rPr>
              <a:t> is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Microsoft’s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suite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of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65">
                <a:latin typeface="Arial Narrow"/>
                <a:cs typeface="Arial Narrow"/>
              </a:rPr>
              <a:t>artificial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intelligence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services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designed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to</a:t>
            </a:r>
            <a:r>
              <a:rPr dirty="0" sz="1100" spc="70">
                <a:latin typeface="Arial Narrow"/>
                <a:cs typeface="Arial Narrow"/>
              </a:rPr>
              <a:t> help </a:t>
            </a:r>
            <a:r>
              <a:rPr dirty="0" sz="1100" spc="90">
                <a:latin typeface="Arial Narrow"/>
                <a:cs typeface="Arial Narrow"/>
              </a:rPr>
              <a:t>organizations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innovate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70">
                <a:latin typeface="Arial Narrow"/>
                <a:cs typeface="Arial Narrow"/>
              </a:rPr>
              <a:t>faster.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120">
                <a:latin typeface="Arial Narrow"/>
                <a:cs typeface="Arial Narrow"/>
              </a:rPr>
              <a:t>From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105">
                <a:latin typeface="Arial Narrow"/>
                <a:cs typeface="Arial Narrow"/>
              </a:rPr>
              <a:t>machine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learning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110">
                <a:latin typeface="Arial Narrow"/>
                <a:cs typeface="Arial Narrow"/>
              </a:rPr>
              <a:t>and</a:t>
            </a:r>
            <a:r>
              <a:rPr dirty="0" sz="1100" spc="80">
                <a:latin typeface="Arial Narrow"/>
                <a:cs typeface="Arial Narrow"/>
              </a:rPr>
              <a:t> </a:t>
            </a:r>
            <a:r>
              <a:rPr dirty="0" sz="1100" spc="105">
                <a:latin typeface="Arial Narrow"/>
                <a:cs typeface="Arial Narrow"/>
              </a:rPr>
              <a:t>computer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vision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to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language </a:t>
            </a:r>
            <a:r>
              <a:rPr dirty="0" sz="1100" spc="95">
                <a:latin typeface="Arial Narrow"/>
                <a:cs typeface="Arial Narrow"/>
              </a:rPr>
              <a:t>understanding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10">
                <a:latin typeface="Arial Narrow"/>
                <a:cs typeface="Arial Narrow"/>
              </a:rPr>
              <a:t>and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predictive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analytics,</a:t>
            </a:r>
            <a:r>
              <a:rPr dirty="0" sz="1100" spc="10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Azure</a:t>
            </a:r>
            <a:r>
              <a:rPr dirty="0" sz="1100" spc="1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AI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provides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the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building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blocks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to</a:t>
            </a:r>
            <a:r>
              <a:rPr dirty="0" sz="1100" spc="7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turn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your </a:t>
            </a:r>
            <a:r>
              <a:rPr dirty="0" sz="1100" spc="95">
                <a:latin typeface="Arial Narrow"/>
                <a:cs typeface="Arial Narrow"/>
              </a:rPr>
              <a:t>ideas</a:t>
            </a:r>
            <a:r>
              <a:rPr dirty="0" sz="1100" spc="80">
                <a:latin typeface="Arial Narrow"/>
                <a:cs typeface="Arial Narrow"/>
              </a:rPr>
              <a:t> </a:t>
            </a:r>
            <a:r>
              <a:rPr dirty="0" sz="1100" spc="75">
                <a:latin typeface="Arial Narrow"/>
                <a:cs typeface="Arial Narrow"/>
              </a:rPr>
              <a:t>into</a:t>
            </a:r>
            <a:r>
              <a:rPr dirty="0" sz="1100" spc="85">
                <a:latin typeface="Arial Narrow"/>
                <a:cs typeface="Arial Narrow"/>
              </a:rPr>
              <a:t> </a:t>
            </a:r>
            <a:r>
              <a:rPr dirty="0" sz="1100" spc="75">
                <a:latin typeface="Arial Narrow"/>
                <a:cs typeface="Arial Narrow"/>
              </a:rPr>
              <a:t>intelligent</a:t>
            </a:r>
            <a:r>
              <a:rPr dirty="0" sz="1100" spc="85">
                <a:latin typeface="Arial Narrow"/>
                <a:cs typeface="Arial Narrow"/>
              </a:rPr>
              <a:t> </a:t>
            </a:r>
            <a:r>
              <a:rPr dirty="0" sz="1100" spc="75">
                <a:latin typeface="Arial Narrow"/>
                <a:cs typeface="Arial Narrow"/>
              </a:rPr>
              <a:t>solutions.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19105" y="5897809"/>
            <a:ext cx="5287010" cy="5327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95"/>
              </a:spcBef>
            </a:pPr>
            <a:r>
              <a:rPr dirty="0" sz="1100" spc="110">
                <a:latin typeface="Arial Narrow"/>
                <a:cs typeface="Arial Narrow"/>
              </a:rPr>
              <a:t>Whether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you’re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developing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smarter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apps,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enhancing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decision-</a:t>
            </a:r>
            <a:r>
              <a:rPr dirty="0" sz="1100" spc="100">
                <a:latin typeface="Arial Narrow"/>
                <a:cs typeface="Arial Narrow"/>
              </a:rPr>
              <a:t>making,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or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85">
                <a:latin typeface="Arial Narrow"/>
                <a:cs typeface="Arial Narrow"/>
              </a:rPr>
              <a:t>automating </a:t>
            </a:r>
            <a:r>
              <a:rPr dirty="0" sz="1100" spc="95">
                <a:latin typeface="Arial Narrow"/>
                <a:cs typeface="Arial Narrow"/>
              </a:rPr>
              <a:t>workflows,</a:t>
            </a:r>
            <a:r>
              <a:rPr dirty="0" sz="1100" spc="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Azure</a:t>
            </a:r>
            <a:r>
              <a:rPr dirty="0" sz="1100" spc="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AI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brings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0">
                <a:latin typeface="Arial Narrow"/>
                <a:cs typeface="Arial Narrow"/>
              </a:rPr>
              <a:t>scalable,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secure,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10">
                <a:latin typeface="Arial Narrow"/>
                <a:cs typeface="Arial Narrow"/>
              </a:rPr>
              <a:t>and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customizable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intelligence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80">
                <a:latin typeface="Arial Narrow"/>
                <a:cs typeface="Arial Narrow"/>
              </a:rPr>
              <a:t>to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75">
                <a:latin typeface="Arial Narrow"/>
                <a:cs typeface="Arial Narrow"/>
              </a:rPr>
              <a:t>your </a:t>
            </a:r>
            <a:r>
              <a:rPr dirty="0" sz="1100" spc="100">
                <a:latin typeface="Arial Narrow"/>
                <a:cs typeface="Arial Narrow"/>
              </a:rPr>
              <a:t>business</a:t>
            </a:r>
            <a:r>
              <a:rPr dirty="0" sz="1100" spc="65">
                <a:latin typeface="Arial Narrow"/>
                <a:cs typeface="Arial Narrow"/>
              </a:rPr>
              <a:t> - </a:t>
            </a:r>
            <a:r>
              <a:rPr dirty="0" sz="1100" spc="85">
                <a:latin typeface="Arial Narrow"/>
                <a:cs typeface="Arial Narrow"/>
              </a:rPr>
              <a:t>with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95">
                <a:latin typeface="Arial Narrow"/>
                <a:cs typeface="Arial Narrow"/>
              </a:rPr>
              <a:t>support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0">
                <a:latin typeface="Arial Narrow"/>
                <a:cs typeface="Arial Narrow"/>
              </a:rPr>
              <a:t>from</a:t>
            </a:r>
            <a:r>
              <a:rPr dirty="0" sz="1100" spc="70">
                <a:latin typeface="Arial Narrow"/>
                <a:cs typeface="Arial Narrow"/>
              </a:rPr>
              <a:t> </a:t>
            </a:r>
            <a:r>
              <a:rPr dirty="0" sz="1100" spc="114">
                <a:latin typeface="Arial Narrow"/>
                <a:cs typeface="Arial Narrow"/>
              </a:rPr>
              <a:t>[PARTNER</a:t>
            </a:r>
            <a:r>
              <a:rPr dirty="0" sz="1100" spc="65">
                <a:latin typeface="Arial Narrow"/>
                <a:cs typeface="Arial Narrow"/>
              </a:rPr>
              <a:t> </a:t>
            </a:r>
            <a:r>
              <a:rPr dirty="0" sz="1100" spc="105">
                <a:latin typeface="Arial Narrow"/>
                <a:cs typeface="Arial Narrow"/>
              </a:rPr>
              <a:t>NAME].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57825" y="4743122"/>
            <a:ext cx="5715" cy="1681480"/>
          </a:xfrm>
          <a:custGeom>
            <a:avLst/>
            <a:gdLst/>
            <a:ahLst/>
            <a:cxnLst/>
            <a:rect l="l" t="t" r="r" b="b"/>
            <a:pathLst>
              <a:path w="5714" h="1681479">
                <a:moveTo>
                  <a:pt x="5290" y="0"/>
                </a:moveTo>
                <a:lnTo>
                  <a:pt x="0" y="0"/>
                </a:lnTo>
                <a:lnTo>
                  <a:pt x="0" y="1681203"/>
                </a:lnTo>
                <a:lnTo>
                  <a:pt x="5290" y="1681203"/>
                </a:lnTo>
                <a:lnTo>
                  <a:pt x="5290" y="0"/>
                </a:lnTo>
                <a:close/>
              </a:path>
            </a:pathLst>
          </a:custGeom>
          <a:solidFill>
            <a:srgbClr val="505050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551804" y="11716493"/>
          <a:ext cx="9107170" cy="32448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48354"/>
                <a:gridCol w="5683250"/>
              </a:tblGrid>
              <a:tr h="3244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endParaRPr sz="1650">
                        <a:latin typeface="Arial Narrow"/>
                        <a:cs typeface="Arial Narrow"/>
                      </a:endParaRPr>
                    </a:p>
                    <a:p>
                      <a:pPr marL="290830">
                        <a:lnSpc>
                          <a:spcPct val="100000"/>
                        </a:lnSpc>
                      </a:pPr>
                      <a:r>
                        <a:rPr dirty="0" sz="1650" spc="21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Why</a:t>
                      </a:r>
                      <a:r>
                        <a:rPr dirty="0" sz="1650" spc="2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650" spc="16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Azure</a:t>
                      </a:r>
                      <a:r>
                        <a:rPr dirty="0" sz="1650" spc="3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650" spc="12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AI</a:t>
                      </a:r>
                      <a:endParaRPr sz="1650">
                        <a:latin typeface="Arial Narrow"/>
                        <a:cs typeface="Arial Narrow"/>
                      </a:endParaRPr>
                    </a:p>
                    <a:p>
                      <a:pPr marL="290830" marR="554990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dirty="0" sz="1450" spc="16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Do</a:t>
                      </a:r>
                      <a:r>
                        <a:rPr dirty="0" sz="1450" spc="7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4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you</a:t>
                      </a:r>
                      <a:r>
                        <a:rPr dirty="0" sz="1450" spc="7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4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need</a:t>
                      </a:r>
                      <a:r>
                        <a:rPr dirty="0" sz="1450" spc="7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14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dirty="0" sz="1450" spc="8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3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have</a:t>
                      </a:r>
                      <a:r>
                        <a:rPr dirty="0" sz="1450" spc="7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9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all</a:t>
                      </a:r>
                      <a:r>
                        <a:rPr dirty="0" sz="1450" spc="7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1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your </a:t>
                      </a:r>
                      <a:r>
                        <a:rPr dirty="0" sz="1450" spc="12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data</a:t>
                      </a:r>
                      <a:r>
                        <a:rPr dirty="0" sz="1450" spc="8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14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in</a:t>
                      </a:r>
                      <a:r>
                        <a:rPr dirty="0" sz="1450" spc="25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450" spc="130" b="1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Azure?</a:t>
                      </a:r>
                      <a:endParaRPr sz="1450">
                        <a:latin typeface="Arial Narrow"/>
                        <a:cs typeface="Arial Narrow"/>
                      </a:endParaRPr>
                    </a:p>
                    <a:p>
                      <a:pPr marL="290830" marR="504190">
                        <a:lnSpc>
                          <a:spcPct val="100800"/>
                        </a:lnSpc>
                        <a:spcBef>
                          <a:spcPts val="1030"/>
                        </a:spcBef>
                      </a:pP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Not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at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all.</a:t>
                      </a:r>
                      <a:r>
                        <a:rPr dirty="0" sz="1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Azure</a:t>
                      </a:r>
                      <a:r>
                        <a:rPr dirty="0" sz="1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AI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is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designed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5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for 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flexibility.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With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hybrid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multi-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cloud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support,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you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can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keep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your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data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where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2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it 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is 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-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on-premises,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in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other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clouds,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or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at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the</a:t>
                      </a:r>
                      <a:r>
                        <a:rPr dirty="0" sz="1100" spc="5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edge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-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while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5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still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benefiting</a:t>
                      </a:r>
                      <a:r>
                        <a:rPr dirty="0" sz="1100" spc="5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from Microsoft’s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powerful</a:t>
                      </a:r>
                      <a:r>
                        <a:rPr dirty="0" sz="1100" spc="1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AI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capabilities.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290830" marR="520065">
                        <a:lnSpc>
                          <a:spcPct val="100800"/>
                        </a:lnSpc>
                        <a:spcBef>
                          <a:spcPts val="1110"/>
                        </a:spcBef>
                      </a:pP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Azure</a:t>
                      </a:r>
                      <a:r>
                        <a:rPr dirty="0" sz="1100" spc="1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Arc,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Cognitive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Services</a:t>
                      </a:r>
                      <a:r>
                        <a:rPr dirty="0" sz="1100" spc="1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APIs,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and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on-</a:t>
                      </a: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premises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deployment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options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2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make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2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it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simple</a:t>
                      </a:r>
                      <a:r>
                        <a:rPr dirty="0" sz="1100" spc="6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integrate</a:t>
                      </a:r>
                      <a:r>
                        <a:rPr dirty="0" sz="1100" spc="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Azure</a:t>
                      </a:r>
                      <a:r>
                        <a:rPr dirty="0" sz="1100" spc="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AI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into</a:t>
                      </a:r>
                      <a:r>
                        <a:rPr dirty="0" sz="1100" spc="6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your existing </a:t>
                      </a:r>
                      <a:r>
                        <a:rPr dirty="0" sz="1100" spc="85">
                          <a:solidFill>
                            <a:srgbClr val="FFFFFF"/>
                          </a:solidFill>
                          <a:latin typeface="Arial Narrow"/>
                          <a:cs typeface="Arial Narrow"/>
                        </a:rPr>
                        <a:t>environment.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B="0" marT="19050">
                    <a:solidFill>
                      <a:srgbClr val="00A5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endParaRPr sz="1650">
                        <a:latin typeface="Arial Narrow"/>
                        <a:cs typeface="Arial Narrow"/>
                      </a:endParaRPr>
                    </a:p>
                    <a:p>
                      <a:pPr marL="349885">
                        <a:lnSpc>
                          <a:spcPct val="100000"/>
                        </a:lnSpc>
                      </a:pPr>
                      <a:r>
                        <a:rPr dirty="0" sz="1650" spc="145" b="1">
                          <a:latin typeface="Arial Narrow"/>
                          <a:cs typeface="Arial Narrow"/>
                        </a:rPr>
                        <a:t>Benefits</a:t>
                      </a:r>
                      <a:r>
                        <a:rPr dirty="0" sz="1650" spc="10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650" spc="145" b="1">
                          <a:latin typeface="Arial Narrow"/>
                          <a:cs typeface="Arial Narrow"/>
                        </a:rPr>
                        <a:t>of</a:t>
                      </a:r>
                      <a:r>
                        <a:rPr dirty="0" sz="1650" spc="3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650" spc="165" b="1">
                          <a:latin typeface="Arial Narrow"/>
                          <a:cs typeface="Arial Narrow"/>
                        </a:rPr>
                        <a:t>Azure</a:t>
                      </a:r>
                      <a:r>
                        <a:rPr dirty="0" sz="1650" spc="4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650" spc="130" b="1">
                          <a:latin typeface="Arial Narrow"/>
                          <a:cs typeface="Arial Narrow"/>
                        </a:rPr>
                        <a:t>AI</a:t>
                      </a:r>
                      <a:endParaRPr sz="1650">
                        <a:latin typeface="Arial Narrow"/>
                        <a:cs typeface="Arial Narrow"/>
                      </a:endParaRPr>
                    </a:p>
                    <a:p>
                      <a:pPr marL="468630" indent="-118745">
                        <a:lnSpc>
                          <a:spcPct val="100000"/>
                        </a:lnSpc>
                        <a:spcBef>
                          <a:spcPts val="1005"/>
                        </a:spcBef>
                        <a:buFont typeface="Garamond"/>
                        <a:buChar char="•"/>
                        <a:tabLst>
                          <a:tab pos="468630" algn="l"/>
                        </a:tabLst>
                      </a:pPr>
                      <a:r>
                        <a:rPr dirty="0" sz="1100" spc="100" b="1">
                          <a:latin typeface="Arial Narrow"/>
                          <a:cs typeface="Arial Narrow"/>
                        </a:rPr>
                        <a:t>Scalable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45" b="1">
                          <a:latin typeface="Arial Narrow"/>
                          <a:cs typeface="Arial Narrow"/>
                        </a:rPr>
                        <a:t>&amp;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 b="1">
                          <a:latin typeface="Arial Narrow"/>
                          <a:cs typeface="Arial Narrow"/>
                        </a:rPr>
                        <a:t>Flexible: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Start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small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grow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as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your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needs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evolve.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7995" marR="1224915" indent="-118745">
                        <a:lnSpc>
                          <a:spcPct val="100800"/>
                        </a:lnSpc>
                        <a:spcBef>
                          <a:spcPts val="445"/>
                        </a:spcBef>
                        <a:buFont typeface="Garamond"/>
                        <a:buChar char="•"/>
                        <a:tabLst>
                          <a:tab pos="469265" algn="l"/>
                        </a:tabLst>
                      </a:pPr>
                      <a:r>
                        <a:rPr dirty="0" sz="1100" spc="110" b="1">
                          <a:latin typeface="Arial Narrow"/>
                          <a:cs typeface="Arial Narrow"/>
                        </a:rPr>
                        <a:t>Comprehensive</a:t>
                      </a:r>
                      <a:r>
                        <a:rPr dirty="0" sz="1100" spc="3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 b="1">
                          <a:latin typeface="Arial Narrow"/>
                          <a:cs typeface="Arial Narrow"/>
                        </a:rPr>
                        <a:t>AI</a:t>
                      </a:r>
                      <a:r>
                        <a:rPr dirty="0" sz="1100" spc="7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 b="1">
                          <a:latin typeface="Arial Narrow"/>
                          <a:cs typeface="Arial Narrow"/>
                        </a:rPr>
                        <a:t>Suite:</a:t>
                      </a:r>
                      <a:r>
                        <a:rPr dirty="0" sz="1100" spc="7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Cover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vision,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speech,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language,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and 	decision-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making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all 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in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one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platform.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7995" marR="578485" indent="-118745">
                        <a:lnSpc>
                          <a:spcPct val="100800"/>
                        </a:lnSpc>
                        <a:spcBef>
                          <a:spcPts val="445"/>
                        </a:spcBef>
                        <a:buFont typeface="Garamond"/>
                        <a:buChar char="•"/>
                        <a:tabLst>
                          <a:tab pos="469265" algn="l"/>
                        </a:tabLst>
                      </a:pPr>
                      <a:r>
                        <a:rPr dirty="0" sz="1100" spc="90" b="1">
                          <a:latin typeface="Arial Narrow"/>
                          <a:cs typeface="Arial Narrow"/>
                        </a:rPr>
                        <a:t>Built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 b="1">
                          <a:latin typeface="Arial Narrow"/>
                          <a:cs typeface="Arial Narrow"/>
                        </a:rPr>
                        <a:t>for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 b="1">
                          <a:latin typeface="Arial Narrow"/>
                          <a:cs typeface="Arial Narrow"/>
                        </a:rPr>
                        <a:t>Everyone: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20">
                          <a:latin typeface="Arial Narrow"/>
                          <a:cs typeface="Arial Narrow"/>
                        </a:rPr>
                        <a:t>From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developers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to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5">
                          <a:latin typeface="Arial Narrow"/>
                          <a:cs typeface="Arial Narrow"/>
                        </a:rPr>
                        <a:t>data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scientists,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tools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50">
                          <a:latin typeface="Arial Narrow"/>
                          <a:cs typeface="Arial Narrow"/>
                        </a:rPr>
                        <a:t>fit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every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50">
                          <a:latin typeface="Arial Narrow"/>
                          <a:cs typeface="Arial Narrow"/>
                        </a:rPr>
                        <a:t>skill </a:t>
                      </a:r>
                      <a:r>
                        <a:rPr dirty="0" sz="1100" spc="50">
                          <a:latin typeface="Arial Narrow"/>
                          <a:cs typeface="Arial Narrow"/>
                        </a:rPr>
                        <a:t>	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level.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7995" marR="461645" indent="-118745">
                        <a:lnSpc>
                          <a:spcPct val="100800"/>
                        </a:lnSpc>
                        <a:spcBef>
                          <a:spcPts val="445"/>
                        </a:spcBef>
                        <a:buFont typeface="Garamond"/>
                        <a:buChar char="•"/>
                        <a:tabLst>
                          <a:tab pos="469265" algn="l"/>
                        </a:tabLst>
                      </a:pPr>
                      <a:r>
                        <a:rPr dirty="0" sz="1100" spc="110" b="1">
                          <a:latin typeface="Arial Narrow"/>
                          <a:cs typeface="Arial Narrow"/>
                        </a:rPr>
                        <a:t>Secure</a:t>
                      </a:r>
                      <a:r>
                        <a:rPr dirty="0" sz="1100" spc="7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45" b="1">
                          <a:latin typeface="Arial Narrow"/>
                          <a:cs typeface="Arial Narrow"/>
                        </a:rPr>
                        <a:t>&amp;</a:t>
                      </a:r>
                      <a:r>
                        <a:rPr dirty="0" sz="1100" spc="7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 b="1">
                          <a:latin typeface="Arial Narrow"/>
                          <a:cs typeface="Arial Narrow"/>
                        </a:rPr>
                        <a:t>Compliant:</a:t>
                      </a:r>
                      <a:r>
                        <a:rPr dirty="0" sz="1100" spc="7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Enterprise-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grade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protection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meeting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global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standards 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	</a:t>
                      </a:r>
                      <a:r>
                        <a:rPr dirty="0" sz="1100" spc="120">
                          <a:latin typeface="Arial Narrow"/>
                          <a:cs typeface="Arial Narrow"/>
                        </a:rPr>
                        <a:t>(GDPR,</a:t>
                      </a:r>
                      <a:r>
                        <a:rPr dirty="0" sz="1100" spc="5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HIPAA).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8630" indent="-118745">
                        <a:lnSpc>
                          <a:spcPct val="100000"/>
                        </a:lnSpc>
                        <a:spcBef>
                          <a:spcPts val="455"/>
                        </a:spcBef>
                        <a:buFont typeface="Garamond"/>
                        <a:buChar char="•"/>
                        <a:tabLst>
                          <a:tab pos="468630" algn="l"/>
                        </a:tabLst>
                      </a:pPr>
                      <a:r>
                        <a:rPr dirty="0" sz="1100" spc="105" b="1">
                          <a:latin typeface="Arial Narrow"/>
                          <a:cs typeface="Arial Narrow"/>
                        </a:rPr>
                        <a:t>Cost-</a:t>
                      </a:r>
                      <a:r>
                        <a:rPr dirty="0" sz="1100" spc="90" b="1">
                          <a:latin typeface="Arial Narrow"/>
                          <a:cs typeface="Arial Narrow"/>
                        </a:rPr>
                        <a:t>Effective:</a:t>
                      </a:r>
                      <a:r>
                        <a:rPr dirty="0" sz="1100" spc="6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4">
                          <a:latin typeface="Arial Narrow"/>
                          <a:cs typeface="Arial Narrow"/>
                        </a:rPr>
                        <a:t>Pay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only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for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what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you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5">
                          <a:latin typeface="Arial Narrow"/>
                          <a:cs typeface="Arial Narrow"/>
                        </a:rPr>
                        <a:t>use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with</a:t>
                      </a:r>
                      <a:r>
                        <a:rPr dirty="0" sz="1100" spc="7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flexible</a:t>
                      </a:r>
                      <a:r>
                        <a:rPr dirty="0" sz="1100" spc="6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scaling.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7995" marR="573405" indent="-118745">
                        <a:lnSpc>
                          <a:spcPct val="100800"/>
                        </a:lnSpc>
                        <a:spcBef>
                          <a:spcPts val="445"/>
                        </a:spcBef>
                        <a:buFont typeface="Garamond"/>
                        <a:buChar char="•"/>
                        <a:tabLst>
                          <a:tab pos="469265" algn="l"/>
                        </a:tabLst>
                      </a:pPr>
                      <a:r>
                        <a:rPr dirty="0" sz="1100" spc="110" b="1">
                          <a:latin typeface="Arial Narrow"/>
                          <a:cs typeface="Arial Narrow"/>
                        </a:rPr>
                        <a:t>Seamless</a:t>
                      </a:r>
                      <a:r>
                        <a:rPr dirty="0" sz="1100" spc="8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 b="1">
                          <a:latin typeface="Arial Narrow"/>
                          <a:cs typeface="Arial Narrow"/>
                        </a:rPr>
                        <a:t>Integration:</a:t>
                      </a:r>
                      <a:r>
                        <a:rPr dirty="0" sz="1100" spc="8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Works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with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 existing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apps,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systems,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10">
                          <a:latin typeface="Arial Narrow"/>
                          <a:cs typeface="Arial Narrow"/>
                        </a:rPr>
                        <a:t>and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75">
                          <a:latin typeface="Arial Narrow"/>
                          <a:cs typeface="Arial Narrow"/>
                        </a:rPr>
                        <a:t>third-</a:t>
                      </a:r>
                      <a:r>
                        <a:rPr dirty="0" sz="1100" spc="80">
                          <a:latin typeface="Arial Narrow"/>
                          <a:cs typeface="Arial Narrow"/>
                        </a:rPr>
                        <a:t>party 	platforms.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468630" indent="-118745">
                        <a:lnSpc>
                          <a:spcPct val="100000"/>
                        </a:lnSpc>
                        <a:spcBef>
                          <a:spcPts val="459"/>
                        </a:spcBef>
                        <a:buFont typeface="Garamond"/>
                        <a:buChar char="•"/>
                        <a:tabLst>
                          <a:tab pos="468630" algn="l"/>
                        </a:tabLst>
                      </a:pPr>
                      <a:r>
                        <a:rPr dirty="0" sz="1100" spc="110" b="1">
                          <a:latin typeface="Arial Narrow"/>
                          <a:cs typeface="Arial Narrow"/>
                        </a:rPr>
                        <a:t>Always</a:t>
                      </a:r>
                      <a:r>
                        <a:rPr dirty="0" sz="1100" spc="85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 b="1">
                          <a:latin typeface="Arial Narrow"/>
                          <a:cs typeface="Arial Narrow"/>
                        </a:rPr>
                        <a:t>Evolving:</a:t>
                      </a:r>
                      <a:r>
                        <a:rPr dirty="0" sz="1100" spc="90" b="1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Continuous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 innovation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100">
                          <a:latin typeface="Arial Narrow"/>
                          <a:cs typeface="Arial Narrow"/>
                        </a:rPr>
                        <a:t>from</a:t>
                      </a:r>
                      <a:r>
                        <a:rPr dirty="0" sz="1100" spc="85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dirty="0" sz="1100" spc="90">
                          <a:latin typeface="Arial Narrow"/>
                          <a:cs typeface="Arial Narrow"/>
                        </a:rPr>
                        <a:t>Microsoft Research.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B="0" marT="19050"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  <p:grpSp>
        <p:nvGrpSpPr>
          <p:cNvPr id="17" name="object 17"/>
          <p:cNvGrpSpPr/>
          <p:nvPr/>
        </p:nvGrpSpPr>
        <p:grpSpPr>
          <a:xfrm>
            <a:off x="543473" y="15283884"/>
            <a:ext cx="2859405" cy="2859405"/>
            <a:chOff x="543473" y="15283884"/>
            <a:chExt cx="2859405" cy="2859405"/>
          </a:xfrm>
        </p:grpSpPr>
        <p:sp>
          <p:nvSpPr>
            <p:cNvPr id="18" name="object 18"/>
            <p:cNvSpPr/>
            <p:nvPr/>
          </p:nvSpPr>
          <p:spPr>
            <a:xfrm>
              <a:off x="574553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0"/>
                  </a:moveTo>
                  <a:lnTo>
                    <a:pt x="0" y="0"/>
                  </a:lnTo>
                  <a:lnTo>
                    <a:pt x="0" y="2797115"/>
                  </a:lnTo>
                  <a:lnTo>
                    <a:pt x="2797115" y="2797115"/>
                  </a:lnTo>
                  <a:lnTo>
                    <a:pt x="2797115" y="0"/>
                  </a:lnTo>
                  <a:close/>
                </a:path>
              </a:pathLst>
            </a:custGeom>
            <a:solidFill>
              <a:srgbClr val="00088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74553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2797115"/>
                  </a:moveTo>
                  <a:lnTo>
                    <a:pt x="0" y="2797115"/>
                  </a:lnTo>
                  <a:lnTo>
                    <a:pt x="0" y="0"/>
                  </a:lnTo>
                  <a:lnTo>
                    <a:pt x="2797115" y="0"/>
                  </a:lnTo>
                  <a:lnTo>
                    <a:pt x="2797115" y="2797115"/>
                  </a:lnTo>
                  <a:close/>
                </a:path>
              </a:pathLst>
            </a:custGeom>
            <a:ln w="62160">
              <a:solidFill>
                <a:srgbClr val="000887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605634" y="15560090"/>
            <a:ext cx="2735580" cy="22790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401955" marR="395605" indent="-1270">
              <a:lnSpc>
                <a:spcPct val="100899"/>
              </a:lnSpc>
              <a:spcBef>
                <a:spcPts val="95"/>
              </a:spcBef>
            </a:pPr>
            <a:r>
              <a:rPr dirty="0" sz="1650" spc="185" b="1">
                <a:solidFill>
                  <a:srgbClr val="FFFFFF"/>
                </a:solidFill>
                <a:latin typeface="Arial Narrow"/>
                <a:cs typeface="Arial Narrow"/>
              </a:rPr>
              <a:t>Use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Case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10" b="1">
                <a:solidFill>
                  <a:srgbClr val="FFFFFF"/>
                </a:solidFill>
                <a:latin typeface="Arial Narrow"/>
                <a:cs typeface="Arial Narrow"/>
              </a:rPr>
              <a:t>1: </a:t>
            </a:r>
            <a:r>
              <a:rPr dirty="0" sz="1650" spc="120">
                <a:solidFill>
                  <a:srgbClr val="FFFFFF"/>
                </a:solidFill>
                <a:latin typeface="Arial Narrow"/>
                <a:cs typeface="Arial Narrow"/>
              </a:rPr>
              <a:t>Intelligent</a:t>
            </a:r>
            <a:r>
              <a:rPr dirty="0" sz="165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65">
                <a:solidFill>
                  <a:srgbClr val="FFFFFF"/>
                </a:solidFill>
                <a:latin typeface="Arial Narrow"/>
                <a:cs typeface="Arial Narrow"/>
              </a:rPr>
              <a:t>Document </a:t>
            </a:r>
            <a:r>
              <a:rPr dirty="0" sz="1650" spc="135">
                <a:solidFill>
                  <a:srgbClr val="FFFFFF"/>
                </a:solidFill>
                <a:latin typeface="Arial Narrow"/>
                <a:cs typeface="Arial Narrow"/>
              </a:rPr>
              <a:t>Processing</a:t>
            </a:r>
            <a:endParaRPr sz="1650">
              <a:latin typeface="Arial Narrow"/>
              <a:cs typeface="Arial Narrow"/>
            </a:endParaRPr>
          </a:p>
          <a:p>
            <a:pPr algn="ctr" marL="263525" marR="255904">
              <a:lnSpc>
                <a:spcPct val="100800"/>
              </a:lnSpc>
              <a:spcBef>
                <a:spcPts val="1325"/>
              </a:spcBef>
            </a:pPr>
            <a:r>
              <a:rPr dirty="0" sz="1100" spc="105" b="1">
                <a:solidFill>
                  <a:srgbClr val="FFFFFF"/>
                </a:solidFill>
                <a:latin typeface="Arial Narrow"/>
                <a:cs typeface="Arial Narrow"/>
              </a:rPr>
              <a:t>Challenge:</a:t>
            </a:r>
            <a:r>
              <a:rPr dirty="0" sz="1100" spc="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Manual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entry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from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forms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invoices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45">
                <a:solidFill>
                  <a:srgbClr val="FFFFFF"/>
                </a:solidFill>
                <a:latin typeface="Arial Narrow"/>
                <a:cs typeface="Arial Narrow"/>
              </a:rPr>
              <a:t>is</a:t>
            </a:r>
            <a:endParaRPr sz="1100">
              <a:latin typeface="Arial Narrow"/>
              <a:cs typeface="Arial Narrow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time-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consuming.</a:t>
            </a:r>
            <a:endParaRPr sz="1100">
              <a:latin typeface="Arial Narrow"/>
              <a:cs typeface="Arial Narrow"/>
            </a:endParaRPr>
          </a:p>
          <a:p>
            <a:pPr algn="ctr" marL="263525" marR="256540">
              <a:lnSpc>
                <a:spcPct val="100800"/>
              </a:lnSpc>
              <a:spcBef>
                <a:spcPts val="1110"/>
              </a:spcBef>
            </a:pP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Solution: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5" b="1">
                <a:solidFill>
                  <a:srgbClr val="FFFFFF"/>
                </a:solidFill>
                <a:latin typeface="Arial Narrow"/>
                <a:cs typeface="Arial Narrow"/>
              </a:rPr>
              <a:t>Form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Recognizer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automates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text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extraction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and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classification,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improving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accuracy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reducing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operational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costs.</a:t>
            </a:r>
            <a:endParaRPr sz="1100">
              <a:latin typeface="Arial Narrow"/>
              <a:cs typeface="Arial Narrow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680771" y="15283884"/>
            <a:ext cx="2859405" cy="2859405"/>
            <a:chOff x="3680771" y="15283884"/>
            <a:chExt cx="2859405" cy="2859405"/>
          </a:xfrm>
        </p:grpSpPr>
        <p:sp>
          <p:nvSpPr>
            <p:cNvPr id="22" name="object 22"/>
            <p:cNvSpPr/>
            <p:nvPr/>
          </p:nvSpPr>
          <p:spPr>
            <a:xfrm>
              <a:off x="3711851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0"/>
                  </a:moveTo>
                  <a:lnTo>
                    <a:pt x="0" y="0"/>
                  </a:lnTo>
                  <a:lnTo>
                    <a:pt x="0" y="2797115"/>
                  </a:lnTo>
                  <a:lnTo>
                    <a:pt x="2797115" y="2797115"/>
                  </a:lnTo>
                  <a:lnTo>
                    <a:pt x="2797115" y="0"/>
                  </a:lnTo>
                  <a:close/>
                </a:path>
              </a:pathLst>
            </a:custGeom>
            <a:solidFill>
              <a:srgbClr val="00088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711851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2797115"/>
                  </a:moveTo>
                  <a:lnTo>
                    <a:pt x="0" y="2797115"/>
                  </a:lnTo>
                  <a:lnTo>
                    <a:pt x="0" y="0"/>
                  </a:lnTo>
                  <a:lnTo>
                    <a:pt x="2797115" y="0"/>
                  </a:lnTo>
                  <a:lnTo>
                    <a:pt x="2797115" y="2797115"/>
                  </a:lnTo>
                  <a:close/>
                </a:path>
              </a:pathLst>
            </a:custGeom>
            <a:ln w="62160">
              <a:solidFill>
                <a:srgbClr val="000887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3742932" y="15560090"/>
            <a:ext cx="2735580" cy="22790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508000" marR="502284" indent="-635">
              <a:lnSpc>
                <a:spcPct val="100899"/>
              </a:lnSpc>
              <a:spcBef>
                <a:spcPts val="95"/>
              </a:spcBef>
            </a:pPr>
            <a:r>
              <a:rPr dirty="0" sz="1650" spc="185" b="1">
                <a:solidFill>
                  <a:srgbClr val="FFFFFF"/>
                </a:solidFill>
                <a:latin typeface="Arial Narrow"/>
                <a:cs typeface="Arial Narrow"/>
              </a:rPr>
              <a:t>Use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Case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10" b="1">
                <a:solidFill>
                  <a:srgbClr val="FFFFFF"/>
                </a:solidFill>
                <a:latin typeface="Arial Narrow"/>
                <a:cs typeface="Arial Narrow"/>
              </a:rPr>
              <a:t>2: </a:t>
            </a:r>
            <a:r>
              <a:rPr dirty="0" sz="1650" spc="130">
                <a:solidFill>
                  <a:srgbClr val="FFFFFF"/>
                </a:solidFill>
                <a:latin typeface="Arial Narrow"/>
                <a:cs typeface="Arial Narrow"/>
              </a:rPr>
              <a:t>Conversational </a:t>
            </a:r>
            <a:r>
              <a:rPr dirty="0" sz="1650" spc="165">
                <a:solidFill>
                  <a:srgbClr val="FFFFFF"/>
                </a:solidFill>
                <a:latin typeface="Arial Narrow"/>
                <a:cs typeface="Arial Narrow"/>
              </a:rPr>
              <a:t>Customer</a:t>
            </a:r>
            <a:r>
              <a:rPr dirty="0" sz="16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5">
                <a:solidFill>
                  <a:srgbClr val="FFFFFF"/>
                </a:solidFill>
                <a:latin typeface="Arial Narrow"/>
                <a:cs typeface="Arial Narrow"/>
              </a:rPr>
              <a:t>Support</a:t>
            </a:r>
            <a:endParaRPr sz="1650">
              <a:latin typeface="Arial Narrow"/>
              <a:cs typeface="Arial Narrow"/>
            </a:endParaRPr>
          </a:p>
          <a:p>
            <a:pPr algn="ctr" marL="333375" marR="326390">
              <a:lnSpc>
                <a:spcPct val="100800"/>
              </a:lnSpc>
              <a:spcBef>
                <a:spcPts val="1325"/>
              </a:spcBef>
            </a:pPr>
            <a:r>
              <a:rPr dirty="0" sz="1100" spc="105" b="1">
                <a:solidFill>
                  <a:srgbClr val="FFFFFF"/>
                </a:solidFill>
                <a:latin typeface="Arial Narrow"/>
                <a:cs typeface="Arial Narrow"/>
              </a:rPr>
              <a:t>Challenge:</a:t>
            </a:r>
            <a:r>
              <a:rPr dirty="0" sz="1100" spc="6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Businesses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need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55">
                <a:solidFill>
                  <a:srgbClr val="FFFFFF"/>
                </a:solidFill>
                <a:latin typeface="Arial Narrow"/>
                <a:cs typeface="Arial Narrow"/>
              </a:rPr>
              <a:t>to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handle</a:t>
            </a:r>
            <a:r>
              <a:rPr dirty="0" sz="1100" spc="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high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volumes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of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customer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inquiries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55">
                <a:solidFill>
                  <a:srgbClr val="FFFFFF"/>
                </a:solidFill>
                <a:latin typeface="Arial Narrow"/>
                <a:cs typeface="Arial Narrow"/>
              </a:rPr>
              <a:t>efficiently.</a:t>
            </a:r>
            <a:endParaRPr sz="1100">
              <a:latin typeface="Arial Narrow"/>
              <a:cs typeface="Arial Narrow"/>
            </a:endParaRPr>
          </a:p>
          <a:p>
            <a:pPr algn="ctr" marL="223520" marR="216535" indent="-635">
              <a:lnSpc>
                <a:spcPct val="100800"/>
              </a:lnSpc>
              <a:spcBef>
                <a:spcPts val="1110"/>
              </a:spcBef>
            </a:pP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Solution:</a:t>
            </a:r>
            <a:r>
              <a:rPr dirty="0" sz="1100" spc="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4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100" spc="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4" b="1">
                <a:solidFill>
                  <a:srgbClr val="FFFFFF"/>
                </a:solidFill>
                <a:latin typeface="Arial Narrow"/>
                <a:cs typeface="Arial Narrow"/>
              </a:rPr>
              <a:t>Bot</a:t>
            </a:r>
            <a:r>
              <a:rPr dirty="0" sz="1100" spc="6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Service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enables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intelligent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chatbots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that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provide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instant,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24/7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support,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freeing </a:t>
            </a:r>
            <a:r>
              <a:rPr dirty="0" sz="1100" spc="120">
                <a:solidFill>
                  <a:srgbClr val="FFFFFF"/>
                </a:solidFill>
                <a:latin typeface="Arial Narrow"/>
                <a:cs typeface="Arial Narrow"/>
              </a:rPr>
              <a:t>human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agents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complex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tasks.</a:t>
            </a:r>
            <a:endParaRPr sz="1100">
              <a:latin typeface="Arial Narrow"/>
              <a:cs typeface="Arial Narrow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777332" y="15283884"/>
            <a:ext cx="2859405" cy="2859405"/>
            <a:chOff x="6777332" y="15283884"/>
            <a:chExt cx="2859405" cy="2859405"/>
          </a:xfrm>
        </p:grpSpPr>
        <p:sp>
          <p:nvSpPr>
            <p:cNvPr id="26" name="object 26"/>
            <p:cNvSpPr/>
            <p:nvPr/>
          </p:nvSpPr>
          <p:spPr>
            <a:xfrm>
              <a:off x="6808412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0"/>
                  </a:moveTo>
                  <a:lnTo>
                    <a:pt x="0" y="0"/>
                  </a:lnTo>
                  <a:lnTo>
                    <a:pt x="0" y="2797115"/>
                  </a:lnTo>
                  <a:lnTo>
                    <a:pt x="2797115" y="2797115"/>
                  </a:lnTo>
                  <a:lnTo>
                    <a:pt x="2797115" y="0"/>
                  </a:lnTo>
                  <a:close/>
                </a:path>
              </a:pathLst>
            </a:custGeom>
            <a:solidFill>
              <a:srgbClr val="00088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6808412" y="15314964"/>
              <a:ext cx="2797175" cy="2797175"/>
            </a:xfrm>
            <a:custGeom>
              <a:avLst/>
              <a:gdLst/>
              <a:ahLst/>
              <a:cxnLst/>
              <a:rect l="l" t="t" r="r" b="b"/>
              <a:pathLst>
                <a:path w="2797175" h="2797175">
                  <a:moveTo>
                    <a:pt x="2797115" y="2797115"/>
                  </a:moveTo>
                  <a:lnTo>
                    <a:pt x="0" y="2797115"/>
                  </a:lnTo>
                  <a:lnTo>
                    <a:pt x="0" y="0"/>
                  </a:lnTo>
                  <a:lnTo>
                    <a:pt x="2797115" y="0"/>
                  </a:lnTo>
                  <a:lnTo>
                    <a:pt x="2797115" y="2797115"/>
                  </a:lnTo>
                  <a:close/>
                </a:path>
              </a:pathLst>
            </a:custGeom>
            <a:ln w="62160">
              <a:solidFill>
                <a:srgbClr val="000887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6839491" y="15560090"/>
            <a:ext cx="2735580" cy="22790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509270" marR="501650" indent="-635">
              <a:lnSpc>
                <a:spcPct val="100899"/>
              </a:lnSpc>
              <a:spcBef>
                <a:spcPts val="95"/>
              </a:spcBef>
            </a:pPr>
            <a:r>
              <a:rPr dirty="0" sz="1650" spc="185" b="1">
                <a:solidFill>
                  <a:srgbClr val="FFFFFF"/>
                </a:solidFill>
                <a:latin typeface="Arial Narrow"/>
                <a:cs typeface="Arial Narrow"/>
              </a:rPr>
              <a:t>Use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Case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10" b="1">
                <a:solidFill>
                  <a:srgbClr val="FFFFFF"/>
                </a:solidFill>
                <a:latin typeface="Arial Narrow"/>
                <a:cs typeface="Arial Narrow"/>
              </a:rPr>
              <a:t>3: </a:t>
            </a:r>
            <a:r>
              <a:rPr dirty="0" sz="1650" spc="130">
                <a:solidFill>
                  <a:srgbClr val="FFFFFF"/>
                </a:solidFill>
                <a:latin typeface="Arial Narrow"/>
                <a:cs typeface="Arial Narrow"/>
              </a:rPr>
              <a:t>Predictive</a:t>
            </a:r>
            <a:r>
              <a:rPr dirty="0" sz="165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20">
                <a:solidFill>
                  <a:srgbClr val="FFFFFF"/>
                </a:solidFill>
                <a:latin typeface="Arial Narrow"/>
                <a:cs typeface="Arial Narrow"/>
              </a:rPr>
              <a:t>Insights for</a:t>
            </a:r>
            <a:r>
              <a:rPr dirty="0" sz="165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0">
                <a:solidFill>
                  <a:srgbClr val="FFFFFF"/>
                </a:solidFill>
                <a:latin typeface="Arial Narrow"/>
                <a:cs typeface="Arial Narrow"/>
              </a:rPr>
              <a:t>Operations</a:t>
            </a:r>
            <a:endParaRPr sz="1650">
              <a:latin typeface="Arial Narrow"/>
              <a:cs typeface="Arial Narrow"/>
            </a:endParaRPr>
          </a:p>
          <a:p>
            <a:pPr algn="ctr" marL="137795" marR="130810">
              <a:lnSpc>
                <a:spcPct val="100800"/>
              </a:lnSpc>
              <a:spcBef>
                <a:spcPts val="1325"/>
              </a:spcBef>
            </a:pPr>
            <a:r>
              <a:rPr dirty="0" sz="1100" spc="105" b="1">
                <a:solidFill>
                  <a:srgbClr val="FFFFFF"/>
                </a:solidFill>
                <a:latin typeface="Arial Narrow"/>
                <a:cs typeface="Arial Narrow"/>
              </a:rPr>
              <a:t>Challenge:</a:t>
            </a:r>
            <a:r>
              <a:rPr dirty="0" sz="1100" spc="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Anticipating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system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failures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0">
                <a:solidFill>
                  <a:srgbClr val="FFFFFF"/>
                </a:solidFill>
                <a:latin typeface="Arial Narrow"/>
                <a:cs typeface="Arial Narrow"/>
              </a:rPr>
              <a:t>demand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fluctuations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is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55">
                <a:solidFill>
                  <a:srgbClr val="FFFFFF"/>
                </a:solidFill>
                <a:latin typeface="Arial Narrow"/>
                <a:cs typeface="Arial Narrow"/>
              </a:rPr>
              <a:t>difficult.</a:t>
            </a:r>
            <a:endParaRPr sz="1100">
              <a:latin typeface="Arial Narrow"/>
              <a:cs typeface="Arial Narrow"/>
            </a:endParaRPr>
          </a:p>
          <a:p>
            <a:pPr algn="ctr" marL="122555" marR="115570">
              <a:lnSpc>
                <a:spcPct val="100800"/>
              </a:lnSpc>
              <a:spcBef>
                <a:spcPts val="1110"/>
              </a:spcBef>
            </a:pP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Solution: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100" spc="1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Machine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Learning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Synapse</a:t>
            </a:r>
            <a:r>
              <a:rPr dirty="0" sz="11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Analytics,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organizations </a:t>
            </a:r>
            <a:r>
              <a:rPr dirty="0" sz="1100" spc="105">
                <a:solidFill>
                  <a:srgbClr val="FFFFFF"/>
                </a:solidFill>
                <a:latin typeface="Arial Narrow"/>
                <a:cs typeface="Arial Narrow"/>
              </a:rPr>
              <a:t>can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build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predictive</a:t>
            </a:r>
            <a:r>
              <a:rPr dirty="0" sz="11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0">
                <a:solidFill>
                  <a:srgbClr val="FFFFFF"/>
                </a:solidFill>
                <a:latin typeface="Arial Narrow"/>
                <a:cs typeface="Arial Narrow"/>
              </a:rPr>
              <a:t>models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that</a:t>
            </a:r>
            <a:r>
              <a:rPr dirty="0" sz="1100" spc="5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optimize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maintenance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>
                <a:solidFill>
                  <a:srgbClr val="FFFFFF"/>
                </a:solidFill>
                <a:latin typeface="Arial Narrow"/>
                <a:cs typeface="Arial Narrow"/>
              </a:rPr>
              <a:t>schedules</a:t>
            </a:r>
            <a:r>
              <a:rPr dirty="0" sz="1100" spc="85">
                <a:solidFill>
                  <a:srgbClr val="FFFFFF"/>
                </a:solidFill>
                <a:latin typeface="Arial Narrow"/>
                <a:cs typeface="Arial Narrow"/>
              </a:rPr>
              <a:t> and </a:t>
            </a:r>
            <a:r>
              <a:rPr dirty="0" sz="1100" spc="90">
                <a:solidFill>
                  <a:srgbClr val="FFFFFF"/>
                </a:solidFill>
                <a:latin typeface="Arial Narrow"/>
                <a:cs typeface="Arial Narrow"/>
              </a:rPr>
              <a:t>forecast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0">
                <a:solidFill>
                  <a:srgbClr val="FFFFFF"/>
                </a:solidFill>
                <a:latin typeface="Arial Narrow"/>
                <a:cs typeface="Arial Narrow"/>
              </a:rPr>
              <a:t>demand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in</a:t>
            </a:r>
            <a:r>
              <a:rPr dirty="0" sz="1100" spc="6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0">
                <a:solidFill>
                  <a:srgbClr val="FFFFFF"/>
                </a:solidFill>
                <a:latin typeface="Arial Narrow"/>
                <a:cs typeface="Arial Narrow"/>
              </a:rPr>
              <a:t>real</a:t>
            </a:r>
            <a:r>
              <a:rPr dirty="0" sz="1100" spc="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75">
                <a:solidFill>
                  <a:srgbClr val="FFFFFF"/>
                </a:solidFill>
                <a:latin typeface="Arial Narrow"/>
                <a:cs typeface="Arial Narrow"/>
              </a:rPr>
              <a:t>time.</a:t>
            </a:r>
            <a:endParaRPr sz="1100">
              <a:latin typeface="Arial Narrow"/>
              <a:cs typeface="Arial Narrow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0" y="18398256"/>
            <a:ext cx="10158095" cy="1706245"/>
            <a:chOff x="0" y="18398256"/>
            <a:chExt cx="10158095" cy="1706245"/>
          </a:xfrm>
        </p:grpSpPr>
        <p:sp>
          <p:nvSpPr>
            <p:cNvPr id="30" name="object 30"/>
            <p:cNvSpPr/>
            <p:nvPr/>
          </p:nvSpPr>
          <p:spPr>
            <a:xfrm>
              <a:off x="0" y="18398256"/>
              <a:ext cx="10158095" cy="1706245"/>
            </a:xfrm>
            <a:custGeom>
              <a:avLst/>
              <a:gdLst/>
              <a:ahLst/>
              <a:cxnLst/>
              <a:rect l="l" t="t" r="r" b="b"/>
              <a:pathLst>
                <a:path w="10158095" h="1706244">
                  <a:moveTo>
                    <a:pt x="10157860" y="0"/>
                  </a:moveTo>
                  <a:lnTo>
                    <a:pt x="0" y="0"/>
                  </a:lnTo>
                  <a:lnTo>
                    <a:pt x="0" y="1705843"/>
                  </a:lnTo>
                  <a:lnTo>
                    <a:pt x="10157860" y="1705843"/>
                  </a:lnTo>
                  <a:lnTo>
                    <a:pt x="101578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7795833" y="18853018"/>
              <a:ext cx="1805939" cy="328295"/>
            </a:xfrm>
            <a:custGeom>
              <a:avLst/>
              <a:gdLst/>
              <a:ahLst/>
              <a:cxnLst/>
              <a:rect l="l" t="t" r="r" b="b"/>
              <a:pathLst>
                <a:path w="1805940" h="328294">
                  <a:moveTo>
                    <a:pt x="1805439" y="328296"/>
                  </a:moveTo>
                  <a:lnTo>
                    <a:pt x="0" y="328296"/>
                  </a:lnTo>
                  <a:lnTo>
                    <a:pt x="0" y="0"/>
                  </a:lnTo>
                  <a:lnTo>
                    <a:pt x="1805439" y="0"/>
                  </a:lnTo>
                  <a:lnTo>
                    <a:pt x="1805439" y="328296"/>
                  </a:lnTo>
                  <a:close/>
                </a:path>
              </a:pathLst>
            </a:custGeom>
            <a:ln w="19088">
              <a:solidFill>
                <a:srgbClr val="00A5F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7786289" y="18843474"/>
            <a:ext cx="1824989" cy="347980"/>
          </a:xfrm>
          <a:prstGeom prst="rect">
            <a:avLst/>
          </a:prstGeom>
          <a:solidFill>
            <a:srgbClr val="00A5F0"/>
          </a:solidFill>
        </p:spPr>
        <p:txBody>
          <a:bodyPr wrap="square" lIns="0" tIns="101600" rIns="0" bIns="0" rtlCol="0" vert="horz">
            <a:spAutoFit/>
          </a:bodyPr>
          <a:lstStyle/>
          <a:p>
            <a:pPr marL="207010">
              <a:lnSpc>
                <a:spcPct val="100000"/>
              </a:lnSpc>
              <a:spcBef>
                <a:spcPts val="800"/>
              </a:spcBef>
            </a:pPr>
            <a:r>
              <a:rPr dirty="0" sz="850" spc="90" b="1">
                <a:solidFill>
                  <a:srgbClr val="FFFFFF"/>
                </a:solidFill>
                <a:latin typeface="Arial Narrow"/>
                <a:cs typeface="Arial Narrow"/>
              </a:rPr>
              <a:t>Contact</a:t>
            </a:r>
            <a:r>
              <a:rPr dirty="0" sz="85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100" b="1">
                <a:solidFill>
                  <a:srgbClr val="FFFFFF"/>
                </a:solidFill>
                <a:latin typeface="Arial Narrow"/>
                <a:cs typeface="Arial Narrow"/>
              </a:rPr>
              <a:t>[PARTNER</a:t>
            </a:r>
            <a:r>
              <a:rPr dirty="0" sz="85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105" b="1">
                <a:solidFill>
                  <a:srgbClr val="FFFFFF"/>
                </a:solidFill>
                <a:latin typeface="Arial Narrow"/>
                <a:cs typeface="Arial Narrow"/>
              </a:rPr>
              <a:t>NAME]</a:t>
            </a:r>
            <a:endParaRPr sz="850">
              <a:latin typeface="Arial Narrow"/>
              <a:cs typeface="Arial Narrow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56562" y="18841918"/>
            <a:ext cx="850900" cy="7023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dirty="0" sz="2200" spc="229" b="1">
                <a:solidFill>
                  <a:srgbClr val="FFFFFF"/>
                </a:solidFill>
                <a:latin typeface="Arial Narrow"/>
                <a:cs typeface="Arial Narrow"/>
              </a:rPr>
              <a:t>Get</a:t>
            </a:r>
            <a:r>
              <a:rPr dirty="0" sz="2200" spc="10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200" spc="155" b="1">
                <a:solidFill>
                  <a:srgbClr val="FFFFFF"/>
                </a:solidFill>
                <a:latin typeface="Arial Narrow"/>
                <a:cs typeface="Arial Narrow"/>
              </a:rPr>
              <a:t>in </a:t>
            </a:r>
            <a:r>
              <a:rPr dirty="0" sz="2200" spc="204" b="1">
                <a:solidFill>
                  <a:srgbClr val="FFFFFF"/>
                </a:solidFill>
                <a:latin typeface="Arial Narrow"/>
                <a:cs typeface="Arial Narrow"/>
              </a:rPr>
              <a:t>Touch</a:t>
            </a:r>
            <a:endParaRPr sz="2200">
              <a:latin typeface="Arial Narrow"/>
              <a:cs typeface="Arial Narrow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959392" y="18848322"/>
            <a:ext cx="4575175" cy="7442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650" spc="180" b="1">
                <a:solidFill>
                  <a:srgbClr val="FFFFFF"/>
                </a:solidFill>
                <a:latin typeface="Arial Narrow"/>
                <a:cs typeface="Arial Narrow"/>
              </a:rPr>
              <a:t>Ready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5" b="1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bring</a:t>
            </a:r>
            <a:r>
              <a:rPr dirty="0" sz="1650" spc="2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55" b="1">
                <a:solidFill>
                  <a:srgbClr val="FFFFFF"/>
                </a:solidFill>
                <a:latin typeface="Arial Narrow"/>
                <a:cs typeface="Arial Narrow"/>
              </a:rPr>
              <a:t>AI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45" b="1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650" spc="9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60" b="1">
                <a:solidFill>
                  <a:srgbClr val="FFFFFF"/>
                </a:solidFill>
                <a:latin typeface="Arial Narrow"/>
                <a:cs typeface="Arial Narrow"/>
              </a:rPr>
              <a:t>your</a:t>
            </a:r>
            <a:r>
              <a:rPr dirty="0" sz="1650" spc="9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650" spc="160" b="1">
                <a:solidFill>
                  <a:srgbClr val="FFFFFF"/>
                </a:solidFill>
                <a:latin typeface="Arial Narrow"/>
                <a:cs typeface="Arial Narrow"/>
              </a:rPr>
              <a:t>business?</a:t>
            </a:r>
            <a:endParaRPr sz="1650">
              <a:latin typeface="Arial Narrow"/>
              <a:cs typeface="Arial Narrow"/>
            </a:endParaRPr>
          </a:p>
          <a:p>
            <a:pPr marL="12700" marR="5080">
              <a:lnSpc>
                <a:spcPct val="100800"/>
              </a:lnSpc>
              <a:spcBef>
                <a:spcPts val="1000"/>
              </a:spcBef>
            </a:pP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Partner</a:t>
            </a:r>
            <a:r>
              <a:rPr dirty="0" sz="1100" spc="7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14" b="1">
                <a:solidFill>
                  <a:srgbClr val="FFFFFF"/>
                </a:solidFill>
                <a:latin typeface="Arial Narrow"/>
                <a:cs typeface="Arial Narrow"/>
              </a:rPr>
              <a:t>[PARTNER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35" b="1">
                <a:solidFill>
                  <a:srgbClr val="FFFFFF"/>
                </a:solidFill>
                <a:latin typeface="Arial Narrow"/>
                <a:cs typeface="Arial Narrow"/>
              </a:rPr>
              <a:t>NAME]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0" b="1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Microsoft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design,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 b="1">
                <a:solidFill>
                  <a:srgbClr val="FFFFFF"/>
                </a:solidFill>
                <a:latin typeface="Arial Narrow"/>
                <a:cs typeface="Arial Narrow"/>
              </a:rPr>
              <a:t>deploy,</a:t>
            </a:r>
            <a:r>
              <a:rPr dirty="0" sz="1100" spc="7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and scale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85" b="1">
                <a:solidFill>
                  <a:srgbClr val="FFFFFF"/>
                </a:solidFill>
                <a:latin typeface="Arial Narrow"/>
                <a:cs typeface="Arial Narrow"/>
              </a:rPr>
              <a:t>intelligent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solutions</a:t>
            </a:r>
            <a:r>
              <a:rPr dirty="0" sz="1100" spc="8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that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0" b="1">
                <a:solidFill>
                  <a:srgbClr val="FFFFFF"/>
                </a:solidFill>
                <a:latin typeface="Arial Narrow"/>
                <a:cs typeface="Arial Narrow"/>
              </a:rPr>
              <a:t>drive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00" b="1">
                <a:solidFill>
                  <a:srgbClr val="FFFFFF"/>
                </a:solidFill>
                <a:latin typeface="Arial Narrow"/>
                <a:cs typeface="Arial Narrow"/>
              </a:rPr>
              <a:t>innovation</a:t>
            </a:r>
            <a:r>
              <a:rPr dirty="0" sz="1100" spc="8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120" b="1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100" spc="8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100" spc="95" b="1">
                <a:solidFill>
                  <a:srgbClr val="FFFFFF"/>
                </a:solidFill>
                <a:latin typeface="Arial Narrow"/>
                <a:cs typeface="Arial Narrow"/>
              </a:rPr>
              <a:t>growth.</a:t>
            </a:r>
            <a:endParaRPr sz="1100">
              <a:latin typeface="Arial Narrow"/>
              <a:cs typeface="Arial Narrow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795833" y="19321048"/>
            <a:ext cx="1805939" cy="328295"/>
          </a:xfrm>
          <a:prstGeom prst="rect">
            <a:avLst/>
          </a:prstGeom>
          <a:solidFill>
            <a:srgbClr val="000000"/>
          </a:solidFill>
          <a:ln w="19088">
            <a:solidFill>
              <a:srgbClr val="00A5F0"/>
            </a:solidFill>
          </a:ln>
        </p:spPr>
        <p:txBody>
          <a:bodyPr wrap="square" lIns="0" tIns="92075" rIns="0" bIns="0" rtlCol="0" vert="horz">
            <a:spAutoFit/>
          </a:bodyPr>
          <a:lstStyle/>
          <a:p>
            <a:pPr marL="190500">
              <a:lnSpc>
                <a:spcPct val="100000"/>
              </a:lnSpc>
              <a:spcBef>
                <a:spcPts val="725"/>
              </a:spcBef>
            </a:pPr>
            <a:r>
              <a:rPr dirty="0" sz="850" spc="95" b="1">
                <a:solidFill>
                  <a:srgbClr val="FFFFFF"/>
                </a:solidFill>
                <a:latin typeface="Arial Narrow"/>
                <a:cs typeface="Arial Narrow"/>
              </a:rPr>
              <a:t>Learn</a:t>
            </a:r>
            <a:r>
              <a:rPr dirty="0" sz="850" spc="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100" b="1">
                <a:solidFill>
                  <a:srgbClr val="FFFFFF"/>
                </a:solidFill>
                <a:latin typeface="Arial Narrow"/>
                <a:cs typeface="Arial Narrow"/>
              </a:rPr>
              <a:t>More</a:t>
            </a:r>
            <a:r>
              <a:rPr dirty="0" sz="850" spc="2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100" b="1">
                <a:solidFill>
                  <a:srgbClr val="FFFFFF"/>
                </a:solidFill>
                <a:latin typeface="Arial Narrow"/>
                <a:cs typeface="Arial Narrow"/>
              </a:rPr>
              <a:t>About</a:t>
            </a:r>
            <a:r>
              <a:rPr dirty="0" sz="850" spc="2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90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850" spc="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850" spc="60" b="1">
                <a:solidFill>
                  <a:srgbClr val="FFFFFF"/>
                </a:solidFill>
                <a:latin typeface="Arial Narrow"/>
                <a:cs typeface="Arial Narrow"/>
              </a:rPr>
              <a:t>AI</a:t>
            </a:r>
            <a:endParaRPr sz="85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Landing page</dc:title>
  <dcterms:created xsi:type="dcterms:W3CDTF">2025-12-04T16:38:35Z</dcterms:created>
  <dcterms:modified xsi:type="dcterms:W3CDTF">2025-12-04T16:38:35Z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2025-12-04T00:00:00Z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2025-12-04T00:00:00Z</vt:filetime>
  </property>
  <property fmtid="{D5CDD505-2E9C-101B-9397-08002B2CF9AE}" pid="6" name="Producer">
    <vt:lpwstr>Adobe Express</vt:lpwstr>
  </property>
</Properties>
</file>