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5125700" cy="10661650"/>
  <p:notesSz cx="15125700" cy="106616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48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lle, Alex" userId="66c39dfc-4231-4226-bbcc-6c0302a00b19" providerId="ADAL" clId="{39E5F188-0696-4F80-B129-4F542CE18E42}"/>
    <pc:docChg chg="modSld">
      <pc:chgData name="Joelle, Alex" userId="66c39dfc-4231-4226-bbcc-6c0302a00b19" providerId="ADAL" clId="{39E5F188-0696-4F80-B129-4F542CE18E42}" dt="2025-11-28T02:09:44.667" v="1" actId="6559"/>
      <pc:docMkLst>
        <pc:docMk/>
      </pc:docMkLst>
      <pc:sldChg chg="modSp mod">
        <pc:chgData name="Joelle, Alex" userId="66c39dfc-4231-4226-bbcc-6c0302a00b19" providerId="ADAL" clId="{39E5F188-0696-4F80-B129-4F542CE18E42}" dt="2025-11-28T02:09:44.667" v="1" actId="6559"/>
        <pc:sldMkLst>
          <pc:docMk/>
          <pc:sldMk cId="0" sldId="256"/>
        </pc:sldMkLst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3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4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6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11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12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15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17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20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25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1-28T02:09:44.667" v="1" actId="6559"/>
          <ac:spMkLst>
            <pc:docMk/>
            <pc:sldMk cId="0" sldId="256"/>
            <ac:spMk id="2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05111"/>
            <a:ext cx="12856845" cy="22389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5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70524"/>
            <a:ext cx="10587990" cy="26654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5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5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2452179"/>
            <a:ext cx="6579679" cy="70366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2452179"/>
            <a:ext cx="6579679" cy="70366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5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790240" cy="10655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0965" y="461805"/>
            <a:ext cx="8931275" cy="418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5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2179"/>
            <a:ext cx="13613130" cy="70366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142738" y="9915335"/>
            <a:ext cx="4840224" cy="533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6285" y="9915335"/>
            <a:ext cx="3478911" cy="533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890504" y="9915335"/>
            <a:ext cx="3478911" cy="533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80965" y="461805"/>
            <a:ext cx="8931275" cy="4084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Protect every layer of your cloud and hybrid environment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0965" y="9043982"/>
            <a:ext cx="11317605" cy="11233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Defender for Cloud gives security and operations teams a unified view of posture, risk, and protection across all environments - from on-prem to AI workloads.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Simplify your cloud defence strategy and align to Zero Trust principles with a single, integrated platform.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sz="15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 to </a:t>
            </a:r>
            <a:r>
              <a:rPr sz="1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[PARTNER NAME] </a:t>
            </a:r>
            <a:r>
              <a:rPr sz="15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modernise data protection - aligned to your hybrid workloads, compliance model and recovery SLAs.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0965" y="995006"/>
            <a:ext cx="9904095" cy="11336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874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environments are complex, interconnected, and constantly changing - spanning Azure, AWS, Google Cloud, and on-prem resources. Each configuration, workload, and deployment pipeline introduces potential security gaps.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0000"/>
              </a:lnSpc>
            </a:pPr>
            <a:r>
              <a:rPr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 Defender for Cloud is a Cloud Native Application Protection Platform (CNAPP) that unifies Cloud Security Posture Management (CSPM), Cloud Workload Protection (CWPP), and DevSecOps integration. It delivers full-stack protection - from code to cloud - helping organisations strengthen visibility, reduce misconfigurations, and prevent attacks before they impact operations.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3664" y="2359457"/>
            <a:ext cx="6557009" cy="3333115"/>
          </a:xfrm>
          <a:custGeom>
            <a:avLst/>
            <a:gdLst/>
            <a:ahLst/>
            <a:cxnLst/>
            <a:rect l="l" t="t" r="r" b="b"/>
            <a:pathLst>
              <a:path w="6557009" h="3333115">
                <a:moveTo>
                  <a:pt x="6383934" y="76"/>
                </a:moveTo>
                <a:lnTo>
                  <a:pt x="178422" y="0"/>
                </a:lnTo>
                <a:lnTo>
                  <a:pt x="129425" y="6832"/>
                </a:lnTo>
                <a:lnTo>
                  <a:pt x="81724" y="28448"/>
                </a:lnTo>
                <a:lnTo>
                  <a:pt x="42354" y="62979"/>
                </a:lnTo>
                <a:lnTo>
                  <a:pt x="14693" y="107442"/>
                </a:lnTo>
                <a:lnTo>
                  <a:pt x="1498" y="155130"/>
                </a:lnTo>
                <a:lnTo>
                  <a:pt x="0" y="3154349"/>
                </a:lnTo>
                <a:lnTo>
                  <a:pt x="571" y="3168942"/>
                </a:lnTo>
                <a:lnTo>
                  <a:pt x="12471" y="3219958"/>
                </a:lnTo>
                <a:lnTo>
                  <a:pt x="38646" y="3265309"/>
                </a:lnTo>
                <a:lnTo>
                  <a:pt x="74485" y="3299421"/>
                </a:lnTo>
                <a:lnTo>
                  <a:pt x="121069" y="3323336"/>
                </a:lnTo>
                <a:lnTo>
                  <a:pt x="172580" y="3332721"/>
                </a:lnTo>
                <a:lnTo>
                  <a:pt x="6378092" y="3332784"/>
                </a:lnTo>
                <a:lnTo>
                  <a:pt x="6392671" y="3332226"/>
                </a:lnTo>
                <a:lnTo>
                  <a:pt x="6443662" y="3320313"/>
                </a:lnTo>
                <a:lnTo>
                  <a:pt x="6489039" y="3294126"/>
                </a:lnTo>
                <a:lnTo>
                  <a:pt x="6524815" y="3255924"/>
                </a:lnTo>
                <a:lnTo>
                  <a:pt x="6547980" y="3208959"/>
                </a:lnTo>
                <a:lnTo>
                  <a:pt x="6556451" y="3160204"/>
                </a:lnTo>
                <a:lnTo>
                  <a:pt x="6556514" y="175501"/>
                </a:lnTo>
                <a:lnTo>
                  <a:pt x="6555384" y="158026"/>
                </a:lnTo>
                <a:lnTo>
                  <a:pt x="6541808" y="107442"/>
                </a:lnTo>
                <a:lnTo>
                  <a:pt x="6514160" y="62979"/>
                </a:lnTo>
                <a:lnTo>
                  <a:pt x="6479654" y="31686"/>
                </a:lnTo>
                <a:lnTo>
                  <a:pt x="6435458" y="9448"/>
                </a:lnTo>
                <a:lnTo>
                  <a:pt x="6383934" y="7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5945" y="2564760"/>
            <a:ext cx="4719320" cy="557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Strengthen visibility and posture management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Achieve complete situational awareness across multi-cloud and hybrid assets.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5945" y="3271312"/>
            <a:ext cx="5590540" cy="33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Defender for Cloud continuously evaluates configurations, vulnerabilities, and permissions to highlight security gaps and prioritise remediation.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5945" y="3760928"/>
            <a:ext cx="1099185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dirty="0">
                <a:latin typeface="Arial" panose="020B0604020202020204" pitchFamily="34" charset="0"/>
                <a:cs typeface="Arial" panose="020B0604020202020204" pitchFamily="34" charset="0"/>
              </a:rPr>
              <a:t>Key capabilities: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5945" y="4087338"/>
            <a:ext cx="4692015" cy="82330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635" indent="-114935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Centralised Cloud Security Posture Management (CSPM) dashboard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Agentless vulnerability scanning for VMs, containers, and databases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Secure Score to quantify and improve your overall security posture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Attack path analysis to model potential lateral movement risks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Integration with Microsoft Entra Permissions Management for least privilege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5945" y="5066569"/>
            <a:ext cx="6095365" cy="33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By turning complex cloud configurations into actionable insights, you can move from reactive security to proactive, data-driven posture improvement.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24149" y="2359457"/>
            <a:ext cx="6557009" cy="3333115"/>
          </a:xfrm>
          <a:custGeom>
            <a:avLst/>
            <a:gdLst/>
            <a:ahLst/>
            <a:cxnLst/>
            <a:rect l="l" t="t" r="r" b="b"/>
            <a:pathLst>
              <a:path w="6557009" h="3333115">
                <a:moveTo>
                  <a:pt x="6383934" y="76"/>
                </a:moveTo>
                <a:lnTo>
                  <a:pt x="178422" y="0"/>
                </a:lnTo>
                <a:lnTo>
                  <a:pt x="129425" y="6832"/>
                </a:lnTo>
                <a:lnTo>
                  <a:pt x="84188" y="26885"/>
                </a:lnTo>
                <a:lnTo>
                  <a:pt x="44259" y="60769"/>
                </a:lnTo>
                <a:lnTo>
                  <a:pt x="15887" y="104775"/>
                </a:lnTo>
                <a:lnTo>
                  <a:pt x="1498" y="155130"/>
                </a:lnTo>
                <a:lnTo>
                  <a:pt x="0" y="3154349"/>
                </a:lnTo>
                <a:lnTo>
                  <a:pt x="571" y="3168942"/>
                </a:lnTo>
                <a:lnTo>
                  <a:pt x="12471" y="3219958"/>
                </a:lnTo>
                <a:lnTo>
                  <a:pt x="38646" y="3265309"/>
                </a:lnTo>
                <a:lnTo>
                  <a:pt x="74485" y="3299421"/>
                </a:lnTo>
                <a:lnTo>
                  <a:pt x="121069" y="3323336"/>
                </a:lnTo>
                <a:lnTo>
                  <a:pt x="172580" y="3332721"/>
                </a:lnTo>
                <a:lnTo>
                  <a:pt x="6378092" y="3332784"/>
                </a:lnTo>
                <a:lnTo>
                  <a:pt x="6392671" y="3332226"/>
                </a:lnTo>
                <a:lnTo>
                  <a:pt x="6443662" y="3320313"/>
                </a:lnTo>
                <a:lnTo>
                  <a:pt x="6489039" y="3294126"/>
                </a:lnTo>
                <a:lnTo>
                  <a:pt x="6524815" y="3255924"/>
                </a:lnTo>
                <a:lnTo>
                  <a:pt x="6547980" y="3208959"/>
                </a:lnTo>
                <a:lnTo>
                  <a:pt x="6556451" y="3160204"/>
                </a:lnTo>
                <a:lnTo>
                  <a:pt x="6556527" y="175501"/>
                </a:lnTo>
                <a:lnTo>
                  <a:pt x="6555384" y="158026"/>
                </a:lnTo>
                <a:lnTo>
                  <a:pt x="6541808" y="107442"/>
                </a:lnTo>
                <a:lnTo>
                  <a:pt x="6514160" y="62979"/>
                </a:lnTo>
                <a:lnTo>
                  <a:pt x="6479654" y="31686"/>
                </a:lnTo>
                <a:lnTo>
                  <a:pt x="6435458" y="9448"/>
                </a:lnTo>
                <a:lnTo>
                  <a:pt x="6383934" y="7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46433" y="2564760"/>
            <a:ext cx="4719320" cy="5578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Strengthen visibility and posture management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Achieve complete situational awareness across multi-cloud and hybrid assets.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446433" y="3271315"/>
            <a:ext cx="5590540" cy="33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Defender for Cloud continuously evaluates configurations, vulnerabilities, and permissions to highlight security gaps and prioritise remediation.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46433" y="3760935"/>
            <a:ext cx="1099185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dirty="0">
                <a:latin typeface="Arial" panose="020B0604020202020204" pitchFamily="34" charset="0"/>
                <a:cs typeface="Arial" panose="020B0604020202020204" pitchFamily="34" charset="0"/>
              </a:rPr>
              <a:t>Key capabilities: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46433" y="4087349"/>
            <a:ext cx="4692015" cy="82330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635" indent="-114935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Centralised Cloud Security Posture Management (CSPM) dashboard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Agentless vulnerability scanning for VMs, containers, and databases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Secure Score to quantify and improve your overall security posture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Attack path analysis to model potential lateral movement risks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Integration with Microsoft Entra Permissions Management for least privilege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446433" y="5066589"/>
            <a:ext cx="6095365" cy="33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By turning complex cloud configurations into actionable insights, you can move from reactive security to proactive, data-driven posture improvement.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93664" y="5850190"/>
            <a:ext cx="6557009" cy="2897505"/>
          </a:xfrm>
          <a:custGeom>
            <a:avLst/>
            <a:gdLst/>
            <a:ahLst/>
            <a:cxnLst/>
            <a:rect l="l" t="t" r="r" b="b"/>
            <a:pathLst>
              <a:path w="6557009" h="2897504">
                <a:moveTo>
                  <a:pt x="6383934" y="76"/>
                </a:moveTo>
                <a:lnTo>
                  <a:pt x="178422" y="0"/>
                </a:lnTo>
                <a:lnTo>
                  <a:pt x="129425" y="6832"/>
                </a:lnTo>
                <a:lnTo>
                  <a:pt x="81724" y="28448"/>
                </a:lnTo>
                <a:lnTo>
                  <a:pt x="42354" y="62979"/>
                </a:lnTo>
                <a:lnTo>
                  <a:pt x="14693" y="107442"/>
                </a:lnTo>
                <a:lnTo>
                  <a:pt x="1498" y="155130"/>
                </a:lnTo>
                <a:lnTo>
                  <a:pt x="0" y="2718790"/>
                </a:lnTo>
                <a:lnTo>
                  <a:pt x="355" y="2730474"/>
                </a:lnTo>
                <a:lnTo>
                  <a:pt x="11417" y="2781655"/>
                </a:lnTo>
                <a:lnTo>
                  <a:pt x="36855" y="2827426"/>
                </a:lnTo>
                <a:lnTo>
                  <a:pt x="74485" y="2863850"/>
                </a:lnTo>
                <a:lnTo>
                  <a:pt x="121069" y="2887776"/>
                </a:lnTo>
                <a:lnTo>
                  <a:pt x="172580" y="2897149"/>
                </a:lnTo>
                <a:lnTo>
                  <a:pt x="6383934" y="2897149"/>
                </a:lnTo>
                <a:lnTo>
                  <a:pt x="6432677" y="2888691"/>
                </a:lnTo>
                <a:lnTo>
                  <a:pt x="6479654" y="2865526"/>
                </a:lnTo>
                <a:lnTo>
                  <a:pt x="6514160" y="2834246"/>
                </a:lnTo>
                <a:lnTo>
                  <a:pt x="6541808" y="2789770"/>
                </a:lnTo>
                <a:lnTo>
                  <a:pt x="6555384" y="2739186"/>
                </a:lnTo>
                <a:lnTo>
                  <a:pt x="6556514" y="175501"/>
                </a:lnTo>
                <a:lnTo>
                  <a:pt x="6555384" y="158026"/>
                </a:lnTo>
                <a:lnTo>
                  <a:pt x="6541808" y="107442"/>
                </a:lnTo>
                <a:lnTo>
                  <a:pt x="6514160" y="62979"/>
                </a:lnTo>
                <a:lnTo>
                  <a:pt x="6479654" y="31686"/>
                </a:lnTo>
                <a:lnTo>
                  <a:pt x="6435458" y="9448"/>
                </a:lnTo>
                <a:lnTo>
                  <a:pt x="6383934" y="7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15945" y="6055492"/>
            <a:ext cx="5915025" cy="8953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Embed security into your DevOps pipelines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2000"/>
              </a:lnSpc>
              <a:spcBef>
                <a:spcPts val="11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Security needs to start in code. Defender for Cloud integrates directly with Azure DevOps, GitHub, and GitLab, providing early detection of misconfigurations, exposed secrets, and insecure infrastructure definitions.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5945" y="7088455"/>
            <a:ext cx="1514475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dirty="0">
                <a:latin typeface="Arial" panose="020B0604020202020204" pitchFamily="34" charset="0"/>
                <a:cs typeface="Arial" panose="020B0604020202020204" pitchFamily="34" charset="0"/>
              </a:rPr>
              <a:t>DevSecOps highlights: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15945" y="7414865"/>
            <a:ext cx="3527425" cy="66172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635" indent="-114935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Code-to-cloud visibility across multiple pipelines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Infrastructure as Code (IaC) scanning for security drift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Correlation between code-level findings and runtime risk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Unified dashboard for both DevOps and SecOps teams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15945" y="8230891"/>
            <a:ext cx="5808980" cy="33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By embedding security into continuous integration and deployment workflows, organisations can eliminate vulnerabilities before they ever reach production.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224149" y="5850190"/>
            <a:ext cx="6557009" cy="2897505"/>
          </a:xfrm>
          <a:custGeom>
            <a:avLst/>
            <a:gdLst/>
            <a:ahLst/>
            <a:cxnLst/>
            <a:rect l="l" t="t" r="r" b="b"/>
            <a:pathLst>
              <a:path w="6557009" h="2897504">
                <a:moveTo>
                  <a:pt x="6383934" y="76"/>
                </a:moveTo>
                <a:lnTo>
                  <a:pt x="178422" y="0"/>
                </a:lnTo>
                <a:lnTo>
                  <a:pt x="129425" y="6832"/>
                </a:lnTo>
                <a:lnTo>
                  <a:pt x="84188" y="26885"/>
                </a:lnTo>
                <a:lnTo>
                  <a:pt x="44259" y="60769"/>
                </a:lnTo>
                <a:lnTo>
                  <a:pt x="15887" y="104775"/>
                </a:lnTo>
                <a:lnTo>
                  <a:pt x="1498" y="155130"/>
                </a:lnTo>
                <a:lnTo>
                  <a:pt x="0" y="2718790"/>
                </a:lnTo>
                <a:lnTo>
                  <a:pt x="355" y="2730474"/>
                </a:lnTo>
                <a:lnTo>
                  <a:pt x="11417" y="2781655"/>
                </a:lnTo>
                <a:lnTo>
                  <a:pt x="36855" y="2827426"/>
                </a:lnTo>
                <a:lnTo>
                  <a:pt x="74485" y="2863850"/>
                </a:lnTo>
                <a:lnTo>
                  <a:pt x="121069" y="2887776"/>
                </a:lnTo>
                <a:lnTo>
                  <a:pt x="172580" y="2897149"/>
                </a:lnTo>
                <a:lnTo>
                  <a:pt x="6383934" y="2897149"/>
                </a:lnTo>
                <a:lnTo>
                  <a:pt x="6432677" y="2888691"/>
                </a:lnTo>
                <a:lnTo>
                  <a:pt x="6479654" y="2865526"/>
                </a:lnTo>
                <a:lnTo>
                  <a:pt x="6514160" y="2834246"/>
                </a:lnTo>
                <a:lnTo>
                  <a:pt x="6541808" y="2789770"/>
                </a:lnTo>
                <a:lnTo>
                  <a:pt x="6555384" y="2739186"/>
                </a:lnTo>
                <a:lnTo>
                  <a:pt x="6556527" y="175501"/>
                </a:lnTo>
                <a:lnTo>
                  <a:pt x="6555384" y="158026"/>
                </a:lnTo>
                <a:lnTo>
                  <a:pt x="6541808" y="107442"/>
                </a:lnTo>
                <a:lnTo>
                  <a:pt x="6514160" y="62979"/>
                </a:lnTo>
                <a:lnTo>
                  <a:pt x="6479654" y="31686"/>
                </a:lnTo>
                <a:lnTo>
                  <a:pt x="6435458" y="9448"/>
                </a:lnTo>
                <a:lnTo>
                  <a:pt x="6383934" y="7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46433" y="6055492"/>
            <a:ext cx="5755640" cy="7153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00" b="1" dirty="0">
                <a:latin typeface="Arial" panose="020B0604020202020204" pitchFamily="34" charset="0"/>
                <a:cs typeface="Arial" panose="020B0604020202020204" pitchFamily="34" charset="0"/>
              </a:rPr>
              <a:t>Safeguard AI workloads and emerging technologies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2000"/>
              </a:lnSpc>
              <a:spcBef>
                <a:spcPts val="11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Defender for Cloud extends protection to generative AI and data-driven workloads - helping you govern and secure new technologies without slowing innovation.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46433" y="6925250"/>
            <a:ext cx="947419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dirty="0">
                <a:latin typeface="Arial" panose="020B0604020202020204" pitchFamily="34" charset="0"/>
                <a:cs typeface="Arial" panose="020B0604020202020204" pitchFamily="34" charset="0"/>
              </a:rPr>
              <a:t>Core features: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446433" y="7251660"/>
            <a:ext cx="4759960" cy="66172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635" indent="-114935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AI Security Posture Management (SPM) to assess generative AI applications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AI Threat Protection to identify and respond to AI-targeted attacks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Data and AI security dashboard for unified monitoring and response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635" indent="-114935">
              <a:lnSpc>
                <a:spcPct val="100000"/>
              </a:lnSpc>
              <a:spcBef>
                <a:spcPts val="25"/>
              </a:spcBef>
              <a:buFont typeface="Garamond"/>
              <a:buChar char="•"/>
              <a:tabLst>
                <a:tab pos="127635" algn="l"/>
              </a:tabLst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Continuous assessment of model and data access risks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46433" y="8067686"/>
            <a:ext cx="5642610" cy="3312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5"/>
              </a:spcBef>
            </a:pPr>
            <a:r>
              <a:rPr sz="1050" dirty="0">
                <a:latin typeface="Arial" panose="020B0604020202020204" pitchFamily="34" charset="0"/>
                <a:cs typeface="Arial" panose="020B0604020202020204" pitchFamily="34" charset="0"/>
              </a:rPr>
              <a:t>These capabilities ensure AI deployments meet enterprise-grade security standards, enabling innovation that’s both responsible and resilient.</a:t>
            </a:r>
            <a:endParaRPr sz="10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1785142" y="548322"/>
            <a:ext cx="1451610" cy="295275"/>
          </a:xfrm>
          <a:custGeom>
            <a:avLst/>
            <a:gdLst/>
            <a:ahLst/>
            <a:cxnLst/>
            <a:rect l="l" t="t" r="r" b="b"/>
            <a:pathLst>
              <a:path w="1451609" h="295275">
                <a:moveTo>
                  <a:pt x="1451063" y="0"/>
                </a:moveTo>
                <a:lnTo>
                  <a:pt x="0" y="0"/>
                </a:lnTo>
                <a:lnTo>
                  <a:pt x="0" y="294690"/>
                </a:lnTo>
                <a:lnTo>
                  <a:pt x="1451063" y="294690"/>
                </a:lnTo>
                <a:lnTo>
                  <a:pt x="14510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2055940" y="574535"/>
            <a:ext cx="906144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  <a:endParaRPr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28017" y="572088"/>
            <a:ext cx="1157157" cy="24716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07709" y="8026400"/>
            <a:ext cx="2812275" cy="26295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572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Garamond</vt:lpstr>
      <vt:lpstr>Office Theme</vt:lpstr>
      <vt:lpstr>Protect every layer of your cloud and hybrid environment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WHITEPAPER 1 - Azure Backup</dc:title>
  <cp:lastModifiedBy>Joelle, Alex</cp:lastModifiedBy>
  <cp:revision>1</cp:revision>
  <dcterms:created xsi:type="dcterms:W3CDTF">2025-11-28T02:06:14Z</dcterms:created>
  <dcterms:modified xsi:type="dcterms:W3CDTF">2025-11-28T02:09:51Z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2025-11-28T00:00:00Z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2025-11-28T00:00:00Z</vt:filetime>
  </property>
  <property fmtid="{D5CDD505-2E9C-101B-9397-08002B2CF9AE}" pid="6" name="Producer">
    <vt:lpwstr>Adobe Express</vt:lpwstr>
  </property>
</Properties>
</file>