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5836900"/>
  <p:notesSz cx="7556500" cy="158369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52" d="100"/>
          <a:sy n="52" d="100"/>
        </p:scale>
        <p:origin x="4160" y="2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4909439"/>
            <a:ext cx="6428422" cy="3325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8868664"/>
            <a:ext cx="5293995" cy="3959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3642487"/>
            <a:ext cx="3289839" cy="104523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3642487"/>
            <a:ext cx="3289839" cy="104523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-12"/>
            <a:ext cx="7559992" cy="1334559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442850" y="7746999"/>
            <a:ext cx="6664959" cy="3314700"/>
          </a:xfrm>
          <a:custGeom>
            <a:avLst/>
            <a:gdLst/>
            <a:ahLst/>
            <a:cxnLst/>
            <a:rect l="l" t="t" r="r" b="b"/>
            <a:pathLst>
              <a:path w="6664959" h="3314700">
                <a:moveTo>
                  <a:pt x="6474053" y="0"/>
                </a:moveTo>
                <a:lnTo>
                  <a:pt x="190500" y="0"/>
                </a:lnTo>
                <a:lnTo>
                  <a:pt x="146821" y="5031"/>
                </a:lnTo>
                <a:lnTo>
                  <a:pt x="106724" y="19363"/>
                </a:lnTo>
                <a:lnTo>
                  <a:pt x="71353" y="41851"/>
                </a:lnTo>
                <a:lnTo>
                  <a:pt x="41851" y="71353"/>
                </a:lnTo>
                <a:lnTo>
                  <a:pt x="19363" y="106724"/>
                </a:lnTo>
                <a:lnTo>
                  <a:pt x="5031" y="146821"/>
                </a:lnTo>
                <a:lnTo>
                  <a:pt x="0" y="190500"/>
                </a:lnTo>
                <a:lnTo>
                  <a:pt x="0" y="3124200"/>
                </a:lnTo>
                <a:lnTo>
                  <a:pt x="5031" y="3167878"/>
                </a:lnTo>
                <a:lnTo>
                  <a:pt x="19363" y="3207975"/>
                </a:lnTo>
                <a:lnTo>
                  <a:pt x="41851" y="3243346"/>
                </a:lnTo>
                <a:lnTo>
                  <a:pt x="71353" y="3272848"/>
                </a:lnTo>
                <a:lnTo>
                  <a:pt x="106724" y="3295336"/>
                </a:lnTo>
                <a:lnTo>
                  <a:pt x="146821" y="3309668"/>
                </a:lnTo>
                <a:lnTo>
                  <a:pt x="190500" y="3314700"/>
                </a:lnTo>
                <a:lnTo>
                  <a:pt x="6474053" y="3314700"/>
                </a:lnTo>
                <a:lnTo>
                  <a:pt x="6517732" y="3309668"/>
                </a:lnTo>
                <a:lnTo>
                  <a:pt x="6557829" y="3295336"/>
                </a:lnTo>
                <a:lnTo>
                  <a:pt x="6593200" y="3272848"/>
                </a:lnTo>
                <a:lnTo>
                  <a:pt x="6622701" y="3243346"/>
                </a:lnTo>
                <a:lnTo>
                  <a:pt x="6645190" y="3207975"/>
                </a:lnTo>
                <a:lnTo>
                  <a:pt x="6659522" y="3167878"/>
                </a:lnTo>
                <a:lnTo>
                  <a:pt x="6664553" y="3124200"/>
                </a:lnTo>
                <a:lnTo>
                  <a:pt x="6664553" y="190500"/>
                </a:lnTo>
                <a:lnTo>
                  <a:pt x="6659522" y="146821"/>
                </a:lnTo>
                <a:lnTo>
                  <a:pt x="6645190" y="106724"/>
                </a:lnTo>
                <a:lnTo>
                  <a:pt x="6622701" y="71353"/>
                </a:lnTo>
                <a:lnTo>
                  <a:pt x="6593200" y="41851"/>
                </a:lnTo>
                <a:lnTo>
                  <a:pt x="6557829" y="19363"/>
                </a:lnTo>
                <a:lnTo>
                  <a:pt x="6517732" y="5031"/>
                </a:lnTo>
                <a:lnTo>
                  <a:pt x="6474053" y="0"/>
                </a:lnTo>
                <a:close/>
              </a:path>
            </a:pathLst>
          </a:custGeom>
          <a:solidFill>
            <a:srgbClr val="E4919F">
              <a:alpha val="8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4081131"/>
            <a:ext cx="7560309" cy="11756390"/>
          </a:xfrm>
          <a:custGeom>
            <a:avLst/>
            <a:gdLst/>
            <a:ahLst/>
            <a:cxnLst/>
            <a:rect l="l" t="t" r="r" b="b"/>
            <a:pathLst>
              <a:path w="7560309" h="11756390">
                <a:moveTo>
                  <a:pt x="1420420" y="0"/>
                </a:moveTo>
                <a:lnTo>
                  <a:pt x="1370343" y="0"/>
                </a:lnTo>
                <a:lnTo>
                  <a:pt x="1327635" y="384"/>
                </a:lnTo>
                <a:lnTo>
                  <a:pt x="1242131" y="2184"/>
                </a:lnTo>
                <a:lnTo>
                  <a:pt x="1156505" y="5400"/>
                </a:lnTo>
                <a:lnTo>
                  <a:pt x="1070754" y="10080"/>
                </a:lnTo>
                <a:lnTo>
                  <a:pt x="984873" y="16273"/>
                </a:lnTo>
                <a:lnTo>
                  <a:pt x="898860" y="24027"/>
                </a:lnTo>
                <a:lnTo>
                  <a:pt x="812710" y="33391"/>
                </a:lnTo>
                <a:lnTo>
                  <a:pt x="726419" y="44413"/>
                </a:lnTo>
                <a:lnTo>
                  <a:pt x="639984" y="57143"/>
                </a:lnTo>
                <a:lnTo>
                  <a:pt x="596710" y="64163"/>
                </a:lnTo>
                <a:lnTo>
                  <a:pt x="553399" y="71628"/>
                </a:lnTo>
                <a:lnTo>
                  <a:pt x="510050" y="79545"/>
                </a:lnTo>
                <a:lnTo>
                  <a:pt x="466662" y="87918"/>
                </a:lnTo>
                <a:lnTo>
                  <a:pt x="423235" y="96754"/>
                </a:lnTo>
                <a:lnTo>
                  <a:pt x="379769" y="106060"/>
                </a:lnTo>
                <a:lnTo>
                  <a:pt x="336262" y="115842"/>
                </a:lnTo>
                <a:lnTo>
                  <a:pt x="292715" y="126104"/>
                </a:lnTo>
                <a:lnTo>
                  <a:pt x="249126" y="136854"/>
                </a:lnTo>
                <a:lnTo>
                  <a:pt x="205496" y="148098"/>
                </a:lnTo>
                <a:lnTo>
                  <a:pt x="161824" y="159841"/>
                </a:lnTo>
                <a:lnTo>
                  <a:pt x="118109" y="172090"/>
                </a:lnTo>
                <a:lnTo>
                  <a:pt x="74351" y="184851"/>
                </a:lnTo>
                <a:lnTo>
                  <a:pt x="30550" y="198130"/>
                </a:lnTo>
                <a:lnTo>
                  <a:pt x="0" y="207747"/>
                </a:lnTo>
                <a:lnTo>
                  <a:pt x="0" y="11739505"/>
                </a:lnTo>
                <a:lnTo>
                  <a:pt x="1345226" y="11755767"/>
                </a:lnTo>
                <a:lnTo>
                  <a:pt x="7560005" y="11755767"/>
                </a:lnTo>
                <a:lnTo>
                  <a:pt x="7560005" y="660123"/>
                </a:lnTo>
                <a:lnTo>
                  <a:pt x="6001236" y="660123"/>
                </a:lnTo>
                <a:lnTo>
                  <a:pt x="5916295" y="659523"/>
                </a:lnTo>
                <a:lnTo>
                  <a:pt x="5831452" y="657643"/>
                </a:lnTo>
                <a:lnTo>
                  <a:pt x="5746701" y="654530"/>
                </a:lnTo>
                <a:lnTo>
                  <a:pt x="5662040" y="650235"/>
                </a:lnTo>
                <a:lnTo>
                  <a:pt x="5535206" y="641678"/>
                </a:lnTo>
                <a:lnTo>
                  <a:pt x="5408551" y="630733"/>
                </a:lnTo>
                <a:lnTo>
                  <a:pt x="5282060" y="617562"/>
                </a:lnTo>
                <a:lnTo>
                  <a:pt x="5155722" y="602329"/>
                </a:lnTo>
                <a:lnTo>
                  <a:pt x="4987483" y="579096"/>
                </a:lnTo>
                <a:lnTo>
                  <a:pt x="4819460" y="552878"/>
                </a:lnTo>
                <a:lnTo>
                  <a:pt x="4609684" y="516501"/>
                </a:lnTo>
                <a:lnTo>
                  <a:pt x="4274486" y="451754"/>
                </a:lnTo>
                <a:lnTo>
                  <a:pt x="3102200" y="203554"/>
                </a:lnTo>
                <a:lnTo>
                  <a:pt x="2808486" y="146919"/>
                </a:lnTo>
                <a:lnTo>
                  <a:pt x="2598336" y="110222"/>
                </a:lnTo>
                <a:lnTo>
                  <a:pt x="2429957" y="83699"/>
                </a:lnTo>
                <a:lnTo>
                  <a:pt x="2261313" y="60119"/>
                </a:lnTo>
                <a:lnTo>
                  <a:pt x="2134637" y="44599"/>
                </a:lnTo>
                <a:lnTo>
                  <a:pt x="2007782" y="31115"/>
                </a:lnTo>
                <a:lnTo>
                  <a:pt x="1882158" y="19951"/>
                </a:lnTo>
                <a:lnTo>
                  <a:pt x="1753479" y="10917"/>
                </a:lnTo>
                <a:lnTo>
                  <a:pt x="1668521" y="6368"/>
                </a:lnTo>
                <a:lnTo>
                  <a:pt x="1583462" y="2991"/>
                </a:lnTo>
                <a:lnTo>
                  <a:pt x="1498297" y="836"/>
                </a:lnTo>
                <a:lnTo>
                  <a:pt x="1420420" y="0"/>
                </a:lnTo>
                <a:close/>
              </a:path>
              <a:path w="7560309" h="11756390">
                <a:moveTo>
                  <a:pt x="7560005" y="393309"/>
                </a:moveTo>
                <a:lnTo>
                  <a:pt x="7507519" y="412214"/>
                </a:lnTo>
                <a:lnTo>
                  <a:pt x="7463862" y="427320"/>
                </a:lnTo>
                <a:lnTo>
                  <a:pt x="7420246" y="441888"/>
                </a:lnTo>
                <a:lnTo>
                  <a:pt x="7376672" y="455923"/>
                </a:lnTo>
                <a:lnTo>
                  <a:pt x="7333139" y="469431"/>
                </a:lnTo>
                <a:lnTo>
                  <a:pt x="7289647" y="482419"/>
                </a:lnTo>
                <a:lnTo>
                  <a:pt x="7246194" y="494892"/>
                </a:lnTo>
                <a:lnTo>
                  <a:pt x="7202781" y="506857"/>
                </a:lnTo>
                <a:lnTo>
                  <a:pt x="7159406" y="518319"/>
                </a:lnTo>
                <a:lnTo>
                  <a:pt x="7116070" y="529286"/>
                </a:lnTo>
                <a:lnTo>
                  <a:pt x="7072773" y="539762"/>
                </a:lnTo>
                <a:lnTo>
                  <a:pt x="7029512" y="549754"/>
                </a:lnTo>
                <a:lnTo>
                  <a:pt x="6986289" y="559268"/>
                </a:lnTo>
                <a:lnTo>
                  <a:pt x="6943102" y="568310"/>
                </a:lnTo>
                <a:lnTo>
                  <a:pt x="6899951" y="576886"/>
                </a:lnTo>
                <a:lnTo>
                  <a:pt x="6856836" y="585002"/>
                </a:lnTo>
                <a:lnTo>
                  <a:pt x="6813756" y="592665"/>
                </a:lnTo>
                <a:lnTo>
                  <a:pt x="6770710" y="599880"/>
                </a:lnTo>
                <a:lnTo>
                  <a:pt x="6727699" y="606654"/>
                </a:lnTo>
                <a:lnTo>
                  <a:pt x="6641776" y="618900"/>
                </a:lnTo>
                <a:lnTo>
                  <a:pt x="6555983" y="629453"/>
                </a:lnTo>
                <a:lnTo>
                  <a:pt x="6470317" y="638361"/>
                </a:lnTo>
                <a:lnTo>
                  <a:pt x="6384773" y="645672"/>
                </a:lnTo>
                <a:lnTo>
                  <a:pt x="6299348" y="651436"/>
                </a:lnTo>
                <a:lnTo>
                  <a:pt x="6214037" y="655701"/>
                </a:lnTo>
                <a:lnTo>
                  <a:pt x="6128837" y="658515"/>
                </a:lnTo>
                <a:lnTo>
                  <a:pt x="6039066" y="659986"/>
                </a:lnTo>
                <a:lnTo>
                  <a:pt x="6001236" y="660123"/>
                </a:lnTo>
                <a:lnTo>
                  <a:pt x="7560005" y="660123"/>
                </a:lnTo>
                <a:lnTo>
                  <a:pt x="7560005" y="393309"/>
                </a:lnTo>
                <a:close/>
              </a:path>
            </a:pathLst>
          </a:custGeom>
          <a:solidFill>
            <a:srgbClr val="FFFFFF">
              <a:alpha val="92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1500" y="330014"/>
            <a:ext cx="2385060" cy="6178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tx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3642487"/>
            <a:ext cx="6806565" cy="104523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14728317"/>
            <a:ext cx="2420112" cy="7918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14728317"/>
            <a:ext cx="1739455" cy="7918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14728317"/>
            <a:ext cx="1739455" cy="7918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1500" y="330014"/>
            <a:ext cx="2385060" cy="6178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/>
              <a:t>Why</a:t>
            </a:r>
            <a:r>
              <a:rPr spc="10" dirty="0"/>
              <a:t> </a:t>
            </a:r>
            <a:r>
              <a:rPr spc="-20" dirty="0"/>
              <a:t>Azure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1500" y="787131"/>
            <a:ext cx="3126740" cy="252158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850" spc="-10" dirty="0">
                <a:latin typeface="Segoe UI"/>
                <a:cs typeface="Segoe UI"/>
              </a:rPr>
              <a:t>ExpressRoute?</a:t>
            </a:r>
            <a:endParaRPr sz="3850">
              <a:latin typeface="Segoe UI"/>
              <a:cs typeface="Segoe UI"/>
            </a:endParaRPr>
          </a:p>
          <a:p>
            <a:pPr marL="12700" marR="510540">
              <a:lnSpc>
                <a:spcPct val="128699"/>
              </a:lnSpc>
              <a:spcBef>
                <a:spcPts val="1400"/>
              </a:spcBef>
            </a:pPr>
            <a:r>
              <a:rPr sz="1100" dirty="0">
                <a:latin typeface="Segoe UI"/>
                <a:cs typeface="Segoe UI"/>
              </a:rPr>
              <a:t>Azure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ExpressRoute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creates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private, </a:t>
            </a:r>
            <a:r>
              <a:rPr sz="1100" dirty="0">
                <a:latin typeface="Segoe UI"/>
                <a:cs typeface="Segoe UI"/>
              </a:rPr>
              <a:t>dedicated</a:t>
            </a:r>
            <a:r>
              <a:rPr sz="1100" spc="-5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connection</a:t>
            </a:r>
            <a:r>
              <a:rPr sz="1100" spc="-5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between</a:t>
            </a:r>
            <a:r>
              <a:rPr sz="1100" spc="-5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your</a:t>
            </a:r>
            <a:r>
              <a:rPr sz="1100" spc="-50" dirty="0">
                <a:latin typeface="Segoe UI"/>
                <a:cs typeface="Segoe UI"/>
              </a:rPr>
              <a:t> </a:t>
            </a:r>
            <a:r>
              <a:rPr sz="1100" spc="-25" dirty="0">
                <a:latin typeface="Segoe UI"/>
                <a:cs typeface="Segoe UI"/>
              </a:rPr>
              <a:t>on- </a:t>
            </a:r>
            <a:r>
              <a:rPr sz="1100" dirty="0">
                <a:latin typeface="Segoe UI"/>
                <a:cs typeface="Segoe UI"/>
              </a:rPr>
              <a:t>premises</a:t>
            </a:r>
            <a:r>
              <a:rPr sz="1100" spc="-5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datacenter</a:t>
            </a:r>
            <a:r>
              <a:rPr sz="1100" spc="-4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or</a:t>
            </a:r>
            <a:r>
              <a:rPr sz="1100" spc="-4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colocation</a:t>
            </a:r>
            <a:r>
              <a:rPr sz="1100" spc="-4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facility </a:t>
            </a:r>
            <a:r>
              <a:rPr sz="1100" dirty="0">
                <a:latin typeface="Segoe UI"/>
                <a:cs typeface="Segoe UI"/>
              </a:rPr>
              <a:t>and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Microsoft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Azure.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Unlike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standard </a:t>
            </a:r>
            <a:r>
              <a:rPr sz="1100" dirty="0">
                <a:latin typeface="Segoe UI"/>
                <a:cs typeface="Segoe UI"/>
              </a:rPr>
              <a:t>internet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connection,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ExpressRoute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delivers </a:t>
            </a:r>
            <a:r>
              <a:rPr sz="1100" dirty="0">
                <a:latin typeface="Segoe UI"/>
                <a:cs typeface="Segoe UI"/>
              </a:rPr>
              <a:t>faster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speeds,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consistent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performance,</a:t>
            </a:r>
            <a:r>
              <a:rPr sz="1100" spc="50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and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enhanced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security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by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keeping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traffic </a:t>
            </a:r>
            <a:r>
              <a:rPr sz="1100" dirty="0">
                <a:latin typeface="Segoe UI"/>
                <a:cs typeface="Segoe UI"/>
              </a:rPr>
              <a:t>off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the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public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internet.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47253" y="12929368"/>
            <a:ext cx="2438400" cy="3625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 indent="-635">
              <a:lnSpc>
                <a:spcPct val="118400"/>
              </a:lnSpc>
              <a:spcBef>
                <a:spcPts val="110"/>
              </a:spcBef>
            </a:pPr>
            <a:r>
              <a:rPr sz="950" b="1" dirty="0">
                <a:latin typeface="Segoe UI Semibold"/>
                <a:cs typeface="Segoe UI Semibold"/>
              </a:rPr>
              <a:t>Circuit</a:t>
            </a:r>
            <a:r>
              <a:rPr sz="950" b="1" spc="-20" dirty="0">
                <a:latin typeface="Segoe UI Semibold"/>
                <a:cs typeface="Segoe UI Semibold"/>
              </a:rPr>
              <a:t> </a:t>
            </a:r>
            <a:r>
              <a:rPr sz="950" b="1" dirty="0">
                <a:latin typeface="Segoe UI Semibold"/>
                <a:cs typeface="Segoe UI Semibold"/>
              </a:rPr>
              <a:t>Setup:</a:t>
            </a:r>
            <a:r>
              <a:rPr sz="950" b="1" spc="-20" dirty="0">
                <a:latin typeface="Segoe UI Semibold"/>
                <a:cs typeface="Segoe UI Semibold"/>
              </a:rPr>
              <a:t> </a:t>
            </a:r>
            <a:r>
              <a:rPr sz="900" dirty="0">
                <a:latin typeface="Segoe UI"/>
                <a:cs typeface="Segoe UI"/>
              </a:rPr>
              <a:t>Create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an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ExpressRoute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circuit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spc="-25" dirty="0">
                <a:latin typeface="Segoe UI"/>
                <a:cs typeface="Segoe UI"/>
              </a:rPr>
              <a:t>to </a:t>
            </a:r>
            <a:r>
              <a:rPr sz="900" dirty="0">
                <a:latin typeface="Segoe UI"/>
                <a:cs typeface="Segoe UI"/>
              </a:rPr>
              <a:t>connect</a:t>
            </a:r>
            <a:r>
              <a:rPr sz="900" spc="-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into</a:t>
            </a:r>
            <a:r>
              <a:rPr sz="900" spc="-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Microsoft’s </a:t>
            </a:r>
            <a:r>
              <a:rPr sz="900" dirty="0">
                <a:latin typeface="Segoe UI"/>
                <a:cs typeface="Segoe UI"/>
              </a:rPr>
              <a:t>global</a:t>
            </a:r>
            <a:r>
              <a:rPr sz="900" spc="-10" dirty="0">
                <a:latin typeface="Segoe UI"/>
                <a:cs typeface="Segoe UI"/>
              </a:rPr>
              <a:t> network.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47245" y="11533458"/>
            <a:ext cx="2272665" cy="3625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18400"/>
              </a:lnSpc>
              <a:spcBef>
                <a:spcPts val="110"/>
              </a:spcBef>
            </a:pPr>
            <a:r>
              <a:rPr sz="950" b="1" dirty="0">
                <a:latin typeface="Segoe UI Semibold"/>
                <a:cs typeface="Segoe UI Semibold"/>
              </a:rPr>
              <a:t>Connectivity</a:t>
            </a:r>
            <a:r>
              <a:rPr sz="950" b="1" spc="-20" dirty="0">
                <a:latin typeface="Segoe UI Semibold"/>
                <a:cs typeface="Segoe UI Semibold"/>
              </a:rPr>
              <a:t> </a:t>
            </a:r>
            <a:r>
              <a:rPr sz="950" b="1" dirty="0">
                <a:latin typeface="Segoe UI Semibold"/>
                <a:cs typeface="Segoe UI Semibold"/>
              </a:rPr>
              <a:t>Provider:</a:t>
            </a:r>
            <a:r>
              <a:rPr sz="950" b="1" spc="-20" dirty="0">
                <a:latin typeface="Segoe UI Semibold"/>
                <a:cs typeface="Segoe UI Semibold"/>
              </a:rPr>
              <a:t> </a:t>
            </a:r>
            <a:r>
              <a:rPr sz="900" dirty="0">
                <a:latin typeface="Segoe UI"/>
                <a:cs typeface="Segoe UI"/>
              </a:rPr>
              <a:t>Work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with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</a:t>
            </a:r>
            <a:r>
              <a:rPr sz="900" spc="-1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partner </a:t>
            </a:r>
            <a:r>
              <a:rPr sz="900" dirty="0">
                <a:latin typeface="Segoe UI"/>
                <a:cs typeface="Segoe UI"/>
              </a:rPr>
              <a:t>to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establish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a</a:t>
            </a:r>
            <a:r>
              <a:rPr sz="900" spc="-2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physical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20" dirty="0">
                <a:latin typeface="Segoe UI"/>
                <a:cs typeface="Segoe UI"/>
              </a:rPr>
              <a:t>link.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47212" y="13637735"/>
            <a:ext cx="2522855" cy="3625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18400"/>
              </a:lnSpc>
              <a:spcBef>
                <a:spcPts val="110"/>
              </a:spcBef>
            </a:pPr>
            <a:r>
              <a:rPr sz="950" b="1" dirty="0">
                <a:latin typeface="Segoe UI Semibold"/>
                <a:cs typeface="Segoe UI Semibold"/>
              </a:rPr>
              <a:t>Private</a:t>
            </a:r>
            <a:r>
              <a:rPr sz="950" b="1" spc="-30" dirty="0">
                <a:latin typeface="Segoe UI Semibold"/>
                <a:cs typeface="Segoe UI Semibold"/>
              </a:rPr>
              <a:t> </a:t>
            </a:r>
            <a:r>
              <a:rPr sz="950" b="1" dirty="0">
                <a:latin typeface="Segoe UI Semibold"/>
                <a:cs typeface="Segoe UI Semibold"/>
              </a:rPr>
              <a:t>Connection:</a:t>
            </a:r>
            <a:r>
              <a:rPr sz="950" b="1" spc="-25" dirty="0">
                <a:latin typeface="Segoe UI Semibold"/>
                <a:cs typeface="Segoe UI Semibold"/>
              </a:rPr>
              <a:t> </a:t>
            </a:r>
            <a:r>
              <a:rPr sz="900" spc="-20" dirty="0">
                <a:latin typeface="Segoe UI"/>
                <a:cs typeface="Segoe UI"/>
              </a:rPr>
              <a:t>Your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data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flows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directly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20" dirty="0">
                <a:latin typeface="Segoe UI"/>
                <a:cs typeface="Segoe UI"/>
              </a:rPr>
              <a:t>into </a:t>
            </a:r>
            <a:r>
              <a:rPr sz="900" dirty="0">
                <a:latin typeface="Segoe UI"/>
                <a:cs typeface="Segoe UI"/>
              </a:rPr>
              <a:t>Azure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through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this</a:t>
            </a:r>
            <a:r>
              <a:rPr sz="900" spc="-35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secure</a:t>
            </a:r>
            <a:r>
              <a:rPr sz="900" spc="-25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pathway.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47239" y="12221000"/>
            <a:ext cx="1609725" cy="3625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18400"/>
              </a:lnSpc>
              <a:spcBef>
                <a:spcPts val="110"/>
              </a:spcBef>
            </a:pPr>
            <a:r>
              <a:rPr sz="950" b="1" dirty="0">
                <a:latin typeface="Segoe UI Semibold"/>
                <a:cs typeface="Segoe UI Semibold"/>
              </a:rPr>
              <a:t>Service</a:t>
            </a:r>
            <a:r>
              <a:rPr sz="950" b="1" spc="-30" dirty="0">
                <a:latin typeface="Segoe UI Semibold"/>
                <a:cs typeface="Segoe UI Semibold"/>
              </a:rPr>
              <a:t> </a:t>
            </a:r>
            <a:r>
              <a:rPr sz="950" b="1" dirty="0">
                <a:latin typeface="Segoe UI Semibold"/>
                <a:cs typeface="Segoe UI Semibold"/>
              </a:rPr>
              <a:t>Key:</a:t>
            </a:r>
            <a:r>
              <a:rPr sz="950" b="1" spc="-30" dirty="0">
                <a:latin typeface="Segoe UI Semibold"/>
                <a:cs typeface="Segoe UI Semibold"/>
              </a:rPr>
              <a:t> </a:t>
            </a:r>
            <a:r>
              <a:rPr sz="900" dirty="0">
                <a:latin typeface="Segoe UI"/>
                <a:cs typeface="Segoe UI"/>
              </a:rPr>
              <a:t>Microsoft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issues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spc="-50" dirty="0">
                <a:latin typeface="Segoe UI"/>
                <a:cs typeface="Segoe UI"/>
              </a:rPr>
              <a:t>a</a:t>
            </a:r>
            <a:r>
              <a:rPr sz="900" dirty="0">
                <a:latin typeface="Segoe UI"/>
                <a:cs typeface="Segoe UI"/>
              </a:rPr>
              <a:t> unique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dirty="0">
                <a:latin typeface="Segoe UI"/>
                <a:cs typeface="Segoe UI"/>
              </a:rPr>
              <a:t>key</a:t>
            </a:r>
            <a:r>
              <a:rPr sz="900" spc="-30" dirty="0">
                <a:latin typeface="Segoe UI"/>
                <a:cs typeface="Segoe UI"/>
              </a:rPr>
              <a:t> </a:t>
            </a:r>
            <a:r>
              <a:rPr sz="900" spc="-10" dirty="0">
                <a:latin typeface="Segoe UI"/>
                <a:cs typeface="Segoe UI"/>
              </a:rPr>
              <a:t>(s-</a:t>
            </a:r>
            <a:r>
              <a:rPr sz="900" spc="-20" dirty="0">
                <a:latin typeface="Segoe UI"/>
                <a:cs typeface="Segoe UI"/>
              </a:rPr>
              <a:t>key).</a:t>
            </a:r>
            <a:endParaRPr sz="90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87149" y="8066529"/>
            <a:ext cx="470852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latin typeface="Segoe UI Semibold"/>
                <a:cs typeface="Segoe UI Semibold"/>
              </a:rPr>
              <a:t>Common</a:t>
            </a:r>
            <a:r>
              <a:rPr sz="2100" b="1" spc="-20" dirty="0">
                <a:latin typeface="Segoe UI Semibold"/>
                <a:cs typeface="Segoe UI Semibold"/>
              </a:rPr>
              <a:t> </a:t>
            </a:r>
            <a:r>
              <a:rPr sz="2100" b="1" dirty="0">
                <a:latin typeface="Segoe UI Semibold"/>
                <a:cs typeface="Segoe UI Semibold"/>
              </a:rPr>
              <a:t>Use</a:t>
            </a:r>
            <a:r>
              <a:rPr sz="2100" b="1" spc="-15" dirty="0">
                <a:latin typeface="Segoe UI Semibold"/>
                <a:cs typeface="Segoe UI Semibold"/>
              </a:rPr>
              <a:t> </a:t>
            </a:r>
            <a:r>
              <a:rPr sz="2100" b="1" dirty="0">
                <a:latin typeface="Segoe UI Semibold"/>
                <a:cs typeface="Segoe UI Semibold"/>
              </a:rPr>
              <a:t>Casespartners</a:t>
            </a:r>
            <a:r>
              <a:rPr sz="2100" b="1" spc="-15" dirty="0">
                <a:latin typeface="Segoe UI Semibold"/>
                <a:cs typeface="Segoe UI Semibold"/>
              </a:rPr>
              <a:t> </a:t>
            </a:r>
            <a:r>
              <a:rPr sz="2100" b="1" dirty="0">
                <a:latin typeface="Segoe UI Semibold"/>
                <a:cs typeface="Segoe UI Semibold"/>
              </a:rPr>
              <a:t>to</a:t>
            </a:r>
            <a:r>
              <a:rPr sz="2100" b="1" spc="-20" dirty="0">
                <a:latin typeface="Segoe UI Semibold"/>
                <a:cs typeface="Segoe UI Semibold"/>
              </a:rPr>
              <a:t> </a:t>
            </a:r>
            <a:r>
              <a:rPr sz="2100" b="1" spc="-10" dirty="0">
                <a:latin typeface="Segoe UI Semibold"/>
                <a:cs typeface="Segoe UI Semibold"/>
              </a:rPr>
              <a:t>deliver:</a:t>
            </a:r>
            <a:endParaRPr sz="2100">
              <a:latin typeface="Segoe UI Semibold"/>
              <a:cs typeface="Segoe UI Semi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3499" y="9320254"/>
            <a:ext cx="1073150" cy="117157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4604" marR="400685">
              <a:lnSpc>
                <a:spcPts val="1300"/>
              </a:lnSpc>
              <a:spcBef>
                <a:spcPts val="160"/>
              </a:spcBef>
            </a:pPr>
            <a:r>
              <a:rPr sz="1100" b="1" spc="-20" dirty="0">
                <a:solidFill>
                  <a:srgbClr val="192D30"/>
                </a:solidFill>
                <a:latin typeface="Segoe UI"/>
                <a:cs typeface="Segoe UI"/>
              </a:rPr>
              <a:t>Data </a:t>
            </a:r>
            <a:r>
              <a:rPr sz="1100" b="1" spc="-10" dirty="0">
                <a:solidFill>
                  <a:srgbClr val="192D30"/>
                </a:solidFill>
                <a:latin typeface="Segoe UI"/>
                <a:cs typeface="Segoe UI"/>
              </a:rPr>
              <a:t>migration</a:t>
            </a:r>
            <a:endParaRPr sz="11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1080"/>
              </a:spcBef>
            </a:pPr>
            <a:r>
              <a:rPr sz="1100" dirty="0">
                <a:latin typeface="Segoe UI"/>
                <a:cs typeface="Segoe UI"/>
              </a:rPr>
              <a:t>Move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large datasets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quickly </a:t>
            </a:r>
            <a:r>
              <a:rPr sz="1100" dirty="0">
                <a:latin typeface="Segoe UI"/>
                <a:cs typeface="Segoe UI"/>
              </a:rPr>
              <a:t>and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securely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spc="-20" dirty="0">
                <a:latin typeface="Segoe UI"/>
                <a:cs typeface="Segoe UI"/>
              </a:rPr>
              <a:t>into </a:t>
            </a:r>
            <a:r>
              <a:rPr sz="1100" spc="-10" dirty="0">
                <a:latin typeface="Segoe UI"/>
                <a:cs typeface="Segoe UI"/>
              </a:rPr>
              <a:t>Azure.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41515" y="9320254"/>
            <a:ext cx="1162050" cy="135128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4604" marR="5080">
              <a:lnSpc>
                <a:spcPts val="1300"/>
              </a:lnSpc>
              <a:spcBef>
                <a:spcPts val="160"/>
              </a:spcBef>
            </a:pPr>
            <a:r>
              <a:rPr sz="1100" b="1" dirty="0">
                <a:solidFill>
                  <a:srgbClr val="192D30"/>
                </a:solidFill>
                <a:latin typeface="Segoe UI"/>
                <a:cs typeface="Segoe UI"/>
              </a:rPr>
              <a:t>Disaster</a:t>
            </a:r>
            <a:r>
              <a:rPr sz="1100" b="1" spc="-7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00" b="1" spc="-10" dirty="0">
                <a:solidFill>
                  <a:srgbClr val="192D30"/>
                </a:solidFill>
                <a:latin typeface="Segoe UI"/>
                <a:cs typeface="Segoe UI"/>
              </a:rPr>
              <a:t>recovery </a:t>
            </a:r>
            <a:r>
              <a:rPr sz="1100" b="1" dirty="0">
                <a:solidFill>
                  <a:srgbClr val="192D30"/>
                </a:solidFill>
                <a:latin typeface="Segoe UI"/>
                <a:cs typeface="Segoe UI"/>
              </a:rPr>
              <a:t>&amp;</a:t>
            </a:r>
            <a:r>
              <a:rPr sz="1100" b="1" spc="-10" dirty="0">
                <a:solidFill>
                  <a:srgbClr val="192D30"/>
                </a:solidFill>
                <a:latin typeface="Segoe UI"/>
                <a:cs typeface="Segoe UI"/>
              </a:rPr>
              <a:t> business continuity</a:t>
            </a:r>
            <a:endParaRPr sz="1100">
              <a:latin typeface="Segoe UI"/>
              <a:cs typeface="Segoe UI"/>
            </a:endParaRPr>
          </a:p>
          <a:p>
            <a:pPr marL="12700" marR="133985">
              <a:lnSpc>
                <a:spcPct val="100000"/>
              </a:lnSpc>
              <a:spcBef>
                <a:spcPts val="1195"/>
              </a:spcBef>
            </a:pPr>
            <a:r>
              <a:rPr sz="1100" dirty="0">
                <a:latin typeface="Segoe UI"/>
                <a:cs typeface="Segoe UI"/>
              </a:rPr>
              <a:t>Ensure</a:t>
            </a:r>
            <a:r>
              <a:rPr sz="1100" spc="-4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critical backups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spc="-25" dirty="0">
                <a:latin typeface="Segoe UI"/>
                <a:cs typeface="Segoe UI"/>
              </a:rPr>
              <a:t>and </a:t>
            </a:r>
            <a:r>
              <a:rPr sz="1100" spc="-10" dirty="0">
                <a:latin typeface="Segoe UI"/>
                <a:cs typeface="Segoe UI"/>
              </a:rPr>
              <a:t>workloads</a:t>
            </a:r>
            <a:r>
              <a:rPr sz="1100" spc="5" dirty="0">
                <a:latin typeface="Segoe UI"/>
                <a:cs typeface="Segoe UI"/>
              </a:rPr>
              <a:t> </a:t>
            </a:r>
            <a:r>
              <a:rPr sz="1100" spc="-25" dirty="0">
                <a:latin typeface="Segoe UI"/>
                <a:cs typeface="Segoe UI"/>
              </a:rPr>
              <a:t>are </a:t>
            </a:r>
            <a:r>
              <a:rPr sz="1100" dirty="0">
                <a:latin typeface="Segoe UI"/>
                <a:cs typeface="Segoe UI"/>
              </a:rPr>
              <a:t>always</a:t>
            </a:r>
            <a:r>
              <a:rPr sz="1100" spc="-6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available.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47367" y="9301115"/>
            <a:ext cx="1303020" cy="1190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 marR="480059">
              <a:lnSpc>
                <a:spcPct val="1114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192D30"/>
                </a:solidFill>
                <a:latin typeface="Segoe UI"/>
                <a:cs typeface="Segoe UI"/>
              </a:rPr>
              <a:t>Hybrid applications</a:t>
            </a:r>
            <a:endParaRPr sz="11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950"/>
              </a:spcBef>
            </a:pPr>
            <a:r>
              <a:rPr sz="1100" dirty="0">
                <a:latin typeface="Segoe UI"/>
                <a:cs typeface="Segoe UI"/>
              </a:rPr>
              <a:t>Support</a:t>
            </a:r>
            <a:r>
              <a:rPr sz="1100" spc="-10" dirty="0">
                <a:latin typeface="Segoe UI"/>
                <a:cs typeface="Segoe UI"/>
              </a:rPr>
              <a:t> applications </a:t>
            </a:r>
            <a:r>
              <a:rPr sz="1100" dirty="0">
                <a:latin typeface="Segoe UI"/>
                <a:cs typeface="Segoe UI"/>
              </a:rPr>
              <a:t>that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rely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on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spc="-20" dirty="0">
                <a:latin typeface="Segoe UI"/>
                <a:cs typeface="Segoe UI"/>
              </a:rPr>
              <a:t>both </a:t>
            </a:r>
            <a:r>
              <a:rPr sz="1100" dirty="0">
                <a:latin typeface="Segoe UI"/>
                <a:cs typeface="Segoe UI"/>
              </a:rPr>
              <a:t>cloud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and</a:t>
            </a:r>
            <a:r>
              <a:rPr sz="1100" spc="-25" dirty="0">
                <a:latin typeface="Segoe UI"/>
                <a:cs typeface="Segoe UI"/>
              </a:rPr>
              <a:t> on- </a:t>
            </a:r>
            <a:r>
              <a:rPr sz="1100" dirty="0">
                <a:latin typeface="Segoe UI"/>
                <a:cs typeface="Segoe UI"/>
              </a:rPr>
              <a:t>premises</a:t>
            </a:r>
            <a:r>
              <a:rPr sz="1100" spc="-6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resources.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563277" y="9301115"/>
            <a:ext cx="1196340" cy="1191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26720">
              <a:lnSpc>
                <a:spcPct val="1114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192D30"/>
                </a:solidFill>
                <a:latin typeface="Segoe UI"/>
                <a:cs typeface="Segoe UI"/>
              </a:rPr>
              <a:t>Regulatory compliance</a:t>
            </a:r>
            <a:endParaRPr sz="1100">
              <a:latin typeface="Segoe UI"/>
              <a:cs typeface="Segoe UI"/>
            </a:endParaRPr>
          </a:p>
          <a:p>
            <a:pPr marL="12700" marR="5080">
              <a:lnSpc>
                <a:spcPct val="100000"/>
              </a:lnSpc>
              <a:spcBef>
                <a:spcPts val="955"/>
              </a:spcBef>
            </a:pPr>
            <a:r>
              <a:rPr sz="1100" dirty="0">
                <a:latin typeface="Segoe UI"/>
                <a:cs typeface="Segoe UI"/>
              </a:rPr>
              <a:t>Meet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requirements </a:t>
            </a:r>
            <a:r>
              <a:rPr sz="1100" dirty="0">
                <a:latin typeface="Segoe UI"/>
                <a:cs typeface="Segoe UI"/>
              </a:rPr>
              <a:t>to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keep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sensitive </a:t>
            </a:r>
            <a:r>
              <a:rPr sz="1100" dirty="0">
                <a:latin typeface="Segoe UI"/>
                <a:cs typeface="Segoe UI"/>
              </a:rPr>
              <a:t>data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off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the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public internet.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30150" y="11512891"/>
            <a:ext cx="166687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latin typeface="Segoe UI Semibold"/>
                <a:cs typeface="Segoe UI Semibold"/>
              </a:rPr>
              <a:t>How</a:t>
            </a:r>
            <a:r>
              <a:rPr sz="2100" b="1" spc="-45" dirty="0">
                <a:latin typeface="Segoe UI Semibold"/>
                <a:cs typeface="Segoe UI Semibold"/>
              </a:rPr>
              <a:t> </a:t>
            </a:r>
            <a:r>
              <a:rPr sz="2100" b="1" dirty="0">
                <a:latin typeface="Segoe UI Semibold"/>
                <a:cs typeface="Segoe UI Semibold"/>
              </a:rPr>
              <a:t>It</a:t>
            </a:r>
            <a:r>
              <a:rPr sz="2100" b="1" spc="-40" dirty="0">
                <a:latin typeface="Segoe UI Semibold"/>
                <a:cs typeface="Segoe UI Semibold"/>
              </a:rPr>
              <a:t> </a:t>
            </a:r>
            <a:r>
              <a:rPr sz="2100" b="1" spc="-10" dirty="0">
                <a:latin typeface="Segoe UI Semibold"/>
                <a:cs typeface="Segoe UI Semibold"/>
              </a:rPr>
              <a:t>Works</a:t>
            </a:r>
            <a:endParaRPr sz="2100">
              <a:latin typeface="Segoe UI Semibold"/>
              <a:cs typeface="Segoe UI Semi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99140" y="5223740"/>
            <a:ext cx="197485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192D30"/>
                </a:solidFill>
                <a:latin typeface="Segoe UI"/>
                <a:cs typeface="Segoe UI"/>
              </a:rPr>
              <a:t>Private,</a:t>
            </a:r>
            <a:r>
              <a:rPr sz="1100" b="1" spc="-4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00" b="1" dirty="0">
                <a:solidFill>
                  <a:srgbClr val="192D30"/>
                </a:solidFill>
                <a:latin typeface="Segoe UI"/>
                <a:cs typeface="Segoe UI"/>
              </a:rPr>
              <a:t>dedicated</a:t>
            </a:r>
            <a:r>
              <a:rPr sz="1100" b="1" spc="-4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00" b="1" spc="-10" dirty="0">
                <a:solidFill>
                  <a:srgbClr val="192D30"/>
                </a:solidFill>
                <a:latin typeface="Segoe UI"/>
                <a:cs typeface="Segoe UI"/>
              </a:rPr>
              <a:t>connection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099140" y="6454637"/>
            <a:ext cx="144843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192D30"/>
                </a:solidFill>
                <a:latin typeface="Segoe UI"/>
                <a:cs typeface="Segoe UI"/>
              </a:rPr>
              <a:t>Scalable</a:t>
            </a:r>
            <a:r>
              <a:rPr sz="1100" b="1" spc="-10" dirty="0">
                <a:solidFill>
                  <a:srgbClr val="192D30"/>
                </a:solidFill>
                <a:latin typeface="Segoe UI"/>
                <a:cs typeface="Segoe UI"/>
              </a:rPr>
              <a:t> performance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411567" y="5223740"/>
            <a:ext cx="220535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192D30"/>
                </a:solidFill>
                <a:latin typeface="Segoe UI"/>
                <a:cs typeface="Segoe UI"/>
              </a:rPr>
              <a:t>Higher</a:t>
            </a:r>
            <a:r>
              <a:rPr sz="1100" b="1" spc="-30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00" b="1" dirty="0">
                <a:solidFill>
                  <a:srgbClr val="192D30"/>
                </a:solidFill>
                <a:latin typeface="Segoe UI"/>
                <a:cs typeface="Segoe UI"/>
              </a:rPr>
              <a:t>reliability</a:t>
            </a:r>
            <a:r>
              <a:rPr sz="1100" b="1" spc="-2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00" b="1" dirty="0">
                <a:solidFill>
                  <a:srgbClr val="192D30"/>
                </a:solidFill>
                <a:latin typeface="Segoe UI"/>
                <a:cs typeface="Segoe UI"/>
              </a:rPr>
              <a:t>&amp;</a:t>
            </a:r>
            <a:r>
              <a:rPr sz="1100" b="1" spc="-2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00" b="1" dirty="0">
                <a:solidFill>
                  <a:srgbClr val="192D30"/>
                </a:solidFill>
                <a:latin typeface="Segoe UI"/>
                <a:cs typeface="Segoe UI"/>
              </a:rPr>
              <a:t>lower</a:t>
            </a:r>
            <a:r>
              <a:rPr sz="1100" b="1" spc="-2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00" b="1" spc="-10" dirty="0">
                <a:solidFill>
                  <a:srgbClr val="192D30"/>
                </a:solidFill>
                <a:latin typeface="Segoe UI"/>
                <a:cs typeface="Segoe UI"/>
              </a:rPr>
              <a:t>latency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411567" y="6465394"/>
            <a:ext cx="169672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192D30"/>
                </a:solidFill>
                <a:latin typeface="Segoe UI"/>
                <a:cs typeface="Segoe UI"/>
              </a:rPr>
              <a:t>Hybrid</a:t>
            </a:r>
            <a:r>
              <a:rPr sz="110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00" b="1" dirty="0">
                <a:solidFill>
                  <a:srgbClr val="192D30"/>
                </a:solidFill>
                <a:latin typeface="Segoe UI"/>
                <a:cs typeface="Segoe UI"/>
              </a:rPr>
              <a:t>cloud</a:t>
            </a:r>
            <a:r>
              <a:rPr sz="1100" b="1" spc="-10" dirty="0">
                <a:solidFill>
                  <a:srgbClr val="192D30"/>
                </a:solidFill>
                <a:latin typeface="Segoe UI"/>
                <a:cs typeface="Segoe UI"/>
              </a:rPr>
              <a:t> enablement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99140" y="5442511"/>
            <a:ext cx="21717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8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sz="1100" spc="-10" dirty="0">
                <a:latin typeface="Segoe UI"/>
                <a:cs typeface="Segoe UI"/>
              </a:rPr>
              <a:t>Traffic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never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touches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the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public internet.</a:t>
            </a:r>
            <a:endParaRPr sz="1100">
              <a:latin typeface="Segoe UI"/>
              <a:cs typeface="Segoe UI"/>
            </a:endParaRPr>
          </a:p>
          <a:p>
            <a:pPr marL="240665" marR="33020" indent="-228600">
              <a:lnSpc>
                <a:spcPct val="100000"/>
              </a:lnSpc>
              <a:spcBef>
                <a:spcPts val="480"/>
              </a:spcBef>
              <a:buChar char="•"/>
              <a:tabLst>
                <a:tab pos="240665" algn="l"/>
              </a:tabLst>
            </a:pPr>
            <a:r>
              <a:rPr sz="1100" dirty="0">
                <a:latin typeface="Segoe UI"/>
                <a:cs typeface="Segoe UI"/>
              </a:rPr>
              <a:t>Improved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privacy,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security,</a:t>
            </a:r>
            <a:r>
              <a:rPr sz="1100" spc="-40" dirty="0">
                <a:latin typeface="Segoe UI"/>
                <a:cs typeface="Segoe UI"/>
              </a:rPr>
              <a:t> </a:t>
            </a:r>
            <a:r>
              <a:rPr sz="1100" spc="-25" dirty="0">
                <a:latin typeface="Segoe UI"/>
                <a:cs typeface="Segoe UI"/>
              </a:rPr>
              <a:t>and </a:t>
            </a:r>
            <a:r>
              <a:rPr sz="1100" spc="-10" dirty="0">
                <a:latin typeface="Segoe UI"/>
                <a:cs typeface="Segoe UI"/>
              </a:rPr>
              <a:t>compliance.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99140" y="6612359"/>
            <a:ext cx="2431415" cy="81788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580"/>
              </a:spcBef>
              <a:buChar char="•"/>
              <a:tabLst>
                <a:tab pos="240665" algn="l"/>
              </a:tabLst>
            </a:pPr>
            <a:r>
              <a:rPr sz="1100" dirty="0">
                <a:latin typeface="Segoe UI"/>
                <a:cs typeface="Segoe UI"/>
              </a:rPr>
              <a:t>Bandwidth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options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up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to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100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Gbps.</a:t>
            </a:r>
            <a:endParaRPr sz="1100">
              <a:latin typeface="Segoe UI"/>
              <a:cs typeface="Segoe UI"/>
            </a:endParaRPr>
          </a:p>
          <a:p>
            <a:pPr marL="240665" marR="187325" indent="-228600">
              <a:lnSpc>
                <a:spcPct val="100000"/>
              </a:lnSpc>
              <a:spcBef>
                <a:spcPts val="480"/>
              </a:spcBef>
              <a:buChar char="•"/>
              <a:tabLst>
                <a:tab pos="240665" algn="l"/>
              </a:tabLst>
            </a:pPr>
            <a:r>
              <a:rPr sz="1100" dirty="0">
                <a:latin typeface="Segoe UI"/>
                <a:cs typeface="Segoe UI"/>
              </a:rPr>
              <a:t>Suitable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for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everything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spc="-20" dirty="0">
                <a:latin typeface="Segoe UI"/>
                <a:cs typeface="Segoe UI"/>
              </a:rPr>
              <a:t>from </a:t>
            </a:r>
            <a:r>
              <a:rPr sz="1100" spc="-10" dirty="0">
                <a:latin typeface="Segoe UI"/>
                <a:cs typeface="Segoe UI"/>
              </a:rPr>
              <a:t>backups </a:t>
            </a:r>
            <a:r>
              <a:rPr sz="1100" dirty="0">
                <a:latin typeface="Segoe UI"/>
                <a:cs typeface="Segoe UI"/>
              </a:rPr>
              <a:t>to </a:t>
            </a:r>
            <a:r>
              <a:rPr sz="1100" spc="-10" dirty="0">
                <a:latin typeface="Segoe UI"/>
                <a:cs typeface="Segoe UI"/>
              </a:rPr>
              <a:t>enterprise-</a:t>
            </a:r>
            <a:r>
              <a:rPr sz="1100" dirty="0">
                <a:latin typeface="Segoe UI"/>
                <a:cs typeface="Segoe UI"/>
              </a:rPr>
              <a:t>scale</a:t>
            </a:r>
            <a:r>
              <a:rPr sz="1100" spc="-5" dirty="0">
                <a:latin typeface="Segoe UI"/>
                <a:cs typeface="Segoe UI"/>
              </a:rPr>
              <a:t> </a:t>
            </a:r>
            <a:r>
              <a:rPr sz="1100" spc="-20" dirty="0">
                <a:latin typeface="Segoe UI"/>
                <a:cs typeface="Segoe UI"/>
              </a:rPr>
              <a:t>data </a:t>
            </a:r>
            <a:r>
              <a:rPr sz="1100" spc="-10" dirty="0">
                <a:latin typeface="Segoe UI"/>
                <a:cs typeface="Segoe UI"/>
              </a:rPr>
              <a:t>workloads.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411567" y="5442371"/>
            <a:ext cx="206692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14604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sz="1100" spc="-20" dirty="0">
                <a:latin typeface="Segoe UI"/>
                <a:cs typeface="Segoe UI"/>
              </a:rPr>
              <a:t>Built-</a:t>
            </a:r>
            <a:r>
              <a:rPr sz="1100" dirty="0">
                <a:latin typeface="Segoe UI"/>
                <a:cs typeface="Segoe UI"/>
              </a:rPr>
              <a:t>in</a:t>
            </a:r>
            <a:r>
              <a:rPr sz="1100" spc="1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redundancy</a:t>
            </a:r>
            <a:r>
              <a:rPr sz="1100" spc="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with</a:t>
            </a:r>
            <a:r>
              <a:rPr sz="1100" spc="20" dirty="0">
                <a:latin typeface="Segoe UI"/>
                <a:cs typeface="Segoe UI"/>
              </a:rPr>
              <a:t> </a:t>
            </a:r>
            <a:r>
              <a:rPr sz="1100" spc="-20" dirty="0">
                <a:latin typeface="Segoe UI"/>
                <a:cs typeface="Segoe UI"/>
              </a:rPr>
              <a:t>dual </a:t>
            </a:r>
            <a:r>
              <a:rPr sz="1100" spc="-10" dirty="0">
                <a:latin typeface="Segoe UI"/>
                <a:cs typeface="Segoe UI"/>
              </a:rPr>
              <a:t>connections.</a:t>
            </a:r>
            <a:endParaRPr sz="1100">
              <a:latin typeface="Segoe UI"/>
              <a:cs typeface="Segoe UI"/>
            </a:endParaRPr>
          </a:p>
          <a:p>
            <a:pPr marL="240665" marR="5080" indent="-228600">
              <a:lnSpc>
                <a:spcPct val="100000"/>
              </a:lnSpc>
              <a:spcBef>
                <a:spcPts val="480"/>
              </a:spcBef>
              <a:buChar char="•"/>
              <a:tabLst>
                <a:tab pos="240665" algn="l"/>
              </a:tabLst>
            </a:pPr>
            <a:r>
              <a:rPr sz="1100" dirty="0">
                <a:latin typeface="Segoe UI"/>
                <a:cs typeface="Segoe UI"/>
              </a:rPr>
              <a:t>Predictable</a:t>
            </a:r>
            <a:r>
              <a:rPr sz="1100" spc="-7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performance</a:t>
            </a:r>
            <a:r>
              <a:rPr sz="1100" spc="-65" dirty="0">
                <a:latin typeface="Segoe UI"/>
                <a:cs typeface="Segoe UI"/>
              </a:rPr>
              <a:t> </a:t>
            </a:r>
            <a:r>
              <a:rPr sz="1100" spc="-20" dirty="0">
                <a:latin typeface="Segoe UI"/>
                <a:cs typeface="Segoe UI"/>
              </a:rPr>
              <a:t>with </a:t>
            </a:r>
            <a:r>
              <a:rPr sz="1100" dirty="0">
                <a:latin typeface="Segoe UI"/>
                <a:cs typeface="Segoe UI"/>
              </a:rPr>
              <a:t>99.95%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uptime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spc="-20" dirty="0">
                <a:latin typeface="Segoe UI"/>
                <a:cs typeface="Segoe UI"/>
              </a:rPr>
              <a:t>SLA.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11567" y="6684025"/>
            <a:ext cx="24193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38735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0665" algn="l"/>
              </a:tabLst>
            </a:pPr>
            <a:r>
              <a:rPr sz="1100" dirty="0">
                <a:latin typeface="Segoe UI"/>
                <a:cs typeface="Segoe UI"/>
              </a:rPr>
              <a:t>Seamlessly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extend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your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datacenter </a:t>
            </a:r>
            <a:r>
              <a:rPr sz="1100" dirty="0">
                <a:latin typeface="Segoe UI"/>
                <a:cs typeface="Segoe UI"/>
              </a:rPr>
              <a:t>into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Azure.</a:t>
            </a:r>
            <a:endParaRPr sz="1100">
              <a:latin typeface="Segoe UI"/>
              <a:cs typeface="Segoe UI"/>
            </a:endParaRPr>
          </a:p>
          <a:p>
            <a:pPr marL="240665" indent="-227965">
              <a:lnSpc>
                <a:spcPct val="100000"/>
              </a:lnSpc>
              <a:spcBef>
                <a:spcPts val="480"/>
              </a:spcBef>
              <a:buChar char="•"/>
              <a:tabLst>
                <a:tab pos="240665" algn="l"/>
              </a:tabLst>
            </a:pPr>
            <a:r>
              <a:rPr sz="1100" dirty="0">
                <a:latin typeface="Segoe UI"/>
                <a:cs typeface="Segoe UI"/>
              </a:rPr>
              <a:t>Enable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hybrid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apps</a:t>
            </a:r>
            <a:r>
              <a:rPr sz="1100" spc="-35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that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dirty="0">
                <a:latin typeface="Segoe UI"/>
                <a:cs typeface="Segoe UI"/>
              </a:rPr>
              <a:t>span</a:t>
            </a:r>
            <a:r>
              <a:rPr sz="1100" spc="-3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cloud</a:t>
            </a:r>
            <a:endParaRPr sz="1100">
              <a:latin typeface="Segoe UI"/>
              <a:cs typeface="Segoe UI"/>
            </a:endParaRPr>
          </a:p>
          <a:p>
            <a:pPr marL="240665">
              <a:lnSpc>
                <a:spcPct val="100000"/>
              </a:lnSpc>
            </a:pPr>
            <a:r>
              <a:rPr sz="1100" dirty="0">
                <a:latin typeface="Segoe UI"/>
                <a:cs typeface="Segoe UI"/>
              </a:rPr>
              <a:t>+</a:t>
            </a:r>
            <a:r>
              <a:rPr sz="1100" spc="-20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on-</a:t>
            </a:r>
            <a:r>
              <a:rPr sz="1100" dirty="0">
                <a:latin typeface="Segoe UI"/>
                <a:cs typeface="Segoe UI"/>
              </a:rPr>
              <a:t>premises</a:t>
            </a:r>
            <a:r>
              <a:rPr sz="1100" spc="-25" dirty="0">
                <a:latin typeface="Segoe UI"/>
                <a:cs typeface="Segoe UI"/>
              </a:rPr>
              <a:t> </a:t>
            </a:r>
            <a:r>
              <a:rPr sz="1100" spc="-10" dirty="0">
                <a:latin typeface="Segoe UI"/>
                <a:cs typeface="Segoe UI"/>
              </a:rPr>
              <a:t>resources.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1500" y="4555763"/>
            <a:ext cx="150812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latin typeface="Segoe UI Semibold"/>
                <a:cs typeface="Segoe UI Semibold"/>
              </a:rPr>
              <a:t>Key</a:t>
            </a:r>
            <a:r>
              <a:rPr sz="2100" b="1" spc="-50" dirty="0">
                <a:latin typeface="Segoe UI Semibold"/>
                <a:cs typeface="Segoe UI Semibold"/>
              </a:rPr>
              <a:t> </a:t>
            </a:r>
            <a:r>
              <a:rPr sz="2100" b="1" spc="-10" dirty="0">
                <a:latin typeface="Segoe UI Semibold"/>
                <a:cs typeface="Segoe UI Semibold"/>
              </a:rPr>
              <a:t>Benefits</a:t>
            </a:r>
            <a:endParaRPr sz="2100">
              <a:latin typeface="Segoe UI Semibold"/>
              <a:cs typeface="Segoe UI Semibold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0" y="5157444"/>
            <a:ext cx="7560309" cy="10680065"/>
            <a:chOff x="0" y="5157444"/>
            <a:chExt cx="7560309" cy="10680065"/>
          </a:xfrm>
        </p:grpSpPr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0702" y="5157444"/>
              <a:ext cx="417441" cy="42037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9516" y="5166258"/>
              <a:ext cx="355714" cy="35864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47579" y="5157444"/>
              <a:ext cx="417436" cy="42037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56393" y="5166258"/>
              <a:ext cx="355714" cy="358648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0699" y="6505302"/>
              <a:ext cx="417444" cy="42038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9516" y="6514121"/>
              <a:ext cx="355714" cy="35864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47579" y="6505302"/>
              <a:ext cx="417436" cy="42037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56393" y="6514121"/>
              <a:ext cx="355714" cy="358648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442850" y="7746999"/>
              <a:ext cx="6664959" cy="3314700"/>
            </a:xfrm>
            <a:custGeom>
              <a:avLst/>
              <a:gdLst/>
              <a:ahLst/>
              <a:cxnLst/>
              <a:rect l="l" t="t" r="r" b="b"/>
              <a:pathLst>
                <a:path w="6664959" h="3314700">
                  <a:moveTo>
                    <a:pt x="190500" y="0"/>
                  </a:moveTo>
                  <a:lnTo>
                    <a:pt x="146821" y="5031"/>
                  </a:lnTo>
                  <a:lnTo>
                    <a:pt x="106724" y="19363"/>
                  </a:lnTo>
                  <a:lnTo>
                    <a:pt x="71353" y="41851"/>
                  </a:lnTo>
                  <a:lnTo>
                    <a:pt x="41851" y="71353"/>
                  </a:lnTo>
                  <a:lnTo>
                    <a:pt x="19363" y="106724"/>
                  </a:lnTo>
                  <a:lnTo>
                    <a:pt x="5031" y="146821"/>
                  </a:lnTo>
                  <a:lnTo>
                    <a:pt x="0" y="190500"/>
                  </a:lnTo>
                  <a:lnTo>
                    <a:pt x="0" y="3124200"/>
                  </a:lnTo>
                  <a:lnTo>
                    <a:pt x="5031" y="3167878"/>
                  </a:lnTo>
                  <a:lnTo>
                    <a:pt x="19363" y="3207975"/>
                  </a:lnTo>
                  <a:lnTo>
                    <a:pt x="41851" y="3243346"/>
                  </a:lnTo>
                  <a:lnTo>
                    <a:pt x="71353" y="3272848"/>
                  </a:lnTo>
                  <a:lnTo>
                    <a:pt x="106724" y="3295336"/>
                  </a:lnTo>
                  <a:lnTo>
                    <a:pt x="146821" y="3309668"/>
                  </a:lnTo>
                  <a:lnTo>
                    <a:pt x="190500" y="3314700"/>
                  </a:lnTo>
                  <a:lnTo>
                    <a:pt x="6474053" y="3314700"/>
                  </a:lnTo>
                  <a:lnTo>
                    <a:pt x="6517732" y="3309668"/>
                  </a:lnTo>
                  <a:lnTo>
                    <a:pt x="6557829" y="3295336"/>
                  </a:lnTo>
                  <a:lnTo>
                    <a:pt x="6593200" y="3272848"/>
                  </a:lnTo>
                  <a:lnTo>
                    <a:pt x="6622701" y="3243346"/>
                  </a:lnTo>
                  <a:lnTo>
                    <a:pt x="6645190" y="3207975"/>
                  </a:lnTo>
                  <a:lnTo>
                    <a:pt x="6659522" y="3167878"/>
                  </a:lnTo>
                  <a:lnTo>
                    <a:pt x="6664553" y="3124200"/>
                  </a:lnTo>
                  <a:lnTo>
                    <a:pt x="6664553" y="190500"/>
                  </a:lnTo>
                  <a:lnTo>
                    <a:pt x="6659522" y="146821"/>
                  </a:lnTo>
                  <a:lnTo>
                    <a:pt x="6645190" y="106724"/>
                  </a:lnTo>
                  <a:lnTo>
                    <a:pt x="6622701" y="71353"/>
                  </a:lnTo>
                  <a:lnTo>
                    <a:pt x="6593200" y="41851"/>
                  </a:lnTo>
                  <a:lnTo>
                    <a:pt x="6557829" y="19363"/>
                  </a:lnTo>
                  <a:lnTo>
                    <a:pt x="6517732" y="5031"/>
                  </a:lnTo>
                  <a:lnTo>
                    <a:pt x="6474053" y="0"/>
                  </a:lnTo>
                  <a:lnTo>
                    <a:pt x="190500" y="0"/>
                  </a:lnTo>
                  <a:close/>
                </a:path>
              </a:pathLst>
            </a:custGeom>
            <a:ln w="12700">
              <a:solidFill>
                <a:srgbClr val="BE89B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960050" y="8759710"/>
              <a:ext cx="426465" cy="42181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071301" y="8894131"/>
              <a:ext cx="203962" cy="152971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8494" y="8755062"/>
              <a:ext cx="426465" cy="42646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18817" y="8894801"/>
              <a:ext cx="205896" cy="14303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325243" y="8755062"/>
              <a:ext cx="426465" cy="42646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473576" y="8908045"/>
              <a:ext cx="143700" cy="12515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568327" y="8755062"/>
              <a:ext cx="426465" cy="426466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688851" y="8866321"/>
              <a:ext cx="185420" cy="203961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623208" y="11499621"/>
              <a:ext cx="471449" cy="529381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623208" y="12874995"/>
              <a:ext cx="471449" cy="529382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623208" y="12177743"/>
              <a:ext cx="471449" cy="529380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623208" y="13598119"/>
              <a:ext cx="471449" cy="529382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0" y="14446249"/>
              <a:ext cx="7560309" cy="1390650"/>
            </a:xfrm>
            <a:custGeom>
              <a:avLst/>
              <a:gdLst/>
              <a:ahLst/>
              <a:cxnLst/>
              <a:rect l="l" t="t" r="r" b="b"/>
              <a:pathLst>
                <a:path w="7560309" h="1390650">
                  <a:moveTo>
                    <a:pt x="7559992" y="0"/>
                  </a:moveTo>
                  <a:lnTo>
                    <a:pt x="0" y="0"/>
                  </a:lnTo>
                  <a:lnTo>
                    <a:pt x="0" y="1390650"/>
                  </a:lnTo>
                  <a:lnTo>
                    <a:pt x="7559992" y="1390650"/>
                  </a:lnTo>
                  <a:lnTo>
                    <a:pt x="7559992" y="0"/>
                  </a:lnTo>
                  <a:close/>
                </a:path>
              </a:pathLst>
            </a:custGeom>
            <a:solidFill>
              <a:srgbClr val="9F52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3">
            <a:extLst>
              <a:ext uri="{FF2B5EF4-FFF2-40B4-BE49-F238E27FC236}">
                <a16:creationId xmlns:a16="http://schemas.microsoft.com/office/drawing/2014/main" id="{11B71458-B642-E5FC-A140-5E4AAECBD2C9}"/>
              </a:ext>
            </a:extLst>
          </p:cNvPr>
          <p:cNvSpPr txBox="1"/>
          <p:nvPr/>
        </p:nvSpPr>
        <p:spPr>
          <a:xfrm>
            <a:off x="451501" y="14698702"/>
            <a:ext cx="5044174" cy="8637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lang="en-GB" sz="1100" dirty="0">
                <a:solidFill>
                  <a:schemeClr val="bg1"/>
                </a:solidFill>
                <a:latin typeface="Segoe UI"/>
                <a:cs typeface="Segoe UI"/>
              </a:rPr>
              <a:t>At [PARTNER NAME], we’re a certified Microsoft Partner with the expertise to help you design, implement, and manage ExpressRoute. We ensure your connection is secure, resilient, and ready for your business. Talk to [PARTNER NAME] today to get started with Azure ExpressRoute.</a:t>
            </a:r>
            <a:endParaRPr sz="1100" dirty="0">
              <a:solidFill>
                <a:schemeClr val="bg1"/>
              </a:solidFill>
              <a:latin typeface="Segoe UI"/>
              <a:cs typeface="Segoe UI"/>
            </a:endParaRPr>
          </a:p>
        </p:txBody>
      </p:sp>
      <p:pic>
        <p:nvPicPr>
          <p:cNvPr id="47" name="Picture 46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18D15B3E-169B-0F89-7E4F-AE1DD7515E0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354" y="14972248"/>
            <a:ext cx="961575" cy="36473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294</Words>
  <Application>Microsoft Macintosh PowerPoint</Application>
  <PresentationFormat>Custom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Segoe UI</vt:lpstr>
      <vt:lpstr>Segoe UI Semibold</vt:lpstr>
      <vt:lpstr>Office Theme</vt:lpstr>
      <vt:lpstr>Why Azure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Meikle, Jack</cp:lastModifiedBy>
  <cp:revision>1</cp:revision>
  <dcterms:created xsi:type="dcterms:W3CDTF">2025-10-02T15:52:32Z</dcterms:created>
  <dcterms:modified xsi:type="dcterms:W3CDTF">2025-10-02T15:53:13Z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2025-10-02T00:00:00Z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2025-10-02T00:00:00Z</vt:filetime>
  </property>
  <property fmtid="{D5CDD505-2E9C-101B-9397-08002B2CF9AE}" pid="5" name="Producer">
    <vt:lpwstr>Adobe PDF Library 17.0</vt:lpwstr>
  </property>
</Properties>
</file>