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media/image14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7556500" cy="11480800"/>
  <p:notesSz cx="7556500" cy="114808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>
      <p:cViewPr>
        <p:scale>
          <a:sx n="269" d="100"/>
          <a:sy n="269" d="100"/>
        </p:scale>
        <p:origin x="144" y="4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559048"/>
            <a:ext cx="6428422" cy="24109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850" b="0" i="0">
                <a:solidFill>
                  <a:schemeClr val="bg1"/>
                </a:solidFill>
                <a:latin typeface="Segoe UI"/>
                <a:cs typeface="Segoe U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6429248"/>
            <a:ext cx="5293995" cy="2870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10/6/25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850" b="0" i="0">
                <a:solidFill>
                  <a:schemeClr val="bg1"/>
                </a:solidFill>
                <a:latin typeface="Segoe UI"/>
                <a:cs typeface="Segoe U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10/6/25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850" b="0" i="0">
                <a:solidFill>
                  <a:schemeClr val="bg1"/>
                </a:solidFill>
                <a:latin typeface="Segoe UI"/>
                <a:cs typeface="Segoe U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2640584"/>
            <a:ext cx="3289839" cy="757732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2640584"/>
            <a:ext cx="3289839" cy="757732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10/6/25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850" b="0" i="0">
                <a:solidFill>
                  <a:schemeClr val="bg1"/>
                </a:solidFill>
                <a:latin typeface="Segoe UI"/>
                <a:cs typeface="Segoe U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10/6/25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10/6/25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7559992" cy="11172647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0" y="3824209"/>
            <a:ext cx="7560309" cy="7656830"/>
          </a:xfrm>
          <a:custGeom>
            <a:avLst/>
            <a:gdLst/>
            <a:ahLst/>
            <a:cxnLst/>
            <a:rect l="l" t="t" r="r" b="b"/>
            <a:pathLst>
              <a:path w="7560309" h="7656830">
                <a:moveTo>
                  <a:pt x="1420420" y="0"/>
                </a:moveTo>
                <a:lnTo>
                  <a:pt x="1370343" y="0"/>
                </a:lnTo>
                <a:lnTo>
                  <a:pt x="1327635" y="384"/>
                </a:lnTo>
                <a:lnTo>
                  <a:pt x="1242131" y="2184"/>
                </a:lnTo>
                <a:lnTo>
                  <a:pt x="1156505" y="5400"/>
                </a:lnTo>
                <a:lnTo>
                  <a:pt x="1070754" y="10080"/>
                </a:lnTo>
                <a:lnTo>
                  <a:pt x="984873" y="16273"/>
                </a:lnTo>
                <a:lnTo>
                  <a:pt x="898860" y="24027"/>
                </a:lnTo>
                <a:lnTo>
                  <a:pt x="812710" y="33391"/>
                </a:lnTo>
                <a:lnTo>
                  <a:pt x="726419" y="44413"/>
                </a:lnTo>
                <a:lnTo>
                  <a:pt x="639984" y="57143"/>
                </a:lnTo>
                <a:lnTo>
                  <a:pt x="596710" y="64163"/>
                </a:lnTo>
                <a:lnTo>
                  <a:pt x="553399" y="71628"/>
                </a:lnTo>
                <a:lnTo>
                  <a:pt x="510050" y="79545"/>
                </a:lnTo>
                <a:lnTo>
                  <a:pt x="466662" y="87918"/>
                </a:lnTo>
                <a:lnTo>
                  <a:pt x="423235" y="96754"/>
                </a:lnTo>
                <a:lnTo>
                  <a:pt x="379769" y="106060"/>
                </a:lnTo>
                <a:lnTo>
                  <a:pt x="336262" y="115842"/>
                </a:lnTo>
                <a:lnTo>
                  <a:pt x="292715" y="126104"/>
                </a:lnTo>
                <a:lnTo>
                  <a:pt x="249126" y="136854"/>
                </a:lnTo>
                <a:lnTo>
                  <a:pt x="205496" y="148098"/>
                </a:lnTo>
                <a:lnTo>
                  <a:pt x="161824" y="159841"/>
                </a:lnTo>
                <a:lnTo>
                  <a:pt x="118109" y="172090"/>
                </a:lnTo>
                <a:lnTo>
                  <a:pt x="74351" y="184851"/>
                </a:lnTo>
                <a:lnTo>
                  <a:pt x="30550" y="198130"/>
                </a:lnTo>
                <a:lnTo>
                  <a:pt x="0" y="207747"/>
                </a:lnTo>
                <a:lnTo>
                  <a:pt x="0" y="7656590"/>
                </a:lnTo>
                <a:lnTo>
                  <a:pt x="7560005" y="7656590"/>
                </a:lnTo>
                <a:lnTo>
                  <a:pt x="7560005" y="660123"/>
                </a:lnTo>
                <a:lnTo>
                  <a:pt x="6001236" y="660123"/>
                </a:lnTo>
                <a:lnTo>
                  <a:pt x="5916295" y="659523"/>
                </a:lnTo>
                <a:lnTo>
                  <a:pt x="5831452" y="657643"/>
                </a:lnTo>
                <a:lnTo>
                  <a:pt x="5746701" y="654530"/>
                </a:lnTo>
                <a:lnTo>
                  <a:pt x="5662040" y="650235"/>
                </a:lnTo>
                <a:lnTo>
                  <a:pt x="5535206" y="641678"/>
                </a:lnTo>
                <a:lnTo>
                  <a:pt x="5408551" y="630733"/>
                </a:lnTo>
                <a:lnTo>
                  <a:pt x="5282060" y="617562"/>
                </a:lnTo>
                <a:lnTo>
                  <a:pt x="5155722" y="602329"/>
                </a:lnTo>
                <a:lnTo>
                  <a:pt x="4987483" y="579096"/>
                </a:lnTo>
                <a:lnTo>
                  <a:pt x="4819460" y="552878"/>
                </a:lnTo>
                <a:lnTo>
                  <a:pt x="4609684" y="516501"/>
                </a:lnTo>
                <a:lnTo>
                  <a:pt x="4274486" y="451754"/>
                </a:lnTo>
                <a:lnTo>
                  <a:pt x="3102200" y="203554"/>
                </a:lnTo>
                <a:lnTo>
                  <a:pt x="2808486" y="146919"/>
                </a:lnTo>
                <a:lnTo>
                  <a:pt x="2598336" y="110222"/>
                </a:lnTo>
                <a:lnTo>
                  <a:pt x="2429957" y="83699"/>
                </a:lnTo>
                <a:lnTo>
                  <a:pt x="2261313" y="60119"/>
                </a:lnTo>
                <a:lnTo>
                  <a:pt x="2134637" y="44599"/>
                </a:lnTo>
                <a:lnTo>
                  <a:pt x="2007782" y="31115"/>
                </a:lnTo>
                <a:lnTo>
                  <a:pt x="1882158" y="19951"/>
                </a:lnTo>
                <a:lnTo>
                  <a:pt x="1753479" y="10917"/>
                </a:lnTo>
                <a:lnTo>
                  <a:pt x="1668521" y="6368"/>
                </a:lnTo>
                <a:lnTo>
                  <a:pt x="1583462" y="2991"/>
                </a:lnTo>
                <a:lnTo>
                  <a:pt x="1498297" y="836"/>
                </a:lnTo>
                <a:lnTo>
                  <a:pt x="1420420" y="0"/>
                </a:lnTo>
                <a:close/>
              </a:path>
              <a:path w="7560309" h="7656830">
                <a:moveTo>
                  <a:pt x="7560005" y="393309"/>
                </a:moveTo>
                <a:lnTo>
                  <a:pt x="7507519" y="412214"/>
                </a:lnTo>
                <a:lnTo>
                  <a:pt x="7463862" y="427320"/>
                </a:lnTo>
                <a:lnTo>
                  <a:pt x="7420246" y="441888"/>
                </a:lnTo>
                <a:lnTo>
                  <a:pt x="7376672" y="455923"/>
                </a:lnTo>
                <a:lnTo>
                  <a:pt x="7333139" y="469431"/>
                </a:lnTo>
                <a:lnTo>
                  <a:pt x="7289647" y="482419"/>
                </a:lnTo>
                <a:lnTo>
                  <a:pt x="7246194" y="494892"/>
                </a:lnTo>
                <a:lnTo>
                  <a:pt x="7202781" y="506857"/>
                </a:lnTo>
                <a:lnTo>
                  <a:pt x="7159406" y="518319"/>
                </a:lnTo>
                <a:lnTo>
                  <a:pt x="7116070" y="529286"/>
                </a:lnTo>
                <a:lnTo>
                  <a:pt x="7072773" y="539762"/>
                </a:lnTo>
                <a:lnTo>
                  <a:pt x="7029512" y="549754"/>
                </a:lnTo>
                <a:lnTo>
                  <a:pt x="6986289" y="559268"/>
                </a:lnTo>
                <a:lnTo>
                  <a:pt x="6943102" y="568310"/>
                </a:lnTo>
                <a:lnTo>
                  <a:pt x="6899951" y="576886"/>
                </a:lnTo>
                <a:lnTo>
                  <a:pt x="6856836" y="585002"/>
                </a:lnTo>
                <a:lnTo>
                  <a:pt x="6813756" y="592665"/>
                </a:lnTo>
                <a:lnTo>
                  <a:pt x="6770710" y="599880"/>
                </a:lnTo>
                <a:lnTo>
                  <a:pt x="6727699" y="606654"/>
                </a:lnTo>
                <a:lnTo>
                  <a:pt x="6641776" y="618900"/>
                </a:lnTo>
                <a:lnTo>
                  <a:pt x="6555983" y="629453"/>
                </a:lnTo>
                <a:lnTo>
                  <a:pt x="6470317" y="638361"/>
                </a:lnTo>
                <a:lnTo>
                  <a:pt x="6384773" y="645672"/>
                </a:lnTo>
                <a:lnTo>
                  <a:pt x="6299348" y="651436"/>
                </a:lnTo>
                <a:lnTo>
                  <a:pt x="6214037" y="655701"/>
                </a:lnTo>
                <a:lnTo>
                  <a:pt x="6128837" y="658515"/>
                </a:lnTo>
                <a:lnTo>
                  <a:pt x="6039066" y="659986"/>
                </a:lnTo>
                <a:lnTo>
                  <a:pt x="6001236" y="660123"/>
                </a:lnTo>
                <a:lnTo>
                  <a:pt x="7560005" y="660123"/>
                </a:lnTo>
                <a:lnTo>
                  <a:pt x="7560005" y="393309"/>
                </a:lnTo>
                <a:close/>
              </a:path>
            </a:pathLst>
          </a:custGeom>
          <a:solidFill>
            <a:srgbClr val="FFFFFF">
              <a:alpha val="92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51500" y="1053815"/>
            <a:ext cx="3028950" cy="6178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850" b="0" i="0">
                <a:solidFill>
                  <a:schemeClr val="bg1"/>
                </a:solidFill>
                <a:latin typeface="Segoe UI"/>
                <a:cs typeface="Segoe U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640584"/>
            <a:ext cx="6806565" cy="757732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10677144"/>
            <a:ext cx="2420112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10677144"/>
            <a:ext cx="1739455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10/6/25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10677144"/>
            <a:ext cx="1739455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1500" y="1053815"/>
            <a:ext cx="3028950" cy="6178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/>
              <a:t>What</a:t>
            </a:r>
            <a:r>
              <a:rPr spc="10" dirty="0"/>
              <a:t> </a:t>
            </a:r>
            <a:r>
              <a:rPr dirty="0"/>
              <a:t>is </a:t>
            </a:r>
            <a:r>
              <a:rPr spc="-10" dirty="0"/>
              <a:t>Azure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51500" y="1510931"/>
            <a:ext cx="3418840" cy="187388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3850" dirty="0">
                <a:solidFill>
                  <a:srgbClr val="FFFFFF"/>
                </a:solidFill>
                <a:latin typeface="Segoe UI"/>
                <a:cs typeface="Segoe UI"/>
              </a:rPr>
              <a:t>Express</a:t>
            </a:r>
            <a:r>
              <a:rPr sz="3850" spc="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3850" spc="-20" dirty="0">
                <a:solidFill>
                  <a:srgbClr val="FFFFFF"/>
                </a:solidFill>
                <a:latin typeface="Segoe UI"/>
                <a:cs typeface="Segoe UI"/>
              </a:rPr>
              <a:t>Route</a:t>
            </a:r>
            <a:endParaRPr sz="3850">
              <a:latin typeface="Segoe UI"/>
              <a:cs typeface="Segoe UI"/>
            </a:endParaRPr>
          </a:p>
          <a:p>
            <a:pPr marL="12700" marR="5080">
              <a:lnSpc>
                <a:spcPct val="128699"/>
              </a:lnSpc>
              <a:spcBef>
                <a:spcPts val="1400"/>
              </a:spcBef>
            </a:pPr>
            <a:r>
              <a:rPr sz="1100" dirty="0">
                <a:solidFill>
                  <a:srgbClr val="FFFFFF"/>
                </a:solidFill>
                <a:latin typeface="Segoe UI"/>
                <a:cs typeface="Segoe UI"/>
              </a:rPr>
              <a:t>Azure</a:t>
            </a:r>
            <a:r>
              <a:rPr sz="1100" spc="-3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00" spc="-10" dirty="0">
                <a:solidFill>
                  <a:srgbClr val="FFFFFF"/>
                </a:solidFill>
                <a:latin typeface="Segoe UI"/>
                <a:cs typeface="Segoe UI"/>
              </a:rPr>
              <a:t>ExpressRoute</a:t>
            </a:r>
            <a:r>
              <a:rPr sz="1100" spc="-2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00" dirty="0">
                <a:solidFill>
                  <a:srgbClr val="FFFFFF"/>
                </a:solidFill>
                <a:latin typeface="Segoe UI"/>
                <a:cs typeface="Segoe UI"/>
              </a:rPr>
              <a:t>is</a:t>
            </a:r>
            <a:r>
              <a:rPr sz="1100" spc="-3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00" dirty="0">
                <a:solidFill>
                  <a:srgbClr val="FFFFFF"/>
                </a:solidFill>
                <a:latin typeface="Segoe UI"/>
                <a:cs typeface="Segoe UI"/>
              </a:rPr>
              <a:t>a</a:t>
            </a:r>
            <a:r>
              <a:rPr sz="1100" spc="-2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00" dirty="0">
                <a:solidFill>
                  <a:srgbClr val="FFFFFF"/>
                </a:solidFill>
                <a:latin typeface="Segoe UI"/>
                <a:cs typeface="Segoe UI"/>
              </a:rPr>
              <a:t>private,</a:t>
            </a:r>
            <a:r>
              <a:rPr sz="1100" spc="-2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00" dirty="0">
                <a:solidFill>
                  <a:srgbClr val="FFFFFF"/>
                </a:solidFill>
                <a:latin typeface="Segoe UI"/>
                <a:cs typeface="Segoe UI"/>
              </a:rPr>
              <a:t>dedicated</a:t>
            </a:r>
            <a:r>
              <a:rPr sz="1100" spc="-2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00" spc="-10" dirty="0">
                <a:solidFill>
                  <a:srgbClr val="FFFFFF"/>
                </a:solidFill>
                <a:latin typeface="Segoe UI"/>
                <a:cs typeface="Segoe UI"/>
              </a:rPr>
              <a:t>connection </a:t>
            </a:r>
            <a:r>
              <a:rPr sz="1100" dirty="0">
                <a:solidFill>
                  <a:srgbClr val="FFFFFF"/>
                </a:solidFill>
                <a:latin typeface="Segoe UI"/>
                <a:cs typeface="Segoe UI"/>
              </a:rPr>
              <a:t>between</a:t>
            </a:r>
            <a:r>
              <a:rPr sz="1100" spc="-3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00" dirty="0">
                <a:solidFill>
                  <a:srgbClr val="FFFFFF"/>
                </a:solidFill>
                <a:latin typeface="Segoe UI"/>
                <a:cs typeface="Segoe UI"/>
              </a:rPr>
              <a:t>your</a:t>
            </a:r>
            <a:r>
              <a:rPr sz="1100" spc="-2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00" spc="-10" dirty="0">
                <a:solidFill>
                  <a:srgbClr val="FFFFFF"/>
                </a:solidFill>
                <a:latin typeface="Segoe UI"/>
                <a:cs typeface="Segoe UI"/>
              </a:rPr>
              <a:t>on-</a:t>
            </a:r>
            <a:r>
              <a:rPr sz="1100" dirty="0">
                <a:solidFill>
                  <a:srgbClr val="FFFFFF"/>
                </a:solidFill>
                <a:latin typeface="Segoe UI"/>
                <a:cs typeface="Segoe UI"/>
              </a:rPr>
              <a:t>premises</a:t>
            </a:r>
            <a:r>
              <a:rPr sz="1100" spc="-2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00" spc="-10" dirty="0">
                <a:solidFill>
                  <a:srgbClr val="FFFFFF"/>
                </a:solidFill>
                <a:latin typeface="Segoe UI"/>
                <a:cs typeface="Segoe UI"/>
              </a:rPr>
              <a:t>infrastructure</a:t>
            </a:r>
            <a:r>
              <a:rPr sz="1100" spc="-2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00" dirty="0">
                <a:solidFill>
                  <a:srgbClr val="FFFFFF"/>
                </a:solidFill>
                <a:latin typeface="Segoe UI"/>
                <a:cs typeface="Segoe UI"/>
              </a:rPr>
              <a:t>and</a:t>
            </a:r>
            <a:r>
              <a:rPr sz="1100" spc="-3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00" spc="-10" dirty="0">
                <a:solidFill>
                  <a:srgbClr val="FFFFFF"/>
                </a:solidFill>
                <a:latin typeface="Segoe UI"/>
                <a:cs typeface="Segoe UI"/>
              </a:rPr>
              <a:t>Microsoft </a:t>
            </a:r>
            <a:r>
              <a:rPr sz="1100" dirty="0">
                <a:solidFill>
                  <a:srgbClr val="FFFFFF"/>
                </a:solidFill>
                <a:latin typeface="Segoe UI"/>
                <a:cs typeface="Segoe UI"/>
              </a:rPr>
              <a:t>Azure.</a:t>
            </a:r>
            <a:r>
              <a:rPr sz="1100" spc="-4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00" dirty="0">
                <a:solidFill>
                  <a:srgbClr val="FFFFFF"/>
                </a:solidFill>
                <a:latin typeface="Segoe UI"/>
                <a:cs typeface="Segoe UI"/>
              </a:rPr>
              <a:t>It</a:t>
            </a:r>
            <a:r>
              <a:rPr sz="1100" spc="-4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00" dirty="0">
                <a:solidFill>
                  <a:srgbClr val="FFFFFF"/>
                </a:solidFill>
                <a:latin typeface="Segoe UI"/>
                <a:cs typeface="Segoe UI"/>
              </a:rPr>
              <a:t>bypasses</a:t>
            </a:r>
            <a:r>
              <a:rPr sz="1100" spc="-4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00" dirty="0">
                <a:solidFill>
                  <a:srgbClr val="FFFFFF"/>
                </a:solidFill>
                <a:latin typeface="Segoe UI"/>
                <a:cs typeface="Segoe UI"/>
              </a:rPr>
              <a:t>the</a:t>
            </a:r>
            <a:r>
              <a:rPr sz="1100" spc="-3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00" dirty="0">
                <a:solidFill>
                  <a:srgbClr val="FFFFFF"/>
                </a:solidFill>
                <a:latin typeface="Segoe UI"/>
                <a:cs typeface="Segoe UI"/>
              </a:rPr>
              <a:t>public</a:t>
            </a:r>
            <a:r>
              <a:rPr sz="1100" spc="-4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00" dirty="0">
                <a:solidFill>
                  <a:srgbClr val="FFFFFF"/>
                </a:solidFill>
                <a:latin typeface="Segoe UI"/>
                <a:cs typeface="Segoe UI"/>
              </a:rPr>
              <a:t>internet,</a:t>
            </a:r>
            <a:r>
              <a:rPr sz="1100" spc="-4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00" dirty="0">
                <a:solidFill>
                  <a:srgbClr val="FFFFFF"/>
                </a:solidFill>
                <a:latin typeface="Segoe UI"/>
                <a:cs typeface="Segoe UI"/>
              </a:rPr>
              <a:t>providing</a:t>
            </a:r>
            <a:r>
              <a:rPr sz="1100" spc="-3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00" spc="-50" dirty="0">
                <a:solidFill>
                  <a:srgbClr val="FFFFFF"/>
                </a:solidFill>
                <a:latin typeface="Segoe UI"/>
                <a:cs typeface="Segoe UI"/>
              </a:rPr>
              <a:t>a</a:t>
            </a:r>
            <a:r>
              <a:rPr sz="1100" spc="50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00" spc="-10" dirty="0">
                <a:solidFill>
                  <a:srgbClr val="FFFFFF"/>
                </a:solidFill>
                <a:latin typeface="Segoe UI"/>
                <a:cs typeface="Segoe UI"/>
              </a:rPr>
              <a:t>faster,</a:t>
            </a:r>
            <a:r>
              <a:rPr sz="1100" spc="-3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00" dirty="0">
                <a:solidFill>
                  <a:srgbClr val="FFFFFF"/>
                </a:solidFill>
                <a:latin typeface="Segoe UI"/>
                <a:cs typeface="Segoe UI"/>
              </a:rPr>
              <a:t>more</a:t>
            </a:r>
            <a:r>
              <a:rPr sz="1100" spc="-3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00" dirty="0">
                <a:solidFill>
                  <a:srgbClr val="FFFFFF"/>
                </a:solidFill>
                <a:latin typeface="Segoe UI"/>
                <a:cs typeface="Segoe UI"/>
              </a:rPr>
              <a:t>reliable,</a:t>
            </a:r>
            <a:r>
              <a:rPr sz="1100" spc="-3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00" dirty="0">
                <a:solidFill>
                  <a:srgbClr val="FFFFFF"/>
                </a:solidFill>
                <a:latin typeface="Segoe UI"/>
                <a:cs typeface="Segoe UI"/>
              </a:rPr>
              <a:t>and</a:t>
            </a:r>
            <a:r>
              <a:rPr sz="1100" spc="-3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00" dirty="0">
                <a:solidFill>
                  <a:srgbClr val="FFFFFF"/>
                </a:solidFill>
                <a:latin typeface="Segoe UI"/>
                <a:cs typeface="Segoe UI"/>
              </a:rPr>
              <a:t>secure</a:t>
            </a:r>
            <a:r>
              <a:rPr sz="1100" spc="-3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00" dirty="0">
                <a:solidFill>
                  <a:srgbClr val="FFFFFF"/>
                </a:solidFill>
                <a:latin typeface="Segoe UI"/>
                <a:cs typeface="Segoe UI"/>
              </a:rPr>
              <a:t>path</a:t>
            </a:r>
            <a:r>
              <a:rPr sz="1100" spc="-3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00" dirty="0">
                <a:solidFill>
                  <a:srgbClr val="FFFFFF"/>
                </a:solidFill>
                <a:latin typeface="Segoe UI"/>
                <a:cs typeface="Segoe UI"/>
              </a:rPr>
              <a:t>for</a:t>
            </a:r>
            <a:r>
              <a:rPr sz="1100" spc="-3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00" spc="-10" dirty="0">
                <a:solidFill>
                  <a:srgbClr val="FFFFFF"/>
                </a:solidFill>
                <a:latin typeface="Segoe UI"/>
                <a:cs typeface="Segoe UI"/>
              </a:rPr>
              <a:t>transferring </a:t>
            </a:r>
            <a:r>
              <a:rPr sz="1100" dirty="0">
                <a:solidFill>
                  <a:srgbClr val="FFFFFF"/>
                </a:solidFill>
                <a:latin typeface="Segoe UI"/>
                <a:cs typeface="Segoe UI"/>
              </a:rPr>
              <a:t>data</a:t>
            </a:r>
            <a:r>
              <a:rPr sz="1100" spc="-3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00" dirty="0">
                <a:solidFill>
                  <a:srgbClr val="FFFFFF"/>
                </a:solidFill>
                <a:latin typeface="Segoe UI"/>
                <a:cs typeface="Segoe UI"/>
              </a:rPr>
              <a:t>to</a:t>
            </a:r>
            <a:r>
              <a:rPr sz="1100" spc="-3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00" dirty="0">
                <a:solidFill>
                  <a:srgbClr val="FFFFFF"/>
                </a:solidFill>
                <a:latin typeface="Segoe UI"/>
                <a:cs typeface="Segoe UI"/>
              </a:rPr>
              <a:t>and</a:t>
            </a:r>
            <a:r>
              <a:rPr sz="1100" spc="-3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00" dirty="0">
                <a:solidFill>
                  <a:srgbClr val="FFFFFF"/>
                </a:solidFill>
                <a:latin typeface="Segoe UI"/>
                <a:cs typeface="Segoe UI"/>
              </a:rPr>
              <a:t>from</a:t>
            </a:r>
            <a:r>
              <a:rPr sz="1100" spc="-3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00" dirty="0">
                <a:solidFill>
                  <a:srgbClr val="FFFFFF"/>
                </a:solidFill>
                <a:latin typeface="Segoe UI"/>
                <a:cs typeface="Segoe UI"/>
              </a:rPr>
              <a:t>Azure</a:t>
            </a:r>
            <a:r>
              <a:rPr sz="1100" spc="-3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00" spc="-10" dirty="0">
                <a:solidFill>
                  <a:srgbClr val="FFFFFF"/>
                </a:solidFill>
                <a:latin typeface="Segoe UI"/>
                <a:cs typeface="Segoe UI"/>
              </a:rPr>
              <a:t>services.</a:t>
            </a:r>
            <a:endParaRPr sz="1100">
              <a:latin typeface="Segoe UI"/>
              <a:cs typeface="Segoe U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78000" y="4452963"/>
            <a:ext cx="2602230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b="1" spc="-25" dirty="0">
                <a:latin typeface="Segoe UI Semibold"/>
                <a:cs typeface="Segoe UI Semibold"/>
              </a:rPr>
              <a:t>High-</a:t>
            </a:r>
            <a:r>
              <a:rPr sz="2100" b="1" dirty="0">
                <a:latin typeface="Segoe UI Semibold"/>
                <a:cs typeface="Segoe UI Semibold"/>
              </a:rPr>
              <a:t>Level</a:t>
            </a:r>
            <a:r>
              <a:rPr sz="2100" b="1" spc="-30" dirty="0">
                <a:latin typeface="Segoe UI Semibold"/>
                <a:cs typeface="Segoe UI Semibold"/>
              </a:rPr>
              <a:t> </a:t>
            </a:r>
            <a:r>
              <a:rPr sz="2100" b="1" spc="-10" dirty="0">
                <a:latin typeface="Segoe UI Semibold"/>
                <a:cs typeface="Segoe UI Semibold"/>
              </a:rPr>
              <a:t>Overview:</a:t>
            </a:r>
            <a:endParaRPr sz="2100">
              <a:latin typeface="Segoe UI Semibold"/>
              <a:cs typeface="Segoe UI Semibold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78000" y="5728977"/>
            <a:ext cx="1303655" cy="1562100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4604" marR="426084">
              <a:lnSpc>
                <a:spcPts val="1350"/>
              </a:lnSpc>
              <a:spcBef>
                <a:spcPts val="160"/>
              </a:spcBef>
            </a:pPr>
            <a:r>
              <a:rPr sz="1150" b="1" spc="-10" dirty="0">
                <a:solidFill>
                  <a:srgbClr val="192D30"/>
                </a:solidFill>
                <a:latin typeface="Segoe UI"/>
                <a:cs typeface="Segoe UI"/>
              </a:rPr>
              <a:t>Private Connectivity</a:t>
            </a:r>
            <a:endParaRPr sz="1150">
              <a:latin typeface="Segoe UI"/>
              <a:cs typeface="Segoe UI"/>
            </a:endParaRPr>
          </a:p>
          <a:p>
            <a:pPr marL="12700" marR="5080">
              <a:lnSpc>
                <a:spcPts val="1370"/>
              </a:lnSpc>
              <a:spcBef>
                <a:spcPts val="1160"/>
              </a:spcBef>
            </a:pPr>
            <a:r>
              <a:rPr sz="1150" spc="-10" dirty="0">
                <a:latin typeface="Segoe UI"/>
                <a:cs typeface="Segoe UI"/>
              </a:rPr>
              <a:t>Connects</a:t>
            </a:r>
            <a:r>
              <a:rPr sz="1150" spc="-30" dirty="0">
                <a:latin typeface="Segoe UI"/>
                <a:cs typeface="Segoe UI"/>
              </a:rPr>
              <a:t> </a:t>
            </a:r>
            <a:r>
              <a:rPr sz="1150" dirty="0">
                <a:latin typeface="Segoe UI"/>
                <a:cs typeface="Segoe UI"/>
              </a:rPr>
              <a:t>your</a:t>
            </a:r>
            <a:r>
              <a:rPr sz="1150" spc="-25" dirty="0">
                <a:latin typeface="Segoe UI"/>
                <a:cs typeface="Segoe UI"/>
              </a:rPr>
              <a:t> </a:t>
            </a:r>
            <a:r>
              <a:rPr sz="1150" spc="-20" dirty="0">
                <a:latin typeface="Segoe UI"/>
                <a:cs typeface="Segoe UI"/>
              </a:rPr>
              <a:t>data </a:t>
            </a:r>
            <a:r>
              <a:rPr sz="1150" dirty="0">
                <a:latin typeface="Segoe UI"/>
                <a:cs typeface="Segoe UI"/>
              </a:rPr>
              <a:t>center</a:t>
            </a:r>
            <a:r>
              <a:rPr sz="1150" spc="-35" dirty="0">
                <a:latin typeface="Segoe UI"/>
                <a:cs typeface="Segoe UI"/>
              </a:rPr>
              <a:t> </a:t>
            </a:r>
            <a:r>
              <a:rPr sz="1150" dirty="0">
                <a:latin typeface="Segoe UI"/>
                <a:cs typeface="Segoe UI"/>
              </a:rPr>
              <a:t>or</a:t>
            </a:r>
            <a:r>
              <a:rPr sz="1150" spc="-30" dirty="0">
                <a:latin typeface="Segoe UI"/>
                <a:cs typeface="Segoe UI"/>
              </a:rPr>
              <a:t> </a:t>
            </a:r>
            <a:r>
              <a:rPr sz="1150" spc="-10" dirty="0">
                <a:latin typeface="Segoe UI"/>
                <a:cs typeface="Segoe UI"/>
              </a:rPr>
              <a:t>colocation environment</a:t>
            </a:r>
            <a:r>
              <a:rPr sz="1150" spc="25" dirty="0">
                <a:latin typeface="Segoe UI"/>
                <a:cs typeface="Segoe UI"/>
              </a:rPr>
              <a:t> </a:t>
            </a:r>
            <a:r>
              <a:rPr sz="1150" spc="-25" dirty="0">
                <a:latin typeface="Segoe UI"/>
                <a:cs typeface="Segoe UI"/>
              </a:rPr>
              <a:t>to </a:t>
            </a:r>
            <a:r>
              <a:rPr sz="1150" dirty="0">
                <a:latin typeface="Segoe UI"/>
                <a:cs typeface="Segoe UI"/>
              </a:rPr>
              <a:t>Azure</a:t>
            </a:r>
            <a:r>
              <a:rPr sz="1150" spc="-35" dirty="0">
                <a:latin typeface="Segoe UI"/>
                <a:cs typeface="Segoe UI"/>
              </a:rPr>
              <a:t> </a:t>
            </a:r>
            <a:r>
              <a:rPr sz="1150" dirty="0">
                <a:latin typeface="Segoe UI"/>
                <a:cs typeface="Segoe UI"/>
              </a:rPr>
              <a:t>over</a:t>
            </a:r>
            <a:r>
              <a:rPr sz="1150" spc="-35" dirty="0">
                <a:latin typeface="Segoe UI"/>
                <a:cs typeface="Segoe UI"/>
              </a:rPr>
              <a:t> </a:t>
            </a:r>
            <a:r>
              <a:rPr sz="1150" dirty="0">
                <a:latin typeface="Segoe UI"/>
                <a:cs typeface="Segoe UI"/>
              </a:rPr>
              <a:t>a</a:t>
            </a:r>
            <a:r>
              <a:rPr sz="1150" spc="-35" dirty="0">
                <a:latin typeface="Segoe UI"/>
                <a:cs typeface="Segoe UI"/>
              </a:rPr>
              <a:t> </a:t>
            </a:r>
            <a:r>
              <a:rPr sz="1150" spc="-10" dirty="0">
                <a:latin typeface="Segoe UI"/>
                <a:cs typeface="Segoe UI"/>
              </a:rPr>
              <a:t>private </a:t>
            </a:r>
            <a:r>
              <a:rPr sz="1150" dirty="0">
                <a:latin typeface="Segoe UI"/>
                <a:cs typeface="Segoe UI"/>
              </a:rPr>
              <a:t>circuit,</a:t>
            </a:r>
            <a:r>
              <a:rPr sz="1150" spc="-35" dirty="0">
                <a:latin typeface="Segoe UI"/>
                <a:cs typeface="Segoe UI"/>
              </a:rPr>
              <a:t> </a:t>
            </a:r>
            <a:r>
              <a:rPr sz="1150" dirty="0">
                <a:latin typeface="Segoe UI"/>
                <a:cs typeface="Segoe UI"/>
              </a:rPr>
              <a:t>not</a:t>
            </a:r>
            <a:r>
              <a:rPr sz="1150" spc="-30" dirty="0">
                <a:latin typeface="Segoe UI"/>
                <a:cs typeface="Segoe UI"/>
              </a:rPr>
              <a:t> </a:t>
            </a:r>
            <a:r>
              <a:rPr sz="1150" spc="-25" dirty="0">
                <a:latin typeface="Segoe UI"/>
                <a:cs typeface="Segoe UI"/>
              </a:rPr>
              <a:t>the </a:t>
            </a:r>
            <a:r>
              <a:rPr sz="1150" dirty="0">
                <a:latin typeface="Segoe UI"/>
                <a:cs typeface="Segoe UI"/>
              </a:rPr>
              <a:t>public</a:t>
            </a:r>
            <a:r>
              <a:rPr sz="1150" spc="-40" dirty="0">
                <a:latin typeface="Segoe UI"/>
                <a:cs typeface="Segoe UI"/>
              </a:rPr>
              <a:t> </a:t>
            </a:r>
            <a:r>
              <a:rPr sz="1150" spc="-10" dirty="0">
                <a:latin typeface="Segoe UI"/>
                <a:cs typeface="Segoe UI"/>
              </a:rPr>
              <a:t>internet.</a:t>
            </a:r>
            <a:endParaRPr sz="1150">
              <a:latin typeface="Segoe UI"/>
              <a:cs typeface="Segoe U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084347" y="5728977"/>
            <a:ext cx="1210945" cy="1214755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4604" marR="5080">
              <a:lnSpc>
                <a:spcPts val="1350"/>
              </a:lnSpc>
              <a:spcBef>
                <a:spcPts val="160"/>
              </a:spcBef>
            </a:pPr>
            <a:r>
              <a:rPr sz="1150" b="1" dirty="0">
                <a:solidFill>
                  <a:srgbClr val="192D30"/>
                </a:solidFill>
                <a:latin typeface="Segoe UI"/>
                <a:cs typeface="Segoe UI"/>
              </a:rPr>
              <a:t>Higher</a:t>
            </a:r>
            <a:r>
              <a:rPr sz="1150" b="1" spc="-45" dirty="0">
                <a:solidFill>
                  <a:srgbClr val="192D30"/>
                </a:solidFill>
                <a:latin typeface="Segoe UI"/>
                <a:cs typeface="Segoe UI"/>
              </a:rPr>
              <a:t> </a:t>
            </a:r>
            <a:r>
              <a:rPr sz="1150" b="1" spc="-10" dirty="0">
                <a:solidFill>
                  <a:srgbClr val="192D30"/>
                </a:solidFill>
                <a:latin typeface="Segoe UI"/>
                <a:cs typeface="Segoe UI"/>
              </a:rPr>
              <a:t>Reliability </a:t>
            </a:r>
            <a:r>
              <a:rPr sz="1150" b="1" dirty="0">
                <a:solidFill>
                  <a:srgbClr val="192D30"/>
                </a:solidFill>
                <a:latin typeface="Segoe UI"/>
                <a:cs typeface="Segoe UI"/>
              </a:rPr>
              <a:t>&amp;</a:t>
            </a:r>
            <a:r>
              <a:rPr sz="1150" b="1" spc="-15" dirty="0">
                <a:solidFill>
                  <a:srgbClr val="192D30"/>
                </a:solidFill>
                <a:latin typeface="Segoe UI"/>
                <a:cs typeface="Segoe UI"/>
              </a:rPr>
              <a:t> </a:t>
            </a:r>
            <a:r>
              <a:rPr sz="1150" b="1" spc="-10" dirty="0">
                <a:solidFill>
                  <a:srgbClr val="192D30"/>
                </a:solidFill>
                <a:latin typeface="Segoe UI"/>
                <a:cs typeface="Segoe UI"/>
              </a:rPr>
              <a:t>Speed</a:t>
            </a:r>
            <a:endParaRPr sz="1150">
              <a:latin typeface="Segoe UI"/>
              <a:cs typeface="Segoe UI"/>
            </a:endParaRPr>
          </a:p>
          <a:p>
            <a:pPr marL="12700" marR="114300">
              <a:lnSpc>
                <a:spcPts val="1370"/>
              </a:lnSpc>
              <a:spcBef>
                <a:spcPts val="1165"/>
              </a:spcBef>
            </a:pPr>
            <a:r>
              <a:rPr sz="1150" dirty="0">
                <a:latin typeface="Segoe UI"/>
                <a:cs typeface="Segoe UI"/>
              </a:rPr>
              <a:t>Offers</a:t>
            </a:r>
            <a:r>
              <a:rPr sz="1150" spc="-35" dirty="0">
                <a:latin typeface="Segoe UI"/>
                <a:cs typeface="Segoe UI"/>
              </a:rPr>
              <a:t> </a:t>
            </a:r>
            <a:r>
              <a:rPr sz="1150" spc="-10" dirty="0">
                <a:latin typeface="Segoe UI"/>
                <a:cs typeface="Segoe UI"/>
              </a:rPr>
              <a:t>consistent </a:t>
            </a:r>
            <a:r>
              <a:rPr sz="1150" dirty="0">
                <a:latin typeface="Segoe UI"/>
                <a:cs typeface="Segoe UI"/>
              </a:rPr>
              <a:t>latency</a:t>
            </a:r>
            <a:r>
              <a:rPr sz="1150" spc="-55" dirty="0">
                <a:latin typeface="Segoe UI"/>
                <a:cs typeface="Segoe UI"/>
              </a:rPr>
              <a:t> </a:t>
            </a:r>
            <a:r>
              <a:rPr sz="1150" spc="-25" dirty="0">
                <a:latin typeface="Segoe UI"/>
                <a:cs typeface="Segoe UI"/>
              </a:rPr>
              <a:t>and</a:t>
            </a:r>
            <a:endParaRPr sz="1150">
              <a:latin typeface="Segoe UI"/>
              <a:cs typeface="Segoe UI"/>
            </a:endParaRPr>
          </a:p>
          <a:p>
            <a:pPr marL="12700" marR="116839">
              <a:lnSpc>
                <a:spcPts val="1370"/>
              </a:lnSpc>
            </a:pPr>
            <a:r>
              <a:rPr sz="1150" spc="-10" dirty="0">
                <a:latin typeface="Segoe UI"/>
                <a:cs typeface="Segoe UI"/>
              </a:rPr>
              <a:t>high-throughput performance.</a:t>
            </a:r>
            <a:endParaRPr sz="1150">
              <a:latin typeface="Segoe UI"/>
              <a:cs typeface="Segoe U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750710" y="5709117"/>
            <a:ext cx="1321435" cy="12338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050" marR="645160">
              <a:lnSpc>
                <a:spcPct val="110600"/>
              </a:lnSpc>
              <a:spcBef>
                <a:spcPts val="100"/>
              </a:spcBef>
            </a:pPr>
            <a:r>
              <a:rPr sz="1150" b="1" spc="-10" dirty="0">
                <a:solidFill>
                  <a:srgbClr val="192D30"/>
                </a:solidFill>
                <a:latin typeface="Segoe UI"/>
                <a:cs typeface="Segoe UI"/>
              </a:rPr>
              <a:t>Increased Security</a:t>
            </a:r>
            <a:endParaRPr sz="1150">
              <a:latin typeface="Segoe UI"/>
              <a:cs typeface="Segoe UI"/>
            </a:endParaRPr>
          </a:p>
          <a:p>
            <a:pPr marL="12700" marR="5080">
              <a:lnSpc>
                <a:spcPts val="1370"/>
              </a:lnSpc>
              <a:spcBef>
                <a:spcPts val="1025"/>
              </a:spcBef>
            </a:pPr>
            <a:r>
              <a:rPr sz="1150" spc="-10" dirty="0">
                <a:latin typeface="Segoe UI"/>
                <a:cs typeface="Segoe UI"/>
              </a:rPr>
              <a:t>Reduces</a:t>
            </a:r>
            <a:r>
              <a:rPr sz="1150" spc="-40" dirty="0">
                <a:latin typeface="Segoe UI"/>
                <a:cs typeface="Segoe UI"/>
              </a:rPr>
              <a:t> </a:t>
            </a:r>
            <a:r>
              <a:rPr sz="1150" spc="-10" dirty="0">
                <a:latin typeface="Segoe UI"/>
                <a:cs typeface="Segoe UI"/>
              </a:rPr>
              <a:t>exposure</a:t>
            </a:r>
            <a:r>
              <a:rPr sz="1150" spc="500" dirty="0">
                <a:latin typeface="Segoe UI"/>
                <a:cs typeface="Segoe UI"/>
              </a:rPr>
              <a:t> </a:t>
            </a:r>
            <a:r>
              <a:rPr sz="1150" dirty="0">
                <a:latin typeface="Segoe UI"/>
                <a:cs typeface="Segoe UI"/>
              </a:rPr>
              <a:t>to</a:t>
            </a:r>
            <a:r>
              <a:rPr sz="1150" spc="-50" dirty="0">
                <a:latin typeface="Segoe UI"/>
                <a:cs typeface="Segoe UI"/>
              </a:rPr>
              <a:t> </a:t>
            </a:r>
            <a:r>
              <a:rPr sz="1150" dirty="0">
                <a:latin typeface="Segoe UI"/>
                <a:cs typeface="Segoe UI"/>
              </a:rPr>
              <a:t>threats</a:t>
            </a:r>
            <a:r>
              <a:rPr sz="1150" spc="-50" dirty="0">
                <a:latin typeface="Segoe UI"/>
                <a:cs typeface="Segoe UI"/>
              </a:rPr>
              <a:t> </a:t>
            </a:r>
            <a:r>
              <a:rPr sz="1150" spc="-10" dirty="0">
                <a:latin typeface="Segoe UI"/>
                <a:cs typeface="Segoe UI"/>
              </a:rPr>
              <a:t>compared </a:t>
            </a:r>
            <a:r>
              <a:rPr sz="1150" dirty="0">
                <a:latin typeface="Segoe UI"/>
                <a:cs typeface="Segoe UI"/>
              </a:rPr>
              <a:t>to</a:t>
            </a:r>
            <a:r>
              <a:rPr sz="1150" spc="-35" dirty="0">
                <a:latin typeface="Segoe UI"/>
                <a:cs typeface="Segoe UI"/>
              </a:rPr>
              <a:t> </a:t>
            </a:r>
            <a:r>
              <a:rPr sz="1150" dirty="0">
                <a:latin typeface="Segoe UI"/>
                <a:cs typeface="Segoe UI"/>
              </a:rPr>
              <a:t>public</a:t>
            </a:r>
            <a:r>
              <a:rPr sz="1150" spc="-30" dirty="0">
                <a:latin typeface="Segoe UI"/>
                <a:cs typeface="Segoe UI"/>
              </a:rPr>
              <a:t> </a:t>
            </a:r>
            <a:r>
              <a:rPr sz="1150" spc="-10" dirty="0">
                <a:latin typeface="Segoe UI"/>
                <a:cs typeface="Segoe UI"/>
              </a:rPr>
              <a:t>internet connections.</a:t>
            </a:r>
            <a:endParaRPr sz="1150">
              <a:latin typeface="Segoe UI"/>
              <a:cs typeface="Segoe U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427510" y="5709117"/>
            <a:ext cx="1427480" cy="1234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436245">
              <a:lnSpc>
                <a:spcPct val="110600"/>
              </a:lnSpc>
              <a:spcBef>
                <a:spcPts val="100"/>
              </a:spcBef>
            </a:pPr>
            <a:r>
              <a:rPr sz="1150" b="1" dirty="0">
                <a:solidFill>
                  <a:srgbClr val="192D30"/>
                </a:solidFill>
                <a:latin typeface="Segoe UI"/>
                <a:cs typeface="Segoe UI"/>
              </a:rPr>
              <a:t>Support</a:t>
            </a:r>
            <a:r>
              <a:rPr sz="1150" b="1" spc="-35" dirty="0">
                <a:solidFill>
                  <a:srgbClr val="192D30"/>
                </a:solidFill>
                <a:latin typeface="Segoe UI"/>
                <a:cs typeface="Segoe UI"/>
              </a:rPr>
              <a:t> </a:t>
            </a:r>
            <a:r>
              <a:rPr sz="1150" b="1" spc="-25" dirty="0">
                <a:solidFill>
                  <a:srgbClr val="192D30"/>
                </a:solidFill>
                <a:latin typeface="Segoe UI"/>
                <a:cs typeface="Segoe UI"/>
              </a:rPr>
              <a:t>for </a:t>
            </a:r>
            <a:r>
              <a:rPr sz="1150" b="1" dirty="0">
                <a:solidFill>
                  <a:srgbClr val="192D30"/>
                </a:solidFill>
                <a:latin typeface="Segoe UI"/>
                <a:cs typeface="Segoe UI"/>
              </a:rPr>
              <a:t>Hybrid</a:t>
            </a:r>
            <a:r>
              <a:rPr sz="1150" b="1" spc="-50" dirty="0">
                <a:solidFill>
                  <a:srgbClr val="192D30"/>
                </a:solidFill>
                <a:latin typeface="Segoe UI"/>
                <a:cs typeface="Segoe UI"/>
              </a:rPr>
              <a:t> </a:t>
            </a:r>
            <a:r>
              <a:rPr sz="1150" b="1" spc="-10" dirty="0">
                <a:solidFill>
                  <a:srgbClr val="192D30"/>
                </a:solidFill>
                <a:latin typeface="Segoe UI"/>
                <a:cs typeface="Segoe UI"/>
              </a:rPr>
              <a:t>Clouds</a:t>
            </a:r>
            <a:endParaRPr sz="1150">
              <a:latin typeface="Segoe UI"/>
              <a:cs typeface="Segoe UI"/>
            </a:endParaRPr>
          </a:p>
          <a:p>
            <a:pPr marL="12700" marR="5080">
              <a:lnSpc>
                <a:spcPts val="1370"/>
              </a:lnSpc>
              <a:spcBef>
                <a:spcPts val="1030"/>
              </a:spcBef>
            </a:pPr>
            <a:r>
              <a:rPr sz="1150" dirty="0">
                <a:latin typeface="Segoe UI"/>
                <a:cs typeface="Segoe UI"/>
              </a:rPr>
              <a:t>Ideal</a:t>
            </a:r>
            <a:r>
              <a:rPr sz="1150" spc="-45" dirty="0">
                <a:latin typeface="Segoe UI"/>
                <a:cs typeface="Segoe UI"/>
              </a:rPr>
              <a:t> </a:t>
            </a:r>
            <a:r>
              <a:rPr sz="1150" dirty="0">
                <a:latin typeface="Segoe UI"/>
                <a:cs typeface="Segoe UI"/>
              </a:rPr>
              <a:t>for</a:t>
            </a:r>
            <a:r>
              <a:rPr sz="1150" spc="-40" dirty="0">
                <a:latin typeface="Segoe UI"/>
                <a:cs typeface="Segoe UI"/>
              </a:rPr>
              <a:t> </a:t>
            </a:r>
            <a:r>
              <a:rPr sz="1150" spc="-10" dirty="0">
                <a:latin typeface="Segoe UI"/>
                <a:cs typeface="Segoe UI"/>
              </a:rPr>
              <a:t>enterprises </a:t>
            </a:r>
            <a:r>
              <a:rPr sz="1150" dirty="0">
                <a:latin typeface="Segoe UI"/>
                <a:cs typeface="Segoe UI"/>
              </a:rPr>
              <a:t>running</a:t>
            </a:r>
            <a:r>
              <a:rPr sz="1150" spc="-45" dirty="0">
                <a:latin typeface="Segoe UI"/>
                <a:cs typeface="Segoe UI"/>
              </a:rPr>
              <a:t> </a:t>
            </a:r>
            <a:r>
              <a:rPr sz="1150" spc="-10" dirty="0">
                <a:latin typeface="Segoe UI"/>
                <a:cs typeface="Segoe UI"/>
              </a:rPr>
              <a:t>hybrid applications</a:t>
            </a:r>
            <a:r>
              <a:rPr sz="1150" spc="-15" dirty="0">
                <a:latin typeface="Segoe UI"/>
                <a:cs typeface="Segoe UI"/>
              </a:rPr>
              <a:t> </a:t>
            </a:r>
            <a:r>
              <a:rPr sz="1150" dirty="0">
                <a:latin typeface="Segoe UI"/>
                <a:cs typeface="Segoe UI"/>
              </a:rPr>
              <a:t>that</a:t>
            </a:r>
            <a:r>
              <a:rPr sz="1150" spc="-15" dirty="0">
                <a:latin typeface="Segoe UI"/>
                <a:cs typeface="Segoe UI"/>
              </a:rPr>
              <a:t> </a:t>
            </a:r>
            <a:r>
              <a:rPr sz="1150" spc="-20" dirty="0">
                <a:latin typeface="Segoe UI"/>
                <a:cs typeface="Segoe UI"/>
              </a:rPr>
              <a:t>span </a:t>
            </a:r>
            <a:r>
              <a:rPr sz="1150" spc="-10" dirty="0">
                <a:latin typeface="Segoe UI"/>
                <a:cs typeface="Segoe UI"/>
              </a:rPr>
              <a:t>on-</a:t>
            </a:r>
            <a:r>
              <a:rPr sz="1150" dirty="0">
                <a:latin typeface="Segoe UI"/>
                <a:cs typeface="Segoe UI"/>
              </a:rPr>
              <a:t>prem</a:t>
            </a:r>
            <a:r>
              <a:rPr sz="1150" spc="-35" dirty="0">
                <a:latin typeface="Segoe UI"/>
                <a:cs typeface="Segoe UI"/>
              </a:rPr>
              <a:t> </a:t>
            </a:r>
            <a:r>
              <a:rPr sz="1150" dirty="0">
                <a:latin typeface="Segoe UI"/>
                <a:cs typeface="Segoe UI"/>
              </a:rPr>
              <a:t>and</a:t>
            </a:r>
            <a:r>
              <a:rPr sz="1150" spc="-30" dirty="0">
                <a:latin typeface="Segoe UI"/>
                <a:cs typeface="Segoe UI"/>
              </a:rPr>
              <a:t> </a:t>
            </a:r>
            <a:r>
              <a:rPr sz="1150" spc="-10" dirty="0">
                <a:latin typeface="Segoe UI"/>
                <a:cs typeface="Segoe UI"/>
              </a:rPr>
              <a:t>cloud.</a:t>
            </a:r>
            <a:endParaRPr sz="1150">
              <a:latin typeface="Segoe UI"/>
              <a:cs typeface="Segoe UI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0" y="5158949"/>
            <a:ext cx="7560309" cy="6322060"/>
            <a:chOff x="0" y="5158949"/>
            <a:chExt cx="7560309" cy="6322060"/>
          </a:xfrm>
        </p:grpSpPr>
        <p:sp>
          <p:nvSpPr>
            <p:cNvPr id="10" name="object 10"/>
            <p:cNvSpPr/>
            <p:nvPr/>
          </p:nvSpPr>
          <p:spPr>
            <a:xfrm>
              <a:off x="0" y="11172647"/>
              <a:ext cx="7560309" cy="308610"/>
            </a:xfrm>
            <a:custGeom>
              <a:avLst/>
              <a:gdLst/>
              <a:ahLst/>
              <a:cxnLst/>
              <a:rect l="l" t="t" r="r" b="b"/>
              <a:pathLst>
                <a:path w="7560309" h="308609">
                  <a:moveTo>
                    <a:pt x="7559992" y="0"/>
                  </a:moveTo>
                  <a:lnTo>
                    <a:pt x="0" y="0"/>
                  </a:lnTo>
                  <a:lnTo>
                    <a:pt x="0" y="308152"/>
                  </a:lnTo>
                  <a:lnTo>
                    <a:pt x="7559992" y="308152"/>
                  </a:lnTo>
                  <a:lnTo>
                    <a:pt x="7559992" y="0"/>
                  </a:lnTo>
                  <a:close/>
                </a:path>
              </a:pathLst>
            </a:custGeom>
            <a:solidFill>
              <a:srgbClr val="9F52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713607" y="7969267"/>
              <a:ext cx="471449" cy="529381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713607" y="9344647"/>
              <a:ext cx="471449" cy="529377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713607" y="8647391"/>
              <a:ext cx="471449" cy="529380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13607" y="10067765"/>
              <a:ext cx="471449" cy="529380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775600" y="5170350"/>
              <a:ext cx="610753" cy="610753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799713" y="5194465"/>
              <a:ext cx="441985" cy="441985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815781" y="5194458"/>
              <a:ext cx="522354" cy="554499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64199" y="5170350"/>
              <a:ext cx="610753" cy="610753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88315" y="5194465"/>
              <a:ext cx="441985" cy="441985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04380" y="5194458"/>
              <a:ext cx="522354" cy="554499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440261" y="5179313"/>
              <a:ext cx="610007" cy="610007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464340" y="5203393"/>
              <a:ext cx="441452" cy="441451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464340" y="5203392"/>
              <a:ext cx="553822" cy="553822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099436" y="5158949"/>
              <a:ext cx="627367" cy="627373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124202" y="5183720"/>
              <a:ext cx="454012" cy="454012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124199" y="5191969"/>
              <a:ext cx="569594" cy="561339"/>
            </a:xfrm>
            <a:prstGeom prst="rect">
              <a:avLst/>
            </a:prstGeom>
          </p:spPr>
        </p:pic>
      </p:grpSp>
      <p:sp>
        <p:nvSpPr>
          <p:cNvPr id="27" name="object 27"/>
          <p:cNvSpPr txBox="1"/>
          <p:nvPr/>
        </p:nvSpPr>
        <p:spPr>
          <a:xfrm>
            <a:off x="4337653" y="9407056"/>
            <a:ext cx="1905000" cy="355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3999"/>
              </a:lnSpc>
              <a:spcBef>
                <a:spcPts val="100"/>
              </a:spcBef>
            </a:pPr>
            <a:r>
              <a:rPr sz="950" b="1" dirty="0">
                <a:latin typeface="Segoe UI Semibold"/>
                <a:cs typeface="Segoe UI Semibold"/>
              </a:rPr>
              <a:t>Connecting</a:t>
            </a:r>
            <a:r>
              <a:rPr sz="950" b="1" spc="-10" dirty="0">
                <a:latin typeface="Segoe UI Semibold"/>
                <a:cs typeface="Segoe UI Semibold"/>
              </a:rPr>
              <a:t> </a:t>
            </a:r>
            <a:r>
              <a:rPr sz="950" b="1" dirty="0">
                <a:latin typeface="Segoe UI Semibold"/>
                <a:cs typeface="Segoe UI Semibold"/>
              </a:rPr>
              <a:t>Azure</a:t>
            </a:r>
            <a:r>
              <a:rPr sz="950" b="1" spc="-10" dirty="0">
                <a:latin typeface="Segoe UI Semibold"/>
                <a:cs typeface="Segoe UI Semibold"/>
              </a:rPr>
              <a:t> </a:t>
            </a:r>
            <a:r>
              <a:rPr sz="950" b="1" dirty="0">
                <a:latin typeface="Segoe UI Semibold"/>
                <a:cs typeface="Segoe UI Semibold"/>
              </a:rPr>
              <a:t>to</a:t>
            </a:r>
            <a:r>
              <a:rPr sz="950" b="1" spc="-5" dirty="0">
                <a:latin typeface="Segoe UI Semibold"/>
                <a:cs typeface="Segoe UI Semibold"/>
              </a:rPr>
              <a:t> </a:t>
            </a:r>
            <a:r>
              <a:rPr sz="950" b="1" dirty="0">
                <a:latin typeface="Segoe UI Semibold"/>
                <a:cs typeface="Segoe UI Semibold"/>
              </a:rPr>
              <a:t>on-prem</a:t>
            </a:r>
            <a:r>
              <a:rPr sz="950" b="1" spc="-10" dirty="0">
                <a:latin typeface="Segoe UI Semibold"/>
                <a:cs typeface="Segoe UI Semibold"/>
              </a:rPr>
              <a:t> </a:t>
            </a:r>
            <a:r>
              <a:rPr sz="950" b="1" spc="-25" dirty="0">
                <a:latin typeface="Segoe UI Semibold"/>
                <a:cs typeface="Segoe UI Semibold"/>
              </a:rPr>
              <a:t>ERP </a:t>
            </a:r>
            <a:r>
              <a:rPr sz="950" b="1" dirty="0">
                <a:latin typeface="Segoe UI Semibold"/>
                <a:cs typeface="Segoe UI Semibold"/>
              </a:rPr>
              <a:t>systems</a:t>
            </a:r>
            <a:r>
              <a:rPr sz="950" b="1" spc="-25" dirty="0">
                <a:latin typeface="Segoe UI Semibold"/>
                <a:cs typeface="Segoe UI Semibold"/>
              </a:rPr>
              <a:t> </a:t>
            </a:r>
            <a:r>
              <a:rPr sz="950" b="1" dirty="0">
                <a:latin typeface="Segoe UI Semibold"/>
                <a:cs typeface="Segoe UI Semibold"/>
              </a:rPr>
              <a:t>(e.g.,</a:t>
            </a:r>
            <a:r>
              <a:rPr sz="950" b="1" spc="-25" dirty="0">
                <a:latin typeface="Segoe UI Semibold"/>
                <a:cs typeface="Segoe UI Semibold"/>
              </a:rPr>
              <a:t> </a:t>
            </a:r>
            <a:r>
              <a:rPr sz="950" b="1" spc="-20" dirty="0">
                <a:latin typeface="Segoe UI Semibold"/>
                <a:cs typeface="Segoe UI Semibold"/>
              </a:rPr>
              <a:t>SAP)</a:t>
            </a:r>
            <a:endParaRPr sz="950">
              <a:latin typeface="Segoe UI Semibold"/>
              <a:cs typeface="Segoe UI Semibold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337653" y="8005096"/>
            <a:ext cx="2072005" cy="355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0300"/>
              </a:lnSpc>
              <a:spcBef>
                <a:spcPts val="100"/>
              </a:spcBef>
            </a:pPr>
            <a:r>
              <a:rPr sz="900" b="1" spc="-10" dirty="0">
                <a:latin typeface="Segoe UI Semibold"/>
                <a:cs typeface="Segoe UI Semibold"/>
              </a:rPr>
              <a:t>Large-</a:t>
            </a:r>
            <a:r>
              <a:rPr sz="900" b="1" dirty="0">
                <a:latin typeface="Segoe UI Semibold"/>
                <a:cs typeface="Segoe UI Semibold"/>
              </a:rPr>
              <a:t>scale</a:t>
            </a:r>
            <a:r>
              <a:rPr sz="900" b="1" spc="-30" dirty="0">
                <a:latin typeface="Segoe UI Semibold"/>
                <a:cs typeface="Segoe UI Semibold"/>
              </a:rPr>
              <a:t> </a:t>
            </a:r>
            <a:r>
              <a:rPr sz="900" b="1" dirty="0">
                <a:latin typeface="Segoe UI Semibold"/>
                <a:cs typeface="Segoe UI Semibold"/>
              </a:rPr>
              <a:t>data</a:t>
            </a:r>
            <a:r>
              <a:rPr sz="900" b="1" spc="-25" dirty="0">
                <a:latin typeface="Segoe UI Semibold"/>
                <a:cs typeface="Segoe UI Semibold"/>
              </a:rPr>
              <a:t> </a:t>
            </a:r>
            <a:r>
              <a:rPr sz="900" b="1" dirty="0">
                <a:latin typeface="Segoe UI Semibold"/>
                <a:cs typeface="Segoe UI Semibold"/>
              </a:rPr>
              <a:t>transfers</a:t>
            </a:r>
            <a:r>
              <a:rPr sz="900" b="1" spc="-20" dirty="0">
                <a:latin typeface="Segoe UI Semibold"/>
                <a:cs typeface="Segoe UI Semibold"/>
              </a:rPr>
              <a:t> </a:t>
            </a:r>
            <a:r>
              <a:rPr sz="900" b="1" dirty="0">
                <a:latin typeface="Segoe UI Semibold"/>
                <a:cs typeface="Segoe UI Semibold"/>
              </a:rPr>
              <a:t>(e.g.,</a:t>
            </a:r>
            <a:r>
              <a:rPr sz="900" b="1" spc="-30" dirty="0">
                <a:latin typeface="Segoe UI Semibold"/>
                <a:cs typeface="Segoe UI Semibold"/>
              </a:rPr>
              <a:t> </a:t>
            </a:r>
            <a:r>
              <a:rPr sz="900" b="1" spc="-10" dirty="0">
                <a:latin typeface="Segoe UI Semibold"/>
                <a:cs typeface="Segoe UI Semibold"/>
              </a:rPr>
              <a:t>backup, disaster</a:t>
            </a:r>
            <a:r>
              <a:rPr sz="900" b="1" spc="5" dirty="0">
                <a:latin typeface="Segoe UI Semibold"/>
                <a:cs typeface="Segoe UI Semibold"/>
              </a:rPr>
              <a:t> </a:t>
            </a:r>
            <a:r>
              <a:rPr sz="900" b="1" spc="-10" dirty="0">
                <a:latin typeface="Segoe UI Semibold"/>
                <a:cs typeface="Segoe UI Semibold"/>
              </a:rPr>
              <a:t>recovery)</a:t>
            </a:r>
            <a:endParaRPr sz="900">
              <a:latin typeface="Segoe UI Semibold"/>
              <a:cs typeface="Segoe UI Semibold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4337653" y="10115424"/>
            <a:ext cx="1933575" cy="355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3999"/>
              </a:lnSpc>
              <a:spcBef>
                <a:spcPts val="100"/>
              </a:spcBef>
            </a:pPr>
            <a:r>
              <a:rPr sz="950" b="1" dirty="0">
                <a:latin typeface="Segoe UI Semibold"/>
                <a:cs typeface="Segoe UI Semibold"/>
              </a:rPr>
              <a:t>Ensuring</a:t>
            </a:r>
            <a:r>
              <a:rPr sz="950" b="1" spc="-20" dirty="0">
                <a:latin typeface="Segoe UI Semibold"/>
                <a:cs typeface="Segoe UI Semibold"/>
              </a:rPr>
              <a:t> </a:t>
            </a:r>
            <a:r>
              <a:rPr sz="950" b="1" dirty="0">
                <a:latin typeface="Segoe UI Semibold"/>
                <a:cs typeface="Segoe UI Semibold"/>
              </a:rPr>
              <a:t>regulatory</a:t>
            </a:r>
            <a:r>
              <a:rPr sz="950" b="1" spc="-20" dirty="0">
                <a:latin typeface="Segoe UI Semibold"/>
                <a:cs typeface="Segoe UI Semibold"/>
              </a:rPr>
              <a:t> </a:t>
            </a:r>
            <a:r>
              <a:rPr sz="950" b="1" dirty="0">
                <a:latin typeface="Segoe UI Semibold"/>
                <a:cs typeface="Segoe UI Semibold"/>
              </a:rPr>
              <a:t>compliance</a:t>
            </a:r>
            <a:r>
              <a:rPr sz="950" b="1" spc="-15" dirty="0">
                <a:latin typeface="Segoe UI Semibold"/>
                <a:cs typeface="Segoe UI Semibold"/>
              </a:rPr>
              <a:t> </a:t>
            </a:r>
            <a:r>
              <a:rPr sz="950" b="1" spc="-25" dirty="0">
                <a:latin typeface="Segoe UI Semibold"/>
                <a:cs typeface="Segoe UI Semibold"/>
              </a:rPr>
              <a:t>by </a:t>
            </a:r>
            <a:r>
              <a:rPr sz="950" b="1" dirty="0">
                <a:latin typeface="Segoe UI Semibold"/>
                <a:cs typeface="Segoe UI Semibold"/>
              </a:rPr>
              <a:t>avoiding</a:t>
            </a:r>
            <a:r>
              <a:rPr sz="950" b="1" spc="-25" dirty="0">
                <a:latin typeface="Segoe UI Semibold"/>
                <a:cs typeface="Segoe UI Semibold"/>
              </a:rPr>
              <a:t> </a:t>
            </a:r>
            <a:r>
              <a:rPr sz="950" b="1" dirty="0">
                <a:latin typeface="Segoe UI Semibold"/>
                <a:cs typeface="Segoe UI Semibold"/>
              </a:rPr>
              <a:t>internet</a:t>
            </a:r>
            <a:r>
              <a:rPr sz="950" b="1" spc="-20" dirty="0">
                <a:latin typeface="Segoe UI Semibold"/>
                <a:cs typeface="Segoe UI Semibold"/>
              </a:rPr>
              <a:t> </a:t>
            </a:r>
            <a:r>
              <a:rPr sz="950" b="1" spc="-10" dirty="0">
                <a:latin typeface="Segoe UI Semibold"/>
                <a:cs typeface="Segoe UI Semibold"/>
              </a:rPr>
              <a:t>traffic</a:t>
            </a:r>
            <a:endParaRPr sz="950">
              <a:latin typeface="Segoe UI Semibold"/>
              <a:cs typeface="Segoe UI Semibold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4337653" y="8698690"/>
            <a:ext cx="1430020" cy="355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3999"/>
              </a:lnSpc>
              <a:spcBef>
                <a:spcPts val="100"/>
              </a:spcBef>
            </a:pPr>
            <a:r>
              <a:rPr sz="950" b="1" dirty="0">
                <a:latin typeface="Segoe UI Semibold"/>
                <a:cs typeface="Segoe UI Semibold"/>
              </a:rPr>
              <a:t>Running</a:t>
            </a:r>
            <a:r>
              <a:rPr sz="950" b="1" spc="35" dirty="0">
                <a:latin typeface="Segoe UI Semibold"/>
                <a:cs typeface="Segoe UI Semibold"/>
              </a:rPr>
              <a:t> </a:t>
            </a:r>
            <a:r>
              <a:rPr sz="950" b="1" spc="-10" dirty="0">
                <a:latin typeface="Segoe UI Semibold"/>
                <a:cs typeface="Segoe UI Semibold"/>
              </a:rPr>
              <a:t>latency-sensitive applications</a:t>
            </a:r>
            <a:endParaRPr sz="950">
              <a:latin typeface="Segoe UI Semibold"/>
              <a:cs typeface="Segoe UI Semibold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80377" y="7982537"/>
            <a:ext cx="246824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b="1" dirty="0">
                <a:latin typeface="Segoe UI Semibold"/>
                <a:cs typeface="Segoe UI Semibold"/>
              </a:rPr>
              <a:t>Common</a:t>
            </a:r>
            <a:r>
              <a:rPr sz="2100" b="1" spc="-35" dirty="0">
                <a:latin typeface="Segoe UI Semibold"/>
                <a:cs typeface="Segoe UI Semibold"/>
              </a:rPr>
              <a:t> </a:t>
            </a:r>
            <a:r>
              <a:rPr sz="2100" b="1" dirty="0">
                <a:latin typeface="Segoe UI Semibold"/>
                <a:cs typeface="Segoe UI Semibold"/>
              </a:rPr>
              <a:t>Use</a:t>
            </a:r>
            <a:r>
              <a:rPr sz="2100" b="1" spc="-20" dirty="0">
                <a:latin typeface="Segoe UI Semibold"/>
                <a:cs typeface="Segoe UI Semibold"/>
              </a:rPr>
              <a:t> </a:t>
            </a:r>
            <a:r>
              <a:rPr sz="2100" b="1" spc="-10" dirty="0">
                <a:latin typeface="Segoe UI Semibold"/>
                <a:cs typeface="Segoe UI Semibold"/>
              </a:rPr>
              <a:t>Cases:</a:t>
            </a:r>
            <a:endParaRPr sz="2100">
              <a:latin typeface="Segoe UI Semibold"/>
              <a:cs typeface="Segoe UI Semibold"/>
            </a:endParaRPr>
          </a:p>
        </p:txBody>
      </p:sp>
      <p:pic>
        <p:nvPicPr>
          <p:cNvPr id="32" name="Picture 31" descr="A black background with white letters&#10;&#10;AI-generated content may be incorrect.">
            <a:extLst>
              <a:ext uri="{FF2B5EF4-FFF2-40B4-BE49-F238E27FC236}">
                <a16:creationId xmlns:a16="http://schemas.microsoft.com/office/drawing/2014/main" id="{F1260D55-134F-547A-AD2F-522BBC62138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88315" y="538037"/>
            <a:ext cx="1176218" cy="285007"/>
          </a:xfrm>
          <a:prstGeom prst="rect">
            <a:avLst/>
          </a:prstGeom>
        </p:spPr>
      </p:pic>
      <p:pic>
        <p:nvPicPr>
          <p:cNvPr id="33" name="Picture 32" descr="A black and white logo&#10;&#10;AI-generated content may be incorrect.">
            <a:extLst>
              <a:ext uri="{FF2B5EF4-FFF2-40B4-BE49-F238E27FC236}">
                <a16:creationId xmlns:a16="http://schemas.microsoft.com/office/drawing/2014/main" id="{D77E20DA-B8D5-8226-D448-763EB6FA772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6545" y="419599"/>
            <a:ext cx="944902" cy="53150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149</Words>
  <Application>Microsoft Macintosh PowerPoint</Application>
  <PresentationFormat>Custom</PresentationFormat>
  <Paragraphs>18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Segoe UI</vt:lpstr>
      <vt:lpstr>Segoe UI Semibold</vt:lpstr>
      <vt:lpstr>Office Theme</vt:lpstr>
      <vt:lpstr>What is Azure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Meikle, Jack</cp:lastModifiedBy>
  <cp:revision>1</cp:revision>
  <dcterms:created xsi:type="dcterms:W3CDTF">2025-10-06T14:56:15Z</dcterms:created>
  <dcterms:modified xsi:type="dcterms:W3CDTF">2025-10-06T15:01:09Z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2025-10-06T00:00:00Z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2025-10-06T00:00:00Z</vt:filetime>
  </property>
  <property fmtid="{D5CDD505-2E9C-101B-9397-08002B2CF9AE}" pid="5" name="Producer">
    <vt:lpwstr>Adobe PDF Library 17.0</vt:lpwstr>
  </property>
</Properties>
</file>