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5613400" cy="20104100"/>
  <p:notesSz cx="56134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245" d="100"/>
          <a:sy n="245" d="100"/>
        </p:scale>
        <p:origin x="1064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21005" y="6232271"/>
            <a:ext cx="477139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42010" y="11258296"/>
            <a:ext cx="392938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80670" y="4623943"/>
            <a:ext cx="244182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890901" y="4623943"/>
            <a:ext cx="244182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51"/>
            <a:ext cx="5613258" cy="332106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0670" y="804164"/>
            <a:ext cx="505206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0670" y="4623943"/>
            <a:ext cx="505206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08556" y="18696814"/>
            <a:ext cx="1796288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0670" y="18696814"/>
            <a:ext cx="1291082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041648" y="18696814"/>
            <a:ext cx="1291082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1966" y="1268033"/>
            <a:ext cx="3258185" cy="833119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5080">
              <a:lnSpc>
                <a:spcPts val="2890"/>
              </a:lnSpc>
              <a:spcBef>
                <a:spcPts val="675"/>
              </a:spcBef>
            </a:pPr>
            <a:r>
              <a:rPr sz="2850" dirty="0">
                <a:solidFill>
                  <a:srgbClr val="FFFFFF"/>
                </a:solidFill>
                <a:latin typeface="Segoe UI"/>
                <a:cs typeface="Segoe UI"/>
              </a:rPr>
              <a:t>10</a:t>
            </a:r>
            <a:r>
              <a:rPr sz="2850" spc="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850" dirty="0">
                <a:solidFill>
                  <a:srgbClr val="FFFFFF"/>
                </a:solidFill>
                <a:latin typeface="Segoe UI"/>
                <a:cs typeface="Segoe UI"/>
              </a:rPr>
              <a:t>Problems</a:t>
            </a:r>
            <a:r>
              <a:rPr sz="28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Segoe UI"/>
                <a:cs typeface="Segoe UI"/>
              </a:rPr>
              <a:t>Azure </a:t>
            </a:r>
            <a:r>
              <a:rPr sz="2850" dirty="0">
                <a:solidFill>
                  <a:srgbClr val="FFFFFF"/>
                </a:solidFill>
                <a:latin typeface="Segoe UI"/>
                <a:cs typeface="Segoe UI"/>
              </a:rPr>
              <a:t>Express</a:t>
            </a:r>
            <a:r>
              <a:rPr sz="2850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850" dirty="0">
                <a:solidFill>
                  <a:srgbClr val="FFFFFF"/>
                </a:solidFill>
                <a:latin typeface="Segoe UI"/>
                <a:cs typeface="Segoe UI"/>
              </a:rPr>
              <a:t>route</a:t>
            </a:r>
            <a:r>
              <a:rPr sz="2850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Segoe UI"/>
                <a:cs typeface="Segoe UI"/>
              </a:rPr>
              <a:t>solves</a:t>
            </a:r>
            <a:endParaRPr sz="285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67534" y="2569512"/>
            <a:ext cx="2894965" cy="12249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39370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Public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internet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connections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can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be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unpredictable, </a:t>
            </a:r>
            <a:r>
              <a:rPr sz="900" dirty="0">
                <a:latin typeface="Segoe UI"/>
                <a:cs typeface="Segoe UI"/>
              </a:rPr>
              <a:t>suffering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from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latency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spikes,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jitter,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or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packet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loss.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It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provides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dedicated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private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connection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between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your </a:t>
            </a:r>
            <a:r>
              <a:rPr sz="900" spc="-10" dirty="0">
                <a:latin typeface="Segoe UI"/>
                <a:cs typeface="Segoe UI"/>
              </a:rPr>
              <a:t>on-premises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network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Azure,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ensuring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consistent performance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higher</a:t>
            </a:r>
            <a:r>
              <a:rPr sz="900" b="1" spc="-10" dirty="0">
                <a:latin typeface="Segoe UI Semibold"/>
                <a:cs typeface="Segoe UI Semibold"/>
              </a:rPr>
              <a:t> availability.</a:t>
            </a:r>
            <a:endParaRPr sz="900">
              <a:latin typeface="Segoe UI Semibold"/>
              <a:cs typeface="Segoe UI Semi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67534" y="4207747"/>
            <a:ext cx="2830830" cy="12249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Data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traversing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the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public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internet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more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vulnerable</a:t>
            </a:r>
            <a:r>
              <a:rPr sz="900" spc="-25" dirty="0">
                <a:latin typeface="Segoe UI"/>
                <a:cs typeface="Segoe UI"/>
              </a:rPr>
              <a:t> to </a:t>
            </a:r>
            <a:r>
              <a:rPr sz="900" dirty="0">
                <a:latin typeface="Segoe UI"/>
                <a:cs typeface="Segoe UI"/>
              </a:rPr>
              <a:t>interception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or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attack.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159385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It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bypasses </a:t>
            </a:r>
            <a:r>
              <a:rPr sz="900" b="1" dirty="0">
                <a:latin typeface="Segoe UI Semibold"/>
                <a:cs typeface="Segoe UI Semibold"/>
              </a:rPr>
              <a:t>the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public</a:t>
            </a:r>
            <a:r>
              <a:rPr sz="900" b="1" spc="-10" dirty="0">
                <a:latin typeface="Segoe UI Semibold"/>
                <a:cs typeface="Segoe UI Semibold"/>
              </a:rPr>
              <a:t> internet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spc="-10" dirty="0">
                <a:latin typeface="Segoe UI"/>
                <a:cs typeface="Segoe UI"/>
              </a:rPr>
              <a:t>entirely, </a:t>
            </a:r>
            <a:r>
              <a:rPr sz="900" dirty="0">
                <a:latin typeface="Segoe UI"/>
                <a:cs typeface="Segoe UI"/>
              </a:rPr>
              <a:t>providing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spc="-50" dirty="0">
                <a:latin typeface="Segoe UI"/>
                <a:cs typeface="Segoe UI"/>
              </a:rPr>
              <a:t>a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private,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secure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path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into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Microsoft’s</a:t>
            </a:r>
            <a:r>
              <a:rPr sz="900" spc="-20" dirty="0">
                <a:latin typeface="Segoe UI"/>
                <a:cs typeface="Segoe UI"/>
              </a:rPr>
              <a:t> cloud—</a:t>
            </a:r>
            <a:r>
              <a:rPr sz="900" dirty="0">
                <a:latin typeface="Segoe UI"/>
                <a:cs typeface="Segoe UI"/>
              </a:rPr>
              <a:t>ideal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25" dirty="0">
                <a:latin typeface="Segoe UI"/>
                <a:cs typeface="Segoe UI"/>
              </a:rPr>
              <a:t>for </a:t>
            </a:r>
            <a:r>
              <a:rPr sz="900" dirty="0">
                <a:latin typeface="Segoe UI"/>
                <a:cs typeface="Segoe UI"/>
              </a:rPr>
              <a:t>sensitive</a:t>
            </a:r>
            <a:r>
              <a:rPr sz="900" spc="-5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workloads.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67534" y="11244350"/>
            <a:ext cx="2832100" cy="108839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163830">
              <a:lnSpc>
                <a:spcPct val="100000"/>
              </a:lnSpc>
              <a:spcBef>
                <a:spcPts val="320"/>
              </a:spcBef>
            </a:pPr>
            <a:r>
              <a:rPr sz="900" spc="-20" dirty="0">
                <a:latin typeface="Segoe UI"/>
                <a:cs typeface="Segoe UI"/>
              </a:rPr>
              <a:t>Internet-</a:t>
            </a:r>
            <a:r>
              <a:rPr sz="900" dirty="0">
                <a:latin typeface="Segoe UI"/>
                <a:cs typeface="Segoe UI"/>
              </a:rPr>
              <a:t>based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DR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sites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can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be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too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slow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or</a:t>
            </a:r>
            <a:r>
              <a:rPr sz="900" spc="-10" dirty="0">
                <a:latin typeface="Segoe UI"/>
                <a:cs typeface="Segoe UI"/>
              </a:rPr>
              <a:t> unreliable </a:t>
            </a:r>
            <a:r>
              <a:rPr sz="900" dirty="0">
                <a:latin typeface="Segoe UI"/>
                <a:cs typeface="Segoe UI"/>
              </a:rPr>
              <a:t>during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failover.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spc="-10" dirty="0">
                <a:latin typeface="Segoe UI"/>
                <a:cs typeface="Segoe UI"/>
              </a:rPr>
              <a:t>Provides </a:t>
            </a:r>
            <a:r>
              <a:rPr sz="900" dirty="0">
                <a:latin typeface="Segoe UI"/>
                <a:cs typeface="Segoe UI"/>
              </a:rPr>
              <a:t>a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stable,</a:t>
            </a:r>
            <a:r>
              <a:rPr sz="900" b="1" spc="-10" dirty="0">
                <a:latin typeface="Segoe UI Semibold"/>
                <a:cs typeface="Segoe UI Semibold"/>
              </a:rPr>
              <a:t> high-</a:t>
            </a:r>
            <a:r>
              <a:rPr sz="900" b="1" dirty="0">
                <a:latin typeface="Segoe UI Semibold"/>
                <a:cs typeface="Segoe UI Semibold"/>
              </a:rPr>
              <a:t>speed</a:t>
            </a:r>
            <a:r>
              <a:rPr sz="900" b="1" spc="-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connection </a:t>
            </a:r>
            <a:r>
              <a:rPr sz="900" dirty="0">
                <a:latin typeface="Segoe UI"/>
                <a:cs typeface="Segoe UI"/>
              </a:rPr>
              <a:t>to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Azure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Site </a:t>
            </a:r>
            <a:r>
              <a:rPr sz="900" spc="-10" dirty="0">
                <a:latin typeface="Segoe UI"/>
                <a:cs typeface="Segoe UI"/>
              </a:rPr>
              <a:t>Recovery,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enabling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fast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replication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reliable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failover.</a:t>
            </a:r>
            <a:endParaRPr sz="900">
              <a:latin typeface="Segoe UI Semibold"/>
              <a:cs typeface="Segoe UI S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67534" y="5880017"/>
            <a:ext cx="2579370" cy="13589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Certain </a:t>
            </a:r>
            <a:r>
              <a:rPr sz="900" spc="-10" dirty="0">
                <a:latin typeface="Segoe UI"/>
                <a:cs typeface="Segoe UI"/>
              </a:rPr>
              <a:t>industries</a:t>
            </a:r>
            <a:r>
              <a:rPr sz="90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(finance,</a:t>
            </a:r>
            <a:r>
              <a:rPr sz="900" spc="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healthcare,</a:t>
            </a:r>
            <a:r>
              <a:rPr sz="900" dirty="0">
                <a:latin typeface="Segoe UI"/>
                <a:cs typeface="Segoe UI"/>
              </a:rPr>
              <a:t> etc.)</a:t>
            </a:r>
            <a:r>
              <a:rPr sz="900" spc="5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must </a:t>
            </a:r>
            <a:r>
              <a:rPr sz="900" dirty="0">
                <a:latin typeface="Segoe UI"/>
                <a:cs typeface="Segoe UI"/>
              </a:rPr>
              <a:t>meet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strict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compliance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standards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for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data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handling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transfer.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894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104775">
              <a:lnSpc>
                <a:spcPct val="100000"/>
              </a:lnSpc>
              <a:spcBef>
                <a:spcPts val="325"/>
              </a:spcBef>
            </a:pPr>
            <a:r>
              <a:rPr sz="900" dirty="0">
                <a:latin typeface="Segoe UI"/>
                <a:cs typeface="Segoe UI"/>
              </a:rPr>
              <a:t>It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supports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compliance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by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keeping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traffic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off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spc="-25" dirty="0">
                <a:latin typeface="Segoe UI Semibold"/>
                <a:cs typeface="Segoe UI Semibold"/>
              </a:rPr>
              <a:t>the </a:t>
            </a:r>
            <a:r>
              <a:rPr sz="900" b="1" dirty="0">
                <a:latin typeface="Segoe UI Semibold"/>
                <a:cs typeface="Segoe UI Semibold"/>
              </a:rPr>
              <a:t>public </a:t>
            </a:r>
            <a:r>
              <a:rPr sz="900" b="1" spc="-10" dirty="0">
                <a:latin typeface="Segoe UI Semibold"/>
                <a:cs typeface="Segoe UI Semibold"/>
              </a:rPr>
              <a:t>internet</a:t>
            </a:r>
            <a:r>
              <a:rPr sz="900" spc="-10" dirty="0">
                <a:latin typeface="Segoe UI"/>
                <a:cs typeface="Segoe UI"/>
              </a:rPr>
              <a:t>,</a:t>
            </a:r>
            <a:r>
              <a:rPr sz="900" dirty="0">
                <a:latin typeface="Segoe UI"/>
                <a:cs typeface="Segoe UI"/>
              </a:rPr>
              <a:t> aligning with</a:t>
            </a:r>
            <a:r>
              <a:rPr sz="900" spc="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industry-specific </a:t>
            </a:r>
            <a:r>
              <a:rPr sz="900" b="1" dirty="0">
                <a:latin typeface="Segoe UI Semibold"/>
                <a:cs typeface="Segoe UI Semibold"/>
              </a:rPr>
              <a:t>regulatory</a:t>
            </a:r>
            <a:r>
              <a:rPr sz="900" b="1" spc="-5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frameworks.</a:t>
            </a:r>
            <a:endParaRPr sz="900">
              <a:latin typeface="Segoe UI Semibold"/>
              <a:cs typeface="Segoe UI Semibol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67534" y="12970005"/>
            <a:ext cx="2546350" cy="119253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137795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Apps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like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spc="-45" dirty="0">
                <a:latin typeface="Segoe UI"/>
                <a:cs typeface="Segoe UI"/>
              </a:rPr>
              <a:t>VoIP,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video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conferencing, </a:t>
            </a:r>
            <a:r>
              <a:rPr sz="900" dirty="0">
                <a:latin typeface="Segoe UI"/>
                <a:cs typeface="Segoe UI"/>
              </a:rPr>
              <a:t>or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real-</a:t>
            </a:r>
            <a:r>
              <a:rPr sz="900" spc="-20" dirty="0">
                <a:latin typeface="Segoe UI"/>
                <a:cs typeface="Segoe UI"/>
              </a:rPr>
              <a:t>time </a:t>
            </a:r>
            <a:r>
              <a:rPr sz="900" dirty="0">
                <a:latin typeface="Segoe UI"/>
                <a:cs typeface="Segoe UI"/>
              </a:rPr>
              <a:t>analytics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require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low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latency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high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reliability.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7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Segoe UI"/>
                <a:cs typeface="Segoe UI"/>
              </a:rPr>
              <a:t>Delivers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sub-</a:t>
            </a:r>
            <a:r>
              <a:rPr sz="900" b="1" dirty="0">
                <a:latin typeface="Segoe UI Semibold"/>
                <a:cs typeface="Segoe UI Semibold"/>
              </a:rPr>
              <a:t>millisecond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latency</a:t>
            </a:r>
            <a:r>
              <a:rPr sz="900" spc="-10" dirty="0">
                <a:latin typeface="Segoe UI"/>
                <a:cs typeface="Segoe UI"/>
              </a:rPr>
              <a:t>,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consistent </a:t>
            </a:r>
            <a:r>
              <a:rPr sz="900" b="1" dirty="0">
                <a:latin typeface="Segoe UI Semibold"/>
                <a:cs typeface="Segoe UI Semibold"/>
              </a:rPr>
              <a:t>bandwidth,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minimal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jitter</a:t>
            </a:r>
            <a:r>
              <a:rPr sz="900" spc="-10" dirty="0">
                <a:latin typeface="Segoe UI"/>
                <a:cs typeface="Segoe UI"/>
              </a:rPr>
              <a:t>,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which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are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essential </a:t>
            </a:r>
            <a:r>
              <a:rPr sz="900" dirty="0">
                <a:latin typeface="Segoe UI"/>
                <a:cs typeface="Segoe UI"/>
              </a:rPr>
              <a:t>for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b="1" spc="-20" dirty="0">
                <a:latin typeface="Segoe UI Semibold"/>
                <a:cs typeface="Segoe UI Semibold"/>
              </a:rPr>
              <a:t>real-</a:t>
            </a:r>
            <a:r>
              <a:rPr sz="900" b="1" dirty="0">
                <a:latin typeface="Segoe UI Semibold"/>
                <a:cs typeface="Segoe UI Semibold"/>
              </a:rPr>
              <a:t>time</a:t>
            </a:r>
            <a:r>
              <a:rPr sz="900" b="1" spc="-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apps.</a:t>
            </a:r>
            <a:endParaRPr sz="900">
              <a:latin typeface="Segoe UI Semibold"/>
              <a:cs typeface="Segoe UI Semi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67534" y="7739311"/>
            <a:ext cx="2795270" cy="12249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Hybrid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environments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can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suffer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from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slow</a:t>
            </a:r>
            <a:r>
              <a:rPr sz="900" spc="-25" dirty="0">
                <a:latin typeface="Segoe UI"/>
                <a:cs typeface="Segoe UI"/>
              </a:rPr>
              <a:t> or </a:t>
            </a:r>
            <a:r>
              <a:rPr sz="900" dirty="0">
                <a:latin typeface="Segoe UI"/>
                <a:cs typeface="Segoe UI"/>
              </a:rPr>
              <a:t>inconsistent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performance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between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on-</a:t>
            </a:r>
            <a:r>
              <a:rPr sz="900" dirty="0">
                <a:latin typeface="Segoe UI"/>
                <a:cs typeface="Segoe UI"/>
              </a:rPr>
              <a:t>prem</a:t>
            </a:r>
            <a:r>
              <a:rPr sz="900" spc="-4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Azure.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34925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Offers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low-latency,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high-throughput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spc="-10" dirty="0">
                <a:latin typeface="Segoe UI"/>
                <a:cs typeface="Segoe UI"/>
              </a:rPr>
              <a:t>connectivity</a:t>
            </a:r>
            <a:r>
              <a:rPr sz="900" spc="50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that’s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ideal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for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hybrid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architectures</a:t>
            </a:r>
            <a:r>
              <a:rPr sz="900" spc="-10" dirty="0">
                <a:latin typeface="Segoe UI"/>
                <a:cs typeface="Segoe UI"/>
              </a:rPr>
              <a:t>,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enabling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seamless </a:t>
            </a:r>
            <a:r>
              <a:rPr sz="900" dirty="0">
                <a:latin typeface="Segoe UI"/>
                <a:cs typeface="Segoe UI"/>
              </a:rPr>
              <a:t>integration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of</a:t>
            </a:r>
            <a:r>
              <a:rPr sz="900" spc="-4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resources.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67534" y="14695662"/>
            <a:ext cx="2866390" cy="136144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Access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to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Microsoft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365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over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the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public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internet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may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25" dirty="0">
                <a:latin typeface="Segoe UI"/>
                <a:cs typeface="Segoe UI"/>
              </a:rPr>
              <a:t>not </a:t>
            </a:r>
            <a:r>
              <a:rPr sz="900" dirty="0">
                <a:latin typeface="Segoe UI"/>
                <a:cs typeface="Segoe UI"/>
              </a:rPr>
              <a:t>meet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enterprise</a:t>
            </a:r>
            <a:r>
              <a:rPr sz="900" spc="-40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SLAs.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52705">
              <a:lnSpc>
                <a:spcPct val="100000"/>
              </a:lnSpc>
              <a:spcBef>
                <a:spcPts val="320"/>
              </a:spcBef>
            </a:pPr>
            <a:r>
              <a:rPr sz="900" spc="-10" dirty="0">
                <a:latin typeface="Segoe UI"/>
                <a:cs typeface="Segoe UI"/>
              </a:rPr>
              <a:t>ExpressRoute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offers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Microsoft</a:t>
            </a:r>
            <a:r>
              <a:rPr sz="900" b="1" spc="-1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Peering</a:t>
            </a:r>
            <a:r>
              <a:rPr sz="900" spc="-10" dirty="0">
                <a:latin typeface="Segoe UI"/>
                <a:cs typeface="Segoe UI"/>
              </a:rPr>
              <a:t>,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allowing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private connectivity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to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Microsoft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SaaS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services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like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Microsoft </a:t>
            </a:r>
            <a:r>
              <a:rPr sz="900" dirty="0">
                <a:latin typeface="Segoe UI"/>
                <a:cs typeface="Segoe UI"/>
              </a:rPr>
              <a:t>365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Dynamics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365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(note: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M365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over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ER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only </a:t>
            </a:r>
            <a:r>
              <a:rPr sz="900" spc="-10" dirty="0">
                <a:latin typeface="Segoe UI"/>
                <a:cs typeface="Segoe UI"/>
              </a:rPr>
              <a:t>recommended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in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specific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scenarios).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67534" y="9553412"/>
            <a:ext cx="2727325" cy="12249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Moving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large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volumes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of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data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over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the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public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internet </a:t>
            </a:r>
            <a:r>
              <a:rPr sz="900" dirty="0">
                <a:latin typeface="Segoe UI"/>
                <a:cs typeface="Segoe UI"/>
              </a:rPr>
              <a:t>can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incur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high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egress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charges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delays.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29209">
              <a:lnSpc>
                <a:spcPct val="100000"/>
              </a:lnSpc>
              <a:spcBef>
                <a:spcPts val="320"/>
              </a:spcBef>
            </a:pPr>
            <a:r>
              <a:rPr sz="900" b="1" spc="-10" dirty="0">
                <a:latin typeface="Segoe UI Semibold"/>
                <a:cs typeface="Segoe UI Semibold"/>
              </a:rPr>
              <a:t>Unlimited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data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plans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and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reduced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outbound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spc="-20" dirty="0">
                <a:latin typeface="Segoe UI Semibold"/>
                <a:cs typeface="Segoe UI Semibold"/>
              </a:rPr>
              <a:t>data </a:t>
            </a:r>
            <a:r>
              <a:rPr sz="900" b="1" spc="-10" dirty="0">
                <a:latin typeface="Segoe UI Semibold"/>
                <a:cs typeface="Segoe UI Semibold"/>
              </a:rPr>
              <a:t>transfer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costs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make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it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more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economical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for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bulk</a:t>
            </a:r>
            <a:r>
              <a:rPr sz="900" b="1" spc="-20" dirty="0">
                <a:latin typeface="Segoe UI Semibold"/>
                <a:cs typeface="Segoe UI Semibold"/>
              </a:rPr>
              <a:t> data </a:t>
            </a:r>
            <a:r>
              <a:rPr sz="900" b="1" spc="-10" dirty="0">
                <a:latin typeface="Segoe UI Semibold"/>
                <a:cs typeface="Segoe UI Semibold"/>
              </a:rPr>
              <a:t>transfers</a:t>
            </a:r>
            <a:r>
              <a:rPr sz="900" spc="-10" dirty="0">
                <a:latin typeface="Segoe UI"/>
                <a:cs typeface="Segoe UI"/>
              </a:rPr>
              <a:t>,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such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backups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or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disaster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recovery.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67534" y="16569980"/>
            <a:ext cx="2670175" cy="12249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85725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Global</a:t>
            </a:r>
            <a:r>
              <a:rPr sz="900" spc="-3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organizations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often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face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performance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issues </a:t>
            </a:r>
            <a:r>
              <a:rPr sz="900" dirty="0">
                <a:latin typeface="Segoe UI"/>
                <a:cs typeface="Segoe UI"/>
              </a:rPr>
              <a:t>when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connecting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remote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sites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to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Azure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regions.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5080" algn="just">
              <a:lnSpc>
                <a:spcPct val="100000"/>
              </a:lnSpc>
              <a:spcBef>
                <a:spcPts val="320"/>
              </a:spcBef>
            </a:pPr>
            <a:r>
              <a:rPr sz="900" spc="-10" dirty="0">
                <a:latin typeface="Segoe UI"/>
                <a:cs typeface="Segoe UI"/>
              </a:rPr>
              <a:t>Enables </a:t>
            </a:r>
            <a:r>
              <a:rPr sz="900" b="1" dirty="0">
                <a:latin typeface="Segoe UI Semibold"/>
                <a:cs typeface="Segoe UI Semibold"/>
              </a:rPr>
              <a:t>global</a:t>
            </a:r>
            <a:r>
              <a:rPr sz="900" b="1" spc="-10" dirty="0">
                <a:latin typeface="Segoe UI Semibold"/>
                <a:cs typeface="Segoe UI Semibold"/>
              </a:rPr>
              <a:t> connectivit</a:t>
            </a:r>
            <a:r>
              <a:rPr sz="900" spc="-10" dirty="0">
                <a:latin typeface="Segoe UI"/>
                <a:cs typeface="Segoe UI"/>
              </a:rPr>
              <a:t>y </a:t>
            </a:r>
            <a:r>
              <a:rPr sz="900" dirty="0">
                <a:latin typeface="Segoe UI"/>
                <a:cs typeface="Segoe UI"/>
              </a:rPr>
              <a:t>via</a:t>
            </a:r>
            <a:r>
              <a:rPr sz="900" spc="-10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ExpressRoute Global </a:t>
            </a:r>
            <a:r>
              <a:rPr sz="900" b="1" dirty="0">
                <a:latin typeface="Segoe UI Semibold"/>
                <a:cs typeface="Segoe UI Semibold"/>
              </a:rPr>
              <a:t>Reach</a:t>
            </a:r>
            <a:r>
              <a:rPr sz="900" dirty="0">
                <a:latin typeface="Segoe UI"/>
                <a:cs typeface="Segoe UI"/>
              </a:rPr>
              <a:t>,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which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can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interconnect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branch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offices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spc="-10" dirty="0">
                <a:latin typeface="Segoe UI"/>
                <a:cs typeface="Segoe UI"/>
              </a:rPr>
              <a:t>across geographies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using</a:t>
            </a:r>
            <a:r>
              <a:rPr sz="900" spc="-10" dirty="0">
                <a:latin typeface="Segoe UI"/>
                <a:cs typeface="Segoe UI"/>
              </a:rPr>
              <a:t> Microsoft’s backbone.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67534" y="18494154"/>
            <a:ext cx="2618740" cy="12249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Problem:</a:t>
            </a:r>
            <a:endParaRPr sz="900">
              <a:latin typeface="Segoe UI"/>
              <a:cs typeface="Segoe UI"/>
            </a:endParaRPr>
          </a:p>
          <a:p>
            <a:pPr marL="12700" marR="104775">
              <a:lnSpc>
                <a:spcPct val="100000"/>
              </a:lnSpc>
              <a:spcBef>
                <a:spcPts val="320"/>
              </a:spcBef>
            </a:pPr>
            <a:r>
              <a:rPr sz="900" dirty="0">
                <a:latin typeface="Segoe UI"/>
                <a:cs typeface="Segoe UI"/>
              </a:rPr>
              <a:t>Internet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links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shared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with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other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users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can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become </a:t>
            </a:r>
            <a:r>
              <a:rPr sz="900" dirty="0">
                <a:latin typeface="Segoe UI"/>
                <a:cs typeface="Segoe UI"/>
              </a:rPr>
              <a:t>congested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during</a:t>
            </a:r>
            <a:r>
              <a:rPr sz="900" spc="-4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peak</a:t>
            </a:r>
            <a:r>
              <a:rPr sz="900" spc="-4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hours.</a:t>
            </a:r>
            <a:endParaRPr sz="9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900" b="1" dirty="0">
                <a:solidFill>
                  <a:srgbClr val="192D30"/>
                </a:solidFill>
                <a:latin typeface="Segoe UI"/>
                <a:cs typeface="Segoe UI"/>
              </a:rPr>
              <a:t>How</a:t>
            </a:r>
            <a:r>
              <a:rPr sz="9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900" b="1" spc="-10" dirty="0">
                <a:solidFill>
                  <a:srgbClr val="192D30"/>
                </a:solidFill>
                <a:latin typeface="Segoe UI"/>
                <a:cs typeface="Segoe UI"/>
              </a:rPr>
              <a:t>ExpressRoute Helps:</a:t>
            </a:r>
            <a:endParaRPr sz="9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320"/>
              </a:spcBef>
            </a:pPr>
            <a:r>
              <a:rPr sz="900" spc="-10" dirty="0">
                <a:latin typeface="Segoe UI"/>
                <a:cs typeface="Segoe UI"/>
              </a:rPr>
              <a:t>Ensures</a:t>
            </a:r>
            <a:r>
              <a:rPr sz="900" spc="-35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dedicated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bandwidth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(e.g.,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50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Mbps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to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25" dirty="0">
                <a:latin typeface="Segoe UI"/>
                <a:cs typeface="Segoe UI"/>
              </a:rPr>
              <a:t>100 </a:t>
            </a:r>
            <a:r>
              <a:rPr sz="900" dirty="0">
                <a:latin typeface="Segoe UI"/>
                <a:cs typeface="Segoe UI"/>
              </a:rPr>
              <a:t>Gbps),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allowing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you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to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scale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predictably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spc="-10" dirty="0">
                <a:latin typeface="Segoe UI"/>
                <a:cs typeface="Segoe UI"/>
              </a:rPr>
              <a:t>without </a:t>
            </a:r>
            <a:r>
              <a:rPr sz="900" dirty="0">
                <a:latin typeface="Segoe UI"/>
                <a:cs typeface="Segoe UI"/>
              </a:rPr>
              <a:t>competing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for</a:t>
            </a:r>
            <a:r>
              <a:rPr sz="900" spc="-10" dirty="0">
                <a:latin typeface="Segoe UI"/>
                <a:cs typeface="Segoe UI"/>
              </a:rPr>
              <a:t> throughput.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1966" y="2526725"/>
            <a:ext cx="1147445" cy="8534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1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  <a:spcBef>
                <a:spcPts val="5"/>
              </a:spcBef>
            </a:pPr>
            <a:r>
              <a:rPr sz="1000" b="1" dirty="0">
                <a:latin typeface="Segoe UI Semibold"/>
                <a:cs typeface="Segoe UI Semibold"/>
              </a:rPr>
              <a:t>Unreliable</a:t>
            </a:r>
            <a:r>
              <a:rPr sz="1000" b="1" spc="9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Internet Connectivity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1966" y="4165087"/>
            <a:ext cx="1202690" cy="8534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2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  <a:spcBef>
                <a:spcPts val="5"/>
              </a:spcBef>
            </a:pPr>
            <a:r>
              <a:rPr sz="1000" b="1" dirty="0">
                <a:latin typeface="Segoe UI Semibold"/>
                <a:cs typeface="Segoe UI Semibold"/>
              </a:rPr>
              <a:t>Security</a:t>
            </a:r>
            <a:r>
              <a:rPr sz="1000" b="1" spc="80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Concerns </a:t>
            </a:r>
            <a:r>
              <a:rPr sz="1000" b="1" dirty="0">
                <a:latin typeface="Segoe UI Semibold"/>
                <a:cs typeface="Segoe UI Semibold"/>
              </a:rPr>
              <a:t>over</a:t>
            </a:r>
            <a:r>
              <a:rPr sz="1000" b="1" spc="50" dirty="0">
                <a:latin typeface="Segoe UI Semibold"/>
                <a:cs typeface="Segoe UI Semibold"/>
              </a:rPr>
              <a:t> </a:t>
            </a:r>
            <a:r>
              <a:rPr sz="1000" b="1" dirty="0">
                <a:latin typeface="Segoe UI Semibold"/>
                <a:cs typeface="Segoe UI Semibold"/>
              </a:rPr>
              <a:t>Public</a:t>
            </a:r>
            <a:r>
              <a:rPr sz="1000" b="1" spc="5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Internet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1966" y="11201852"/>
            <a:ext cx="1165860" cy="8534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6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  <a:spcBef>
                <a:spcPts val="5"/>
              </a:spcBef>
            </a:pPr>
            <a:r>
              <a:rPr sz="1000" b="1" dirty="0">
                <a:latin typeface="Segoe UI Semibold"/>
                <a:cs typeface="Segoe UI Semibold"/>
              </a:rPr>
              <a:t>Inefficient</a:t>
            </a:r>
            <a:r>
              <a:rPr sz="1000" b="1" spc="9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Disaster </a:t>
            </a:r>
            <a:r>
              <a:rPr sz="1000" b="1" dirty="0">
                <a:latin typeface="Segoe UI Semibold"/>
                <a:cs typeface="Segoe UI Semibold"/>
              </a:rPr>
              <a:t>Recovery</a:t>
            </a:r>
            <a:r>
              <a:rPr sz="1000" b="1" spc="10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Solutions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1966" y="5837396"/>
            <a:ext cx="852169" cy="1011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3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  <a:spcBef>
                <a:spcPts val="5"/>
              </a:spcBef>
            </a:pPr>
            <a:r>
              <a:rPr sz="1000" b="1" dirty="0">
                <a:latin typeface="Segoe UI Semibold"/>
                <a:cs typeface="Segoe UI Semibold"/>
              </a:rPr>
              <a:t>Regulatory</a:t>
            </a:r>
            <a:r>
              <a:rPr sz="1000" b="1" spc="125" dirty="0">
                <a:latin typeface="Segoe UI Semibold"/>
                <a:cs typeface="Segoe UI Semibold"/>
              </a:rPr>
              <a:t> </a:t>
            </a:r>
            <a:r>
              <a:rPr sz="1000" b="1" spc="-50" dirty="0">
                <a:latin typeface="Segoe UI Semibold"/>
                <a:cs typeface="Segoe UI Semibold"/>
              </a:rPr>
              <a:t>&amp; </a:t>
            </a:r>
            <a:r>
              <a:rPr sz="1000" b="1" spc="-10" dirty="0">
                <a:latin typeface="Segoe UI Semibold"/>
                <a:cs typeface="Segoe UI Semibold"/>
              </a:rPr>
              <a:t>Compliance Requirements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1966" y="12927627"/>
            <a:ext cx="1098550" cy="1011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7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</a:pPr>
            <a:r>
              <a:rPr sz="1000" b="1" spc="-10" dirty="0">
                <a:latin typeface="Segoe UI Semibold"/>
                <a:cs typeface="Segoe UI Semibold"/>
              </a:rPr>
              <a:t>Inadequate </a:t>
            </a:r>
            <a:r>
              <a:rPr sz="1000" b="1" dirty="0">
                <a:latin typeface="Segoe UI Semibold"/>
                <a:cs typeface="Segoe UI Semibold"/>
              </a:rPr>
              <a:t>Support</a:t>
            </a:r>
            <a:r>
              <a:rPr sz="1000" b="1" spc="75" dirty="0">
                <a:latin typeface="Segoe UI Semibold"/>
                <a:cs typeface="Segoe UI Semibold"/>
              </a:rPr>
              <a:t> </a:t>
            </a:r>
            <a:r>
              <a:rPr sz="1000" b="1" dirty="0">
                <a:latin typeface="Segoe UI Semibold"/>
                <a:cs typeface="Segoe UI Semibold"/>
              </a:rPr>
              <a:t>for</a:t>
            </a:r>
            <a:r>
              <a:rPr sz="1000" b="1" spc="7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Real- </a:t>
            </a:r>
            <a:r>
              <a:rPr sz="1000" b="1" dirty="0">
                <a:latin typeface="Segoe UI Semibold"/>
                <a:cs typeface="Segoe UI Semibold"/>
              </a:rPr>
              <a:t>Time</a:t>
            </a:r>
            <a:r>
              <a:rPr sz="1000" b="1" spc="60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Applications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1966" y="7696836"/>
            <a:ext cx="1109345" cy="1011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4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  <a:spcBef>
                <a:spcPts val="5"/>
              </a:spcBef>
            </a:pPr>
            <a:r>
              <a:rPr sz="1000" b="1" dirty="0">
                <a:latin typeface="Segoe UI Semibold"/>
                <a:cs typeface="Segoe UI Semibold"/>
              </a:rPr>
              <a:t>Slow</a:t>
            </a:r>
            <a:r>
              <a:rPr sz="1000" b="1" spc="60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Performance </a:t>
            </a:r>
            <a:r>
              <a:rPr sz="1000" b="1" dirty="0">
                <a:latin typeface="Segoe UI Semibold"/>
                <a:cs typeface="Segoe UI Semibold"/>
              </a:rPr>
              <a:t>in</a:t>
            </a:r>
            <a:r>
              <a:rPr sz="1000" b="1" spc="65" dirty="0">
                <a:latin typeface="Segoe UI Semibold"/>
                <a:cs typeface="Segoe UI Semibold"/>
              </a:rPr>
              <a:t> </a:t>
            </a:r>
            <a:r>
              <a:rPr sz="1000" b="1" dirty="0">
                <a:latin typeface="Segoe UI Semibold"/>
                <a:cs typeface="Segoe UI Semibold"/>
              </a:rPr>
              <a:t>Hybrid</a:t>
            </a:r>
            <a:r>
              <a:rPr sz="1000" b="1" spc="6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Cloud Scenarios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1966" y="14653401"/>
            <a:ext cx="1003935" cy="11696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8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</a:pPr>
            <a:r>
              <a:rPr sz="1000" b="1" dirty="0">
                <a:latin typeface="Segoe UI Semibold"/>
                <a:cs typeface="Segoe UI Semibold"/>
              </a:rPr>
              <a:t>Need</a:t>
            </a:r>
            <a:r>
              <a:rPr sz="1000" b="1" spc="50" dirty="0">
                <a:latin typeface="Segoe UI Semibold"/>
                <a:cs typeface="Segoe UI Semibold"/>
              </a:rPr>
              <a:t> </a:t>
            </a:r>
            <a:r>
              <a:rPr sz="1000" b="1" dirty="0">
                <a:latin typeface="Segoe UI Semibold"/>
                <a:cs typeface="Segoe UI Semibold"/>
              </a:rPr>
              <a:t>for</a:t>
            </a:r>
            <a:r>
              <a:rPr sz="1000" b="1" spc="5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Private </a:t>
            </a:r>
            <a:r>
              <a:rPr sz="1000" b="1" dirty="0">
                <a:latin typeface="Segoe UI Semibold"/>
                <a:cs typeface="Segoe UI Semibold"/>
              </a:rPr>
              <a:t>Connectivity</a:t>
            </a:r>
            <a:r>
              <a:rPr sz="1000" b="1" spc="125" dirty="0">
                <a:latin typeface="Segoe UI Semibold"/>
                <a:cs typeface="Segoe UI Semibold"/>
              </a:rPr>
              <a:t> </a:t>
            </a:r>
            <a:r>
              <a:rPr sz="1000" b="1" spc="-25" dirty="0">
                <a:latin typeface="Segoe UI Semibold"/>
                <a:cs typeface="Segoe UI Semibold"/>
              </a:rPr>
              <a:t>to </a:t>
            </a:r>
            <a:r>
              <a:rPr sz="1000" b="1" dirty="0">
                <a:latin typeface="Segoe UI Semibold"/>
                <a:cs typeface="Segoe UI Semibold"/>
              </a:rPr>
              <a:t>Microsoft</a:t>
            </a:r>
            <a:r>
              <a:rPr sz="1000" b="1" spc="95" dirty="0">
                <a:latin typeface="Segoe UI Semibold"/>
                <a:cs typeface="Segoe UI Semibold"/>
              </a:rPr>
              <a:t> </a:t>
            </a:r>
            <a:r>
              <a:rPr sz="1000" b="1" spc="-20" dirty="0">
                <a:latin typeface="Segoe UI Semibold"/>
                <a:cs typeface="Segoe UI Semibold"/>
              </a:rPr>
              <a:t>SaaS </a:t>
            </a:r>
            <a:r>
              <a:rPr sz="1000" b="1" dirty="0">
                <a:latin typeface="Segoe UI Semibold"/>
                <a:cs typeface="Segoe UI Semibold"/>
              </a:rPr>
              <a:t>(e.g.,</a:t>
            </a:r>
            <a:r>
              <a:rPr sz="1000" b="1" spc="70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M365)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1966" y="9511297"/>
            <a:ext cx="862330" cy="8528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5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</a:pPr>
            <a:r>
              <a:rPr sz="1000" b="1" dirty="0">
                <a:latin typeface="Segoe UI Semibold"/>
                <a:cs typeface="Segoe UI Semibold"/>
              </a:rPr>
              <a:t>Large</a:t>
            </a:r>
            <a:r>
              <a:rPr sz="1000" b="1" spc="60" dirty="0">
                <a:latin typeface="Segoe UI Semibold"/>
                <a:cs typeface="Segoe UI Semibold"/>
              </a:rPr>
              <a:t> </a:t>
            </a:r>
            <a:r>
              <a:rPr sz="1000" b="1" spc="-20" dirty="0">
                <a:latin typeface="Segoe UI Semibold"/>
                <a:cs typeface="Segoe UI Semibold"/>
              </a:rPr>
              <a:t>Data </a:t>
            </a:r>
            <a:r>
              <a:rPr sz="1000" b="1" dirty="0">
                <a:latin typeface="Segoe UI Semibold"/>
                <a:cs typeface="Segoe UI Semibold"/>
              </a:rPr>
              <a:t>Transfer</a:t>
            </a:r>
            <a:r>
              <a:rPr sz="1000" b="1" spc="10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Costs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1966" y="16527695"/>
            <a:ext cx="962660" cy="13284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0" dirty="0">
                <a:latin typeface="Segoe UI Semilight"/>
                <a:cs typeface="Segoe UI Semilight"/>
              </a:rPr>
              <a:t>9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</a:pPr>
            <a:r>
              <a:rPr sz="1000" b="1" spc="-10" dirty="0">
                <a:latin typeface="Segoe UI Semibold"/>
                <a:cs typeface="Segoe UI Semibold"/>
              </a:rPr>
              <a:t>Limited Connectivity </a:t>
            </a:r>
            <a:r>
              <a:rPr sz="1000" b="1" dirty="0">
                <a:latin typeface="Segoe UI Semibold"/>
                <a:cs typeface="Segoe UI Semibold"/>
              </a:rPr>
              <a:t>Between</a:t>
            </a:r>
            <a:r>
              <a:rPr sz="1000" b="1" spc="80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Global </a:t>
            </a:r>
            <a:r>
              <a:rPr sz="1000" b="1" dirty="0">
                <a:latin typeface="Segoe UI Semibold"/>
                <a:cs typeface="Segoe UI Semibold"/>
              </a:rPr>
              <a:t>Offices</a:t>
            </a:r>
            <a:r>
              <a:rPr sz="1000" b="1" spc="70" dirty="0">
                <a:latin typeface="Segoe UI Semibold"/>
                <a:cs typeface="Segoe UI Semibold"/>
              </a:rPr>
              <a:t> </a:t>
            </a:r>
            <a:r>
              <a:rPr sz="1000" b="1" spc="-25" dirty="0">
                <a:latin typeface="Segoe UI Semibold"/>
                <a:cs typeface="Segoe UI Semibold"/>
              </a:rPr>
              <a:t>and </a:t>
            </a:r>
            <a:r>
              <a:rPr sz="1000" b="1" dirty="0">
                <a:latin typeface="Segoe UI Semibold"/>
                <a:cs typeface="Segoe UI Semibold"/>
              </a:rPr>
              <a:t>Azure</a:t>
            </a:r>
            <a:r>
              <a:rPr sz="1000" b="1" spc="5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Regions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1966" y="18452058"/>
            <a:ext cx="842010" cy="10115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25" dirty="0">
                <a:latin typeface="Segoe UI Semilight"/>
                <a:cs typeface="Segoe UI Semilight"/>
              </a:rPr>
              <a:t>10</a:t>
            </a:r>
            <a:endParaRPr sz="3350">
              <a:latin typeface="Segoe UI Semilight"/>
              <a:cs typeface="Segoe UI Semilight"/>
            </a:endParaRPr>
          </a:p>
          <a:p>
            <a:pPr marL="12700" marR="5080">
              <a:lnSpc>
                <a:spcPct val="103899"/>
              </a:lnSpc>
            </a:pPr>
            <a:r>
              <a:rPr sz="1000" b="1" dirty="0">
                <a:latin typeface="Segoe UI Semibold"/>
                <a:cs typeface="Segoe UI Semibold"/>
              </a:rPr>
              <a:t>Shared</a:t>
            </a:r>
            <a:r>
              <a:rPr sz="1000" b="1" spc="55" dirty="0">
                <a:latin typeface="Segoe UI Semibold"/>
                <a:cs typeface="Segoe UI Semibold"/>
              </a:rPr>
              <a:t> </a:t>
            </a:r>
            <a:r>
              <a:rPr sz="1000" b="1" spc="-10" dirty="0">
                <a:latin typeface="Segoe UI Semibold"/>
                <a:cs typeface="Segoe UI Semibold"/>
              </a:rPr>
              <a:t>Public Bandwidth Bottlenecks</a:t>
            </a:r>
            <a:endParaRPr sz="1000">
              <a:latin typeface="Segoe UI Semibold"/>
              <a:cs typeface="Segoe UI Semibold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4666" y="4042545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4666" y="11065745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44666" y="5701426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44666" y="12724627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44666" y="7493958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4666" y="14517158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44666" y="9308124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44666" y="16331324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44666" y="18315666"/>
            <a:ext cx="4800600" cy="0"/>
          </a:xfrm>
          <a:custGeom>
            <a:avLst/>
            <a:gdLst/>
            <a:ahLst/>
            <a:cxnLst/>
            <a:rect l="l" t="t" r="r" b="b"/>
            <a:pathLst>
              <a:path w="4800600">
                <a:moveTo>
                  <a:pt x="0" y="0"/>
                </a:moveTo>
                <a:lnTo>
                  <a:pt x="480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Picture 3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EA3A8823-C9D5-3BCB-EADD-6D535A56E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66" y="309033"/>
            <a:ext cx="1069289" cy="259097"/>
          </a:xfrm>
          <a:prstGeom prst="rect">
            <a:avLst/>
          </a:prstGeom>
        </p:spPr>
      </p:pic>
      <p:pic>
        <p:nvPicPr>
          <p:cNvPr id="33" name="Picture 32" descr="A black and white logo&#10;&#10;AI-generated content may be incorrect.">
            <a:extLst>
              <a:ext uri="{FF2B5EF4-FFF2-40B4-BE49-F238E27FC236}">
                <a16:creationId xmlns:a16="http://schemas.microsoft.com/office/drawing/2014/main" id="{131E6287-EB0B-91B5-86E6-10FC6AA2D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201800"/>
            <a:ext cx="859002" cy="4831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498</Words>
  <Application>Microsoft Macintosh PowerPoint</Application>
  <PresentationFormat>Custom</PresentationFormat>
  <Paragraphs>61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Segoe UI</vt:lpstr>
      <vt:lpstr>Segoe UI Semibold</vt:lpstr>
      <vt:lpstr>Segoe UI Semilight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Meikle, Jack</cp:lastModifiedBy>
  <cp:revision>1</cp:revision>
  <dcterms:created xsi:type="dcterms:W3CDTF">2025-10-06T14:25:10Z</dcterms:created>
  <dcterms:modified xsi:type="dcterms:W3CDTF">2025-10-06T14:26:01Z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2025-10-06T00:00:00Z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2025-10-06T00:00:00Z</vt:filetime>
  </property>
  <property fmtid="{D5CDD505-2E9C-101B-9397-08002B2CF9AE}" pid="5" name="Producer">
    <vt:lpwstr>Adobe PDF Library 17.0</vt:lpwstr>
  </property>
</Properties>
</file>