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3258800"/>
  <p:notesSz cx="7556500" cy="13258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77" d="100"/>
          <a:sy n="77" d="100"/>
        </p:scale>
        <p:origin x="3568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4110228"/>
            <a:ext cx="6428422" cy="27843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7424928"/>
            <a:ext cx="5293995" cy="3314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3049524"/>
            <a:ext cx="3289839" cy="87508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3049524"/>
            <a:ext cx="3289839" cy="87508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60005" cy="132588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500" y="854425"/>
            <a:ext cx="5287645" cy="28816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3049524"/>
            <a:ext cx="6806565" cy="87508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12330684"/>
            <a:ext cx="2420112" cy="662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12330684"/>
            <a:ext cx="1739455" cy="662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12330684"/>
            <a:ext cx="1739455" cy="662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5478" y="4294947"/>
            <a:ext cx="4844415" cy="1119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795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“Can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you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tell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me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how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your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organisation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currently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connects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to</a:t>
            </a:r>
            <a:r>
              <a:rPr sz="170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Azure</a:t>
            </a:r>
            <a:r>
              <a:rPr sz="170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or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other</a:t>
            </a:r>
            <a:r>
              <a:rPr sz="170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cloud</a:t>
            </a:r>
            <a:r>
              <a:rPr sz="170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platforms?”</a:t>
            </a:r>
            <a:endParaRPr sz="1700">
              <a:latin typeface="Segoe UI Semibold"/>
              <a:cs typeface="Segoe UI Semibold"/>
            </a:endParaRPr>
          </a:p>
          <a:p>
            <a:pPr marL="12700" marR="5080">
              <a:lnSpc>
                <a:spcPct val="100000"/>
              </a:lnSpc>
              <a:spcBef>
                <a:spcPts val="1639"/>
              </a:spcBef>
            </a:pP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Opens the door to understanding their architecture and whether they </a:t>
            </a:r>
            <a:r>
              <a:rPr sz="1200" i="1" spc="-25" dirty="0">
                <a:solidFill>
                  <a:srgbClr val="FFFFFF"/>
                </a:solidFill>
                <a:latin typeface="Segoe UI"/>
                <a:cs typeface="Segoe UI"/>
              </a:rPr>
              <a:t>use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public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internet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or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VPNs.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5478" y="7974966"/>
            <a:ext cx="5360035" cy="935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“How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critical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secure,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always-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connectivity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for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your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business</a:t>
            </a:r>
            <a:r>
              <a:rPr sz="1700" b="1" spc="-8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applications</a:t>
            </a:r>
            <a:r>
              <a:rPr sz="1700" b="1" spc="-7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in</a:t>
            </a:r>
            <a:r>
              <a:rPr sz="1700" b="1" spc="-8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Azure?”</a:t>
            </a:r>
            <a:endParaRPr sz="17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  <a:spcBef>
                <a:spcPts val="1639"/>
              </a:spcBef>
            </a:pP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Frames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ExpressRoute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as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solution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mission-critical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apps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high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availability.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5478" y="6000912"/>
            <a:ext cx="5186680" cy="1160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0880">
              <a:lnSpc>
                <a:spcPct val="100000"/>
              </a:lnSpc>
              <a:spcBef>
                <a:spcPts val="100"/>
              </a:spcBef>
            </a:pP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“Are</a:t>
            </a:r>
            <a:r>
              <a:rPr sz="1700" b="1" spc="-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you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experiencing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any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issues</a:t>
            </a:r>
            <a:r>
              <a:rPr sz="1700" b="1" spc="-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with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latency, reliability,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or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performance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when</a:t>
            </a:r>
            <a:r>
              <a:rPr sz="170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accessing cloud-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based</a:t>
            </a:r>
            <a:r>
              <a:rPr sz="1700" b="1" spc="-6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applications?”</a:t>
            </a:r>
            <a:endParaRPr sz="17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  <a:spcBef>
                <a:spcPts val="1375"/>
              </a:spcBef>
            </a:pP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Identifies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pain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points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ExpressRoute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solves—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like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private,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consistent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connectivity.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55478" y="11458186"/>
            <a:ext cx="4379595" cy="1160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“Are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there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any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upcoming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cloud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migration,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DR,</a:t>
            </a:r>
            <a:r>
              <a:rPr sz="170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or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infrastructure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projects</a:t>
            </a:r>
            <a:r>
              <a:rPr sz="170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where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network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performance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will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be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crucial?”</a:t>
            </a:r>
            <a:endParaRPr sz="17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  <a:spcBef>
                <a:spcPts val="1375"/>
              </a:spcBef>
            </a:pP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Creates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an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opportunity to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align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ExpressRoute with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future</a:t>
            </a:r>
            <a:r>
              <a:rPr sz="1200" i="1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IT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plans.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5478" y="9680932"/>
            <a:ext cx="518668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9177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“Do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you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have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any</a:t>
            </a:r>
            <a:r>
              <a:rPr sz="170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compliance,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governance,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or</a:t>
            </a:r>
            <a:r>
              <a:rPr sz="170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data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privacy</a:t>
            </a:r>
            <a:r>
              <a:rPr sz="170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requirements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around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dirty="0">
                <a:solidFill>
                  <a:srgbClr val="FFFFFF"/>
                </a:solidFill>
                <a:latin typeface="Segoe UI Semibold"/>
                <a:cs typeface="Segoe UI Semibold"/>
              </a:rPr>
              <a:t>cloud</a:t>
            </a:r>
            <a:r>
              <a:rPr sz="170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connectivity?”</a:t>
            </a:r>
            <a:endParaRPr sz="1700">
              <a:latin typeface="Segoe UI Semibold"/>
              <a:cs typeface="Segoe UI Semibold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Identifies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pain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points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ExpressRoute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solves—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like</a:t>
            </a:r>
            <a:r>
              <a:rPr sz="1200" i="1" spc="-2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private,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dirty="0">
                <a:solidFill>
                  <a:srgbClr val="FFFFFF"/>
                </a:solidFill>
                <a:latin typeface="Segoe UI"/>
                <a:cs typeface="Segoe UI"/>
              </a:rPr>
              <a:t>consistent</a:t>
            </a:r>
            <a:r>
              <a:rPr sz="1200" i="1" spc="-1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200" i="1" spc="-10" dirty="0">
                <a:solidFill>
                  <a:srgbClr val="FFFFFF"/>
                </a:solidFill>
                <a:latin typeface="Segoe UI"/>
                <a:cs typeface="Segoe UI"/>
              </a:rPr>
              <a:t>connectivity.</a:t>
            </a:r>
            <a:endParaRPr sz="12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1500" y="4180267"/>
            <a:ext cx="240029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1</a:t>
            </a:r>
            <a:endParaRPr sz="4500">
              <a:latin typeface="Segoe UI Semilight"/>
              <a:cs typeface="Segoe UI Semiligh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1500" y="7860155"/>
            <a:ext cx="3270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3</a:t>
            </a:r>
            <a:endParaRPr sz="4500">
              <a:latin typeface="Segoe UI Semilight"/>
              <a:cs typeface="Segoe UI Semiligh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1500" y="5886194"/>
            <a:ext cx="3270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2</a:t>
            </a:r>
            <a:endParaRPr sz="4500">
              <a:latin typeface="Segoe UI Semilight"/>
              <a:cs typeface="Segoe UI Semi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1500" y="11343447"/>
            <a:ext cx="3270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5</a:t>
            </a:r>
            <a:endParaRPr sz="4500">
              <a:latin typeface="Segoe UI Semilight"/>
              <a:cs typeface="Segoe UI Semiligh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1500" y="9566082"/>
            <a:ext cx="33909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4</a:t>
            </a:r>
            <a:endParaRPr sz="4500">
              <a:latin typeface="Segoe UI Semilight"/>
              <a:cs typeface="Segoe UI Semiligh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44199" y="5675795"/>
            <a:ext cx="6465570" cy="5398770"/>
            <a:chOff x="644199" y="5675795"/>
            <a:chExt cx="6465570" cy="5398770"/>
          </a:xfrm>
        </p:grpSpPr>
        <p:sp>
          <p:nvSpPr>
            <p:cNvPr id="13" name="object 13"/>
            <p:cNvSpPr/>
            <p:nvPr/>
          </p:nvSpPr>
          <p:spPr>
            <a:xfrm>
              <a:off x="644199" y="5677382"/>
              <a:ext cx="6465570" cy="0"/>
            </a:xfrm>
            <a:custGeom>
              <a:avLst/>
              <a:gdLst/>
              <a:ahLst/>
              <a:cxnLst/>
              <a:rect l="l" t="t" r="r" b="b"/>
              <a:pathLst>
                <a:path w="6465570">
                  <a:moveTo>
                    <a:pt x="0" y="0"/>
                  </a:moveTo>
                  <a:lnTo>
                    <a:pt x="646540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44199" y="9357481"/>
              <a:ext cx="6465570" cy="0"/>
            </a:xfrm>
            <a:custGeom>
              <a:avLst/>
              <a:gdLst/>
              <a:ahLst/>
              <a:cxnLst/>
              <a:rect l="l" t="t" r="r" b="b"/>
              <a:pathLst>
                <a:path w="6465570">
                  <a:moveTo>
                    <a:pt x="0" y="0"/>
                  </a:moveTo>
                  <a:lnTo>
                    <a:pt x="646540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44199" y="7608530"/>
              <a:ext cx="6465570" cy="0"/>
            </a:xfrm>
            <a:custGeom>
              <a:avLst/>
              <a:gdLst/>
              <a:ahLst/>
              <a:cxnLst/>
              <a:rect l="l" t="t" r="r" b="b"/>
              <a:pathLst>
                <a:path w="6465570">
                  <a:moveTo>
                    <a:pt x="0" y="0"/>
                  </a:moveTo>
                  <a:lnTo>
                    <a:pt x="646540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44199" y="11072630"/>
              <a:ext cx="6465570" cy="0"/>
            </a:xfrm>
            <a:custGeom>
              <a:avLst/>
              <a:gdLst/>
              <a:ahLst/>
              <a:cxnLst/>
              <a:rect l="l" t="t" r="r" b="b"/>
              <a:pathLst>
                <a:path w="6465570">
                  <a:moveTo>
                    <a:pt x="0" y="0"/>
                  </a:moveTo>
                  <a:lnTo>
                    <a:pt x="6465404" y="0"/>
                  </a:lnTo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1856739">
              <a:lnSpc>
                <a:spcPts val="3900"/>
              </a:lnSpc>
              <a:spcBef>
                <a:spcPts val="865"/>
              </a:spcBef>
            </a:pPr>
            <a:r>
              <a:rPr dirty="0"/>
              <a:t>5</a:t>
            </a:r>
            <a:r>
              <a:rPr spc="10" dirty="0"/>
              <a:t> </a:t>
            </a:r>
            <a:r>
              <a:rPr spc="-10" dirty="0"/>
              <a:t>Opening </a:t>
            </a:r>
            <a:r>
              <a:rPr dirty="0"/>
              <a:t>questions</a:t>
            </a:r>
            <a:r>
              <a:rPr spc="120" dirty="0"/>
              <a:t> </a:t>
            </a:r>
            <a:r>
              <a:rPr spc="-20" dirty="0"/>
              <a:t>when </a:t>
            </a:r>
            <a:r>
              <a:rPr dirty="0"/>
              <a:t>selling</a:t>
            </a:r>
            <a:r>
              <a:rPr spc="10" dirty="0"/>
              <a:t> </a:t>
            </a:r>
            <a:r>
              <a:rPr spc="-10" dirty="0"/>
              <a:t>Azure </a:t>
            </a:r>
            <a:r>
              <a:rPr dirty="0"/>
              <a:t>Express</a:t>
            </a:r>
            <a:r>
              <a:rPr spc="5" dirty="0"/>
              <a:t> </a:t>
            </a:r>
            <a:r>
              <a:rPr spc="-20" dirty="0"/>
              <a:t>Route</a:t>
            </a:r>
          </a:p>
          <a:p>
            <a:pPr marL="12700" marR="5080">
              <a:lnSpc>
                <a:spcPct val="132000"/>
              </a:lnSpc>
              <a:spcBef>
                <a:spcPts val="650"/>
              </a:spcBef>
            </a:pPr>
            <a:r>
              <a:rPr sz="1150" dirty="0"/>
              <a:t>Here</a:t>
            </a:r>
            <a:r>
              <a:rPr sz="1150" spc="40" dirty="0"/>
              <a:t> </a:t>
            </a:r>
            <a:r>
              <a:rPr sz="1150" dirty="0"/>
              <a:t>are</a:t>
            </a:r>
            <a:r>
              <a:rPr sz="1150" spc="45" dirty="0"/>
              <a:t> </a:t>
            </a:r>
            <a:r>
              <a:rPr sz="1150" dirty="0"/>
              <a:t>5</a:t>
            </a:r>
            <a:r>
              <a:rPr sz="1150" spc="45" dirty="0"/>
              <a:t> </a:t>
            </a:r>
            <a:r>
              <a:rPr sz="1150" dirty="0"/>
              <a:t>strong</a:t>
            </a:r>
            <a:r>
              <a:rPr sz="1150" spc="45" dirty="0"/>
              <a:t> </a:t>
            </a:r>
            <a:r>
              <a:rPr sz="1150" dirty="0"/>
              <a:t>opening</a:t>
            </a:r>
            <a:r>
              <a:rPr sz="1150" spc="45" dirty="0"/>
              <a:t> </a:t>
            </a:r>
            <a:r>
              <a:rPr sz="1150" dirty="0"/>
              <a:t>questions</a:t>
            </a:r>
            <a:r>
              <a:rPr sz="1150" spc="45" dirty="0"/>
              <a:t> </a:t>
            </a:r>
            <a:r>
              <a:rPr sz="1150" dirty="0"/>
              <a:t>to</a:t>
            </a:r>
            <a:r>
              <a:rPr sz="1150" spc="45" dirty="0"/>
              <a:t> </a:t>
            </a:r>
            <a:r>
              <a:rPr sz="1150" dirty="0"/>
              <a:t>ask</a:t>
            </a:r>
            <a:r>
              <a:rPr sz="1150" spc="45" dirty="0"/>
              <a:t> </a:t>
            </a:r>
            <a:r>
              <a:rPr sz="1150" dirty="0"/>
              <a:t>when</a:t>
            </a:r>
            <a:r>
              <a:rPr sz="1150" spc="45" dirty="0"/>
              <a:t> </a:t>
            </a:r>
            <a:r>
              <a:rPr sz="1150" dirty="0"/>
              <a:t>starting</a:t>
            </a:r>
            <a:r>
              <a:rPr sz="1150" spc="45" dirty="0"/>
              <a:t> </a:t>
            </a:r>
            <a:r>
              <a:rPr sz="1150" dirty="0"/>
              <a:t>a</a:t>
            </a:r>
            <a:r>
              <a:rPr sz="1150" spc="45" dirty="0"/>
              <a:t> </a:t>
            </a:r>
            <a:r>
              <a:rPr sz="1150" dirty="0"/>
              <a:t>sales</a:t>
            </a:r>
            <a:r>
              <a:rPr sz="1150" spc="45" dirty="0"/>
              <a:t> </a:t>
            </a:r>
            <a:r>
              <a:rPr sz="1150" spc="-10" dirty="0"/>
              <a:t>conversation </a:t>
            </a:r>
            <a:r>
              <a:rPr sz="1150" dirty="0"/>
              <a:t>around</a:t>
            </a:r>
            <a:r>
              <a:rPr sz="1150" spc="50" dirty="0"/>
              <a:t> </a:t>
            </a:r>
            <a:r>
              <a:rPr sz="1150" dirty="0"/>
              <a:t>Azure</a:t>
            </a:r>
            <a:r>
              <a:rPr sz="1150" spc="55" dirty="0"/>
              <a:t> </a:t>
            </a:r>
            <a:r>
              <a:rPr sz="1150" dirty="0"/>
              <a:t>ExpressRoute.</a:t>
            </a:r>
            <a:r>
              <a:rPr sz="1150" spc="50" dirty="0"/>
              <a:t> </a:t>
            </a:r>
            <a:r>
              <a:rPr sz="1150" dirty="0"/>
              <a:t>These</a:t>
            </a:r>
            <a:r>
              <a:rPr sz="1150" spc="55" dirty="0"/>
              <a:t> </a:t>
            </a:r>
            <a:r>
              <a:rPr sz="1150" dirty="0"/>
              <a:t>are</a:t>
            </a:r>
            <a:r>
              <a:rPr sz="1150" spc="55" dirty="0"/>
              <a:t> </a:t>
            </a:r>
            <a:r>
              <a:rPr sz="1150" dirty="0"/>
              <a:t>designed</a:t>
            </a:r>
            <a:r>
              <a:rPr sz="1150" spc="50" dirty="0"/>
              <a:t> </a:t>
            </a:r>
            <a:r>
              <a:rPr sz="1150" dirty="0"/>
              <a:t>to</a:t>
            </a:r>
            <a:r>
              <a:rPr sz="1150" spc="55" dirty="0"/>
              <a:t> </a:t>
            </a:r>
            <a:r>
              <a:rPr sz="1150" dirty="0"/>
              <a:t>uncover</a:t>
            </a:r>
            <a:r>
              <a:rPr sz="1150" spc="50" dirty="0"/>
              <a:t> </a:t>
            </a:r>
            <a:r>
              <a:rPr sz="1150" dirty="0"/>
              <a:t>need,</a:t>
            </a:r>
            <a:r>
              <a:rPr sz="1150" spc="55" dirty="0"/>
              <a:t> </a:t>
            </a:r>
            <a:r>
              <a:rPr sz="1150" dirty="0"/>
              <a:t>spark</a:t>
            </a:r>
            <a:r>
              <a:rPr sz="1150" spc="55" dirty="0"/>
              <a:t> </a:t>
            </a:r>
            <a:r>
              <a:rPr sz="1150" spc="-10" dirty="0"/>
              <a:t>interest, </a:t>
            </a:r>
            <a:r>
              <a:rPr sz="1150" dirty="0"/>
              <a:t>and</a:t>
            </a:r>
            <a:r>
              <a:rPr sz="1150" spc="50" dirty="0"/>
              <a:t> </a:t>
            </a:r>
            <a:r>
              <a:rPr sz="1150" dirty="0"/>
              <a:t>guide</a:t>
            </a:r>
            <a:r>
              <a:rPr sz="1150" spc="50" dirty="0"/>
              <a:t> </a:t>
            </a:r>
            <a:r>
              <a:rPr sz="1150" dirty="0"/>
              <a:t>the</a:t>
            </a:r>
            <a:r>
              <a:rPr sz="1150" spc="50" dirty="0"/>
              <a:t> </a:t>
            </a:r>
            <a:r>
              <a:rPr sz="1150" dirty="0"/>
              <a:t>discussion</a:t>
            </a:r>
            <a:r>
              <a:rPr sz="1150" spc="50" dirty="0"/>
              <a:t> </a:t>
            </a:r>
            <a:r>
              <a:rPr sz="1150" dirty="0"/>
              <a:t>toward</a:t>
            </a:r>
            <a:r>
              <a:rPr sz="1150" spc="55" dirty="0"/>
              <a:t> </a:t>
            </a:r>
            <a:r>
              <a:rPr sz="1150" dirty="0"/>
              <a:t>ExpressRoute’s</a:t>
            </a:r>
            <a:r>
              <a:rPr sz="1150" spc="50" dirty="0"/>
              <a:t> </a:t>
            </a:r>
            <a:r>
              <a:rPr sz="1150" spc="-10" dirty="0"/>
              <a:t>value:</a:t>
            </a:r>
            <a:endParaRPr sz="1150"/>
          </a:p>
        </p:txBody>
      </p:sp>
      <p:pic>
        <p:nvPicPr>
          <p:cNvPr id="18" name="Picture 17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CF093133-437F-46B2-0203-347025DC3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116" y="316711"/>
            <a:ext cx="1304243" cy="316028"/>
          </a:xfrm>
          <a:prstGeom prst="rect">
            <a:avLst/>
          </a:prstGeom>
        </p:spPr>
      </p:pic>
      <p:pic>
        <p:nvPicPr>
          <p:cNvPr id="19" name="Picture 18" descr="A black and white logo&#10;&#10;AI-generated content may be incorrect.">
            <a:extLst>
              <a:ext uri="{FF2B5EF4-FFF2-40B4-BE49-F238E27FC236}">
                <a16:creationId xmlns:a16="http://schemas.microsoft.com/office/drawing/2014/main" id="{A8F790FB-2949-86A8-D649-7D588E0E2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100" y="181868"/>
            <a:ext cx="1047750" cy="5893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198</Words>
  <Application>Microsoft Macintosh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Segoe UI</vt:lpstr>
      <vt:lpstr>Segoe UI Semibold</vt:lpstr>
      <vt:lpstr>Segoe UI Semilight</vt:lpstr>
      <vt:lpstr>Office Theme</vt:lpstr>
      <vt:lpstr>5 Opening questions when selling Azure Express Route Here are 5 strong opening questions to ask when starting a sales conversation around Azure ExpressRoute. These are designed to uncover need, spark interest, and guide the discussion toward ExpressRoute’s value: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1</cp:revision>
  <dcterms:created xsi:type="dcterms:W3CDTF">2025-10-06T14:43:03Z</dcterms:created>
  <dcterms:modified xsi:type="dcterms:W3CDTF">2025-10-06T14:44:18Z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2025-10-06T00:00:00Z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2025-10-06T00:00:00Z</vt:filetime>
  </property>
  <property fmtid="{D5CDD505-2E9C-101B-9397-08002B2CF9AE}" pid="5" name="Producer">
    <vt:lpwstr>Adobe PDF Library 17.0</vt:lpwstr>
  </property>
</Properties>
</file>