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vtt" ContentType="text/vtt"/>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6.xml" ContentType="application/vnd.openxmlformats-officedocument.presentationml.tags+xml"/>
  <Override PartName="/ppt/notesSlides/notesSlide35.xml" ContentType="application/vnd.openxmlformats-officedocument.presentationml.notesSlide+xml"/>
  <Override PartName="/ppt/tags/tag7.xml" ContentType="application/vnd.openxmlformats-officedocument.presentationml.tags+xml"/>
  <Override PartName="/ppt/notesSlides/notesSlide36.xml" ContentType="application/vnd.openxmlformats-officedocument.presentationml.notesSlide+xml"/>
  <Override PartName="/ppt/tags/tag8.xml" ContentType="application/vnd.openxmlformats-officedocument.presentationml.tags+xml"/>
  <Override PartName="/ppt/notesSlides/notesSlide37.xml" ContentType="application/vnd.openxmlformats-officedocument.presentationml.notesSlide+xml"/>
  <Override PartName="/ppt/tags/tag9.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5758" r:id="rId4"/>
    <p:sldMasterId id="2147485811" r:id="rId5"/>
  </p:sldMasterIdLst>
  <p:notesMasterIdLst>
    <p:notesMasterId r:id="rId54"/>
  </p:notesMasterIdLst>
  <p:handoutMasterIdLst>
    <p:handoutMasterId r:id="rId55"/>
  </p:handoutMasterIdLst>
  <p:sldIdLst>
    <p:sldId id="258" r:id="rId6"/>
    <p:sldId id="2147470086" r:id="rId7"/>
    <p:sldId id="2147483636" r:id="rId8"/>
    <p:sldId id="2147483637" r:id="rId9"/>
    <p:sldId id="2147483638" r:id="rId10"/>
    <p:sldId id="2147481279" r:id="rId11"/>
    <p:sldId id="2147483626" r:id="rId12"/>
    <p:sldId id="2147483627" r:id="rId13"/>
    <p:sldId id="2147483615" r:id="rId14"/>
    <p:sldId id="2147483628" r:id="rId15"/>
    <p:sldId id="2147483440" r:id="rId16"/>
    <p:sldId id="2147483641" r:id="rId17"/>
    <p:sldId id="2147483634" r:id="rId18"/>
    <p:sldId id="2147483619" r:id="rId19"/>
    <p:sldId id="2147483618" r:id="rId20"/>
    <p:sldId id="2147483629" r:id="rId21"/>
    <p:sldId id="2147483630" r:id="rId22"/>
    <p:sldId id="2147483623" r:id="rId23"/>
    <p:sldId id="2147483611" r:id="rId24"/>
    <p:sldId id="293" r:id="rId25"/>
    <p:sldId id="290" r:id="rId26"/>
    <p:sldId id="2147483617" r:id="rId27"/>
    <p:sldId id="297" r:id="rId28"/>
    <p:sldId id="298" r:id="rId29"/>
    <p:sldId id="2147483620" r:id="rId30"/>
    <p:sldId id="2147483635" r:id="rId31"/>
    <p:sldId id="270" r:id="rId32"/>
    <p:sldId id="275" r:id="rId33"/>
    <p:sldId id="292" r:id="rId34"/>
    <p:sldId id="300" r:id="rId35"/>
    <p:sldId id="2147483334" r:id="rId36"/>
    <p:sldId id="2147483396" r:id="rId37"/>
    <p:sldId id="2147483642" r:id="rId38"/>
    <p:sldId id="294" r:id="rId39"/>
    <p:sldId id="295" r:id="rId40"/>
    <p:sldId id="2147483612" r:id="rId41"/>
    <p:sldId id="2147483613" r:id="rId42"/>
    <p:sldId id="271" r:id="rId43"/>
    <p:sldId id="272" r:id="rId44"/>
    <p:sldId id="273" r:id="rId45"/>
    <p:sldId id="2147483553" r:id="rId46"/>
    <p:sldId id="279" r:id="rId47"/>
    <p:sldId id="2147483633" r:id="rId48"/>
    <p:sldId id="2147483616" r:id="rId49"/>
    <p:sldId id="2147483607" r:id="rId50"/>
    <p:sldId id="282" r:id="rId51"/>
    <p:sldId id="284" r:id="rId52"/>
    <p:sldId id="2147483608" r:id="rId53"/>
  </p:sldIdLst>
  <p:sldSz cx="12192000" cy="6858000"/>
  <p:notesSz cx="7023100" cy="93091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1EE76A8-F778-4BDD-AA3F-D63FFFE2C21E}">
          <p14:sldIdLst>
            <p14:sldId id="258"/>
            <p14:sldId id="2147470086"/>
            <p14:sldId id="2147483636"/>
          </p14:sldIdLst>
        </p14:section>
        <p14:section name="AI transformation and drivers" id="{58F3A5FA-32F9-4729-A468-574A14621C2B}">
          <p14:sldIdLst>
            <p14:sldId id="2147483637"/>
            <p14:sldId id="2147483638"/>
          </p14:sldIdLst>
        </p14:section>
        <p14:section name="The partner opportunity" id="{DE43A56E-47E6-472D-AE22-D8234A69312F}">
          <p14:sldIdLst>
            <p14:sldId id="2147481279"/>
            <p14:sldId id="2147483626"/>
            <p14:sldId id="2147483627"/>
            <p14:sldId id="2147483615"/>
            <p14:sldId id="2147483628"/>
            <p14:sldId id="2147483440"/>
            <p14:sldId id="2147483641"/>
            <p14:sldId id="2147483634"/>
            <p14:sldId id="2147483619"/>
            <p14:sldId id="2147483618"/>
            <p14:sldId id="2147483629"/>
            <p14:sldId id="2147483630"/>
            <p14:sldId id="2147483623"/>
            <p14:sldId id="2147483611"/>
            <p14:sldId id="293"/>
          </p14:sldIdLst>
        </p14:section>
        <p14:section name="Guidance" id="{0ED232F7-C8C2-42D2-9178-A16A0BB57C46}">
          <p14:sldIdLst>
            <p14:sldId id="290"/>
            <p14:sldId id="2147483617"/>
            <p14:sldId id="297"/>
            <p14:sldId id="298"/>
            <p14:sldId id="2147483620"/>
            <p14:sldId id="2147483635"/>
          </p14:sldIdLst>
        </p14:section>
        <p14:section name="Adoption guidance" id="{760E632B-6E83-490E-B1D4-04E4DF8005C1}">
          <p14:sldIdLst>
            <p14:sldId id="270"/>
            <p14:sldId id="275"/>
          </p14:sldIdLst>
        </p14:section>
        <p14:section name="Expansion guidance" id="{27C21B3E-B527-4659-809E-E04D7FE46F21}">
          <p14:sldIdLst>
            <p14:sldId id="292"/>
          </p14:sldIdLst>
        </p14:section>
        <p14:section name="Next steps" id="{036C8509-6379-4F0A-8355-7703F05CD34B}">
          <p14:sldIdLst>
            <p14:sldId id="300"/>
          </p14:sldIdLst>
        </p14:section>
        <p14:section name="Resources" id="{6947FC05-93F1-43A7-8B6F-C60B6B130431}">
          <p14:sldIdLst>
            <p14:sldId id="2147483334"/>
            <p14:sldId id="2147483396"/>
          </p14:sldIdLst>
        </p14:section>
        <p14:section name="Appendix" id="{2B507EA8-5A4E-4F65-BA95-1C83DA85971F}">
          <p14:sldIdLst>
            <p14:sldId id="2147483642"/>
          </p14:sldIdLst>
        </p14:section>
        <p14:section name="&gt;Margins and incentives examples" id="{BAFB3AB6-11A5-4D04-AFA2-68863C3343F9}">
          <p14:sldIdLst>
            <p14:sldId id="294"/>
            <p14:sldId id="295"/>
            <p14:sldId id="2147483612"/>
            <p14:sldId id="2147483613"/>
          </p14:sldIdLst>
        </p14:section>
        <p14:section name="&gt;Deep dive: Four steps to drive Copilot success with customers" id="{97731384-68FC-40C8-AE22-04AC5C76749A}">
          <p14:sldIdLst>
            <p14:sldId id="271"/>
            <p14:sldId id="272"/>
            <p14:sldId id="273"/>
            <p14:sldId id="2147483553"/>
          </p14:sldIdLst>
        </p14:section>
        <p14:section name="&gt;Copilot for Microsoft 365 overview" id="{949F54AB-AE98-4D40-B526-142FCB9820D3}">
          <p14:sldIdLst>
            <p14:sldId id="279"/>
            <p14:sldId id="2147483633"/>
            <p14:sldId id="2147483616"/>
          </p14:sldIdLst>
        </p14:section>
        <p14:section name="&gt; Copilot for Sales and Service" id="{35C7F078-26E3-4E83-B652-2676AB610C1B}">
          <p14:sldIdLst>
            <p14:sldId id="2147483607"/>
            <p14:sldId id="282"/>
            <p14:sldId id="284"/>
            <p14:sldId id="2147483608"/>
          </p14:sldIdLst>
        </p14:section>
      </p14:sectionLst>
    </p:ext>
    <p:ext uri="{EFAFB233-063F-42B5-8137-9DF3F51BA10A}">
      <p15:sldGuideLst xmlns:p15="http://schemas.microsoft.com/office/powerpoint/2012/main">
        <p15:guide id="5" pos="1844" userDrawn="1">
          <p15:clr>
            <a:srgbClr val="A4A3A4"/>
          </p15:clr>
        </p15:guide>
        <p15:guide id="6" orient="horz" pos="2184" userDrawn="1">
          <p15:clr>
            <a:srgbClr val="A4A3A4"/>
          </p15:clr>
        </p15:guide>
      </p15:sldGuideLst>
    </p:ext>
    <p:ext uri="{2D200454-40CA-4A62-9FC3-DE9A4176ACB9}">
      <p15:notesGuideLst xmlns:p15="http://schemas.microsoft.com/office/powerpoint/2012/main">
        <p15:guide id="1" orient="horz" pos="2933" userDrawn="1">
          <p15:clr>
            <a:srgbClr val="A4A3A4"/>
          </p15:clr>
        </p15:guide>
        <p15:guide id="2" pos="2213"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55F98"/>
    <a:srgbClr val="702573"/>
    <a:srgbClr val="000000"/>
    <a:srgbClr val="FFF8F3"/>
    <a:srgbClr val="FEFEFE"/>
    <a:srgbClr val="F8FAFD"/>
    <a:srgbClr val="CBB1E3"/>
    <a:srgbClr val="764BBD"/>
    <a:srgbClr val="BF3BC4"/>
    <a:srgbClr val="BA3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36"/>
  </p:normalViewPr>
  <p:slideViewPr>
    <p:cSldViewPr snapToGrid="0">
      <p:cViewPr varScale="1">
        <p:scale>
          <a:sx n="55" d="100"/>
          <a:sy n="55" d="100"/>
        </p:scale>
        <p:origin x="216" y="2008"/>
      </p:cViewPr>
      <p:guideLst>
        <p:guide pos="1844"/>
        <p:guide orient="horz" pos="2184"/>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33"/>
        <p:guide pos="221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8/10/relationships/authors" Targe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image" Target="../media/image95.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96.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976120589017285"/>
          <c:y val="5.658019118191443E-2"/>
          <c:w val="0.56858904998691229"/>
          <c:h val="0.88683961763617114"/>
        </c:manualLayout>
      </c:layout>
      <c:barChart>
        <c:barDir val="bar"/>
        <c:grouping val="clustered"/>
        <c:varyColors val="0"/>
        <c:ser>
          <c:idx val="0"/>
          <c:order val="0"/>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c:ext xmlns:c16="http://schemas.microsoft.com/office/drawing/2014/chart" uri="{C3380CC4-5D6E-409C-BE32-E72D297353CC}">
                <c16:uniqueId val="{00000004-C49E-4F23-A9E0-7CB689685EFB}"/>
              </c:ext>
            </c:extLst>
          </c:dPt>
          <c:dPt>
            <c:idx val="1"/>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3-C49E-4F23-A9E0-7CB689685EFB}"/>
              </c:ext>
            </c:extLst>
          </c:dPt>
          <c:dLbls>
            <c:dLbl>
              <c:idx val="1"/>
              <c:layout>
                <c:manualLayout>
                  <c:x val="1.4280657611897321E-2"/>
                  <c:y val="-2.8812820964987332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49E-4F23-A9E0-7CB689685EFB}"/>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j-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Sheet1!$B$2:$B$3</c:f>
              <c:numCache>
                <c:formatCode>0%</c:formatCode>
                <c:ptCount val="2"/>
                <c:pt idx="0">
                  <c:v>0.68</c:v>
                </c:pt>
                <c:pt idx="1">
                  <c:v>0.7</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Improved work quality</c:v>
                      </c:pt>
                      <c:pt idx="1">
                        <c:v>Enhanced productivity</c:v>
                      </c:pt>
                    </c:strCache>
                  </c:strRef>
                </c15:cat>
              </c15:filteredCategoryTitle>
            </c:ext>
            <c:ext xmlns:c16="http://schemas.microsoft.com/office/drawing/2014/chart" uri="{C3380CC4-5D6E-409C-BE32-E72D297353CC}">
              <c16:uniqueId val="{00000000-C49E-4F23-A9E0-7CB689685EFB}"/>
            </c:ext>
          </c:extLst>
        </c:ser>
        <c:dLbls>
          <c:dLblPos val="outEnd"/>
          <c:showLegendKey val="0"/>
          <c:showVal val="1"/>
          <c:showCatName val="0"/>
          <c:showSerName val="0"/>
          <c:showPercent val="0"/>
          <c:showBubbleSize val="0"/>
        </c:dLbls>
        <c:gapWidth val="100"/>
        <c:axId val="1366826368"/>
        <c:axId val="1366824928"/>
      </c:barChart>
      <c:catAx>
        <c:axId val="1366826368"/>
        <c:scaling>
          <c:orientation val="minMax"/>
        </c:scaling>
        <c:delete val="0"/>
        <c:axPos val="l"/>
        <c:numFmt formatCode="General" sourceLinked="1"/>
        <c:majorTickMark val="out"/>
        <c:minorTickMark val="none"/>
        <c:tickLblPos val="nextTo"/>
        <c:spPr>
          <a:noFill/>
          <a:ln w="12700" cap="flat" cmpd="sng" algn="ctr">
            <a:solidFill>
              <a:schemeClr val="bg2">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1366824928"/>
        <c:crosses val="autoZero"/>
        <c:auto val="1"/>
        <c:lblAlgn val="ctr"/>
        <c:lblOffset val="100"/>
        <c:noMultiLvlLbl val="0"/>
      </c:catAx>
      <c:valAx>
        <c:axId val="1366824928"/>
        <c:scaling>
          <c:orientation val="minMax"/>
          <c:max val="0.70000000000000007"/>
          <c:min val="0.60000000000000009"/>
        </c:scaling>
        <c:delete val="1"/>
        <c:axPos val="b"/>
        <c:numFmt formatCode="0%" sourceLinked="1"/>
        <c:majorTickMark val="out"/>
        <c:minorTickMark val="none"/>
        <c:tickLblPos val="nextTo"/>
        <c:crossAx val="13668263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11783"/>
            <a:ext cx="3043343" cy="465455"/>
          </a:xfrm>
          <a:prstGeom prst="rect">
            <a:avLst/>
          </a:prstGeom>
        </p:spPr>
        <p:txBody>
          <a:bodyPr vert="horz" lIns="93313" tIns="46657" rIns="93313" bIns="46657"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978133" y="0"/>
            <a:ext cx="3043343" cy="465455"/>
          </a:xfrm>
          <a:prstGeom prst="rect">
            <a:avLst/>
          </a:prstGeom>
        </p:spPr>
        <p:txBody>
          <a:bodyPr vert="horz" lIns="93313" tIns="46657" rIns="93313" bIns="46657" rtlCol="0"/>
          <a:lstStyle>
            <a:lvl1pPr algn="r">
              <a:defRPr sz="1200"/>
            </a:lvl1pPr>
          </a:lstStyle>
          <a:p>
            <a:fld id="{CB590817-2D06-2340-8D80-4B5606A28166}" type="datetime8">
              <a:rPr lang="en-CA" smtClean="0">
                <a:latin typeface="Segoe UI" pitchFamily="34" charset="0"/>
              </a:rPr>
              <a:t>2025-04-24 7:57 AM</a:t>
            </a:fld>
            <a:endParaRPr lang="en-US">
              <a:latin typeface="Segoe UI" pitchFamily="34" charset="0"/>
            </a:endParaRPr>
          </a:p>
        </p:txBody>
      </p:sp>
      <p:sp>
        <p:nvSpPr>
          <p:cNvPr id="8" name="Footer Placeholder 7"/>
          <p:cNvSpPr>
            <a:spLocks noGrp="1"/>
          </p:cNvSpPr>
          <p:nvPr>
            <p:ph type="ftr" sz="quarter" idx="2"/>
          </p:nvPr>
        </p:nvSpPr>
        <p:spPr>
          <a:xfrm>
            <a:off x="1" y="8842029"/>
            <a:ext cx="5934519" cy="338437"/>
          </a:xfrm>
          <a:prstGeom prst="rect">
            <a:avLst/>
          </a:prstGeom>
        </p:spPr>
        <p:txBody>
          <a:bodyPr vert="horz" lIns="93313" tIns="46657" rIns="93313" bIns="46657" rtlCol="0" anchor="b"/>
          <a:lstStyle>
            <a:lvl1pPr algn="l">
              <a:defRPr sz="1200"/>
            </a:lvl1pPr>
          </a:lstStyle>
          <a:p>
            <a:pPr marL="406628" defTabSz="932831"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22813" y="8842029"/>
            <a:ext cx="1098661" cy="465455"/>
          </a:xfrm>
          <a:prstGeom prst="rect">
            <a:avLst/>
          </a:prstGeom>
        </p:spPr>
        <p:txBody>
          <a:bodyPr vert="horz" lIns="93313" tIns="46657" rIns="93313" bIns="46657"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3043343" cy="465455"/>
          </a:xfrm>
          <a:prstGeom prst="rect">
            <a:avLst/>
          </a:prstGeom>
        </p:spPr>
        <p:txBody>
          <a:bodyPr vert="horz" lIns="93313" tIns="46657" rIns="93313" bIns="46657"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407988" y="696913"/>
            <a:ext cx="6207125" cy="3490912"/>
          </a:xfrm>
          <a:prstGeom prst="rect">
            <a:avLst/>
          </a:prstGeom>
          <a:noFill/>
          <a:ln w="12700">
            <a:solidFill>
              <a:prstClr val="black"/>
            </a:solidFill>
          </a:ln>
        </p:spPr>
        <p:txBody>
          <a:bodyPr vert="horz" lIns="93313" tIns="46657" rIns="93313" bIns="46657" rtlCol="0" anchor="ctr"/>
          <a:lstStyle/>
          <a:p>
            <a:endParaRPr lang="en-US"/>
          </a:p>
        </p:txBody>
      </p:sp>
      <p:sp>
        <p:nvSpPr>
          <p:cNvPr id="10" name="Footer Placeholder 9"/>
          <p:cNvSpPr>
            <a:spLocks noGrp="1"/>
          </p:cNvSpPr>
          <p:nvPr>
            <p:ph type="ftr" sz="quarter" idx="4"/>
          </p:nvPr>
        </p:nvSpPr>
        <p:spPr>
          <a:xfrm>
            <a:off x="0" y="8843645"/>
            <a:ext cx="6063276" cy="362391"/>
          </a:xfrm>
          <a:prstGeom prst="rect">
            <a:avLst/>
          </a:prstGeom>
        </p:spPr>
        <p:txBody>
          <a:bodyPr vert="horz" lIns="93313" tIns="46657" rIns="93313" bIns="46657" rtlCol="0" anchor="b"/>
          <a:lstStyle>
            <a:lvl1pPr marL="583211" indent="0" algn="l">
              <a:defRPr sz="1200"/>
            </a:lvl1pPr>
          </a:lstStyle>
          <a:p>
            <a:pPr defTabSz="93283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978133" y="0"/>
            <a:ext cx="3043343" cy="465455"/>
          </a:xfrm>
          <a:prstGeom prst="rect">
            <a:avLst/>
          </a:prstGeom>
        </p:spPr>
        <p:txBody>
          <a:bodyPr vert="horz" lIns="93313" tIns="46657" rIns="93313" bIns="46657" rtlCol="0"/>
          <a:lstStyle>
            <a:lvl1pPr algn="r">
              <a:defRPr sz="1200">
                <a:latin typeface="Segoe UI" pitchFamily="34" charset="0"/>
              </a:defRPr>
            </a:lvl1pPr>
          </a:lstStyle>
          <a:p>
            <a:fld id="{98000082-733C-7745-B6B2-DEBD02307451}" type="datetime8">
              <a:rPr lang="en-CA" smtClean="0"/>
              <a:t>2025-04-24 7:47 AM</a:t>
            </a:fld>
            <a:endParaRPr lang="en-US"/>
          </a:p>
        </p:txBody>
      </p:sp>
      <p:sp>
        <p:nvSpPr>
          <p:cNvPr id="12" name="Notes Placeholder 11"/>
          <p:cNvSpPr>
            <a:spLocks noGrp="1"/>
          </p:cNvSpPr>
          <p:nvPr>
            <p:ph type="body" sz="quarter" idx="3"/>
          </p:nvPr>
        </p:nvSpPr>
        <p:spPr>
          <a:xfrm>
            <a:off x="702310" y="4421823"/>
            <a:ext cx="5618480" cy="4189095"/>
          </a:xfrm>
          <a:prstGeom prst="rect">
            <a:avLst/>
          </a:prstGeom>
        </p:spPr>
        <p:txBody>
          <a:bodyPr vert="horz" lIns="93313" tIns="46657" rIns="93313" bIns="4665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051571" y="8842029"/>
            <a:ext cx="969904" cy="465455"/>
          </a:xfrm>
          <a:prstGeom prst="rect">
            <a:avLst/>
          </a:prstGeom>
        </p:spPr>
        <p:txBody>
          <a:bodyPr vert="horz" lIns="93313" tIns="46657" rIns="93313" bIns="46657"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AF79BC0-7BC2-4444-8D01-A1A1A5DBD253}"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4/24/25 7:47 AM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480779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Copilot is built with foundational security in mind, with Microsoft's comprehensive approach to security, compliance, privacy and responsible AI. On top of that, customers can layer on additional security capabilities to secure access, protect sensitive data, and govern Copilot usage.</a:t>
            </a:r>
          </a:p>
          <a:p>
            <a:pPr marL="171450" indent="-171450">
              <a:buFont typeface="Arial"/>
              <a:buChar char="•"/>
            </a:pPr>
            <a:endParaRPr lang="en-US"/>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a:t>Secure access: First, IT teams must assess the data risks associated with employees accessing information and applications when using Copilot. As organizations set up their data security controls, they can leverage Restricted SharePoint search to manage organization-wide search. Secondly, they can create conditional access policies to ensure that Copilot usage occurs through secure and governed identities and devices, reducing potential security threats. Lastly, IT teams should implement policies to manage devices so that they can control the use of Copilot on these devices and how they access Copilot through applications. </a:t>
            </a:r>
          </a:p>
          <a:p>
            <a:pPr marL="0" indent="0">
              <a:buFont typeface="Arial"/>
              <a:buNone/>
            </a:pPr>
            <a:endParaRPr lang="en-US"/>
          </a:p>
          <a:p>
            <a:pPr marL="171450" indent="-171450">
              <a:buFont typeface="Arial"/>
              <a:buChar char="•"/>
            </a:pPr>
            <a:r>
              <a:rPr lang="en-US"/>
              <a:t>Protect sensitive data: After understanding the risks, organizations can implement controls to safeguard data. They can establish sensitivity labeling and Data Loss Prevention (DLP) policies to mitigate the risks of oversharing and data leakage. Additionally, all user interactions in Copilot are logged, enabling organizations to review activities and identify potential risks</a:t>
            </a:r>
          </a:p>
          <a:p>
            <a:pPr marL="171450" indent="-171450">
              <a:buFont typeface="Arial"/>
              <a:buChar char="•"/>
            </a:pPr>
            <a:endParaRPr lang="en-US"/>
          </a:p>
          <a:p>
            <a:pPr marL="171450" indent="-171450">
              <a:buFont typeface="Arial"/>
              <a:buChar char="•"/>
            </a:pPr>
            <a:r>
              <a:rPr lang="en-US"/>
              <a:t>Govern Copilot usage: To ensure compliant usage of Copilot, organizations can establish retention policies for Copilot interactions to retain or delete Copilot interactions. In the event of a potential security or compliance incident, organizations will have access to logs and interaction details through search and export capabilities for investigation.</a:t>
            </a:r>
          </a:p>
          <a:p>
            <a:pPr marL="171450" indent="-171450">
              <a:buFont typeface="Arial"/>
              <a:buChar char="•"/>
            </a:pPr>
            <a:endParaRPr lang="en-US"/>
          </a:p>
          <a:p>
            <a:pPr marL="0" indent="0">
              <a:buFont typeface="Arial"/>
              <a:buNone/>
            </a:pPr>
            <a:r>
              <a:rPr lang="en-US"/>
              <a:t>Microsoft Security can help you discover, protect and govern Copilot usage to enable secure and responsible adoption of Copilot.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CBA353-E6D4-4D02-8626-A6FF534C737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14136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CBA353-E6D4-4D02-8626-A6FF534C737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3438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spcAft>
                <a:spcPts val="300"/>
              </a:spcAft>
              <a:buFont typeface="Arial" panose="020B0604020202020204" pitchFamily="34" charset="0"/>
              <a:buNone/>
            </a:pPr>
            <a:endParaRPr lang="en-US" sz="1100">
              <a:solidFill>
                <a:srgbClr val="000000"/>
              </a:solidFill>
              <a:effectLst/>
              <a:latin typeface="Segoe UI" panose="020B0502040204020203" pitchFamily="34" charset="0"/>
            </a:endParaRPr>
          </a:p>
          <a:p>
            <a:pPr>
              <a:spcBef>
                <a:spcPts val="0"/>
              </a:spcBef>
              <a:spcAft>
                <a:spcPts val="300"/>
              </a:spcAft>
            </a:pPr>
            <a:r>
              <a:rPr lang="en-US" sz="1100">
                <a:solidFill>
                  <a:srgbClr val="000000"/>
                </a:solidFill>
                <a:effectLst/>
                <a:latin typeface="Segoe UI" panose="020B0502040204020203" pitchFamily="34" charset="0"/>
              </a:rPr>
              <a:t> </a:t>
            </a:r>
            <a:endParaRPr lang="en-US" sz="1800">
              <a:solidFill>
                <a:srgbClr val="000000"/>
              </a:solidFill>
              <a:effectLst/>
              <a:latin typeface="Segoe UI" panose="020B0502040204020203" pitchFamily="34" charset="0"/>
            </a:endParaRPr>
          </a:p>
          <a:p>
            <a:endParaRPr lang="en-US">
              <a:solidFill>
                <a:srgbClr val="00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37234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283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98000082-733C-7745-B6B2-DEBD02307451}" type="datetime8">
              <a:rPr lang="en-CA" smtClean="0"/>
              <a:t>2025-04-24 7:55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443943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When we think about attach services to make our Copilot opportunities more robust, it doesn’t start when you sell the licenses. The Copilot opportunity begins way before that—even before the pitch. Start thinking about your service attach potential in the very first stages of customer AI-readiness.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6DF94-2EAE-48E3-A09B-F23F12BB64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9896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6DF94-2EAE-48E3-A09B-F23F12BB64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07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 pays to be a Microsoft CSP provider.</a:t>
            </a:r>
          </a:p>
          <a:p>
            <a:endParaRPr lang="en-US"/>
          </a:p>
          <a:p>
            <a:r>
              <a:rPr lang="en-US"/>
              <a:t>Margin—Microsoft provides a margin to CSP direct-bill and indirect providers. Indirect resellers may receive a margin from the partners they buy from.</a:t>
            </a:r>
          </a:p>
          <a:p>
            <a:endParaRPr lang="en-US"/>
          </a:p>
          <a:p>
            <a:r>
              <a:rPr lang="en-US"/>
              <a:t>Product-specific accelerators (core and strategic)—Core: calculated based on billed revenue from the sale of specified products.</a:t>
            </a:r>
          </a:p>
          <a:p>
            <a:r>
              <a:rPr lang="en-US"/>
              <a:t>Strategic accelerator payments are calculated as a percentage of revenue transacted for specified products.</a:t>
            </a:r>
          </a:p>
          <a:p>
            <a:endParaRPr lang="en-US"/>
          </a:p>
          <a:p>
            <a:r>
              <a:rPr lang="en-US"/>
              <a:t>New customer accelerators—The customer-add CSP incentive rewards partners who drive the sales of Modern Work and Security products through the new commerce CSP experience.</a:t>
            </a:r>
          </a:p>
          <a:p>
            <a:endParaRPr lang="en-US"/>
          </a:p>
          <a:p>
            <a:r>
              <a:rPr lang="en-US"/>
              <a:t>Managed services—Delivers a set of services to clients, either proactively or as needed. It’s a premium quality service provided on an ongoing contractual basis, rather than cost-per-project. It’s a long-term investment—not only in your own business but your clients’ operations. Service examples include assessments, migrations, help desk support, overall environment management, and more.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283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98000082-733C-7745-B6B2-DEBD02307451}" type="datetime8">
              <a:rPr lang="en-CA" smtClean="0"/>
              <a:t>2025-04-24 7:55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473033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5BA66-1EF0-45F2-B94E-B902EB793FD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17462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5BA66-1EF0-45F2-B94E-B902EB793FD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97418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CA" sz="900" kern="100">
                <a:ea typeface="DengXian"/>
                <a:cs typeface="Times New Roman"/>
              </a:rPr>
              <a:t>Microsoft 365 Business Standard and higher subscriptions are part of the foundation that customers need before they can adopt more advanced technologies, like Copilot.</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D75594-DD17-4ABD-B340-01FC2F95446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9980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800"/>
              </a:spcAft>
              <a:buFont typeface="Arial" panose="020B0604020202020204" pitchFamily="34" charset="0"/>
              <a:buNone/>
            </a:pPr>
            <a:r>
              <a:rPr lang="en-US" sz="1100">
                <a:effectLst/>
                <a:latin typeface="Calibri" panose="020F0502020204030204" pitchFamily="34" charset="0"/>
                <a:ea typeface="Calibri" panose="020F0502020204030204" pitchFamily="34" charset="0"/>
                <a:cs typeface="Arial" panose="020B0604020202020204" pitchFamily="34" charset="0"/>
              </a:rPr>
              <a:t>&lt;Speaker talk track&gt;</a:t>
            </a:r>
            <a:br>
              <a:rPr lang="en-US" sz="1100">
                <a:effectLst/>
                <a:latin typeface="Calibri" panose="020F0502020204030204" pitchFamily="34" charset="0"/>
                <a:ea typeface="Calibri" panose="020F0502020204030204" pitchFamily="34" charset="0"/>
                <a:cs typeface="Arial" panose="020B0604020202020204" pitchFamily="34" charset="0"/>
              </a:rPr>
            </a:b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Arial" panose="020B0604020202020204" pitchFamily="34" charset="0"/>
              <a:buNone/>
            </a:pPr>
            <a:r>
              <a:rPr lang="en-US" sz="1100">
                <a:effectLst/>
                <a:latin typeface="Calibri" panose="020F0502020204030204" pitchFamily="34" charset="0"/>
                <a:ea typeface="Calibri" panose="020F0502020204030204" pitchFamily="34" charset="0"/>
                <a:cs typeface="Arial" panose="020B0604020202020204" pitchFamily="34" charset="0"/>
              </a:rPr>
              <a:t>Hello and welcome to this presentation on Copilot for Microsoft 365—your AI assistant at work.</a:t>
            </a:r>
          </a:p>
          <a:p>
            <a:pPr marL="0" marR="0" lvl="0" indent="0">
              <a:lnSpc>
                <a:spcPct val="107000"/>
              </a:lnSpc>
              <a:spcBef>
                <a:spcPts val="0"/>
              </a:spcBef>
              <a:spcAft>
                <a:spcPts val="800"/>
              </a:spcAft>
              <a:buFont typeface="Arial" panose="020B0604020202020204" pitchFamily="34" charset="0"/>
              <a:buNone/>
            </a:pP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Arial" panose="020B0604020202020204" pitchFamily="34" charset="0"/>
              <a:buNone/>
            </a:pPr>
            <a:r>
              <a:rPr lang="en-US" sz="1100">
                <a:effectLst/>
                <a:latin typeface="Calibri" panose="020F0502020204030204" pitchFamily="34" charset="0"/>
                <a:ea typeface="Calibri" panose="020F0502020204030204" pitchFamily="34" charset="0"/>
                <a:cs typeface="Arial" panose="020B0604020202020204" pitchFamily="34" charset="0"/>
              </a:rPr>
              <a:t>In March we introduced Copilot for Microsoft 365, the AI assistant that helps you work smarter and faster.</a:t>
            </a:r>
          </a:p>
          <a:p>
            <a:pPr marL="0" marR="0" lvl="0" indent="0">
              <a:lnSpc>
                <a:spcPct val="107000"/>
              </a:lnSpc>
              <a:spcBef>
                <a:spcPts val="0"/>
              </a:spcBef>
              <a:spcAft>
                <a:spcPts val="800"/>
              </a:spcAft>
              <a:buFont typeface="Arial" panose="020B0604020202020204" pitchFamily="34" charset="0"/>
              <a:buNone/>
            </a:pP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Arial" panose="020B0604020202020204" pitchFamily="34" charset="0"/>
              <a:buNone/>
            </a:pPr>
            <a:r>
              <a:rPr lang="en-US" sz="1100">
                <a:effectLst/>
                <a:latin typeface="Calibri" panose="020F0502020204030204" pitchFamily="34" charset="0"/>
                <a:ea typeface="Calibri" panose="020F0502020204030204" pitchFamily="34" charset="0"/>
                <a:cs typeface="Arial" panose="020B0604020202020204" pitchFamily="34" charset="0"/>
              </a:rPr>
              <a:t>But Copilot for Microsoft 365 is more than just a tool, it’s your partner in work. It adapts to your preferences, goals, and context, and helps you achieve more than ever before. </a:t>
            </a:r>
          </a:p>
          <a:p>
            <a:pPr marL="0" marR="0" lvl="0" indent="0">
              <a:lnSpc>
                <a:spcPct val="107000"/>
              </a:lnSpc>
              <a:spcBef>
                <a:spcPts val="0"/>
              </a:spcBef>
              <a:spcAft>
                <a:spcPts val="800"/>
              </a:spcAft>
              <a:buFont typeface="Arial" panose="020B0604020202020204" pitchFamily="34" charset="0"/>
              <a:buNone/>
            </a:pP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Arial" panose="020B0604020202020204" pitchFamily="34" charset="0"/>
              <a:buNone/>
            </a:pPr>
            <a:r>
              <a:rPr lang="en-US" sz="1100">
                <a:effectLst/>
                <a:latin typeface="Calibri" panose="020F0502020204030204" pitchFamily="34" charset="0"/>
                <a:ea typeface="Calibri" panose="020F0502020204030204" pitchFamily="34" charset="0"/>
                <a:cs typeface="Arial" panose="020B0604020202020204" pitchFamily="34" charset="0"/>
              </a:rPr>
              <a:t>Copilot for Microsoft 365 works alongside popular Microsoft 365 apps such as Word, Excel, PowerPoint, Outlook, Teams, and more.</a:t>
            </a:r>
          </a:p>
          <a:p>
            <a:pPr marL="0" marR="0" lvl="0" indent="0">
              <a:lnSpc>
                <a:spcPct val="107000"/>
              </a:lnSpc>
              <a:spcBef>
                <a:spcPts val="0"/>
              </a:spcBef>
              <a:spcAft>
                <a:spcPts val="800"/>
              </a:spcAft>
              <a:buFont typeface="Arial" panose="020B0604020202020204" pitchFamily="34" charset="0"/>
              <a:buNone/>
            </a:pP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Arial" panose="020B0604020202020204" pitchFamily="34" charset="0"/>
              <a:buNone/>
            </a:pPr>
            <a:r>
              <a:rPr lang="en-US" sz="1100">
                <a:effectLst/>
                <a:latin typeface="Calibri" panose="020F0502020204030204" pitchFamily="34" charset="0"/>
                <a:ea typeface="Calibri" panose="020F0502020204030204" pitchFamily="34" charset="0"/>
                <a:cs typeface="Arial" panose="020B0604020202020204" pitchFamily="34" charset="0"/>
              </a:rPr>
              <a:t>Are you ready to discover a whole new way of working with AI? Let’s get started.</a:t>
            </a:r>
          </a:p>
          <a:p>
            <a:pPr marL="0" marR="0" lvl="0" indent="0">
              <a:lnSpc>
                <a:spcPct val="107000"/>
              </a:lnSpc>
              <a:spcBef>
                <a:spcPts val="0"/>
              </a:spcBef>
              <a:spcAft>
                <a:spcPts val="800"/>
              </a:spcAft>
              <a:buFont typeface="Arial" panose="020B0604020202020204" pitchFamily="34" charset="0"/>
              <a:buNone/>
            </a:pP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66014" marR="0" lvl="0" indent="0" algn="l" defTabSz="90532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4/24/25 7:47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37988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Notes Placeholder 5">
            <a:extLst>
              <a:ext uri="{FF2B5EF4-FFF2-40B4-BE49-F238E27FC236}">
                <a16:creationId xmlns:a16="http://schemas.microsoft.com/office/drawing/2014/main" id="{F92114C6-DE44-A8C4-44BB-C79CDDB508F2}"/>
              </a:ext>
            </a:extLst>
          </p:cNvPr>
          <p:cNvSpPr>
            <a:spLocks noGrp="1"/>
          </p:cNvSpPr>
          <p:nvPr>
            <p:ph type="body" sz="quarter" idx="3"/>
          </p:nvPr>
        </p:nvSpPr>
        <p:spPr/>
        <p:txBody>
          <a:bodyPr/>
          <a:lstStyle/>
          <a:p>
            <a:endParaRPr lang="en-US"/>
          </a:p>
        </p:txBody>
      </p:sp>
    </p:spTree>
    <p:extLst>
      <p:ext uri="{BB962C8B-B14F-4D97-AF65-F5344CB8AC3E}">
        <p14:creationId xmlns:p14="http://schemas.microsoft.com/office/powerpoint/2010/main" val="17151809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Notes Placeholder 5">
            <a:extLst>
              <a:ext uri="{FF2B5EF4-FFF2-40B4-BE49-F238E27FC236}">
                <a16:creationId xmlns:a16="http://schemas.microsoft.com/office/drawing/2014/main" id="{F92114C6-DE44-A8C4-44BB-C79CDDB508F2}"/>
              </a:ext>
            </a:extLst>
          </p:cNvPr>
          <p:cNvSpPr>
            <a:spLocks noGrp="1"/>
          </p:cNvSpPr>
          <p:nvPr>
            <p:ph type="body" sz="quarter" idx="3"/>
          </p:nvPr>
        </p:nvSpPr>
        <p:spPr/>
        <p:txBody>
          <a:bodyPr/>
          <a:lstStyle/>
          <a:p>
            <a:endParaRPr lang="en-US"/>
          </a:p>
        </p:txBody>
      </p:sp>
    </p:spTree>
    <p:extLst>
      <p:ext uri="{BB962C8B-B14F-4D97-AF65-F5344CB8AC3E}">
        <p14:creationId xmlns:p14="http://schemas.microsoft.com/office/powerpoint/2010/main" val="2526146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6924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E8344-9F66-D44F-2863-864776D741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31A106-EF40-331C-22B3-6412BC0AFE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33048-7CEA-E8B9-7FD5-067C0686F51C}"/>
              </a:ext>
            </a:extLst>
          </p:cNvPr>
          <p:cNvSpPr>
            <a:spLocks noGrp="1"/>
          </p:cNvSpPr>
          <p:nvPr>
            <p:ph type="body" idx="1"/>
          </p:nvPr>
        </p:nvSpPr>
        <p:spPr/>
        <p:txBody>
          <a:bodyPr/>
          <a:lstStyle/>
          <a:p>
            <a:r>
              <a:rPr lang="en-US"/>
              <a:t>But no matter if you leverage the SMB briefings or not, the most crucial part in there is the possibility to demo what Copilot can do. And we currently have 3 ways of doing this.</a:t>
            </a:r>
          </a:p>
          <a:p>
            <a:endParaRPr lang="en-US"/>
          </a:p>
          <a:p>
            <a:r>
              <a:rPr lang="en-US" b="1"/>
              <a:t>First</a:t>
            </a:r>
            <a:r>
              <a:rPr lang="en-US"/>
              <a:t> we have the Click through demos that are available on CDX. These demos you have probably used already and those are also the ones embedded in the SMB briefings material. </a:t>
            </a:r>
          </a:p>
          <a:p>
            <a:r>
              <a:rPr lang="en-US" b="1"/>
              <a:t>Second</a:t>
            </a:r>
            <a:r>
              <a:rPr lang="en-US"/>
              <a:t>, we now have demo scripts content and guides to help you build your own demo environment. </a:t>
            </a:r>
          </a:p>
          <a:p>
            <a:r>
              <a:rPr lang="en-US"/>
              <a:t>And last but absolutely not least: </a:t>
            </a:r>
            <a:r>
              <a:rPr lang="en-US" b="1"/>
              <a:t>Third</a:t>
            </a:r>
            <a:r>
              <a:rPr lang="en-US"/>
              <a:t> we have the new immersion experience demo, which I actually would like to zoom in a little further.</a:t>
            </a:r>
          </a:p>
          <a:p>
            <a:endParaRPr lang="en-US"/>
          </a:p>
        </p:txBody>
      </p:sp>
      <p:sp>
        <p:nvSpPr>
          <p:cNvPr id="4" name="Slide Number Placeholder 3">
            <a:extLst>
              <a:ext uri="{FF2B5EF4-FFF2-40B4-BE49-F238E27FC236}">
                <a16:creationId xmlns:a16="http://schemas.microsoft.com/office/drawing/2014/main" id="{00B0C2C1-070B-5DBC-B8C5-ECFA9CBE64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75468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Copilot for Microsoft 365 CSP Adoption Immersion Experience kit is a partner-led, customized, hands-on experience that includes specific scenarios.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800" b="0" i="0" u="none" strike="noStrike" kern="1200" cap="none" spc="0" normalizeH="0" baseline="0" noProof="0">
                <a:ln>
                  <a:noFill/>
                </a:ln>
                <a:solidFill>
                  <a:prstClr val="black"/>
                </a:solidFill>
                <a:effectLst/>
                <a:uLnTx/>
                <a:uFillTx/>
                <a:latin typeface="Segoe UI"/>
                <a:ea typeface="+mn-ea"/>
                <a:cs typeface="+mn-cs"/>
              </a:rPr>
              <a:t>30–45-minutes per department, each demo about 5-7min.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800" b="0" i="0" u="none" strike="noStrike" kern="1200" cap="none" spc="0" normalizeH="0" baseline="0" noProof="0">
                <a:ln>
                  <a:noFill/>
                </a:ln>
                <a:solidFill>
                  <a:prstClr val="black"/>
                </a:solidFill>
                <a:effectLst/>
                <a:uLnTx/>
                <a:uFillTx/>
                <a:latin typeface="Segoe UI"/>
                <a:ea typeface="+mn-ea"/>
                <a:cs typeface="+mn-cs"/>
              </a:rPr>
              <a:t>Supported through Facilitator Guide and Participant Guide.</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800" b="0" i="0" u="none" strike="noStrike" kern="1200" cap="none" spc="0" normalizeH="0" baseline="0" noProof="0">
                <a:ln>
                  <a:noFill/>
                </a:ln>
                <a:solidFill>
                  <a:prstClr val="black"/>
                </a:solidFill>
                <a:effectLst/>
                <a:uLnTx/>
                <a:uFillTx/>
                <a:latin typeface="Segoe UI"/>
                <a:ea typeface="+mn-ea"/>
                <a:cs typeface="+mn-cs"/>
              </a:rPr>
              <a:t>CSP partner-led immersion training that moves beyond horizontal prompts and focuses on role-based guidance to show what’s possible with Copilot.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800" b="0" i="0" u="none" strike="noStrike" kern="1200" cap="none" spc="0" normalizeH="0" baseline="0" noProof="0">
                <a:ln>
                  <a:noFill/>
                </a:ln>
                <a:solidFill>
                  <a:prstClr val="black"/>
                </a:solidFill>
                <a:effectLst/>
                <a:uLnTx/>
                <a:uFillTx/>
                <a:latin typeface="Segoe UI"/>
                <a:ea typeface="+mn-ea"/>
                <a:cs typeface="+mn-cs"/>
              </a:rPr>
              <a:t>Partner invites pilot group or entire department to learning session virtually or in-person.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700" b="0" i="0" u="none" strike="noStrike" kern="1200" cap="none" spc="0" normalizeH="0" baseline="0" noProof="0">
                <a:ln>
                  <a:noFill/>
                </a:ln>
                <a:solidFill>
                  <a:prstClr val="black"/>
                </a:solidFill>
                <a:effectLst/>
                <a:uLnTx/>
                <a:uFillTx/>
                <a:latin typeface="Segoe UI"/>
                <a:ea typeface="+mn-ea"/>
                <a:cs typeface="+mn-cs"/>
              </a:rPr>
              <a:t>Partners may modularize by department or mix &amp; match for SMBs wearing multiple hats.</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283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98000082-733C-7745-B6B2-DEBD02307451}" type="datetime8">
              <a:rPr lang="en-CA" smtClean="0"/>
              <a:t>2025-04-24 7:55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4042720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3450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2BF14-203F-095E-ADB0-7C7B81B328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082D61-1E67-6AF6-14F4-8E065799D5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ACFFE7-9FBB-B76C-FAA0-EE4E999715DE}"/>
              </a:ext>
            </a:extLst>
          </p:cNvPr>
          <p:cNvSpPr>
            <a:spLocks noGrp="1"/>
          </p:cNvSpPr>
          <p:nvPr>
            <p:ph type="body" idx="1"/>
          </p:nvPr>
        </p:nvSpPr>
        <p:spPr/>
        <p:txBody>
          <a:bodyPr/>
          <a:lstStyle/>
          <a:p>
            <a:endParaRPr lang="en-US" sz="1200"/>
          </a:p>
        </p:txBody>
      </p:sp>
      <p:sp>
        <p:nvSpPr>
          <p:cNvPr id="4" name="Slide Number Placeholder 3">
            <a:extLst>
              <a:ext uri="{FF2B5EF4-FFF2-40B4-BE49-F238E27FC236}">
                <a16:creationId xmlns:a16="http://schemas.microsoft.com/office/drawing/2014/main" id="{4E223E07-9A16-1253-919C-E2165407FB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3830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37F6C1-A949-4112-997C-FEBE293ACB7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35558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CACAC-CC81-B827-2321-25B56BA318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1C85E-F3C7-EEA7-4B44-963FEC4EE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940E71-D6DA-A8F3-9418-8C9A289D279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1EA6990-052B-BA1B-7AF0-BC92E91A19D4}"/>
              </a:ext>
            </a:extLst>
          </p:cNvPr>
          <p:cNvSpPr>
            <a:spLocks noGrp="1"/>
          </p:cNvSpPr>
          <p:nvPr>
            <p:ph type="sldNum" sz="quarter" idx="10"/>
          </p:nvPr>
        </p:nvSpPr>
        <p:spPr/>
        <p:txBody>
          <a:bodyPr/>
          <a:lstStyle/>
          <a:p>
            <a:pPr marL="0" marR="0" lvl="0" indent="0" algn="r" defTabSz="1634764" rtl="0" eaLnBrk="1" fontAlgn="auto" latinLnBrk="0" hangingPunct="1">
              <a:lnSpc>
                <a:spcPct val="100000"/>
              </a:lnSpc>
              <a:spcBef>
                <a:spcPts val="0"/>
              </a:spcBef>
              <a:spcAft>
                <a:spcPts val="0"/>
              </a:spcAft>
              <a:buClrTx/>
              <a:buSzTx/>
              <a:buFontTx/>
              <a:buNone/>
              <a:tabLst/>
              <a:defRPr/>
            </a:pPr>
            <a:fld id="{732A53FF-CCF9-4474-9AE3-0533A7A060A2}" type="slidenum">
              <a:rPr kumimoji="0" lang="en-US" sz="21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1634764" rtl="0" eaLnBrk="1" fontAlgn="auto" latinLnBrk="0" hangingPunct="1">
                <a:lnSpc>
                  <a:spcPct val="100000"/>
                </a:lnSpc>
                <a:spcBef>
                  <a:spcPts val="0"/>
                </a:spcBef>
                <a:spcAft>
                  <a:spcPts val="0"/>
                </a:spcAft>
                <a:buClrTx/>
                <a:buSzTx/>
                <a:buFontTx/>
                <a:buNone/>
                <a:tabLst/>
                <a:defRPr/>
              </a:pPr>
              <a:t>30</a:t>
            </a:fld>
            <a:endParaRPr kumimoji="0" lang="en-US" sz="21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08267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4/24/25 7:55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0798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latin typeface="Segoe UI Light"/>
                <a:cs typeface="Segoe UI Light"/>
              </a:rPr>
              <a:t>Eighteen months ago, we would not have expected we would be here today talking about generative AI. Whereas the internet took 7 years to reach 100M users, it only took Chat GPT 3 months to reach 100M users. We haven’t experienced diffusion at this scale in the tech industry. </a:t>
            </a:r>
            <a:r>
              <a:rPr lang="en-US" sz="1100">
                <a:effectLst/>
                <a:ea typeface="Calibri" panose="020F0502020204030204" pitchFamily="34" charset="0"/>
                <a:cs typeface="Segoe UI" panose="020B0502040204020203" pitchFamily="34" charset="0"/>
              </a:rPr>
              <a:t>We are in the era of AI. </a:t>
            </a:r>
            <a:r>
              <a:rPr lang="en-US" sz="1100">
                <a:solidFill>
                  <a:srgbClr val="000000"/>
                </a:solidFill>
                <a:effectLst/>
                <a:latin typeface="Segoe UI" panose="020B0502040204020203" pitchFamily="34" charset="0"/>
              </a:rPr>
              <a:t>So the question every leader is asking right now is: How can I seize the full potential of AI, while safeguarding my employees, business, and data? </a:t>
            </a:r>
          </a:p>
          <a:p>
            <a:pPr>
              <a:spcAft>
                <a:spcPts val="300"/>
              </a:spcAft>
            </a:pPr>
            <a:endParaRPr lang="en-US" sz="1100">
              <a:solidFill>
                <a:srgbClr val="000000"/>
              </a:solidFill>
            </a:endParaRPr>
          </a:p>
          <a:p>
            <a:pPr>
              <a:spcAft>
                <a:spcPts val="300"/>
              </a:spcAft>
            </a:pPr>
            <a:r>
              <a:rPr lang="en-US" sz="1100">
                <a:solidFill>
                  <a:srgbClr val="000000"/>
                </a:solidFill>
                <a:effectLst/>
                <a:latin typeface="Segoe UI" panose="020B0502040204020203" pitchFamily="34" charset="0"/>
              </a:rPr>
              <a:t>In fact, 87% of leaders believe AI will give their organization a competitive edge. As CSPs, you work with SMB customers every day. You know that, as they look for the tools and services that will help them compete through AI, you have a huge opportunity to:</a:t>
            </a:r>
          </a:p>
          <a:p>
            <a:pPr marL="171450" indent="-171450">
              <a:spcBef>
                <a:spcPts val="0"/>
              </a:spcBef>
              <a:spcAft>
                <a:spcPts val="300"/>
              </a:spcAft>
              <a:buFont typeface="Arial" panose="020B0604020202020204" pitchFamily="34" charset="0"/>
              <a:buChar char="•"/>
            </a:pPr>
            <a:r>
              <a:rPr lang="en-US" sz="1100">
                <a:solidFill>
                  <a:srgbClr val="000000"/>
                </a:solidFill>
                <a:effectLst/>
                <a:latin typeface="Segoe UI" panose="020B0502040204020203" pitchFamily="34" charset="0"/>
              </a:rPr>
              <a:t>reach new customers, </a:t>
            </a:r>
          </a:p>
          <a:p>
            <a:pPr marL="171450" marR="0" lvl="0" indent="-171450" algn="l" defTabSz="914367" rtl="0" eaLnBrk="1" fontAlgn="auto" latinLnBrk="0" hangingPunct="1">
              <a:lnSpc>
                <a:spcPct val="90000"/>
              </a:lnSpc>
              <a:spcBef>
                <a:spcPts val="0"/>
              </a:spcBef>
              <a:spcAft>
                <a:spcPts val="300"/>
              </a:spcAft>
              <a:buClrTx/>
              <a:buSzTx/>
              <a:buFont typeface="Arial" panose="020B0604020202020204" pitchFamily="34" charset="0"/>
              <a:buChar char="•"/>
              <a:tabLst/>
              <a:defRPr/>
            </a:pPr>
            <a:r>
              <a:rPr lang="en-US" sz="1100">
                <a:solidFill>
                  <a:srgbClr val="000000"/>
                </a:solidFill>
                <a:effectLst/>
                <a:latin typeface="Segoe UI" panose="020B0502040204020203" pitchFamily="34" charset="0"/>
              </a:rPr>
              <a:t>migrate customers to the cloud,</a:t>
            </a:r>
          </a:p>
          <a:p>
            <a:pPr marL="171450" indent="-171450">
              <a:spcBef>
                <a:spcPts val="0"/>
              </a:spcBef>
              <a:spcAft>
                <a:spcPts val="300"/>
              </a:spcAft>
              <a:buFont typeface="Arial" panose="020B0604020202020204" pitchFamily="34" charset="0"/>
              <a:buChar char="•"/>
            </a:pPr>
            <a:r>
              <a:rPr lang="en-US" sz="1100">
                <a:solidFill>
                  <a:srgbClr val="000000"/>
                </a:solidFill>
                <a:effectLst/>
                <a:latin typeface="Segoe UI" panose="020B0502040204020203" pitchFamily="34" charset="0"/>
              </a:rPr>
              <a:t>accelerate your practice and grow revenue </a:t>
            </a:r>
            <a:r>
              <a:rPr lang="en-US" sz="1100">
                <a:solidFill>
                  <a:srgbClr val="000000"/>
                </a:solidFill>
              </a:rPr>
              <a:t>by </a:t>
            </a:r>
            <a:r>
              <a:rPr lang="en-US" sz="1100">
                <a:solidFill>
                  <a:srgbClr val="000000"/>
                </a:solidFill>
                <a:effectLst/>
                <a:latin typeface="Segoe UI" panose="020B0502040204020203" pitchFamily="34" charset="0"/>
              </a:rPr>
              <a:t>helping these customers prepare their software, teams, and strategic approach.  </a:t>
            </a:r>
          </a:p>
          <a:p>
            <a:pPr marL="171450" indent="-171450">
              <a:spcBef>
                <a:spcPts val="0"/>
              </a:spcBef>
              <a:spcAft>
                <a:spcPts val="300"/>
              </a:spcAft>
              <a:buFont typeface="Arial" panose="020B0604020202020204" pitchFamily="34" charset="0"/>
              <a:buChar char="•"/>
            </a:pPr>
            <a:endParaRPr lang="en-US" sz="1100">
              <a:solidFill>
                <a:srgbClr val="000000"/>
              </a:solidFill>
              <a:effectLst/>
              <a:latin typeface="Segoe UI" panose="020B0502040204020203" pitchFamily="34" charset="0"/>
            </a:endParaRPr>
          </a:p>
          <a:p>
            <a:pPr>
              <a:spcBef>
                <a:spcPts val="0"/>
              </a:spcBef>
              <a:spcAft>
                <a:spcPts val="300"/>
              </a:spcAft>
            </a:pPr>
            <a:r>
              <a:rPr lang="en-US" sz="1100">
                <a:solidFill>
                  <a:srgbClr val="000000"/>
                </a:solidFill>
                <a:effectLst/>
                <a:latin typeface="Segoe UI" panose="020B0502040204020203" pitchFamily="34" charset="0"/>
              </a:rPr>
              <a:t> </a:t>
            </a:r>
            <a:endParaRPr lang="en-US" sz="1800">
              <a:solidFill>
                <a:srgbClr val="000000"/>
              </a:solidFill>
              <a:effectLst/>
              <a:latin typeface="Segoe UI" panose="020B0502040204020203" pitchFamily="34" charset="0"/>
            </a:endParaRPr>
          </a:p>
          <a:p>
            <a:endParaRPr lang="en-US">
              <a:solidFill>
                <a:srgbClr val="00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12322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A188A-35C0-4EF8-A41A-386FA035B3A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592733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5BA66-1EF0-45F2-B94E-B902EB793FD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614168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5BA66-1EF0-45F2-B94E-B902EB793FD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166254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5BA66-1EF0-45F2-B94E-B902EB793FD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611522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5BA66-1EF0-45F2-B94E-B902EB793FD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67695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01647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31454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7277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00161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395FA-99F1-F58E-E64B-99B33D99C8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982A7F-0FDF-DC9B-EA34-1FBE9A7BB6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CAF9BF-3DC8-73FE-937D-AF1CEDDD9DEC}"/>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Text" pitchFamily="2" charset="0"/>
                <a:ea typeface="+mn-ea"/>
                <a:cs typeface="Segoe Sans Text" pitchFamily="2" charset="0"/>
              </a:rPr>
              <a:t>Copilot isn’t just a better way of doing the same things. It’s an </a:t>
            </a:r>
            <a:r>
              <a:rPr kumimoji="0" lang="en-US" sz="900" b="0" i="0" u="none" strike="noStrike" kern="1200" cap="none" spc="0" normalizeH="0" baseline="0" noProof="0">
                <a:ln>
                  <a:noFill/>
                </a:ln>
                <a:solidFill>
                  <a:srgbClr val="091F2C"/>
                </a:solidFill>
                <a:effectLst/>
                <a:uLnTx/>
                <a:uFillTx/>
                <a:latin typeface="Segoe Sans Text Semibold" pitchFamily="2" charset="0"/>
                <a:ea typeface="+mn-ea"/>
                <a:cs typeface="Segoe Sans Text Semibold" pitchFamily="2" charset="0"/>
              </a:rPr>
              <a:t>entirely new way of working, and it all starts with a prompt from you.</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091F2C"/>
              </a:solidFill>
              <a:effectLst/>
              <a:uLnTx/>
              <a:uFillTx/>
              <a:latin typeface="Segoe Sans Text Semibold" pitchFamily="2" charset="0"/>
              <a:ea typeface="+mn-ea"/>
              <a:cs typeface="Segoe Sans Text Semibold"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Text" pitchFamily="2" charset="0"/>
                <a:ea typeface="+mn-ea"/>
                <a:cs typeface="Segoe Sans Text" pitchFamily="2" charset="0"/>
              </a:rPr>
              <a:t>Microsoft Copilot brings the power of AI and large language models to provide query responses based on information generally available on the web. But Microsoft Copilot for M365 includes all the value of Copilot plus access to your work content and context so that you receive the most relevant information, all within the flow of work with security you can trust.</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091F2C"/>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rPr>
              <a:t>Copilot for M365 leverages Microsoft Copilot LLMs—the foundational intelligence underlying Copilot that generates responses based on your prompts.</a:t>
            </a:r>
            <a:endParaRPr kumimoji="0" lang="en-US" sz="900" b="0" i="0" u="none" strike="noStrike" kern="1200" cap="none" spc="0" normalizeH="0" baseline="0" noProof="0">
              <a:ln>
                <a:noFill/>
              </a:ln>
              <a:solidFill>
                <a:srgbClr val="091F2C"/>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091F2C"/>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rPr>
              <a:t>The Microsoft Graph is all your work information, like documents, emails, meeting transcripts, and more. Copilot for Microsoft 365 grounds responses in your Graph to retrieve information most relevant to you.</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rPr>
              <a:t>Copilot for Microsoft 365 inherits the security, compliance, and privacy rules you've already set in place with Microsoft 365. Copilot won't use your data to train models.</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rPr>
              <a:t>Copilot for Microsoft 365 is integrated into the apps you use every day to help you supercharge your productivity and creativity, all within the flow of work.</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rPr>
              <a:t>Build and run your own copilots across websites and other channels to serve employees and customers. Extend copilots or create your own with Microsoft Copilot Studio.</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FFF8F3"/>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091F2C"/>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091F2C"/>
              </a:solidFill>
              <a:effectLst/>
              <a:uLnTx/>
              <a:uFillTx/>
              <a:latin typeface="Segoe Sans Text" pitchFamily="2" charset="0"/>
              <a:ea typeface="+mn-ea"/>
              <a:cs typeface="Segoe Sans Text" pitchFamily="2"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900" b="0" i="0" u="none" strike="noStrike" kern="1200" cap="none" spc="0" normalizeH="0" baseline="0" noProof="0">
              <a:ln>
                <a:noFill/>
              </a:ln>
              <a:solidFill>
                <a:srgbClr val="091F2C"/>
              </a:solidFill>
              <a:effectLst/>
              <a:uLnTx/>
              <a:uFillTx/>
              <a:latin typeface="Segoe Sans Text Semibold" pitchFamily="2" charset="0"/>
              <a:ea typeface="+mn-ea"/>
              <a:cs typeface="Segoe Sans Text Semibold" pitchFamily="2" charset="0"/>
            </a:endParaRPr>
          </a:p>
          <a:p>
            <a:endParaRPr lang="en-US"/>
          </a:p>
        </p:txBody>
      </p:sp>
      <p:sp>
        <p:nvSpPr>
          <p:cNvPr id="4" name="Slide Number Placeholder 3">
            <a:extLst>
              <a:ext uri="{FF2B5EF4-FFF2-40B4-BE49-F238E27FC236}">
                <a16:creationId xmlns:a16="http://schemas.microsoft.com/office/drawing/2014/main" id="{0009D95E-BE67-8E65-D5B1-0FC01E3EF6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2B41D-4B70-4AD2-A5B9-82FB5D3A1D8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6089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000000"/>
                </a:solidFill>
                <a:effectLst/>
                <a:latin typeface="Aptos" panose="020B0004020202020204" pitchFamily="34" charset="0"/>
              </a:rPr>
              <a:t>AI can be a game-changer in addressing the challenges that you and your team might be facing in getting work done. The complexity and rapid pace of tasks to be completed is overwhelming for everyone. </a:t>
            </a:r>
          </a:p>
          <a:p>
            <a:endParaRPr lang="en-US" sz="1800" b="0" i="0">
              <a:solidFill>
                <a:srgbClr val="000000"/>
              </a:solidFill>
              <a:effectLst/>
              <a:latin typeface="Aptos" panose="020B0004020202020204" pitchFamily="34" charset="0"/>
            </a:endParaRPr>
          </a:p>
          <a:p>
            <a:r>
              <a:rPr lang="en-US" sz="1800" b="0" i="0">
                <a:solidFill>
                  <a:srgbClr val="000000"/>
                </a:solidFill>
                <a:effectLst/>
                <a:latin typeface="Aptos" panose="020B0004020202020204" pitchFamily="34" charset="0"/>
              </a:rPr>
              <a:t>Perhaps, like our 2024 Annual Work Trend Index survey respondents, you run out of energy by the end of the day and lack the focused time to drive innovative changes. AI can help save you time so you can focus on what matters most to you and your business. </a:t>
            </a:r>
          </a:p>
          <a:p>
            <a:endParaRPr lang="en-US" sz="1800" b="0" i="0">
              <a:solidFill>
                <a:srgbClr val="000000"/>
              </a:solidFill>
              <a:effectLst/>
              <a:latin typeface="Aptos" panose="020B0004020202020204" pitchFamily="34" charset="0"/>
            </a:endParaRPr>
          </a:p>
          <a:p>
            <a:r>
              <a:rPr lang="en-US" sz="1800" b="0" i="0">
                <a:solidFill>
                  <a:srgbClr val="000000"/>
                </a:solidFill>
                <a:effectLst/>
                <a:latin typeface="Aptos" panose="020B0004020202020204" pitchFamily="34" charset="0"/>
              </a:rPr>
              <a:t>Additionally, AI is proving to be a critical tool for your team, with employees recognizing its potential to enhance their effectiveness and help make them stand out as AI power users. </a:t>
            </a:r>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F057F13D-0D0B-4BF7-B71B-A66B2320570C}"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910076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2800" b="0" i="0">
                <a:solidFill>
                  <a:srgbClr val="000000"/>
                </a:solidFill>
                <a:effectLst/>
                <a:latin typeface="Segoe UI"/>
                <a:cs typeface="Segoe UI"/>
              </a:rPr>
              <a:t>The most important thing about Copilot is that you’re always in control.</a:t>
            </a:r>
            <a:r>
              <a:rPr lang="en-US" sz="2800">
                <a:solidFill>
                  <a:srgbClr val="000000"/>
                </a:solidFill>
                <a:latin typeface="Segoe UI"/>
                <a:cs typeface="Segoe UI"/>
              </a:rPr>
              <a:t> </a:t>
            </a:r>
            <a:endParaRPr lang="en-US" sz="2800" b="0" i="0">
              <a:solidFill>
                <a:srgbClr val="000000"/>
              </a:solidFill>
              <a:effectLst/>
              <a:latin typeface="Segoe UI" panose="020B0502040204020203" pitchFamily="34" charset="0"/>
            </a:endParaRPr>
          </a:p>
          <a:p>
            <a:pPr algn="l" rtl="0" fontAlgn="base"/>
            <a:endParaRPr lang="en-US" sz="2800" b="0" i="0">
              <a:solidFill>
                <a:srgbClr val="000000"/>
              </a:solidFill>
              <a:effectLst/>
              <a:latin typeface="Segoe UI" panose="020B0502040204020203" pitchFamily="34" charset="0"/>
            </a:endParaRPr>
          </a:p>
          <a:p>
            <a:pPr fontAlgn="base"/>
            <a:r>
              <a:rPr lang="en-US" sz="2800" b="0" i="0">
                <a:solidFill>
                  <a:srgbClr val="000000"/>
                </a:solidFill>
                <a:effectLst/>
                <a:latin typeface="Segoe UI"/>
                <a:cs typeface="Segoe UI"/>
              </a:rPr>
              <a:t>You decide what to keep, modify, or discard.</a:t>
            </a:r>
            <a:r>
              <a:rPr lang="en-US" sz="2800">
                <a:solidFill>
                  <a:srgbClr val="000000"/>
                </a:solidFill>
                <a:latin typeface="Segoe UI"/>
                <a:cs typeface="Segoe UI"/>
              </a:rPr>
              <a:t> </a:t>
            </a:r>
            <a:endParaRPr lang="en-US" sz="2800" b="0" i="0">
              <a:solidFill>
                <a:srgbClr val="000000"/>
              </a:solidFill>
              <a:effectLst/>
              <a:latin typeface="Segoe UI" panose="020B0502040204020203" pitchFamily="34" charset="0"/>
              <a:cs typeface="Segoe UI"/>
            </a:endParaRPr>
          </a:p>
          <a:p>
            <a:pPr algn="l" rtl="0" fontAlgn="base"/>
            <a:endParaRPr lang="en-US" sz="2800" b="0" i="0">
              <a:solidFill>
                <a:srgbClr val="000000"/>
              </a:solidFill>
              <a:effectLst/>
              <a:latin typeface="Segoe UI" panose="020B0502040204020203" pitchFamily="34" charset="0"/>
            </a:endParaRPr>
          </a:p>
          <a:p>
            <a:pPr algn="l" rtl="0" fontAlgn="base"/>
            <a:r>
              <a:rPr lang="en-US" sz="1800" b="0" i="0">
                <a:solidFill>
                  <a:srgbClr val="0078D4"/>
                </a:solidFill>
                <a:effectLst/>
                <a:latin typeface="Segoe UI"/>
                <a:cs typeface="Segoe UI"/>
              </a:rPr>
              <a:t>Let’s take a look at what Copilot can do for you. </a:t>
            </a:r>
          </a:p>
          <a:p>
            <a:pPr algn="l" rtl="0" fontAlgn="base"/>
            <a:endParaRPr lang="en-US" sz="1800" b="0" i="0">
              <a:solidFill>
                <a:srgbClr val="0078D4"/>
              </a:solidFill>
              <a:effectLst/>
              <a:latin typeface="Segoe UI" panose="020B0502040204020203" pitchFamily="34" charset="0"/>
            </a:endParaRPr>
          </a:p>
          <a:p>
            <a:r>
              <a:rPr lang="en-US" b="1" i="0">
                <a:effectLst/>
              </a:rPr>
              <a:t>&lt;&lt;</a:t>
            </a:r>
            <a:r>
              <a:rPr lang="en-US" b="1"/>
              <a:t> Click to play video </a:t>
            </a:r>
            <a:r>
              <a:rPr lang="en-US" b="1" i="0">
                <a:effectLst/>
              </a:rPr>
              <a:t>&gt;&gt;</a:t>
            </a:r>
            <a:endParaRPr lang="en-US" b="1"/>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399639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9F80C-FAF9-D22E-3FF9-E253797028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625697-728F-EAAC-3619-FD9ECAAC63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BD3419-A0B8-E409-1D64-9311BF53623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9D86537-50C1-801E-C439-7788C29DD5F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78824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2B41D-4B70-4AD2-A5B9-82FB5D3A1D8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54851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24"/>
              </a:spcAft>
            </a:pPr>
            <a:endParaRPr lang="en-US" sz="800" b="1">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D3C811-1D71-40A8-9772-FB9CCF66E8C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80271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5800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100" b="0" i="0" kern="100">
                <a:solidFill>
                  <a:srgbClr val="000000"/>
                </a:solidFill>
                <a:effectLst/>
                <a:ea typeface="Yu Mincho" panose="02020400000000000000" pitchFamily="18" charset="-128"/>
                <a:cs typeface="Segoe UI" panose="020B0502040204020203" pitchFamily="34" charset="0"/>
              </a:rPr>
              <a:t>In March 2023, we introduced </a:t>
            </a:r>
            <a:r>
              <a:rPr lang="en-US" sz="1100" kern="100">
                <a:effectLst/>
                <a:ea typeface="Yu Mincho" panose="02020400000000000000" pitchFamily="18" charset="-128"/>
                <a:cs typeface="Segoe UI" panose="020B0502040204020203" pitchFamily="34" charset="0"/>
              </a:rPr>
              <a:t>Copilot for Microsoft 365</a:t>
            </a:r>
            <a:r>
              <a:rPr lang="en-US" sz="1100" kern="100">
                <a:effectLst/>
                <a:ea typeface="Aptos" panose="020B0004020202020204" pitchFamily="34" charset="0"/>
                <a:cs typeface="Segoe UI" panose="020B0502040204020203" pitchFamily="34" charset="0"/>
              </a:rPr>
              <a:t>—</a:t>
            </a:r>
            <a:r>
              <a:rPr lang="en-US" sz="1100" kern="100">
                <a:effectLst/>
                <a:ea typeface="Yu Mincho" panose="02020400000000000000" pitchFamily="18" charset="-128"/>
                <a:cs typeface="Segoe UI" panose="020B0502040204020203" pitchFamily="34" charset="0"/>
              </a:rPr>
              <a:t>an AI assistant at work. </a:t>
            </a:r>
            <a:r>
              <a:rPr lang="en-US" sz="1100">
                <a:ea typeface="MS Mincho"/>
                <a:cs typeface="Segoe UI" panose="020B0502040204020203" pitchFamily="34" charset="0"/>
              </a:rPr>
              <a:t>Copilot for Microsoft 365 isn’t just a better way of doing the same things. It’s an entirely new way of working. Setting up your SMB customers to take full advantage of the capabilities of Copilot, when it becomes available through the CSP channel for SMBs, is going to be crucial to supercharging your CSP business.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100">
              <a:ea typeface="MS Mincho"/>
              <a:cs typeface="Segoe UI" panose="020B0502040204020203"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b="0" i="0">
              <a:solidFill>
                <a:srgbClr val="0078D4"/>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B8CB10-30FE-4017-83CA-7204E62BA9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19075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623438">
              <a:spcAft>
                <a:spcPts val="818"/>
              </a:spcAft>
              <a:buNone/>
              <a:defRPr/>
            </a:pPr>
            <a:r>
              <a:rPr lang="en-US" sz="900"/>
              <a:t>2024 is the year AI at work gets real. Businesses that apply AI to drive growth, manage costs, and deliver greater value to customers will pull ahead.</a:t>
            </a:r>
          </a:p>
          <a:p>
            <a:pPr marL="0" lvl="1" indent="0" defTabSz="623438">
              <a:spcAft>
                <a:spcPts val="818"/>
              </a:spcAft>
              <a:buNone/>
              <a:defRPr/>
            </a:pPr>
            <a:endParaRPr lang="en-US" sz="900"/>
          </a:p>
          <a:p>
            <a:pPr marL="0" lvl="1" indent="0" defTabSz="623438">
              <a:spcAft>
                <a:spcPts val="818"/>
              </a:spcAft>
              <a:buNone/>
              <a:defRPr/>
            </a:pPr>
            <a:r>
              <a:rPr lang="en-US" sz="900"/>
              <a:t>To empower organizations of all sizes with AI, Copilot for Microsoft 365 became available across every Microsoft sales channel in 2024. SMBs stand to gain the most from generative AI—and Copilot is uniquely suited to meet their needs. </a:t>
            </a:r>
          </a:p>
          <a:p>
            <a:pPr marL="0" marR="0">
              <a:lnSpc>
                <a:spcPct val="107000"/>
              </a:lnSpc>
              <a:spcBef>
                <a:spcPts val="0"/>
              </a:spcBef>
              <a:spcAft>
                <a:spcPts val="800"/>
              </a:spcAft>
            </a:pPr>
            <a:endParaRPr lang="en-US" sz="90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4/24/25 7:55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161859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107000"/>
              </a:lnSpc>
              <a:spcBef>
                <a:spcPts val="0"/>
              </a:spcBef>
              <a:spcAft>
                <a:spcPts val="800"/>
              </a:spcAft>
              <a:buClrTx/>
              <a:buSzTx/>
              <a:buFontTx/>
              <a:buNone/>
              <a:tabLst/>
              <a:defRPr/>
            </a:pPr>
            <a:r>
              <a:rPr lang="en-US" sz="900"/>
              <a:t>The data is clear: companies large and small are overwhelmed with digital debt and under duress at work—and they’re turning to AI for relief. </a:t>
            </a:r>
          </a:p>
          <a:p>
            <a:pPr marL="0" marR="0">
              <a:lnSpc>
                <a:spcPct val="107000"/>
              </a:lnSpc>
              <a:spcBef>
                <a:spcPts val="0"/>
              </a:spcBef>
              <a:spcAft>
                <a:spcPts val="800"/>
              </a:spcAft>
            </a:pPr>
            <a:endParaRPr lang="en-US" sz="90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2F19A73-88F5-4B80-A929-CF8E66EE5449}"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4/24/25 7:55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76896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Copilot for Microsoft 365 is quickly becoming a must-have for business productivity, which makes it a huge opportunity for you. 77 percent of early adopters say they love using Copilot so much they don’t want to give it up. 70 percent of Copilot users say they’re more productive when they use it, and 68 percent say it improves the quality of their work.</a:t>
            </a:r>
          </a:p>
          <a:p>
            <a:endParaRPr lang="en-US"/>
          </a:p>
          <a:p>
            <a:r>
              <a:rPr lang="en-US"/>
              <a:t>Internally at Microsoft we see similar experiences from our sales and support teams that were first to adopt it. Microsoft sellers say it saves them 90 min. of time each week. </a:t>
            </a:r>
          </a:p>
          <a:p>
            <a:pPr marL="171450" indent="-171450">
              <a:buFont typeface="Arial" panose="020B0604020202020204" pitchFamily="34" charset="0"/>
              <a:buChar char="•"/>
            </a:pPr>
            <a:r>
              <a:rPr lang="en-US"/>
              <a:t>83 percent of sellers say they’re more productive</a:t>
            </a:r>
          </a:p>
          <a:p>
            <a:pPr marL="171450" indent="-171450">
              <a:buFont typeface="Arial" panose="020B0604020202020204" pitchFamily="34" charset="0"/>
              <a:buChar char="•"/>
            </a:pPr>
            <a:r>
              <a:rPr lang="en-US"/>
              <a:t>67 percent of sellers say they spend more time with customers when they use Copilot</a:t>
            </a:r>
          </a:p>
          <a:p>
            <a:pPr marL="0" indent="0">
              <a:buFont typeface="Arial" panose="020B0604020202020204" pitchFamily="34" charset="0"/>
              <a:buNone/>
            </a:pPr>
            <a:endParaRPr lang="en-US"/>
          </a:p>
          <a:p>
            <a:pPr marL="0" indent="0">
              <a:buFont typeface="Arial" panose="020B0604020202020204" pitchFamily="34" charset="0"/>
              <a:buNone/>
            </a:pPr>
            <a:r>
              <a:rPr lang="en-US"/>
              <a:t>Microsoft support agents see significant improvements, too, including a 12 percent reduction in case handling time, and a 10 percent boost in case resolution.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6DF94-2EAE-48E3-A09B-F23F12BB64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9191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B6DF94-2EAE-48E3-A09B-F23F12BB64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70295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emf"/><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4.jpeg"/><Relationship Id="rId1" Type="http://schemas.openxmlformats.org/officeDocument/2006/relationships/slideMaster" Target="../slideMasters/slideMaster2.xml"/><Relationship Id="rId4" Type="http://schemas.openxmlformats.org/officeDocument/2006/relationships/image" Target="../media/image65.jpe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4.jpeg"/><Relationship Id="rId1" Type="http://schemas.openxmlformats.org/officeDocument/2006/relationships/slideMaster" Target="../slideMasters/slideMaster2.xml"/><Relationship Id="rId5" Type="http://schemas.openxmlformats.org/officeDocument/2006/relationships/image" Target="../media/image66.jpeg"/><Relationship Id="rId4" Type="http://schemas.openxmlformats.org/officeDocument/2006/relationships/image" Target="../media/image65.jpe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Master" Target="../slideMasters/slideMaster2.xml"/><Relationship Id="rId4" Type="http://schemas.openxmlformats.org/officeDocument/2006/relationships/image" Target="../media/image71.jpe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Master" Target="../slideMasters/slideMaster2.xml"/><Relationship Id="rId5" Type="http://schemas.openxmlformats.org/officeDocument/2006/relationships/image" Target="../media/image75.jpeg"/><Relationship Id="rId4" Type="http://schemas.openxmlformats.org/officeDocument/2006/relationships/image" Target="../media/image74.jpe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4.jpeg"/><Relationship Id="rId1" Type="http://schemas.openxmlformats.org/officeDocument/2006/relationships/slideMaster" Target="../slideMasters/slideMaster2.xml"/><Relationship Id="rId6" Type="http://schemas.openxmlformats.org/officeDocument/2006/relationships/image" Target="../media/image76.jpeg"/><Relationship Id="rId5" Type="http://schemas.openxmlformats.org/officeDocument/2006/relationships/image" Target="../media/image66.jpeg"/><Relationship Id="rId4" Type="http://schemas.openxmlformats.org/officeDocument/2006/relationships/image" Target="../media/image65.jpe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4.jpeg"/><Relationship Id="rId1" Type="http://schemas.openxmlformats.org/officeDocument/2006/relationships/slideMaster" Target="../slideMasters/slideMaster2.xml"/><Relationship Id="rId4" Type="http://schemas.openxmlformats.org/officeDocument/2006/relationships/image" Target="../media/image65.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4.jpeg"/><Relationship Id="rId1" Type="http://schemas.openxmlformats.org/officeDocument/2006/relationships/slideMaster" Target="../slideMasters/slideMaster2.xml"/><Relationship Id="rId5" Type="http://schemas.openxmlformats.org/officeDocument/2006/relationships/image" Target="../media/image66.jpeg"/><Relationship Id="rId4" Type="http://schemas.openxmlformats.org/officeDocument/2006/relationships/image" Target="../media/image65.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4.jpeg"/><Relationship Id="rId1" Type="http://schemas.openxmlformats.org/officeDocument/2006/relationships/slideMaster" Target="../slideMasters/slideMaster2.xml"/><Relationship Id="rId6" Type="http://schemas.openxmlformats.org/officeDocument/2006/relationships/image" Target="../media/image76.jpeg"/><Relationship Id="rId5" Type="http://schemas.openxmlformats.org/officeDocument/2006/relationships/image" Target="../media/image66.jpeg"/><Relationship Id="rId4" Type="http://schemas.openxmlformats.org/officeDocument/2006/relationships/image" Target="../media/image65.jpe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Master" Target="../slideMasters/slideMaster2.xml"/><Relationship Id="rId4" Type="http://schemas.openxmlformats.org/officeDocument/2006/relationships/image" Target="../media/image84.png"/></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Master" Target="../slideMasters/slideMaster2.xml"/><Relationship Id="rId4" Type="http://schemas.openxmlformats.org/officeDocument/2006/relationships/image" Target="../media/image89.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4.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5" Type="http://schemas.microsoft.com/office/2007/relationships/hdphoto" Target="../media/hdphoto7.wdp"/><Relationship Id="rId4" Type="http://schemas.openxmlformats.org/officeDocument/2006/relationships/image" Target="../media/image28.pn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7.png"/><Relationship Id="rId1" Type="http://schemas.openxmlformats.org/officeDocument/2006/relationships/slideMaster" Target="../slideMasters/slideMaster1.xml"/><Relationship Id="rId5" Type="http://schemas.microsoft.com/office/2007/relationships/hdphoto" Target="../media/hdphoto9.wdp"/><Relationship Id="rId4" Type="http://schemas.openxmlformats.org/officeDocument/2006/relationships/image" Target="../media/image31.pn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emf"/><Relationship Id="rId1" Type="http://schemas.openxmlformats.org/officeDocument/2006/relationships/slideMaster" Target="../slideMasters/slideMaster2.xml"/><Relationship Id="rId4" Type="http://schemas.openxmlformats.org/officeDocument/2006/relationships/image" Target="../media/image39.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6.emf"/><Relationship Id="rId1" Type="http://schemas.openxmlformats.org/officeDocument/2006/relationships/slideMaster" Target="../slideMasters/slideMaster2.xml"/><Relationship Id="rId4" Type="http://schemas.openxmlformats.org/officeDocument/2006/relationships/image" Target="../media/image41.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6.emf"/><Relationship Id="rId1" Type="http://schemas.openxmlformats.org/officeDocument/2006/relationships/slideMaster" Target="../slideMasters/slideMaster2.xml"/><Relationship Id="rId4" Type="http://schemas.openxmlformats.org/officeDocument/2006/relationships/image" Target="../media/image43.sv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6.emf"/><Relationship Id="rId1" Type="http://schemas.openxmlformats.org/officeDocument/2006/relationships/slideMaster" Target="../slideMasters/slideMaster2.xml"/><Relationship Id="rId4" Type="http://schemas.openxmlformats.org/officeDocument/2006/relationships/image" Target="../media/image45.sv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6.emf"/><Relationship Id="rId1" Type="http://schemas.openxmlformats.org/officeDocument/2006/relationships/slideMaster" Target="../slideMasters/slideMaster2.xml"/><Relationship Id="rId4" Type="http://schemas.openxmlformats.org/officeDocument/2006/relationships/image" Target="../media/image47.sv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6.emf"/><Relationship Id="rId1" Type="http://schemas.openxmlformats.org/officeDocument/2006/relationships/slideMaster" Target="../slideMasters/slideMaster2.xml"/><Relationship Id="rId4" Type="http://schemas.openxmlformats.org/officeDocument/2006/relationships/image" Target="../media/image4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Master" Target="../slideMasters/slideMaster2.xml"/><Relationship Id="rId4" Type="http://schemas.openxmlformats.org/officeDocument/2006/relationships/image" Target="../media/image36.emf"/></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52.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53.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close-up of a colorful spiral&#10;&#10;Description automatically generated">
            <a:extLst>
              <a:ext uri="{FF2B5EF4-FFF2-40B4-BE49-F238E27FC236}">
                <a16:creationId xmlns:a16="http://schemas.microsoft.com/office/drawing/2014/main" id="{05AD6BD6-B499-AF84-E9A5-BE7C78BBE3E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108F13F4-2AA0-2751-9C54-183410D351E2}"/>
              </a:ext>
            </a:extLst>
          </p:cNvPr>
          <p:cNvSpPr/>
          <p:nvPr userDrawn="1"/>
        </p:nvSpPr>
        <p:spPr>
          <a:xfrm>
            <a:off x="0" y="0"/>
            <a:ext cx="6616700" cy="6858000"/>
          </a:xfrm>
          <a:prstGeom prst="rect">
            <a:avLst/>
          </a:prstGeom>
          <a:gradFill flip="none" rotWithShape="1">
            <a:gsLst>
              <a:gs pos="26000">
                <a:schemeClr val="bg1">
                  <a:alpha val="58000"/>
                </a:schemeClr>
              </a:gs>
              <a:gs pos="70000">
                <a:schemeClr val="bg1">
                  <a:alpha val="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ADF4F93-13B7-9E90-F2C3-66C182809D1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colorful spiral&#10;&#10;Description automatically generated">
            <a:extLst>
              <a:ext uri="{FF2B5EF4-FFF2-40B4-BE49-F238E27FC236}">
                <a16:creationId xmlns:a16="http://schemas.microsoft.com/office/drawing/2014/main" id="{799145B4-A11C-C3DF-BA47-3700F47BF4ED}"/>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56"/>
                    </a14:imgEffect>
                  </a14:imgLayer>
                </a14:imgProps>
              </a:ext>
              <a:ext uri="{28A0092B-C50C-407E-A947-70E740481C1C}">
                <a14:useLocalDpi xmlns:a14="http://schemas.microsoft.com/office/drawing/2010/main"/>
              </a:ext>
            </a:extLst>
          </a:blip>
          <a:srcRect/>
          <a:stretch/>
        </p:blipFill>
        <p:spPr>
          <a:xfrm>
            <a:off x="508000" y="2282624"/>
            <a:ext cx="8534400" cy="3006050"/>
          </a:xfrm>
          <a:prstGeom prst="roundRect">
            <a:avLst>
              <a:gd name="adj" fmla="val 16667"/>
            </a:avLst>
          </a:prstGeom>
          <a:ln>
            <a:noFill/>
          </a:ln>
          <a:effectLst>
            <a:softEdge rad="0"/>
          </a:effectLst>
          <a:scene3d>
            <a:camera prst="orthographicFront"/>
            <a:lightRig rig="contrasting" dir="t">
              <a:rot lat="0" lon="0" rev="4200000"/>
            </a:lightRig>
          </a:scene3d>
          <a:sp3d prstMaterial="plastic">
            <a:bevelT w="0" h="0" prst="relaxedInset"/>
            <a:contourClr>
              <a:srgbClr val="969696"/>
            </a:contourClr>
          </a:sp3d>
        </p:spPr>
      </p:pic>
      <p:sp>
        <p:nvSpPr>
          <p:cNvPr id="4" name="Rectangle: Rounded Corners 3">
            <a:extLst>
              <a:ext uri="{FF2B5EF4-FFF2-40B4-BE49-F238E27FC236}">
                <a16:creationId xmlns:a16="http://schemas.microsoft.com/office/drawing/2014/main" id="{6CFC3848-31B0-12FC-5D3C-1FC94FD228E5}"/>
              </a:ext>
            </a:extLst>
          </p:cNvPr>
          <p:cNvSpPr/>
          <p:nvPr userDrawn="1"/>
        </p:nvSpPr>
        <p:spPr>
          <a:xfrm>
            <a:off x="508000" y="2282623"/>
            <a:ext cx="8534400" cy="3006050"/>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7DF3D89-1F38-68AF-6810-97AA81AC8C89}"/>
              </a:ext>
            </a:extLst>
          </p:cNvPr>
          <p:cNvSpPr/>
          <p:nvPr userDrawn="1"/>
        </p:nvSpPr>
        <p:spPr>
          <a:xfrm>
            <a:off x="968887" y="4124123"/>
            <a:ext cx="7552813" cy="70788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agnify" title="Icon of a magnifying glass">
            <a:extLst>
              <a:ext uri="{FF2B5EF4-FFF2-40B4-BE49-F238E27FC236}">
                <a16:creationId xmlns:a16="http://schemas.microsoft.com/office/drawing/2014/main" id="{B5E74FB4-99CE-B56C-F3BE-9224CCF064E1}"/>
              </a:ext>
            </a:extLst>
          </p:cNvPr>
          <p:cNvSpPr>
            <a:spLocks noChangeAspect="1" noEditPoints="1"/>
          </p:cNvSpPr>
          <p:nvPr userDrawn="1"/>
        </p:nvSpPr>
        <p:spPr bwMode="auto">
          <a:xfrm flipH="1">
            <a:off x="7929465" y="4314225"/>
            <a:ext cx="308170" cy="3022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Title 15">
            <a:extLst>
              <a:ext uri="{FF2B5EF4-FFF2-40B4-BE49-F238E27FC236}">
                <a16:creationId xmlns:a16="http://schemas.microsoft.com/office/drawing/2014/main" id="{1AB79229-7EF8-8D54-ED6D-2A2E11C74F94}"/>
              </a:ext>
            </a:extLst>
          </p:cNvPr>
          <p:cNvSpPr>
            <a:spLocks noGrp="1"/>
          </p:cNvSpPr>
          <p:nvPr>
            <p:ph type="title"/>
          </p:nvPr>
        </p:nvSpPr>
        <p:spPr>
          <a:xfrm>
            <a:off x="912421" y="3202170"/>
            <a:ext cx="7683500" cy="895065"/>
          </a:xfrm>
        </p:spPr>
        <p:txBody>
          <a:bodyPr/>
          <a:lstStyle>
            <a:lvl1pPr>
              <a:defRPr>
                <a:solidFill>
                  <a:srgbClr val="463668"/>
                </a:solidFill>
                <a:latin typeface="+mj-lt"/>
                <a:cs typeface="Segoe UI Semibold" panose="020B0702040204020203" pitchFamily="34" charset="0"/>
              </a:defRPr>
            </a:lvl1pPr>
          </a:lstStyle>
          <a:p>
            <a:r>
              <a:rPr lang="en-US"/>
              <a:t>Click to edit Master title style</a:t>
            </a:r>
          </a:p>
        </p:txBody>
      </p:sp>
      <p:sp>
        <p:nvSpPr>
          <p:cNvPr id="24" name="Text Placeholder 23">
            <a:extLst>
              <a:ext uri="{FF2B5EF4-FFF2-40B4-BE49-F238E27FC236}">
                <a16:creationId xmlns:a16="http://schemas.microsoft.com/office/drawing/2014/main" id="{44FD65AF-CF48-C43D-0B1B-B1AD516E4D77}"/>
              </a:ext>
            </a:extLst>
          </p:cNvPr>
          <p:cNvSpPr>
            <a:spLocks noGrp="1"/>
          </p:cNvSpPr>
          <p:nvPr>
            <p:ph type="body" sz="quarter" idx="10"/>
          </p:nvPr>
        </p:nvSpPr>
        <p:spPr>
          <a:xfrm>
            <a:off x="980803" y="4236857"/>
            <a:ext cx="6823075" cy="454517"/>
          </a:xfrm>
        </p:spPr>
        <p:txBody>
          <a:bodyPr/>
          <a:lstStyle>
            <a:lvl1pPr marL="0" indent="0">
              <a:buNone/>
              <a:defRPr/>
            </a:lvl1pPr>
          </a:lstStyle>
          <a:p>
            <a:pPr lvl="0"/>
            <a:r>
              <a:rPr lang="en-US"/>
              <a:t>Click to edit Master text styles</a:t>
            </a:r>
          </a:p>
        </p:txBody>
      </p:sp>
      <p:grpSp>
        <p:nvGrpSpPr>
          <p:cNvPr id="31" name="Group 30">
            <a:extLst>
              <a:ext uri="{FF2B5EF4-FFF2-40B4-BE49-F238E27FC236}">
                <a16:creationId xmlns:a16="http://schemas.microsoft.com/office/drawing/2014/main" id="{F9844A26-1988-5CF0-0512-FD5DB0A10493}"/>
              </a:ext>
            </a:extLst>
          </p:cNvPr>
          <p:cNvGrpSpPr/>
          <p:nvPr userDrawn="1"/>
        </p:nvGrpSpPr>
        <p:grpSpPr>
          <a:xfrm>
            <a:off x="500380" y="692322"/>
            <a:ext cx="1549400" cy="331285"/>
            <a:chOff x="508000" y="692322"/>
            <a:chExt cx="1742534" cy="372580"/>
          </a:xfrm>
        </p:grpSpPr>
        <p:pic>
          <p:nvPicPr>
            <p:cNvPr id="9" name="MS logo gray - EMF" descr="Microsoft logo, gray text version">
              <a:extLst>
                <a:ext uri="{FF2B5EF4-FFF2-40B4-BE49-F238E27FC236}">
                  <a16:creationId xmlns:a16="http://schemas.microsoft.com/office/drawing/2014/main" id="{9F910978-B2E2-A761-DB69-562574461700}"/>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30" name="Freeform: Shape 29">
              <a:extLst>
                <a:ext uri="{FF2B5EF4-FFF2-40B4-BE49-F238E27FC236}">
                  <a16:creationId xmlns:a16="http://schemas.microsoft.com/office/drawing/2014/main" id="{71A4613D-97FC-C7D4-40A9-576E9C03D440}"/>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4" name="Freeform: Shape 33">
            <a:extLst>
              <a:ext uri="{FF2B5EF4-FFF2-40B4-BE49-F238E27FC236}">
                <a16:creationId xmlns:a16="http://schemas.microsoft.com/office/drawing/2014/main" id="{F93F6363-616A-CDD2-CAE0-DBC4E69EE419}"/>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Copilot" descr="Copilot icon">
            <a:extLst>
              <a:ext uri="{FF2B5EF4-FFF2-40B4-BE49-F238E27FC236}">
                <a16:creationId xmlns:a16="http://schemas.microsoft.com/office/drawing/2014/main" id="{A6CB4445-8253-6F12-943D-4C9B989EDCAA}"/>
              </a:ext>
            </a:extLst>
          </p:cNvPr>
          <p:cNvPicPr>
            <a:picLocks noChangeAspect="1"/>
          </p:cNvPicPr>
          <p:nvPr userDrawn="1"/>
        </p:nvPicPr>
        <p:blipFill>
          <a:blip r:embed="rId6"/>
          <a:stretch>
            <a:fillRect/>
          </a:stretch>
        </p:blipFill>
        <p:spPr>
          <a:xfrm>
            <a:off x="958097" y="2614143"/>
            <a:ext cx="555744" cy="555742"/>
          </a:xfrm>
          <a:prstGeom prst="rect">
            <a:avLst/>
          </a:prstGeom>
          <a:noFill/>
          <a:ln>
            <a:noFill/>
            <a:headEnd type="none" w="med" len="med"/>
            <a:tailEnd type="none" w="med" len="med"/>
          </a:ln>
          <a:effectLst>
            <a:outerShdw blurRad="63500" dist="63500" dir="8100000" algn="tr" rotWithShape="0">
              <a:prstClr val="black">
                <a:alpha val="10000"/>
              </a:prstClr>
            </a:outerShdw>
          </a:effectLst>
        </p:spPr>
      </p:pic>
    </p:spTree>
    <p:extLst>
      <p:ext uri="{BB962C8B-B14F-4D97-AF65-F5344CB8AC3E}">
        <p14:creationId xmlns:p14="http://schemas.microsoft.com/office/powerpoint/2010/main" val="95510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B76918B-C17A-3C2A-52E2-C558E0B41D4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a:stretch/>
        </p:blipFill>
        <p:spPr>
          <a:xfrm>
            <a:off x="0" y="0"/>
            <a:ext cx="12192000" cy="6692900"/>
          </a:xfrm>
          <a:prstGeom prst="rect">
            <a:avLst/>
          </a:prstGeom>
        </p:spPr>
      </p:pic>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507584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483064"/>
            <a:ext cx="11018520" cy="460126"/>
          </a:xfrm>
          <a:prstGeom prst="rect">
            <a:avLst/>
          </a:prstGeo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1"/>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556" lvl="0" indent="-228556"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345841291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913223"/>
            <a:ext cx="11018520" cy="460126"/>
          </a:xfrm>
          <a:prstGeom prst="rect">
            <a:avLst/>
          </a:prstGeo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556" lvl="0" indent="-228556"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1211371240"/>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460126"/>
          </a:xfrm>
          <a:prstGeom prst="rect">
            <a:avLst/>
          </a:prstGeo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276999"/>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556" lvl="0" indent="-228556"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276999"/>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556" lvl="0" indent="-228556"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254823855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460126"/>
          </a:xfrm>
          <a:prstGeom prst="rect">
            <a:avLst/>
          </a:prstGeo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4" y="5689600"/>
            <a:ext cx="3475037" cy="276999"/>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1" y="5689600"/>
            <a:ext cx="3475037" cy="276999"/>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2" y="5689600"/>
            <a:ext cx="3475037" cy="276999"/>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80371739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0126"/>
          </a:xfrm>
          <a:prstGeom prst="rect">
            <a:avLst/>
          </a:prstGeo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553997"/>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1"/>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553997"/>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1"/>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553997"/>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1"/>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553997"/>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1"/>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1703681545"/>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3509"/>
            <a:ext cx="11018520" cy="460126"/>
          </a:xfrm>
          <a:prstGeom prst="rect">
            <a:avLst/>
          </a:prstGeo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1"/>
            <a:ext cx="4892040" cy="276999"/>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276999"/>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9"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223451361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3508"/>
            <a:ext cx="11018520" cy="460126"/>
          </a:xfrm>
          <a:prstGeom prst="rect">
            <a:avLst/>
          </a:prstGeo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7" y="4800601"/>
            <a:ext cx="2852928"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1"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305492693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3509"/>
            <a:ext cx="11018520" cy="460126"/>
          </a:xfrm>
          <a:prstGeom prst="rect">
            <a:avLst/>
          </a:prstGeo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7" y="4800601"/>
            <a:ext cx="1828800"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1"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3" y="4799409"/>
            <a:ext cx="1828800"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7"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385454982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13509"/>
            <a:ext cx="11018520" cy="460126"/>
          </a:xfrm>
          <a:prstGeom prst="rect">
            <a:avLst/>
          </a:prstGeo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1" y="4799409"/>
            <a:ext cx="1801368"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5" y="4799409"/>
            <a:ext cx="1801368"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393528233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916683"/>
            <a:ext cx="11018520" cy="460126"/>
          </a:xfrm>
          <a:prstGeom prst="rect">
            <a:avLst/>
          </a:prstGeo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4"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4" y="4800600"/>
            <a:ext cx="2313432"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204357010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9" name="Picture 8" descr="A group of rectangular buttons&#10;&#10;Description automatically generated">
            <a:extLst>
              <a:ext uri="{FF2B5EF4-FFF2-40B4-BE49-F238E27FC236}">
                <a16:creationId xmlns:a16="http://schemas.microsoft.com/office/drawing/2014/main" id="{F8D0F755-C068-9D97-759A-35578DBE5AC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45494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910727"/>
            <a:ext cx="11018520" cy="460126"/>
          </a:xfrm>
          <a:prstGeom prst="rect">
            <a:avLst/>
          </a:prstGeo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1"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1" y="4800600"/>
            <a:ext cx="2313432"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1"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1" y="4800600"/>
            <a:ext cx="2313432"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553997"/>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33662259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910727"/>
            <a:ext cx="11018520" cy="460126"/>
          </a:xfrm>
          <a:prstGeom prst="rect">
            <a:avLst/>
          </a:prstGeo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830997"/>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276083655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7" y="2309813"/>
            <a:ext cx="3182027" cy="460126"/>
          </a:xfrm>
          <a:prstGeom prst="rect">
            <a:avLst/>
          </a:prstGeo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3"/>
            <a:ext cx="7253288" cy="430901"/>
          </a:xfrm>
        </p:spPr>
        <p:txBody>
          <a:bodyPr anchor="t"/>
          <a:lstStyle>
            <a:lvl1pPr marL="231730" indent="-231730">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4"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427008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4" y="3197350"/>
            <a:ext cx="3182027" cy="460126"/>
          </a:xfrm>
          <a:prstGeom prst="rect">
            <a:avLst/>
          </a:prstGeo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11963"/>
            <a:ext cx="6667500" cy="430901"/>
          </a:xfrm>
        </p:spPr>
        <p:txBody>
          <a:bodyPr anchor="ctr"/>
          <a:lstStyle>
            <a:lvl1pPr marL="231730" indent="-231730">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405040284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2416" y="585789"/>
            <a:ext cx="8026972" cy="2946033"/>
          </a:xfrm>
          <a:prstGeom prst="rect">
            <a:avLst/>
          </a:prstGeom>
          <a:noFill/>
        </p:spPr>
        <p:txBody>
          <a:bodyPr wrap="square" lIns="0" tIns="0" rIns="0" bIns="0" anchor="b" anchorCtr="0">
            <a:norm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Quote text</a:t>
            </a:r>
          </a:p>
        </p:txBody>
      </p:sp>
      <p:sp>
        <p:nvSpPr>
          <p:cNvPr id="5" name="Text Placeholder 4"/>
          <p:cNvSpPr>
            <a:spLocks noGrp="1"/>
          </p:cNvSpPr>
          <p:nvPr>
            <p:ph type="body" sz="quarter" idx="12" hasCustomPrompt="1"/>
          </p:nvPr>
        </p:nvSpPr>
        <p:spPr>
          <a:xfrm>
            <a:off x="3582416" y="39773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Name</a:t>
            </a:r>
          </a:p>
        </p:txBody>
      </p:sp>
      <p:sp>
        <p:nvSpPr>
          <p:cNvPr id="4" name="Text Placeholder 4">
            <a:extLst>
              <a:ext uri="{FF2B5EF4-FFF2-40B4-BE49-F238E27FC236}">
                <a16:creationId xmlns:a16="http://schemas.microsoft.com/office/drawing/2014/main" id="{E442750B-A7AB-42A9-A8AF-218016DC73F6}"/>
              </a:ext>
            </a:extLst>
          </p:cNvPr>
          <p:cNvSpPr>
            <a:spLocks noGrp="1"/>
          </p:cNvSpPr>
          <p:nvPr>
            <p:ph type="body" sz="quarter" idx="13" hasCustomPrompt="1"/>
          </p:nvPr>
        </p:nvSpPr>
        <p:spPr>
          <a:xfrm>
            <a:off x="3582416" y="43837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Company or position</a:t>
            </a:r>
          </a:p>
        </p:txBody>
      </p:sp>
      <p:pic>
        <p:nvPicPr>
          <p:cNvPr id="7" name="Picture 6">
            <a:extLst>
              <a:ext uri="{FF2B5EF4-FFF2-40B4-BE49-F238E27FC236}">
                <a16:creationId xmlns:a16="http://schemas.microsoft.com/office/drawing/2014/main" id="{8EF7F8A9-CB63-4BA7-8A0E-637BFA251A89}"/>
              </a:ext>
            </a:extLst>
          </p:cNvPr>
          <p:cNvPicPr>
            <a:picLocks noChangeAspect="1"/>
          </p:cNvPicPr>
          <p:nvPr userDrawn="1"/>
        </p:nvPicPr>
        <p:blipFill>
          <a:blip r:embed="rId2"/>
          <a:stretch>
            <a:fillRect/>
          </a:stretch>
        </p:blipFill>
        <p:spPr bwMode="black">
          <a:xfrm>
            <a:off x="549201" y="1177602"/>
            <a:ext cx="2514666" cy="2251398"/>
          </a:xfrm>
          <a:prstGeom prst="rect">
            <a:avLst/>
          </a:prstGeom>
        </p:spPr>
      </p:pic>
    </p:spTree>
    <p:extLst>
      <p:ext uri="{BB962C8B-B14F-4D97-AF65-F5344CB8AC3E}">
        <p14:creationId xmlns:p14="http://schemas.microsoft.com/office/powerpoint/2010/main" val="31683424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Quote yellow">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2416" y="585789"/>
            <a:ext cx="8025384" cy="2946033"/>
          </a:xfrm>
          <a:prstGeom prst="rect">
            <a:avLst/>
          </a:prstGeom>
          <a:noFill/>
        </p:spPr>
        <p:txBody>
          <a:bodyPr wrap="square" lIns="0" tIns="0" rIns="0" bIns="0" anchor="b" anchorCtr="0">
            <a:norm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Quote text</a:t>
            </a:r>
          </a:p>
        </p:txBody>
      </p:sp>
      <p:sp>
        <p:nvSpPr>
          <p:cNvPr id="5" name="Text Placeholder 4"/>
          <p:cNvSpPr>
            <a:spLocks noGrp="1"/>
          </p:cNvSpPr>
          <p:nvPr>
            <p:ph type="body" sz="quarter" idx="12" hasCustomPrompt="1"/>
          </p:nvPr>
        </p:nvSpPr>
        <p:spPr>
          <a:xfrm>
            <a:off x="3582416" y="39773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Name</a:t>
            </a:r>
          </a:p>
        </p:txBody>
      </p:sp>
      <p:sp>
        <p:nvSpPr>
          <p:cNvPr id="4" name="Text Placeholder 4">
            <a:extLst>
              <a:ext uri="{FF2B5EF4-FFF2-40B4-BE49-F238E27FC236}">
                <a16:creationId xmlns:a16="http://schemas.microsoft.com/office/drawing/2014/main" id="{E442750B-A7AB-42A9-A8AF-218016DC73F6}"/>
              </a:ext>
            </a:extLst>
          </p:cNvPr>
          <p:cNvSpPr>
            <a:spLocks noGrp="1"/>
          </p:cNvSpPr>
          <p:nvPr>
            <p:ph type="body" sz="quarter" idx="13" hasCustomPrompt="1"/>
          </p:nvPr>
        </p:nvSpPr>
        <p:spPr>
          <a:xfrm>
            <a:off x="3582416" y="43837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Company or position</a:t>
            </a:r>
          </a:p>
        </p:txBody>
      </p:sp>
      <p:pic>
        <p:nvPicPr>
          <p:cNvPr id="6" name="Picture 5">
            <a:extLst>
              <a:ext uri="{FF2B5EF4-FFF2-40B4-BE49-F238E27FC236}">
                <a16:creationId xmlns:a16="http://schemas.microsoft.com/office/drawing/2014/main" id="{DD6A131B-0EEE-4C13-90D1-99AA5B3DC4ED}"/>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84201" y="1201416"/>
            <a:ext cx="2062492" cy="1842493"/>
          </a:xfrm>
          <a:prstGeom prst="rect">
            <a:avLst/>
          </a:prstGeom>
        </p:spPr>
      </p:pic>
    </p:spTree>
    <p:extLst>
      <p:ext uri="{BB962C8B-B14F-4D97-AF65-F5344CB8AC3E}">
        <p14:creationId xmlns:p14="http://schemas.microsoft.com/office/powerpoint/2010/main" val="20216262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2416" y="585789"/>
            <a:ext cx="8026972" cy="2946033"/>
          </a:xfrm>
          <a:prstGeom prst="rect">
            <a:avLst/>
          </a:prstGeom>
          <a:noFill/>
        </p:spPr>
        <p:txBody>
          <a:bodyPr wrap="square" lIns="0" tIns="0" rIns="0" bIns="0" anchor="b" anchorCtr="0">
            <a:norm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Quote text</a:t>
            </a:r>
          </a:p>
        </p:txBody>
      </p:sp>
      <p:sp>
        <p:nvSpPr>
          <p:cNvPr id="5" name="Text Placeholder 4"/>
          <p:cNvSpPr>
            <a:spLocks noGrp="1"/>
          </p:cNvSpPr>
          <p:nvPr>
            <p:ph type="body" sz="quarter" idx="12" hasCustomPrompt="1"/>
          </p:nvPr>
        </p:nvSpPr>
        <p:spPr>
          <a:xfrm>
            <a:off x="3582416" y="39773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Name</a:t>
            </a:r>
          </a:p>
        </p:txBody>
      </p:sp>
      <p:sp>
        <p:nvSpPr>
          <p:cNvPr id="4" name="Text Placeholder 4">
            <a:extLst>
              <a:ext uri="{FF2B5EF4-FFF2-40B4-BE49-F238E27FC236}">
                <a16:creationId xmlns:a16="http://schemas.microsoft.com/office/drawing/2014/main" id="{E442750B-A7AB-42A9-A8AF-218016DC73F6}"/>
              </a:ext>
            </a:extLst>
          </p:cNvPr>
          <p:cNvSpPr>
            <a:spLocks noGrp="1"/>
          </p:cNvSpPr>
          <p:nvPr>
            <p:ph type="body" sz="quarter" idx="13" hasCustomPrompt="1"/>
          </p:nvPr>
        </p:nvSpPr>
        <p:spPr>
          <a:xfrm>
            <a:off x="3582416" y="4383719"/>
            <a:ext cx="8026972"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Company or position</a:t>
            </a:r>
          </a:p>
        </p:txBody>
      </p:sp>
      <p:pic>
        <p:nvPicPr>
          <p:cNvPr id="7" name="Picture 6">
            <a:extLst>
              <a:ext uri="{FF2B5EF4-FFF2-40B4-BE49-F238E27FC236}">
                <a16:creationId xmlns:a16="http://schemas.microsoft.com/office/drawing/2014/main" id="{8EF7F8A9-CB63-4BA7-8A0E-637BFA251A89}"/>
              </a:ext>
            </a:extLst>
          </p:cNvPr>
          <p:cNvPicPr>
            <a:picLocks noChangeAspect="1"/>
          </p:cNvPicPr>
          <p:nvPr userDrawn="1"/>
        </p:nvPicPr>
        <p:blipFill>
          <a:blip r:embed="rId2"/>
          <a:stretch>
            <a:fillRect/>
          </a:stretch>
        </p:blipFill>
        <p:spPr bwMode="black">
          <a:xfrm>
            <a:off x="549201" y="1177602"/>
            <a:ext cx="2514666" cy="2251398"/>
          </a:xfrm>
          <a:prstGeom prst="rect">
            <a:avLst/>
          </a:prstGeom>
        </p:spPr>
      </p:pic>
    </p:spTree>
    <p:extLst>
      <p:ext uri="{BB962C8B-B14F-4D97-AF65-F5344CB8AC3E}">
        <p14:creationId xmlns:p14="http://schemas.microsoft.com/office/powerpoint/2010/main" val="23952070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prstGeom prst="rect">
            <a:avLst/>
          </a:prstGeo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18629698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Demo slide yellow">
    <p:bg>
      <p:bgPr>
        <a:solidFill>
          <a:srgbClr val="FFB9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prstGeom prst="rect">
            <a:avLst/>
          </a:prstGeo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4704096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Demo slide green">
    <p:bg>
      <p:bgPr>
        <a:solidFill>
          <a:srgbClr val="107C1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prstGeom prst="rect">
            <a:avLst/>
          </a:prstGeo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1766823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pic>
        <p:nvPicPr>
          <p:cNvPr id="9" name="Picture 8" descr="A group of rectangular buttons&#10;&#10;Description automatically generated">
            <a:extLst>
              <a:ext uri="{FF2B5EF4-FFF2-40B4-BE49-F238E27FC236}">
                <a16:creationId xmlns:a16="http://schemas.microsoft.com/office/drawing/2014/main" id="{F8D0F755-C068-9D97-759A-35578DBE5AC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263900"/>
            <a:ext cx="12192000" cy="3429000"/>
          </a:xfrm>
          <a:prstGeom prst="rect">
            <a:avLst/>
          </a:prstGeom>
        </p:spPr>
      </p:pic>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958569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5239876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yellow">
    <p:bg>
      <p:bgPr>
        <a:solidFill>
          <a:srgbClr val="FFB9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2676625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ection Title green">
    <p:bg>
      <p:bgPr>
        <a:solidFill>
          <a:srgbClr val="107C1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9599542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ection title - Threat detec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7" y="3035808"/>
            <a:ext cx="3948684" cy="498598"/>
          </a:xfrm>
          <a:prstGeom prst="rect">
            <a:avLst/>
          </a:prstGeom>
          <a:noFill/>
        </p:spPr>
        <p:txBody>
          <a:bodyPr wrap="square"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4" name="Picture 3">
            <a:extLst>
              <a:ext uri="{FF2B5EF4-FFF2-40B4-BE49-F238E27FC236}">
                <a16:creationId xmlns:a16="http://schemas.microsoft.com/office/drawing/2014/main" id="{01376047-A7C2-4F1A-A40A-BC5DE2E2516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8952" b="-8952"/>
          <a:stretch/>
        </p:blipFill>
        <p:spPr>
          <a:xfrm>
            <a:off x="5270500" y="0"/>
            <a:ext cx="6921500" cy="6858000"/>
          </a:xfrm>
          <a:prstGeom prst="rect">
            <a:avLst/>
          </a:prstGeom>
          <a:solidFill>
            <a:srgbClr val="FFB900"/>
          </a:solidFill>
        </p:spPr>
      </p:pic>
    </p:spTree>
    <p:extLst>
      <p:ext uri="{BB962C8B-B14F-4D97-AF65-F5344CB8AC3E}">
        <p14:creationId xmlns:p14="http://schemas.microsoft.com/office/powerpoint/2010/main" val="35506058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ection title - Comprehensive securit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7" y="3035808"/>
            <a:ext cx="3948684" cy="498598"/>
          </a:xfrm>
          <a:prstGeom prst="rect">
            <a:avLst/>
          </a:prstGeom>
          <a:noFill/>
        </p:spPr>
        <p:txBody>
          <a:bodyPr wrap="square"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5" name="Picture 4">
            <a:extLst>
              <a:ext uri="{FF2B5EF4-FFF2-40B4-BE49-F238E27FC236}">
                <a16:creationId xmlns:a16="http://schemas.microsoft.com/office/drawing/2014/main" id="{16BC4C20-DFD2-48A2-B2AC-880C9F9B8844}"/>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7479" b="-7479"/>
          <a:stretch/>
        </p:blipFill>
        <p:spPr>
          <a:xfrm>
            <a:off x="5270500" y="1"/>
            <a:ext cx="6921500" cy="6857999"/>
          </a:xfrm>
          <a:prstGeom prst="rect">
            <a:avLst/>
          </a:prstGeom>
          <a:solidFill>
            <a:srgbClr val="0078D4"/>
          </a:solidFill>
        </p:spPr>
      </p:pic>
    </p:spTree>
    <p:extLst>
      <p:ext uri="{BB962C8B-B14F-4D97-AF65-F5344CB8AC3E}">
        <p14:creationId xmlns:p14="http://schemas.microsoft.com/office/powerpoint/2010/main" val="26734635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title - End-to-end security visibilit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D9CCC7-A76E-4DEF-A3B1-360582C2B5DA}"/>
              </a:ext>
            </a:extLst>
          </p:cNvPr>
          <p:cNvSpPr/>
          <p:nvPr userDrawn="1"/>
        </p:nvSpPr>
        <p:spPr bwMode="auto">
          <a:xfrm>
            <a:off x="5270500" y="0"/>
            <a:ext cx="69215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585217" y="3035808"/>
            <a:ext cx="3948684" cy="498598"/>
          </a:xfrm>
          <a:prstGeom prst="rect">
            <a:avLst/>
          </a:prstGeom>
          <a:noFill/>
        </p:spPr>
        <p:txBody>
          <a:bodyPr wrap="square"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4" name="Picture 3">
            <a:extLst>
              <a:ext uri="{FF2B5EF4-FFF2-40B4-BE49-F238E27FC236}">
                <a16:creationId xmlns:a16="http://schemas.microsoft.com/office/drawing/2014/main" id="{7C351CC6-EFA5-4815-8FF5-16ED7FE59D2C}"/>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270500" y="2241550"/>
            <a:ext cx="6921500" cy="2374900"/>
          </a:xfrm>
          <a:prstGeom prst="rect">
            <a:avLst/>
          </a:prstGeom>
        </p:spPr>
      </p:pic>
    </p:spTree>
    <p:extLst>
      <p:ext uri="{BB962C8B-B14F-4D97-AF65-F5344CB8AC3E}">
        <p14:creationId xmlns:p14="http://schemas.microsoft.com/office/powerpoint/2010/main" val="31188014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ection title - Risk managem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7" y="3035808"/>
            <a:ext cx="3948684" cy="498598"/>
          </a:xfrm>
          <a:prstGeom prst="rect">
            <a:avLst/>
          </a:prstGeom>
          <a:noFill/>
        </p:spPr>
        <p:txBody>
          <a:bodyPr wrap="square"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grpSp>
        <p:nvGrpSpPr>
          <p:cNvPr id="9" name="Group 8">
            <a:extLst>
              <a:ext uri="{FF2B5EF4-FFF2-40B4-BE49-F238E27FC236}">
                <a16:creationId xmlns:a16="http://schemas.microsoft.com/office/drawing/2014/main" id="{F9F43E7E-094F-41CE-96D2-A42B3A2564EA}"/>
              </a:ext>
            </a:extLst>
          </p:cNvPr>
          <p:cNvGrpSpPr/>
          <p:nvPr userDrawn="1"/>
        </p:nvGrpSpPr>
        <p:grpSpPr>
          <a:xfrm>
            <a:off x="5270500" y="-1"/>
            <a:ext cx="6921500" cy="6858001"/>
            <a:chOff x="5270500" y="-1"/>
            <a:chExt cx="6921500" cy="6858001"/>
          </a:xfrm>
        </p:grpSpPr>
        <p:pic>
          <p:nvPicPr>
            <p:cNvPr id="8" name="Picture 7">
              <a:extLst>
                <a:ext uri="{FF2B5EF4-FFF2-40B4-BE49-F238E27FC236}">
                  <a16:creationId xmlns:a16="http://schemas.microsoft.com/office/drawing/2014/main" id="{4D623B13-D778-48B7-B529-67930B464BF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270500" y="5939162"/>
              <a:ext cx="6921500" cy="918838"/>
            </a:xfrm>
            <a:prstGeom prst="rect">
              <a:avLst/>
            </a:prstGeom>
          </p:spPr>
        </p:pic>
        <p:pic>
          <p:nvPicPr>
            <p:cNvPr id="6" name="Picture 5">
              <a:extLst>
                <a:ext uri="{FF2B5EF4-FFF2-40B4-BE49-F238E27FC236}">
                  <a16:creationId xmlns:a16="http://schemas.microsoft.com/office/drawing/2014/main" id="{86ED9C96-2961-412C-ACA1-F889F6139991}"/>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5270500" y="-1"/>
              <a:ext cx="6921500" cy="828676"/>
            </a:xfrm>
            <a:prstGeom prst="rect">
              <a:avLst/>
            </a:prstGeom>
          </p:spPr>
        </p:pic>
        <p:pic>
          <p:nvPicPr>
            <p:cNvPr id="5" name="Picture 4">
              <a:extLst>
                <a:ext uri="{FF2B5EF4-FFF2-40B4-BE49-F238E27FC236}">
                  <a16:creationId xmlns:a16="http://schemas.microsoft.com/office/drawing/2014/main" id="{47FAB522-96EC-483D-8F3E-A4F4BE24D35A}"/>
                </a:ext>
              </a:extLst>
            </p:cNvPr>
            <p:cNvPicPr>
              <a:picLocks noChangeAspect="1"/>
            </p:cNvPicPr>
            <p:nvPr userDrawn="1"/>
          </p:nvPicPr>
          <p:blipFill rotWithShape="1">
            <a:blip r:embed="rId4">
              <a:extLst>
                <a:ext uri="{28A0092B-C50C-407E-A947-70E740481C1C}">
                  <a14:useLocalDpi xmlns:a14="http://schemas.microsoft.com/office/drawing/2010/main"/>
                </a:ext>
              </a:extLst>
            </a:blip>
            <a:srcRect/>
            <a:stretch/>
          </p:blipFill>
          <p:spPr>
            <a:xfrm>
              <a:off x="5270500" y="676275"/>
              <a:ext cx="6921500" cy="5431562"/>
            </a:xfrm>
            <a:prstGeom prst="rect">
              <a:avLst/>
            </a:prstGeom>
          </p:spPr>
        </p:pic>
      </p:grpSp>
    </p:spTree>
    <p:extLst>
      <p:ext uri="{BB962C8B-B14F-4D97-AF65-F5344CB8AC3E}">
        <p14:creationId xmlns:p14="http://schemas.microsoft.com/office/powerpoint/2010/main" val="15383455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ection title - Secure identit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7" y="3035808"/>
            <a:ext cx="3948684" cy="498598"/>
          </a:xfrm>
          <a:prstGeom prst="rect">
            <a:avLst/>
          </a:prstGeom>
          <a:noFill/>
        </p:spPr>
        <p:txBody>
          <a:bodyPr wrap="square"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7" name="Picture 6">
            <a:extLst>
              <a:ext uri="{FF2B5EF4-FFF2-40B4-BE49-F238E27FC236}">
                <a16:creationId xmlns:a16="http://schemas.microsoft.com/office/drawing/2014/main" id="{D549E33E-AA02-401D-87F3-3B6BE86F07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2958" b="-7479"/>
          <a:stretch/>
        </p:blipFill>
        <p:spPr>
          <a:xfrm>
            <a:off x="5270500" y="-1"/>
            <a:ext cx="6921500" cy="6858001"/>
          </a:xfrm>
          <a:prstGeom prst="rect">
            <a:avLst/>
          </a:prstGeom>
          <a:solidFill>
            <a:srgbClr val="FFB900"/>
          </a:solidFill>
        </p:spPr>
      </p:pic>
    </p:spTree>
    <p:extLst>
      <p:ext uri="{BB962C8B-B14F-4D97-AF65-F5344CB8AC3E}">
        <p14:creationId xmlns:p14="http://schemas.microsoft.com/office/powerpoint/2010/main" val="16154082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ection title - Risk mitiga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7" y="3035808"/>
            <a:ext cx="3948684" cy="498598"/>
          </a:xfrm>
          <a:prstGeom prst="rect">
            <a:avLst/>
          </a:prstGeom>
          <a:noFill/>
        </p:spPr>
        <p:txBody>
          <a:bodyPr wrap="square"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grpSp>
        <p:nvGrpSpPr>
          <p:cNvPr id="5" name="Group 4">
            <a:extLst>
              <a:ext uri="{FF2B5EF4-FFF2-40B4-BE49-F238E27FC236}">
                <a16:creationId xmlns:a16="http://schemas.microsoft.com/office/drawing/2014/main" id="{F7B937E4-A358-4B11-9343-395C11D76927}"/>
              </a:ext>
            </a:extLst>
          </p:cNvPr>
          <p:cNvGrpSpPr/>
          <p:nvPr userDrawn="1"/>
        </p:nvGrpSpPr>
        <p:grpSpPr>
          <a:xfrm>
            <a:off x="5270500" y="0"/>
            <a:ext cx="6921500" cy="6858000"/>
            <a:chOff x="5270500" y="0"/>
            <a:chExt cx="6921500" cy="6858000"/>
          </a:xfrm>
        </p:grpSpPr>
        <p:sp>
          <p:nvSpPr>
            <p:cNvPr id="3" name="Rectangle 2">
              <a:extLst>
                <a:ext uri="{FF2B5EF4-FFF2-40B4-BE49-F238E27FC236}">
                  <a16:creationId xmlns:a16="http://schemas.microsoft.com/office/drawing/2014/main" id="{A17F4E50-58F5-45B4-9A86-E3F871698E67}"/>
                </a:ext>
              </a:extLst>
            </p:cNvPr>
            <p:cNvSpPr/>
            <p:nvPr userDrawn="1"/>
          </p:nvSpPr>
          <p:spPr bwMode="auto">
            <a:xfrm>
              <a:off x="5270500" y="0"/>
              <a:ext cx="69215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 name="Picture 3">
              <a:extLst>
                <a:ext uri="{FF2B5EF4-FFF2-40B4-BE49-F238E27FC236}">
                  <a16:creationId xmlns:a16="http://schemas.microsoft.com/office/drawing/2014/main" id="{F3223FD1-A9C9-46E0-84ED-3608084FA7CE}"/>
                </a:ext>
              </a:extLst>
            </p:cNvPr>
            <p:cNvPicPr>
              <a:picLocks noChangeAspect="1"/>
            </p:cNvPicPr>
            <p:nvPr userDrawn="1"/>
          </p:nvPicPr>
          <p:blipFill rotWithShape="1">
            <a:blip r:embed="rId2"/>
            <a:srcRect l="9710" t="632" r="15754" b="11957"/>
            <a:stretch/>
          </p:blipFill>
          <p:spPr>
            <a:xfrm>
              <a:off x="5270500" y="373743"/>
              <a:ext cx="6921500" cy="5181600"/>
            </a:xfrm>
            <a:prstGeom prst="rect">
              <a:avLst/>
            </a:prstGeom>
          </p:spPr>
        </p:pic>
      </p:grpSp>
    </p:spTree>
    <p:extLst>
      <p:ext uri="{BB962C8B-B14F-4D97-AF65-F5344CB8AC3E}">
        <p14:creationId xmlns:p14="http://schemas.microsoft.com/office/powerpoint/2010/main" val="4627381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51723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7" name="Picture 6" descr="A computer screen with a couple of screens&#10;&#10;Description automatically generated">
            <a:extLst>
              <a:ext uri="{FF2B5EF4-FFF2-40B4-BE49-F238E27FC236}">
                <a16:creationId xmlns:a16="http://schemas.microsoft.com/office/drawing/2014/main" id="{F13A281E-B91B-B33F-8CAC-511DFDC79FB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679442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689816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Thank you</a:t>
            </a:r>
          </a:p>
        </p:txBody>
      </p:sp>
    </p:spTree>
    <p:extLst>
      <p:ext uri="{BB962C8B-B14F-4D97-AF65-F5344CB8AC3E}">
        <p14:creationId xmlns:p14="http://schemas.microsoft.com/office/powerpoint/2010/main" val="18643060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hank you photo">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5" y="3035808"/>
            <a:ext cx="3948683" cy="498598"/>
          </a:xfrm>
          <a:prstGeom prst="rect">
            <a:avLst/>
          </a:prstGeom>
          <a:noFill/>
        </p:spPr>
        <p:txBody>
          <a:bodyPr wrap="square"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Thank you</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C1D8EF4-A5A1-4D2B-9918-9B027853453F}"/>
              </a:ext>
            </a:extLst>
          </p:cNvPr>
          <p:cNvSpPr>
            <a:spLocks noGrp="1"/>
          </p:cNvSpPr>
          <p:nvPr>
            <p:ph type="pic" sz="quarter" idx="11" hasCustomPrompt="1"/>
          </p:nvPr>
        </p:nvSpPr>
        <p:spPr bwMode="ltGray">
          <a:xfrm>
            <a:off x="5334001"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6938378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000000"/>
                </a:solidFill>
                <a:effectLst/>
                <a:uLnTx/>
                <a:uFillTx/>
                <a:latin typeface="Segoe UI"/>
                <a:ea typeface="+mn-ea"/>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2DB3C5CC-AE72-496D-8E0F-9DEC4A52D5F7}"/>
              </a:ext>
            </a:extLst>
          </p:cNvPr>
          <p:cNvPicPr>
            <a:picLocks noChangeAspect="1"/>
          </p:cNvPicPr>
          <p:nvPr userDrawn="1"/>
        </p:nvPicPr>
        <p:blipFill>
          <a:blip r:embed="rId2"/>
          <a:stretch>
            <a:fillRect/>
          </a:stretch>
        </p:blipFill>
        <p:spPr>
          <a:xfrm>
            <a:off x="582044" y="585789"/>
            <a:ext cx="2308795" cy="294139"/>
          </a:xfrm>
          <a:prstGeom prst="rect">
            <a:avLst/>
          </a:prstGeom>
        </p:spPr>
      </p:pic>
    </p:spTree>
    <p:extLst>
      <p:ext uri="{BB962C8B-B14F-4D97-AF65-F5344CB8AC3E}">
        <p14:creationId xmlns:p14="http://schemas.microsoft.com/office/powerpoint/2010/main" val="356217465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588263" y="457200"/>
            <a:ext cx="11018520" cy="460198"/>
          </a:xfrm>
          <a:prstGeom prst="rect">
            <a:avLst/>
          </a:prstGeom>
        </p:spPr>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269039"/>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77592416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Text option 3">
    <p:spTree>
      <p:nvGrpSpPr>
        <p:cNvPr id="1" name=""/>
        <p:cNvGrpSpPr/>
        <p:nvPr/>
      </p:nvGrpSpPr>
      <p:grpSpPr>
        <a:xfrm>
          <a:off x="0" y="0"/>
          <a:ext cx="0" cy="0"/>
          <a:chOff x="0" y="0"/>
          <a:chExt cx="0" cy="0"/>
        </a:xfrm>
      </p:grpSpPr>
      <p:sp>
        <p:nvSpPr>
          <p:cNvPr id="16" name="Content Placeholder 15"/>
          <p:cNvSpPr>
            <a:spLocks noGrp="1"/>
          </p:cNvSpPr>
          <p:nvPr>
            <p:ph sz="quarter" idx="17" hasCustomPrompt="1"/>
          </p:nvPr>
        </p:nvSpPr>
        <p:spPr>
          <a:xfrm>
            <a:off x="584200" y="1599722"/>
            <a:ext cx="3490176" cy="3099393"/>
          </a:xfrm>
          <a:blipFill>
            <a:blip r:embed="rId2"/>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2" name="Title 1"/>
          <p:cNvSpPr>
            <a:spLocks noGrp="1"/>
          </p:cNvSpPr>
          <p:nvPr>
            <p:ph type="title" hasCustomPrompt="1"/>
          </p:nvPr>
        </p:nvSpPr>
        <p:spPr>
          <a:xfrm>
            <a:off x="584200" y="545447"/>
            <a:ext cx="11306469" cy="403137"/>
          </a:xfrm>
        </p:spPr>
        <p:txBody>
          <a:bodyPr wrap="square" lIns="0" tIns="0" rIns="0" bIns="0">
            <a:spAutoFit/>
          </a:bodyPr>
          <a:lstStyle>
            <a:lvl1pPr>
              <a:lnSpc>
                <a:spcPts val="3137"/>
              </a:lnSpc>
              <a:defRPr sz="2800">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584200" y="4927922"/>
            <a:ext cx="3490176" cy="1186064"/>
          </a:xfrm>
        </p:spPr>
        <p:txBody>
          <a:bodyPr lIns="0" tIns="0" rIns="0" bIns="0"/>
          <a:lstStyle>
            <a:lvl1pPr marL="0" indent="0">
              <a:lnSpc>
                <a:spcPts val="1765"/>
              </a:lnSpc>
              <a:spcBef>
                <a:spcPts val="1176"/>
              </a:spcBef>
              <a:buNone/>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3" y="4927922"/>
            <a:ext cx="3465305" cy="1182568"/>
          </a:xfrm>
        </p:spPr>
        <p:txBody>
          <a:bodyPr lIns="0" tIns="0" rIns="0" bIns="0"/>
          <a:lstStyle>
            <a:lvl1pPr marL="0" marR="0" indent="0" algn="l" defTabSz="932742" rtl="0" eaLnBrk="1" fontAlgn="auto" latinLnBrk="0" hangingPunct="1">
              <a:lnSpc>
                <a:spcPts val="1765"/>
              </a:lnSpc>
              <a:spcBef>
                <a:spcPts val="1200"/>
              </a:spcBef>
              <a:spcAft>
                <a:spcPts val="0"/>
              </a:spcAft>
              <a:buClrTx/>
              <a:buSzPct val="90000"/>
              <a:buFont typeface="Wingdings" panose="05000000000000000000" pitchFamily="2" charset="2"/>
              <a:buNone/>
              <a:tabLst/>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25" name="Content Placeholder 15">
            <a:extLst>
              <a:ext uri="{FF2B5EF4-FFF2-40B4-BE49-F238E27FC236}">
                <a16:creationId xmlns:a16="http://schemas.microsoft.com/office/drawing/2014/main" id="{FF38BC9F-387A-498E-A040-4619A490AEDD}"/>
              </a:ext>
            </a:extLst>
          </p:cNvPr>
          <p:cNvSpPr>
            <a:spLocks noGrp="1"/>
          </p:cNvSpPr>
          <p:nvPr>
            <p:ph sz="quarter" idx="18" hasCustomPrompt="1"/>
          </p:nvPr>
        </p:nvSpPr>
        <p:spPr>
          <a:xfrm>
            <a:off x="4303151" y="1599722"/>
            <a:ext cx="3618381" cy="3099393"/>
          </a:xfrm>
          <a:blipFill>
            <a:blip r:embed="rId3"/>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26" name="Content Placeholder 15">
            <a:extLst>
              <a:ext uri="{FF2B5EF4-FFF2-40B4-BE49-F238E27FC236}">
                <a16:creationId xmlns:a16="http://schemas.microsoft.com/office/drawing/2014/main" id="{EEF5E46D-3409-4544-8C4E-211F133E580F}"/>
              </a:ext>
            </a:extLst>
          </p:cNvPr>
          <p:cNvSpPr>
            <a:spLocks noGrp="1"/>
          </p:cNvSpPr>
          <p:nvPr>
            <p:ph sz="quarter" idx="19" hasCustomPrompt="1"/>
          </p:nvPr>
        </p:nvSpPr>
        <p:spPr>
          <a:xfrm>
            <a:off x="8144083" y="1599722"/>
            <a:ext cx="3465305" cy="3099394"/>
          </a:xfrm>
          <a:blipFill>
            <a:blip r:embed="rId4"/>
            <a:stretch>
              <a:fillRect/>
            </a:stretch>
          </a:blipFill>
        </p:spPr>
        <p:txBody>
          <a:bodyPr anchor="ctr" anchorCtr="0">
            <a:noAutofit/>
          </a:bodyPr>
          <a:lstStyle>
            <a:lvl1pPr marL="0" indent="0" algn="ctr">
              <a:buNone/>
              <a:defRPr sz="1961">
                <a:solidFill>
                  <a:srgbClr val="000000"/>
                </a:solidFill>
              </a:defRPr>
            </a:lvl1pPr>
          </a:lstStyle>
          <a:p>
            <a:pPr lvl="0"/>
            <a:r>
              <a:rPr lang="en-US"/>
              <a:t>Place photo</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1182568"/>
          </a:xfrm>
        </p:spPr>
        <p:txBody>
          <a:bodyPr lIns="0" tIns="0" rIns="0" bIns="0"/>
          <a:lstStyle>
            <a:lvl1pPr marL="0" marR="0" indent="0" algn="l" defTabSz="932742" rtl="0" eaLnBrk="1" fontAlgn="auto" latinLnBrk="0" hangingPunct="1">
              <a:lnSpc>
                <a:spcPts val="1765"/>
              </a:lnSpc>
              <a:spcBef>
                <a:spcPts val="1200"/>
              </a:spcBef>
              <a:spcAft>
                <a:spcPts val="0"/>
              </a:spcAft>
              <a:buClrTx/>
              <a:buSzPct val="90000"/>
              <a:buFont typeface="Wingdings" panose="05000000000000000000" pitchFamily="2" charset="2"/>
              <a:buNone/>
              <a:tabLst/>
              <a:defRPr lang="en-US" sz="1200" b="0" kern="1200" spc="0" baseline="0" dirty="0">
                <a:solidFill>
                  <a:srgbClr val="000000"/>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2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12/14</a:t>
            </a:r>
          </a:p>
          <a:p>
            <a:pPr lvl="1"/>
            <a:r>
              <a:rPr lang="en-US"/>
              <a:t>Body copy Segoe Regular 12/14.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1" name="Footer Placeholder 14">
            <a:extLst>
              <a:ext uri="{FF2B5EF4-FFF2-40B4-BE49-F238E27FC236}">
                <a16:creationId xmlns:a16="http://schemas.microsoft.com/office/drawing/2014/main" id="{AE158E7B-0220-41AE-9E99-77C3807358BA}"/>
              </a:ext>
            </a:extLst>
          </p:cNvPr>
          <p:cNvSpPr>
            <a:spLocks noGrp="1"/>
          </p:cNvSpPr>
          <p:nvPr>
            <p:ph type="ftr" sz="quarter" idx="3"/>
          </p:nvPr>
        </p:nvSpPr>
        <p:spPr>
          <a:xfrm>
            <a:off x="361838" y="6450194"/>
            <a:ext cx="11586711" cy="118296"/>
          </a:xfrm>
          <a:prstGeom prst="rect">
            <a:avLst/>
          </a:prstGeom>
        </p:spPr>
        <p:txBody>
          <a:bodyPr vert="horz" lIns="91440" tIns="45720" rIns="91440" bIns="45720" numCol="2" rtlCol="0" anchor="ctr"/>
          <a:lstStyle>
            <a:lvl1pPr algn="l">
              <a:defRPr sz="686">
                <a:solidFill>
                  <a:srgbClr val="0000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000000"/>
                </a:solidFill>
                <a:effectLst/>
                <a:uLnTx/>
                <a:uFillTx/>
                <a:latin typeface="Segoe UI"/>
                <a:ea typeface="+mn-ea"/>
                <a:cs typeface="+mn-cs"/>
              </a:rPr>
              <a:t>© Microsoft Corporation                                                                                  								                      Microsoft 365 </a:t>
            </a:r>
          </a:p>
        </p:txBody>
      </p:sp>
    </p:spTree>
    <p:extLst>
      <p:ext uri="{BB962C8B-B14F-4D97-AF65-F5344CB8AC3E}">
        <p14:creationId xmlns:p14="http://schemas.microsoft.com/office/powerpoint/2010/main" val="14546276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0C8AED29-A2C9-D869-28FB-33C34244EB2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540029"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960363" y="509156"/>
            <a:ext cx="580390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6299" y="1435497"/>
            <a:ext cx="580390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513515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8" name="Picture 7" descr="A close up of a colorful object&#10;&#10;Description automatically generated">
            <a:extLst>
              <a:ext uri="{FF2B5EF4-FFF2-40B4-BE49-F238E27FC236}">
                <a16:creationId xmlns:a16="http://schemas.microsoft.com/office/drawing/2014/main" id="{8FA3090A-C743-6442-6B26-85597FDE3AA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6651970" y="0"/>
            <a:ext cx="5540030"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385063" y="6107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380999" y="15370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475934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8" name="Title 7">
            <a:extLst>
              <a:ext uri="{FF2B5EF4-FFF2-40B4-BE49-F238E27FC236}">
                <a16:creationId xmlns:a16="http://schemas.microsoft.com/office/drawing/2014/main" id="{738FD32F-C76C-2F30-6F02-E5186C2A2020}"/>
              </a:ext>
            </a:extLst>
          </p:cNvPr>
          <p:cNvSpPr>
            <a:spLocks noGrp="1"/>
          </p:cNvSpPr>
          <p:nvPr>
            <p:ph type="title"/>
          </p:nvPr>
        </p:nvSpPr>
        <p:spPr>
          <a:xfrm>
            <a:off x="495300" y="509156"/>
            <a:ext cx="10515600" cy="1002579"/>
          </a:xfrm>
        </p:spPr>
        <p:txBody>
          <a:bodyPr lIns="0" tIns="0" rIns="0" bIns="0"/>
          <a:lstStyle/>
          <a:p>
            <a:r>
              <a:rPr lang="en-US"/>
              <a:t>Click to edit Master title style</a:t>
            </a:r>
          </a:p>
        </p:txBody>
      </p:sp>
    </p:spTree>
    <p:extLst>
      <p:ext uri="{BB962C8B-B14F-4D97-AF65-F5344CB8AC3E}">
        <p14:creationId xmlns:p14="http://schemas.microsoft.com/office/powerpoint/2010/main" val="34258465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9C3C374-A664-D7F0-45D0-045009139052}"/>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a:stretch/>
        </p:blipFill>
        <p:spPr>
          <a:xfrm>
            <a:off x="0" y="0"/>
            <a:ext cx="12192000" cy="6692900"/>
          </a:xfrm>
          <a:prstGeom prst="rect">
            <a:avLst/>
          </a:prstGeom>
        </p:spPr>
      </p:pic>
      <p:sp>
        <p:nvSpPr>
          <p:cNvPr id="2" name="Title 1">
            <a:extLst>
              <a:ext uri="{FF2B5EF4-FFF2-40B4-BE49-F238E27FC236}">
                <a16:creationId xmlns:a16="http://schemas.microsoft.com/office/drawing/2014/main" id="{B34784F0-D959-7D20-3CA8-6E0D5AAE22B1}"/>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8EFE1D8-1E7C-8A86-A01A-514505B427DD}"/>
              </a:ext>
            </a:extLst>
          </p:cNvPr>
          <p:cNvSpPr>
            <a:spLocks noGrp="1"/>
          </p:cNvSpPr>
          <p:nvPr>
            <p:ph idx="1"/>
          </p:nvPr>
        </p:nvSpPr>
        <p:spPr>
          <a:xfrm>
            <a:off x="381000" y="17113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83415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Title photo">
    <p:spTree>
      <p:nvGrpSpPr>
        <p:cNvPr id="1" name=""/>
        <p:cNvGrpSpPr/>
        <p:nvPr/>
      </p:nvGrpSpPr>
      <p:grpSpPr>
        <a:xfrm>
          <a:off x="0" y="0"/>
          <a:ext cx="0" cy="0"/>
          <a:chOff x="0" y="0"/>
          <a:chExt cx="0" cy="0"/>
        </a:xfrm>
      </p:grpSpPr>
      <p:pic>
        <p:nvPicPr>
          <p:cNvPr id="4" name="Picture 3" descr="A close-up of a ribbon&#10;&#10;Description automatically generated">
            <a:extLst>
              <a:ext uri="{FF2B5EF4-FFF2-40B4-BE49-F238E27FC236}">
                <a16:creationId xmlns:a16="http://schemas.microsoft.com/office/drawing/2014/main" id="{8D106E32-AE8C-D4ED-B83A-9ECE4F6522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608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Section Title photo">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AC871D7A-C89B-F090-4E20-507E04C5B40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872766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857808682"/>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mmary page_Big headline">
    <p:bg>
      <p:bgPr>
        <a:solidFill>
          <a:schemeClr val="bg2"/>
        </a:solidFill>
        <a:effectLst/>
      </p:bgPr>
    </p:bg>
    <p:spTree>
      <p:nvGrpSpPr>
        <p:cNvPr id="1" name=""/>
        <p:cNvGrpSpPr/>
        <p:nvPr/>
      </p:nvGrpSpPr>
      <p:grpSpPr>
        <a:xfrm>
          <a:off x="0" y="0"/>
          <a:ext cx="0" cy="0"/>
          <a:chOff x="0" y="0"/>
          <a:chExt cx="0" cy="0"/>
        </a:xfrm>
      </p:grpSpPr>
      <p:pic>
        <p:nvPicPr>
          <p:cNvPr id="6" name="Picture 5" descr="A group of chat boxes&#10;&#10;Description automatically generated">
            <a:extLst>
              <a:ext uri="{FF2B5EF4-FFF2-40B4-BE49-F238E27FC236}">
                <a16:creationId xmlns:a16="http://schemas.microsoft.com/office/drawing/2014/main" id="{7EC4F649-6224-35AC-63DA-ED13663C2B8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661204" y="685800"/>
            <a:ext cx="4035496" cy="5600700"/>
          </a:xfrm>
          <a:prstGeom prst="rect">
            <a:avLst/>
          </a:prstGeom>
        </p:spPr>
      </p:pic>
      <p:pic>
        <p:nvPicPr>
          <p:cNvPr id="3" name="Picture 2" descr="A blurry image of a person's hand&#10;&#10;Description automatically generated">
            <a:extLst>
              <a:ext uri="{FF2B5EF4-FFF2-40B4-BE49-F238E27FC236}">
                <a16:creationId xmlns:a16="http://schemas.microsoft.com/office/drawing/2014/main" id="{1886A6EB-DC3A-AC64-803E-AEC23C354B34}"/>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75"/>
                    </a14:imgEffect>
                  </a14:imgLayer>
                </a14:imgProps>
              </a:ext>
              <a:ext uri="{28A0092B-C50C-407E-A947-70E740481C1C}">
                <a14:useLocalDpi xmlns:a14="http://schemas.microsoft.com/office/drawing/2010/main"/>
              </a:ext>
            </a:extLst>
          </a:blip>
          <a:srcRect/>
          <a:stretch/>
        </p:blipFill>
        <p:spPr>
          <a:xfrm>
            <a:off x="0" y="0"/>
            <a:ext cx="12192000" cy="6692900"/>
          </a:xfrm>
          <a:prstGeom prst="rect">
            <a:avLst/>
          </a:prstGeom>
        </p:spPr>
      </p:pic>
      <p:sp>
        <p:nvSpPr>
          <p:cNvPr id="4" name="Rectangle 3">
            <a:extLst>
              <a:ext uri="{FF2B5EF4-FFF2-40B4-BE49-F238E27FC236}">
                <a16:creationId xmlns:a16="http://schemas.microsoft.com/office/drawing/2014/main" id="{F0F8B4D4-45FE-8A6B-0940-2613A4013FC0}"/>
              </a:ext>
            </a:extLst>
          </p:cNvPr>
          <p:cNvSpPr/>
          <p:nvPr userDrawn="1"/>
        </p:nvSpPr>
        <p:spPr>
          <a:xfrm>
            <a:off x="0" y="0"/>
            <a:ext cx="12192000" cy="6692900"/>
          </a:xfrm>
          <a:prstGeom prst="rect">
            <a:avLst/>
          </a:prstGeom>
          <a:gradFill flip="none" rotWithShape="1">
            <a:gsLst>
              <a:gs pos="36000">
                <a:schemeClr val="bg1">
                  <a:alpha val="68000"/>
                </a:schemeClr>
              </a:gs>
              <a:gs pos="100000">
                <a:schemeClr val="bg1">
                  <a:alpha val="2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387350" y="1619611"/>
            <a:ext cx="5055459"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Rectangle 1">
            <a:extLst>
              <a:ext uri="{FF2B5EF4-FFF2-40B4-BE49-F238E27FC236}">
                <a16:creationId xmlns:a16="http://schemas.microsoft.com/office/drawing/2014/main" id="{CD367F4E-8C73-E0F8-F13E-FE82EB5E8890}"/>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chat boxes&#10;&#10;Description automatically generated">
            <a:extLst>
              <a:ext uri="{FF2B5EF4-FFF2-40B4-BE49-F238E27FC236}">
                <a16:creationId xmlns:a16="http://schemas.microsoft.com/office/drawing/2014/main" id="{C9DC74CC-1FDA-D2C2-CA47-399C0C900E9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688192" y="685800"/>
            <a:ext cx="4035496" cy="5600700"/>
          </a:xfrm>
          <a:prstGeom prst="rect">
            <a:avLst/>
          </a:prstGeom>
        </p:spPr>
      </p:pic>
      <p:sp>
        <p:nvSpPr>
          <p:cNvPr id="8" name="Title 1">
            <a:extLst>
              <a:ext uri="{FF2B5EF4-FFF2-40B4-BE49-F238E27FC236}">
                <a16:creationId xmlns:a16="http://schemas.microsoft.com/office/drawing/2014/main" id="{E1AC44E4-6E8B-3264-6C80-836DA134E7E9}"/>
              </a:ext>
            </a:extLst>
          </p:cNvPr>
          <p:cNvSpPr>
            <a:spLocks noGrp="1"/>
          </p:cNvSpPr>
          <p:nvPr>
            <p:ph type="title"/>
          </p:nvPr>
        </p:nvSpPr>
        <p:spPr>
          <a:xfrm>
            <a:off x="393700" y="250825"/>
            <a:ext cx="6924604" cy="1325563"/>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88454984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904">
          <p15:clr>
            <a:srgbClr val="954F72"/>
          </p15:clr>
        </p15:guide>
        <p15:guide id="38" orient="horz" pos="3323">
          <p15:clr>
            <a:srgbClr val="954F72"/>
          </p15:clr>
        </p15:guide>
        <p15:guide id="39" orient="horz" pos="3507">
          <p15:clr>
            <a:srgbClr val="954F72"/>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2260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7594-1484-81D3-4108-E794D8FF04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F8D616-E238-5793-BE31-A700A00741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3CBE81-3130-0687-E0B2-92C08370BD3B}"/>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26A8B7A8-B160-5E2E-51FE-267793E88B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505FA0-A6C9-0997-B1E4-29C0A6141B7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DF75326B-5925-1E0B-801E-AF7E354EC63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6857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DFB7-70A0-1665-D6E3-4A8CAF915DD2}"/>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B76B0EF-C30F-FDAC-0650-753D06E042BA}"/>
              </a:ext>
            </a:extLst>
          </p:cNvPr>
          <p:cNvSpPr>
            <a:spLocks noGrp="1"/>
          </p:cNvSpPr>
          <p:nvPr>
            <p:ph sz="half" idx="1"/>
          </p:nvPr>
        </p:nvSpPr>
        <p:spPr>
          <a:xfrm>
            <a:off x="381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D0EDF9-509E-B7B5-406B-7749F5FC06ED}"/>
              </a:ext>
            </a:extLst>
          </p:cNvPr>
          <p:cNvSpPr>
            <a:spLocks noGrp="1"/>
          </p:cNvSpPr>
          <p:nvPr>
            <p:ph sz="half" idx="2"/>
          </p:nvPr>
        </p:nvSpPr>
        <p:spPr>
          <a:xfrm>
            <a:off x="5715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83EC1C-D01B-4AFA-E5CB-CB9EA45004B2}"/>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4/24/25</a:t>
            </a:fld>
            <a:endParaRPr lang="en-US"/>
          </a:p>
        </p:txBody>
      </p:sp>
      <p:sp>
        <p:nvSpPr>
          <p:cNvPr id="6" name="Footer Placeholder 5">
            <a:extLst>
              <a:ext uri="{FF2B5EF4-FFF2-40B4-BE49-F238E27FC236}">
                <a16:creationId xmlns:a16="http://schemas.microsoft.com/office/drawing/2014/main" id="{80760E75-3DB5-88DA-8C51-62D26037C423}"/>
              </a:ext>
            </a:extLst>
          </p:cNvPr>
          <p:cNvSpPr>
            <a:spLocks noGrp="1"/>
          </p:cNvSpPr>
          <p:nvPr>
            <p:ph type="ftr" sz="quarter" idx="11"/>
          </p:nvPr>
        </p:nvSpPr>
        <p:spPr>
          <a:xfrm>
            <a:off x="3581400" y="6242050"/>
            <a:ext cx="4114800" cy="365125"/>
          </a:xfrm>
        </p:spPr>
        <p:txBody>
          <a:bodyPr/>
          <a:lstStyle/>
          <a:p>
            <a:endParaRPr lang="en-US"/>
          </a:p>
        </p:txBody>
      </p:sp>
      <p:sp>
        <p:nvSpPr>
          <p:cNvPr id="7" name="Slide Number Placeholder 6">
            <a:extLst>
              <a:ext uri="{FF2B5EF4-FFF2-40B4-BE49-F238E27FC236}">
                <a16:creationId xmlns:a16="http://schemas.microsoft.com/office/drawing/2014/main" id="{F58E7EC2-179C-311E-A9E8-D465C5F736FD}"/>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ECACDD53-1F86-E418-E788-467AF6D1530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77071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78B8E-7848-30AF-3D59-8AF1A4C608FE}"/>
              </a:ext>
            </a:extLst>
          </p:cNvPr>
          <p:cNvSpPr>
            <a:spLocks noGrp="1"/>
          </p:cNvSpPr>
          <p:nvPr>
            <p:ph type="title"/>
          </p:nvPr>
        </p:nvSpPr>
        <p:spPr>
          <a:xfrm>
            <a:off x="382588" y="2508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992D2E-5DBF-88B7-5F5C-652CFE965F95}"/>
              </a:ext>
            </a:extLst>
          </p:cNvPr>
          <p:cNvSpPr>
            <a:spLocks noGrp="1"/>
          </p:cNvSpPr>
          <p:nvPr>
            <p:ph type="body" idx="1"/>
          </p:nvPr>
        </p:nvSpPr>
        <p:spPr>
          <a:xfrm>
            <a:off x="382588" y="15668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0B60D5-5D33-75D9-93C0-377F2BC4602D}"/>
              </a:ext>
            </a:extLst>
          </p:cNvPr>
          <p:cNvSpPr>
            <a:spLocks noGrp="1"/>
          </p:cNvSpPr>
          <p:nvPr>
            <p:ph sz="half" idx="2"/>
          </p:nvPr>
        </p:nvSpPr>
        <p:spPr>
          <a:xfrm>
            <a:off x="382588" y="23907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125DA9-5EB4-C98D-5B05-C4523B8821C8}"/>
              </a:ext>
            </a:extLst>
          </p:cNvPr>
          <p:cNvSpPr>
            <a:spLocks noGrp="1"/>
          </p:cNvSpPr>
          <p:nvPr>
            <p:ph type="body" sz="quarter" idx="3"/>
          </p:nvPr>
        </p:nvSpPr>
        <p:spPr>
          <a:xfrm>
            <a:off x="5715000" y="15668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FB6702-3DE9-928A-A39D-8180D4597F96}"/>
              </a:ext>
            </a:extLst>
          </p:cNvPr>
          <p:cNvSpPr>
            <a:spLocks noGrp="1"/>
          </p:cNvSpPr>
          <p:nvPr>
            <p:ph sz="quarter" idx="4"/>
          </p:nvPr>
        </p:nvSpPr>
        <p:spPr>
          <a:xfrm>
            <a:off x="5715000" y="23907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E29ECA-2675-6459-76F2-D75FA569EF77}"/>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4/24/25</a:t>
            </a:fld>
            <a:endParaRPr lang="en-US"/>
          </a:p>
        </p:txBody>
      </p:sp>
      <p:sp>
        <p:nvSpPr>
          <p:cNvPr id="8" name="Footer Placeholder 7">
            <a:extLst>
              <a:ext uri="{FF2B5EF4-FFF2-40B4-BE49-F238E27FC236}">
                <a16:creationId xmlns:a16="http://schemas.microsoft.com/office/drawing/2014/main" id="{8E748ED8-DACD-0038-D6D6-DE4AC207E2D3}"/>
              </a:ext>
            </a:extLst>
          </p:cNvPr>
          <p:cNvSpPr>
            <a:spLocks noGrp="1"/>
          </p:cNvSpPr>
          <p:nvPr>
            <p:ph type="ftr" sz="quarter" idx="11"/>
          </p:nvPr>
        </p:nvSpPr>
        <p:spPr>
          <a:xfrm>
            <a:off x="3581400" y="6242050"/>
            <a:ext cx="4114800" cy="365125"/>
          </a:xfrm>
        </p:spPr>
        <p:txBody>
          <a:bodyPr/>
          <a:lstStyle/>
          <a:p>
            <a:endParaRPr lang="en-US"/>
          </a:p>
        </p:txBody>
      </p:sp>
      <p:sp>
        <p:nvSpPr>
          <p:cNvPr id="9" name="Slide Number Placeholder 8">
            <a:extLst>
              <a:ext uri="{FF2B5EF4-FFF2-40B4-BE49-F238E27FC236}">
                <a16:creationId xmlns:a16="http://schemas.microsoft.com/office/drawing/2014/main" id="{9DAECBAA-A556-42DF-4612-1F8A33B69A33}"/>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10" name="Rectangle 9">
            <a:extLst>
              <a:ext uri="{FF2B5EF4-FFF2-40B4-BE49-F238E27FC236}">
                <a16:creationId xmlns:a16="http://schemas.microsoft.com/office/drawing/2014/main" id="{5032FE57-96C7-114F-2AF4-DD1802AB550E}"/>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79853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9798272-3D7A-0B34-A766-3948028AFE24}"/>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4" name="Footer Placeholder 3">
            <a:extLst>
              <a:ext uri="{FF2B5EF4-FFF2-40B4-BE49-F238E27FC236}">
                <a16:creationId xmlns:a16="http://schemas.microsoft.com/office/drawing/2014/main" id="{72DAE55C-2163-9917-99E9-F4D899E802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20A7F5-44CE-4932-EF35-6D73ABD6674D}"/>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6" name="Rectangle 5">
            <a:extLst>
              <a:ext uri="{FF2B5EF4-FFF2-40B4-BE49-F238E27FC236}">
                <a16:creationId xmlns:a16="http://schemas.microsoft.com/office/drawing/2014/main" id="{13B6268A-8C5A-79C7-F256-9D7F5556F6C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8E37190C-674C-FB16-24ED-BE1A655D9014}"/>
              </a:ext>
            </a:extLst>
          </p:cNvPr>
          <p:cNvSpPr>
            <a:spLocks noGrp="1"/>
          </p:cNvSpPr>
          <p:nvPr>
            <p:ph type="title"/>
          </p:nvPr>
        </p:nvSpPr>
        <p:spPr>
          <a:xfrm>
            <a:off x="495300" y="509156"/>
            <a:ext cx="10515600" cy="1002579"/>
          </a:xfrm>
        </p:spPr>
        <p:txBody>
          <a:bodyPr lIns="0" tIns="0" rIns="0" bIns="0"/>
          <a:lstStyle/>
          <a:p>
            <a:r>
              <a:rPr lang="en-US"/>
              <a:t>Click to edit Master title style</a:t>
            </a:r>
          </a:p>
        </p:txBody>
      </p:sp>
    </p:spTree>
    <p:extLst>
      <p:ext uri="{BB962C8B-B14F-4D97-AF65-F5344CB8AC3E}">
        <p14:creationId xmlns:p14="http://schemas.microsoft.com/office/powerpoint/2010/main" val="42826298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5301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AFB2-43A1-88C3-1F8F-4E793BBF59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88F029-DB7D-90D3-34C5-72395F36A1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C03BEC-19F7-DF5D-6484-EBDCC59C42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18D6DC-4B4B-2883-E0B9-C1D347ABE62F}"/>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6" name="Footer Placeholder 5">
            <a:extLst>
              <a:ext uri="{FF2B5EF4-FFF2-40B4-BE49-F238E27FC236}">
                <a16:creationId xmlns:a16="http://schemas.microsoft.com/office/drawing/2014/main" id="{6D68B2B4-DC82-79DA-3A49-1017ECCA07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612CEA-0134-A61E-4A42-DD2C47D897A0}"/>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2E1D4765-3562-FC6A-81E5-70ABCCC1704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16633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ABBCA-D1AB-FC0B-F9D6-70105EF132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03B6F6-D60A-5E0F-6CCA-3B90405FB6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9BC509-FE80-1ADA-BF94-5145CE876D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CEE832-BB9D-4599-20D5-EE066E58FAA9}"/>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6" name="Footer Placeholder 5">
            <a:extLst>
              <a:ext uri="{FF2B5EF4-FFF2-40B4-BE49-F238E27FC236}">
                <a16:creationId xmlns:a16="http://schemas.microsoft.com/office/drawing/2014/main" id="{44E6D2E4-24F2-B1E2-9575-AF271B6DEC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74F10C-357B-6AE5-E864-92C7095E9184}"/>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0830FE84-2A0A-77C8-BDA1-1218015F2A2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99753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042B3-DC9D-EF20-6073-3CE5596B3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5CC056-07C5-BF99-D343-02D23C76F4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CCA41F-D976-8361-F048-396E3071AE18}"/>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E156E965-15BB-CA18-A54B-315A1BBD9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7FFA27-CB9D-227A-3426-655AFEEC83C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C535F9B6-6F4D-7883-3F81-44025E2B35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8613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1" descr="A field of pink flowers&#10;&#10;Description automatically generated">
            <a:extLst>
              <a:ext uri="{FF2B5EF4-FFF2-40B4-BE49-F238E27FC236}">
                <a16:creationId xmlns:a16="http://schemas.microsoft.com/office/drawing/2014/main" id="{E214436C-D4A0-F3A5-8A2C-F0899EA45D2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5"/>
          <a:stretch/>
        </p:blipFill>
        <p:spPr>
          <a:xfrm>
            <a:off x="0" y="0"/>
            <a:ext cx="12191999" cy="6858000"/>
          </a:xfrm>
          <a:prstGeom prst="rect">
            <a:avLst/>
          </a:prstGeom>
        </p:spPr>
      </p:pic>
      <p:sp>
        <p:nvSpPr>
          <p:cNvPr id="3" name="Rectangle 2">
            <a:extLst>
              <a:ext uri="{FF2B5EF4-FFF2-40B4-BE49-F238E27FC236}">
                <a16:creationId xmlns:a16="http://schemas.microsoft.com/office/drawing/2014/main" id="{29C5B611-9E79-BB05-EC82-68BE6DA6C09B}"/>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50D373B-7E3C-5172-898A-E68815F86C99}"/>
              </a:ext>
            </a:extLst>
          </p:cNvPr>
          <p:cNvSpPr/>
          <p:nvPr userDrawn="1"/>
        </p:nvSpPr>
        <p:spPr>
          <a:xfrm>
            <a:off x="-1" y="0"/>
            <a:ext cx="12191999" cy="4660900"/>
          </a:xfrm>
          <a:prstGeom prst="rect">
            <a:avLst/>
          </a:prstGeom>
          <a:gradFill flip="none" rotWithShape="1">
            <a:gsLst>
              <a:gs pos="66000">
                <a:srgbClr val="DAE4F6"/>
              </a:gs>
              <a:gs pos="100000">
                <a:srgbClr val="D2DEF4">
                  <a:alpha val="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F34A422B-193F-0122-2EBB-9AA5518DC152}"/>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57CA07E5-8E9D-00BD-7408-F3245E8E0D0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5D95FC42-106B-19E0-E35B-3803B328B943}"/>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8" name="Title 15">
            <a:extLst>
              <a:ext uri="{FF2B5EF4-FFF2-40B4-BE49-F238E27FC236}">
                <a16:creationId xmlns:a16="http://schemas.microsoft.com/office/drawing/2014/main" id="{75D6AF87-1434-C2B6-0E65-E273393E9249}"/>
              </a:ext>
            </a:extLst>
          </p:cNvPr>
          <p:cNvSpPr>
            <a:spLocks noGrp="1"/>
          </p:cNvSpPr>
          <p:nvPr>
            <p:ph type="title"/>
          </p:nvPr>
        </p:nvSpPr>
        <p:spPr>
          <a:xfrm>
            <a:off x="379021" y="2811645"/>
            <a:ext cx="7683500" cy="895065"/>
          </a:xfrm>
        </p:spPr>
        <p:txBody>
          <a:bodyPr/>
          <a:lstStyle>
            <a:lvl1pPr>
              <a:defRPr>
                <a:solidFill>
                  <a:srgbClr val="463668"/>
                </a:solidFill>
                <a:latin typeface="+mj-lt"/>
                <a:cs typeface="Segoe UI Semibold" panose="020B0702040204020203" pitchFamily="34" charset="0"/>
              </a:defRPr>
            </a:lvl1pPr>
          </a:lstStyle>
          <a:p>
            <a:r>
              <a:rPr lang="en-US"/>
              <a:t>Click to edit Master title style</a:t>
            </a:r>
          </a:p>
        </p:txBody>
      </p:sp>
      <p:sp>
        <p:nvSpPr>
          <p:cNvPr id="10" name="Text Placeholder 23">
            <a:extLst>
              <a:ext uri="{FF2B5EF4-FFF2-40B4-BE49-F238E27FC236}">
                <a16:creationId xmlns:a16="http://schemas.microsoft.com/office/drawing/2014/main" id="{370DEDA7-8EE8-1112-20E5-FA2CDB772C12}"/>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14" name="Group 13">
            <a:extLst>
              <a:ext uri="{FF2B5EF4-FFF2-40B4-BE49-F238E27FC236}">
                <a16:creationId xmlns:a16="http://schemas.microsoft.com/office/drawing/2014/main" id="{C70EDA68-E03A-9C3B-51BB-7162B2DF8D0E}"/>
              </a:ext>
            </a:extLst>
          </p:cNvPr>
          <p:cNvGrpSpPr/>
          <p:nvPr userDrawn="1"/>
        </p:nvGrpSpPr>
        <p:grpSpPr>
          <a:xfrm>
            <a:off x="8734424" y="669317"/>
            <a:ext cx="2957195" cy="373943"/>
            <a:chOff x="1018903" y="2653480"/>
            <a:chExt cx="3772725" cy="477069"/>
          </a:xfrm>
        </p:grpSpPr>
        <p:pic>
          <p:nvPicPr>
            <p:cNvPr id="15" name="Picture 14" descr="Copilot logo">
              <a:extLst>
                <a:ext uri="{FF2B5EF4-FFF2-40B4-BE49-F238E27FC236}">
                  <a16:creationId xmlns:a16="http://schemas.microsoft.com/office/drawing/2014/main" id="{882EBE08-64A8-DBF3-98C1-EE632158DF5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8903" y="2653480"/>
              <a:ext cx="434132" cy="477069"/>
            </a:xfrm>
            <a:prstGeom prst="rect">
              <a:avLst/>
            </a:prstGeom>
          </p:spPr>
        </p:pic>
        <p:sp>
          <p:nvSpPr>
            <p:cNvPr id="16" name="Freeform: Shape 15">
              <a:extLst>
                <a:ext uri="{FF2B5EF4-FFF2-40B4-BE49-F238E27FC236}">
                  <a16:creationId xmlns:a16="http://schemas.microsoft.com/office/drawing/2014/main" id="{390B6F5F-B474-F6D1-DB87-339220473810}"/>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2925657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2FD0F7-36C0-34C0-A0CA-3B25AC0852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BD3995-9906-F7B4-545A-B0564350B3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B8BAEC-B4F8-A04A-4BC2-E8ED1DD12A31}"/>
              </a:ext>
            </a:extLst>
          </p:cNvPr>
          <p:cNvSpPr>
            <a:spLocks noGrp="1"/>
          </p:cNvSpPr>
          <p:nvPr>
            <p:ph type="dt" sz="half" idx="10"/>
          </p:nvPr>
        </p:nvSpPr>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149CD486-A0AB-A65F-EC26-0ED5CC38AD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69D57-84EB-8C3C-AD27-C0BF59384551}"/>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EA6A7E9-5A48-0B62-918D-4BE91AF83E1C}"/>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29550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0F739808-4725-B142-9FAB-65DB691EBEFA}"/>
              </a:ext>
            </a:extLst>
          </p:cNvPr>
          <p:cNvSpPr>
            <a:spLocks noGrp="1"/>
          </p:cNvSpPr>
          <p:nvPr>
            <p:ph type="pic" sz="quarter" idx="11" hasCustomPrompt="1"/>
          </p:nvPr>
        </p:nvSpPr>
        <p:spPr>
          <a:xfrm>
            <a:off x="6395720" y="0"/>
            <a:ext cx="5796279"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a:t>Drag &amp; drop your photo here</a:t>
            </a:r>
            <a:br>
              <a:rPr lang="en-US"/>
            </a:br>
            <a:r>
              <a:rPr lang="en-US"/>
              <a:t>or click or tap icon below to insert</a:t>
            </a:r>
          </a:p>
        </p:txBody>
      </p:sp>
      <p:sp>
        <p:nvSpPr>
          <p:cNvPr id="2" name="Title 1"/>
          <p:cNvSpPr>
            <a:spLocks noGrp="1"/>
          </p:cNvSpPr>
          <p:nvPr>
            <p:ph type="title" hasCustomPrompt="1"/>
          </p:nvPr>
        </p:nvSpPr>
        <p:spPr>
          <a:xfrm>
            <a:off x="495300"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126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65D091-6B2C-23D8-66B6-710FA9AD127F}"/>
              </a:ext>
            </a:extLst>
          </p:cNvPr>
          <p:cNvSpPr/>
          <p:nvPr userDrawn="1"/>
        </p:nvSpPr>
        <p:spPr>
          <a:xfrm>
            <a:off x="0" y="0"/>
            <a:ext cx="12192000" cy="6858000"/>
          </a:xfrm>
          <a:prstGeom prst="rect">
            <a:avLst/>
          </a:prstGeom>
          <a:gradFill flip="none" rotWithShape="1">
            <a:gsLst>
              <a:gs pos="20000">
                <a:srgbClr val="DAE4F6"/>
              </a:gs>
              <a:gs pos="100000">
                <a:srgbClr val="F0D2D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group of chat messages&#10;&#10;Description automatically generated">
            <a:extLst>
              <a:ext uri="{FF2B5EF4-FFF2-40B4-BE49-F238E27FC236}">
                <a16:creationId xmlns:a16="http://schemas.microsoft.com/office/drawing/2014/main" id="{5815694D-AE46-6A56-2B91-7EC4DC7518F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F877082-FE34-FE9B-5C00-4EFF86C7CB55}"/>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5">
            <a:extLst>
              <a:ext uri="{FF2B5EF4-FFF2-40B4-BE49-F238E27FC236}">
                <a16:creationId xmlns:a16="http://schemas.microsoft.com/office/drawing/2014/main" id="{EBB3EB53-54AD-8806-BB93-224477508D47}"/>
              </a:ext>
            </a:extLst>
          </p:cNvPr>
          <p:cNvSpPr>
            <a:spLocks noGrp="1"/>
          </p:cNvSpPr>
          <p:nvPr>
            <p:ph type="title"/>
          </p:nvPr>
        </p:nvSpPr>
        <p:spPr>
          <a:xfrm>
            <a:off x="495300" y="2722648"/>
            <a:ext cx="5600700" cy="1421928"/>
          </a:xfrm>
        </p:spPr>
        <p:txBody>
          <a:bodyPr anchor="ctr">
            <a:noAutofit/>
          </a:bodyPr>
          <a:lstStyle>
            <a:lvl1pPr>
              <a:defRPr sz="4800">
                <a:solidFill>
                  <a:srgbClr val="463668"/>
                </a:solidFill>
                <a:latin typeface="+mj-lt"/>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2236355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8" name="Picture 7" descr="A computer screen with a message&#10;&#10;Description automatically generated">
            <a:extLst>
              <a:ext uri="{FF2B5EF4-FFF2-40B4-BE49-F238E27FC236}">
                <a16:creationId xmlns:a16="http://schemas.microsoft.com/office/drawing/2014/main" id="{939E43D2-0AE7-0FEF-5B96-E3C9C69143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C214CBCE-B1B7-DD74-469F-D051CC3AB9B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5">
            <a:extLst>
              <a:ext uri="{FF2B5EF4-FFF2-40B4-BE49-F238E27FC236}">
                <a16:creationId xmlns:a16="http://schemas.microsoft.com/office/drawing/2014/main" id="{B0038111-0B73-0492-2541-3AB9C693846C}"/>
              </a:ext>
            </a:extLst>
          </p:cNvPr>
          <p:cNvSpPr>
            <a:spLocks noGrp="1"/>
          </p:cNvSpPr>
          <p:nvPr>
            <p:ph type="title"/>
          </p:nvPr>
        </p:nvSpPr>
        <p:spPr>
          <a:xfrm>
            <a:off x="495300" y="2986079"/>
            <a:ext cx="7591936"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9755140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738FD32F-C76C-2F30-6F02-E5186C2A2020}"/>
              </a:ext>
            </a:extLst>
          </p:cNvPr>
          <p:cNvSpPr>
            <a:spLocks noGrp="1"/>
          </p:cNvSpPr>
          <p:nvPr>
            <p:ph type="title"/>
          </p:nvPr>
        </p:nvSpPr>
        <p:spPr>
          <a:xfrm>
            <a:off x="495300" y="509156"/>
            <a:ext cx="10515600" cy="1002579"/>
          </a:xfrm>
        </p:spPr>
        <p:txBody>
          <a:bodyPr lIns="0" tIns="0" rIns="0" bIns="0"/>
          <a:lstStyle/>
          <a:p>
            <a:r>
              <a:rPr lang="en-US"/>
              <a:t>Click to edit Master title style</a:t>
            </a:r>
          </a:p>
        </p:txBody>
      </p:sp>
    </p:spTree>
    <p:extLst>
      <p:ext uri="{BB962C8B-B14F-4D97-AF65-F5344CB8AC3E}">
        <p14:creationId xmlns:p14="http://schemas.microsoft.com/office/powerpoint/2010/main" val="39276294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extLst>
              <a:ext uri="{28A0092B-C50C-407E-A947-70E740481C1C}">
                <a14:useLocalDpi xmlns:a14="http://schemas.microsoft.com/office/drawing/2010/main"/>
              </a:ext>
            </a:extLst>
          </a:blip>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400667395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extLst>
              <a:ext uri="{28A0092B-C50C-407E-A947-70E740481C1C}">
                <a14:useLocalDpi xmlns:a14="http://schemas.microsoft.com/office/drawing/2010/main"/>
              </a:ext>
            </a:extLst>
          </a:blip>
          <a:srcRect l="10595" t="987" r="10595"/>
          <a:stretch/>
        </p:blipFill>
        <p:spPr>
          <a:xfrm>
            <a:off x="0" y="0"/>
            <a:ext cx="12192000" cy="6858000"/>
          </a:xfrm>
          <a:prstGeom prst="rect">
            <a:avLst/>
          </a:prstGeom>
        </p:spPr>
      </p:pic>
      <p:pic>
        <p:nvPicPr>
          <p:cNvPr id="4" name="Picture 3">
            <a:extLst>
              <a:ext uri="{FF2B5EF4-FFF2-40B4-BE49-F238E27FC236}">
                <a16:creationId xmlns:a16="http://schemas.microsoft.com/office/drawing/2014/main" id="{842304DD-F6BA-EEB4-D9BA-1890F14E1CDF}"/>
              </a:ext>
              <a:ext uri="{C183D7F6-B498-43B3-948B-1728B52AA6E4}">
                <adec:decorative xmlns:adec="http://schemas.microsoft.com/office/drawing/2017/decorative" val="1"/>
              </a:ext>
            </a:extLst>
          </p:cNvPr>
          <p:cNvPicPr>
            <a:picLocks noChangeAspect="1"/>
          </p:cNvPicPr>
          <p:nvPr userDrawn="1"/>
        </p:nvPicPr>
        <p:blipFill rotWithShape="1">
          <a:blip r:embed="rId4">
            <a:alphaModFix amt="39000"/>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a:ext>
            </a:extLst>
          </a:blip>
          <a:srcRect/>
          <a:stretch/>
        </p:blipFill>
        <p:spPr>
          <a:xfrm>
            <a:off x="1219200" y="685800"/>
            <a:ext cx="9753600" cy="5486400"/>
          </a:xfrm>
          <a:prstGeom prst="roundRect">
            <a:avLst>
              <a:gd name="adj" fmla="val 1721"/>
            </a:avLst>
          </a:prstGeom>
          <a:solidFill>
            <a:schemeClr val="bg1"/>
          </a:solidFill>
          <a:ln>
            <a:solidFill>
              <a:schemeClr val="bg1"/>
            </a:solidFill>
          </a:ln>
          <a:effectLst>
            <a:outerShdw blurRad="343645" dist="295501" dir="2700000" algn="tl" rotWithShape="0">
              <a:srgbClr val="F3484C">
                <a:alpha val="15816"/>
              </a:srgbClr>
            </a:outerShdw>
          </a:effectLst>
        </p:spPr>
      </p:pic>
    </p:spTree>
    <p:extLst>
      <p:ext uri="{BB962C8B-B14F-4D97-AF65-F5344CB8AC3E}">
        <p14:creationId xmlns:p14="http://schemas.microsoft.com/office/powerpoint/2010/main" val="1531916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5">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731154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D88A8B-7381-2287-CF94-E2B0F2018AA5}"/>
              </a:ext>
            </a:extLst>
          </p:cNvPr>
          <p:cNvPicPr>
            <a:picLocks noChangeAspect="1"/>
          </p:cNvPicPr>
          <p:nvPr userDrawn="1"/>
        </p:nvPicPr>
        <p:blipFill rotWithShape="1">
          <a:blip r:embed="rId3">
            <a:extLst>
              <a:ext uri="{28A0092B-C50C-407E-A947-70E740481C1C}">
                <a14:useLocalDpi xmlns:a14="http://schemas.microsoft.com/office/drawing/2010/main"/>
              </a:ext>
            </a:extLst>
          </a:blip>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495300" y="509156"/>
            <a:ext cx="11201400" cy="443198"/>
          </a:xfrm>
        </p:spPr>
        <p:txBody>
          <a:bodyPr wrap="square" lIns="0" tIns="0" rIns="0" bIns="0">
            <a:spAutoFit/>
          </a:bodyPr>
          <a:lstStyle>
            <a:lvl1pPr>
              <a:defRPr sz="3200"/>
            </a:lvl1pPr>
          </a:lstStyle>
          <a:p>
            <a:r>
              <a:rPr lang="en-US"/>
              <a:t>Click to edit Master title style</a:t>
            </a:r>
          </a:p>
        </p:txBody>
      </p:sp>
    </p:spTree>
    <p:extLst>
      <p:ext uri="{BB962C8B-B14F-4D97-AF65-F5344CB8AC3E}">
        <p14:creationId xmlns:p14="http://schemas.microsoft.com/office/powerpoint/2010/main" val="10301402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70596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5" name="Picture 4" descr="A close up of a glass&#10;&#10;Description automatically generated">
            <a:extLst>
              <a:ext uri="{FF2B5EF4-FFF2-40B4-BE49-F238E27FC236}">
                <a16:creationId xmlns:a16="http://schemas.microsoft.com/office/drawing/2014/main" id="{E4A7D264-6542-222D-A85C-1DDE77B08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1F4A8530-B89C-88B2-9BF1-34CC2A9750C7}"/>
              </a:ext>
            </a:extLst>
          </p:cNvPr>
          <p:cNvSpPr>
            <a:spLocks noGrp="1"/>
          </p:cNvSpPr>
          <p:nvPr>
            <p:ph type="title"/>
          </p:nvPr>
        </p:nvSpPr>
        <p:spPr>
          <a:xfrm>
            <a:off x="379021" y="2811645"/>
            <a:ext cx="7683500" cy="895065"/>
          </a:xfrm>
        </p:spPr>
        <p:txBody>
          <a:bodyPr/>
          <a:lstStyle>
            <a:lvl1pPr>
              <a:defRPr>
                <a:gradFill flip="none" rotWithShape="1">
                  <a:gsLst>
                    <a:gs pos="0">
                      <a:schemeClr val="accent3"/>
                    </a:gs>
                    <a:gs pos="100000">
                      <a:schemeClr val="accent6"/>
                    </a:gs>
                  </a:gsLst>
                  <a:lin ang="16200000" scaled="1"/>
                  <a:tileRect/>
                </a:gradFill>
                <a:latin typeface="+mj-lt"/>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3E76921E-13E1-55F5-E255-F9D4FDA2F1F4}"/>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4" name="Group 3">
            <a:extLst>
              <a:ext uri="{FF2B5EF4-FFF2-40B4-BE49-F238E27FC236}">
                <a16:creationId xmlns:a16="http://schemas.microsoft.com/office/drawing/2014/main" id="{8A28A465-870A-6602-9C7B-97DF435D1128}"/>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3F274DE3-02DC-2E23-F53C-D843786042C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21C72947-95BA-A8C0-EE2A-CEA933019FF9}"/>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9387524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3358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4">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7547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divider + photo">
    <p:bg>
      <p:bgPr>
        <a:solidFill>
          <a:schemeClr val="bg2"/>
        </a:solidFill>
        <a:effectLst/>
      </p:bgPr>
    </p:bg>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0844D09D-1B98-1848-E708-C357D319EAE8}"/>
              </a:ext>
            </a:extLst>
          </p:cNvPr>
          <p:cNvSpPr>
            <a:spLocks noGrp="1"/>
          </p:cNvSpPr>
          <p:nvPr>
            <p:ph type="pic" sz="quarter" idx="15" hasCustomPrompt="1"/>
          </p:nvPr>
        </p:nvSpPr>
        <p:spPr bwMode="ltGray">
          <a:xfrm>
            <a:off x="8077200" y="0"/>
            <a:ext cx="4114800" cy="6858000"/>
          </a:xfrm>
          <a:prstGeom prst="rect">
            <a:avLst/>
          </a:prstGeom>
          <a:solidFill>
            <a:srgbClr val="D9D9D6"/>
          </a:solidFill>
        </p:spPr>
        <p:txBody>
          <a:bodyPr lIns="0" tIns="0" rIns="0" bIns="100584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itle 1">
            <a:extLst>
              <a:ext uri="{FF2B5EF4-FFF2-40B4-BE49-F238E27FC236}">
                <a16:creationId xmlns:a16="http://schemas.microsoft.com/office/drawing/2014/main" id="{08C17B26-DE30-95C8-FD3B-763B2FF79586}"/>
              </a:ext>
            </a:extLst>
          </p:cNvPr>
          <p:cNvSpPr>
            <a:spLocks noGrp="1"/>
          </p:cNvSpPr>
          <p:nvPr>
            <p:ph type="title" hasCustomPrompt="1"/>
          </p:nvPr>
        </p:nvSpPr>
        <p:spPr bwMode="white">
          <a:xfrm>
            <a:off x="582042" y="2715055"/>
            <a:ext cx="7495158" cy="677108"/>
          </a:xfrm>
          <a:noFill/>
        </p:spPr>
        <p:txBody>
          <a:bodyPr wrap="square" lIns="0" tIns="0" rIns="0" bIns="0" anchor="b" anchorCtr="0">
            <a:spAutoFit/>
          </a:bodyPr>
          <a:lstStyle>
            <a:lvl1pPr>
              <a:defRPr sz="4400" b="0" i="0" spc="-50" baseline="0">
                <a:gradFill flip="none" rotWithShape="1">
                  <a:gsLst>
                    <a:gs pos="80000">
                      <a:srgbClr val="0078D4"/>
                    </a:gs>
                    <a:gs pos="20000">
                      <a:schemeClr val="accent4"/>
                    </a:gs>
                  </a:gsLst>
                  <a:lin ang="13500000" scaled="1"/>
                  <a:tileRect/>
                </a:gradFill>
                <a:latin typeface="+mj-lt"/>
                <a:cs typeface="Segoe UI" panose="020B0502040204020203" pitchFamily="34" charset="0"/>
              </a:defRPr>
            </a:lvl1pPr>
          </a:lstStyle>
          <a:p>
            <a:r>
              <a:rPr lang="en-US"/>
              <a:t>Section divider title</a:t>
            </a:r>
          </a:p>
        </p:txBody>
      </p:sp>
      <p:sp>
        <p:nvSpPr>
          <p:cNvPr id="7" name="Text Placeholder 4">
            <a:extLst>
              <a:ext uri="{FF2B5EF4-FFF2-40B4-BE49-F238E27FC236}">
                <a16:creationId xmlns:a16="http://schemas.microsoft.com/office/drawing/2014/main" id="{D93E4710-C817-8845-6E3F-ECAF7ECD021D}"/>
              </a:ext>
            </a:extLst>
          </p:cNvPr>
          <p:cNvSpPr>
            <a:spLocks noGrp="1"/>
          </p:cNvSpPr>
          <p:nvPr>
            <p:ph type="body" sz="quarter" idx="12" hasCustomPrompt="1"/>
          </p:nvPr>
        </p:nvSpPr>
        <p:spPr bwMode="white">
          <a:xfrm>
            <a:off x="594173" y="3679663"/>
            <a:ext cx="6949440" cy="369332"/>
          </a:xfrm>
          <a:prstGeom prst="rect">
            <a:avLst/>
          </a:prstGeom>
          <a:noFill/>
        </p:spPr>
        <p:txBody>
          <a:bodyPr wrap="square" lIns="0" tIns="0" rIns="0" bIns="0">
            <a:spAutoFit/>
          </a:bodyPr>
          <a:lstStyle>
            <a:lvl1pPr marL="0" indent="0">
              <a:spcBef>
                <a:spcPts val="0"/>
              </a:spcBef>
              <a:buNone/>
              <a:defRPr sz="24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45508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5075">
          <p15:clr>
            <a:srgbClr val="FBAE40"/>
          </p15:clr>
        </p15:guide>
        <p15:guide id="2" orient="horz" pos="2450">
          <p15:clr>
            <a:srgbClr val="FBAE40"/>
          </p15:clr>
        </p15:guide>
        <p15:guide id="3" orient="horz" pos="2647">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B2F9ED1A-9FCE-462D-B16F-2A263C5EA46D}"/>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3590086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DD24FF4-5EAD-0ADD-A846-C1BCE8D135D0}"/>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a:stretch/>
        </p:blipFill>
        <p:spPr>
          <a:xfrm>
            <a:off x="4118921" y="1"/>
            <a:ext cx="8073079" cy="6858000"/>
          </a:xfrm>
          <a:prstGeom prst="rect">
            <a:avLst/>
          </a:prstGeom>
        </p:spPr>
      </p:pic>
      <p:sp>
        <p:nvSpPr>
          <p:cNvPr id="13" name="Rectangle 12">
            <a:extLst>
              <a:ext uri="{FF2B5EF4-FFF2-40B4-BE49-F238E27FC236}">
                <a16:creationId xmlns:a16="http://schemas.microsoft.com/office/drawing/2014/main" id="{5873A11F-C1A1-34D9-F602-ED13399C11E5}"/>
              </a:ext>
              <a:ext uri="{C183D7F6-B498-43B3-948B-1728B52AA6E4}">
                <adec:decorative xmlns:adec="http://schemas.microsoft.com/office/drawing/2017/decorative" val="1"/>
              </a:ext>
            </a:extLst>
          </p:cNvPr>
          <p:cNvSpPr>
            <a:spLocks/>
          </p:cNvSpPr>
          <p:nvPr/>
        </p:nvSpPr>
        <p:spPr bwMode="auto">
          <a:xfrm>
            <a:off x="3782205" y="1"/>
            <a:ext cx="5288317"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 name="Rectangle 10">
            <a:extLst>
              <a:ext uri="{FF2B5EF4-FFF2-40B4-BE49-F238E27FC236}">
                <a16:creationId xmlns:a16="http://schemas.microsoft.com/office/drawing/2014/main" id="{BABC1A0E-0E15-08A9-B981-FC99391A5289}"/>
              </a:ext>
            </a:extLst>
          </p:cNvPr>
          <p:cNvSpPr>
            <a:spLocks/>
          </p:cNvSpPr>
          <p:nvPr userDrawn="1"/>
        </p:nvSpPr>
        <p:spPr bwMode="auto">
          <a:xfrm>
            <a:off x="0" y="0"/>
            <a:ext cx="6761021" cy="6857999"/>
          </a:xfrm>
          <a:prstGeom prst="rect">
            <a:avLst/>
          </a:prstGeom>
          <a:gradFill flip="none" rotWithShape="1">
            <a:gsLst>
              <a:gs pos="66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pic>
        <p:nvPicPr>
          <p:cNvPr id="8" name="Picture 7" descr="Background pattern&#10;&#10;Description automatically generated">
            <a:extLst>
              <a:ext uri="{FF2B5EF4-FFF2-40B4-BE49-F238E27FC236}">
                <a16:creationId xmlns:a16="http://schemas.microsoft.com/office/drawing/2014/main" id="{FDE99B06-440F-1577-A1AA-195994924DBB}"/>
              </a:ext>
            </a:extLst>
          </p:cNvPr>
          <p:cNvPicPr>
            <a:picLocks noChangeAspect="1"/>
          </p:cNvPicPr>
          <p:nvPr userDrawn="1"/>
        </p:nvPicPr>
        <p:blipFill>
          <a:blip r:embed="rId4" cstate="print">
            <a:alphaModFix amt="50000"/>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9" name="Rectangle 8">
            <a:extLst>
              <a:ext uri="{FF2B5EF4-FFF2-40B4-BE49-F238E27FC236}">
                <a16:creationId xmlns:a16="http://schemas.microsoft.com/office/drawing/2014/main" id="{D6729A08-7E3D-D87D-AE08-A39A67CFD219}"/>
              </a:ext>
            </a:extLst>
          </p:cNvPr>
          <p:cNvSpPr>
            <a:spLocks/>
          </p:cNvSpPr>
          <p:nvPr userDrawn="1"/>
        </p:nvSpPr>
        <p:spPr bwMode="auto">
          <a:xfrm>
            <a:off x="1" y="1"/>
            <a:ext cx="121920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Title 6">
            <a:extLst>
              <a:ext uri="{FF2B5EF4-FFF2-40B4-BE49-F238E27FC236}">
                <a16:creationId xmlns:a16="http://schemas.microsoft.com/office/drawing/2014/main" id="{51C9B6F3-E735-840E-3BE2-D2B3CC818C47}"/>
              </a:ext>
            </a:extLst>
          </p:cNvPr>
          <p:cNvSpPr>
            <a:spLocks noGrp="1"/>
          </p:cNvSpPr>
          <p:nvPr userDrawn="1">
            <p:ph type="title"/>
          </p:nvPr>
        </p:nvSpPr>
        <p:spPr>
          <a:xfrm>
            <a:off x="501650" y="429198"/>
            <a:ext cx="11018520" cy="430887"/>
          </a:xfrm>
        </p:spPr>
        <p:txBody>
          <a:bodyPr lIns="0" tIns="0" rIns="0" bIns="0" anchor="t" anchorCtr="0"/>
          <a:lstStyle/>
          <a:p>
            <a:r>
              <a:rPr lang="en-US"/>
              <a:t>Click to edit Master title style</a:t>
            </a:r>
          </a:p>
        </p:txBody>
      </p:sp>
      <p:sp>
        <p:nvSpPr>
          <p:cNvPr id="6" name="Text Placeholder 2">
            <a:extLst>
              <a:ext uri="{FF2B5EF4-FFF2-40B4-BE49-F238E27FC236}">
                <a16:creationId xmlns:a16="http://schemas.microsoft.com/office/drawing/2014/main" id="{DC5275CD-9BC7-D5C8-CFA6-C95A6628B7BE}"/>
              </a:ext>
            </a:extLst>
          </p:cNvPr>
          <p:cNvSpPr>
            <a:spLocks noGrp="1"/>
          </p:cNvSpPr>
          <p:nvPr userDrawn="1">
            <p:ph type="body" sz="quarter" idx="11"/>
          </p:nvPr>
        </p:nvSpPr>
        <p:spPr>
          <a:xfrm>
            <a:off x="495300" y="946677"/>
            <a:ext cx="11018520" cy="276999"/>
          </a:xfrm>
        </p:spPr>
        <p:txBody>
          <a:bodyPr lIns="0" tIns="0" rIns="0" bIns="0"/>
          <a:lstStyle>
            <a:lvl1pPr marL="0" indent="0">
              <a:buNone/>
              <a:defRPr sz="1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108247573"/>
      </p:ext>
    </p:extLst>
  </p:cSld>
  <p:clrMapOvr>
    <a:masterClrMapping/>
  </p:clrMapOvr>
  <p:transition>
    <p:fade/>
  </p:transition>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A39C78D3-0313-4B8D-88E0-883765889810}"/>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02533707"/>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bg1">
                    <a:lumMod val="90000"/>
                    <a:lumOff val="10000"/>
                  </a:schemeClr>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612749"/>
          </a:xfrm>
        </p:spPr>
        <p:txBody>
          <a:bodyPr/>
          <a:lstStyle>
            <a:lvl1pPr>
              <a:defRPr>
                <a:solidFill>
                  <a:schemeClr val="bg1">
                    <a:lumMod val="90000"/>
                    <a:lumOff val="10000"/>
                  </a:schemeClr>
                </a:solidFill>
              </a:defRPr>
            </a:lvl1pPr>
            <a:lvl2pPr>
              <a:defRPr>
                <a:solidFill>
                  <a:schemeClr val="bg1">
                    <a:lumMod val="90000"/>
                    <a:lumOff val="10000"/>
                  </a:schemeClr>
                </a:solidFill>
              </a:defRPr>
            </a:lvl2pPr>
            <a:lvl3pPr>
              <a:defRPr>
                <a:solidFill>
                  <a:schemeClr val="bg1">
                    <a:lumMod val="90000"/>
                    <a:lumOff val="10000"/>
                  </a:schemeClr>
                </a:solidFill>
              </a:defRPr>
            </a:lvl3pPr>
            <a:lvl4pPr>
              <a:defRPr>
                <a:solidFill>
                  <a:schemeClr val="bg1">
                    <a:lumMod val="90000"/>
                    <a:lumOff val="10000"/>
                  </a:schemeClr>
                </a:solidFill>
              </a:defRPr>
            </a:lvl4pPr>
            <a:lvl5pPr>
              <a:defRPr>
                <a:solidFill>
                  <a:schemeClr val="bg1">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9121006B-09FA-4F62-9542-4F6479B0897F}"/>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351168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lvl1pPr>
              <a:defRPr>
                <a:solidFill>
                  <a:schemeClr val="bg1">
                    <a:lumMod val="90000"/>
                    <a:lumOff val="10000"/>
                  </a:schemeClr>
                </a:solidFill>
              </a:defRPr>
            </a:lvl1pPr>
          </a:lstStyle>
          <a:p>
            <a:r>
              <a:rPr lang="en-US"/>
              <a:t>Click to edit Master title style</a:t>
            </a:r>
          </a:p>
        </p:txBody>
      </p:sp>
      <p:sp>
        <p:nvSpPr>
          <p:cNvPr id="4" name="Text Placeholder 3"/>
          <p:cNvSpPr>
            <a:spLocks noGrp="1"/>
          </p:cNvSpPr>
          <p:nvPr>
            <p:ph type="body" sz="quarter" idx="10"/>
          </p:nvPr>
        </p:nvSpPr>
        <p:spPr>
          <a:xfrm>
            <a:off x="586390" y="1434370"/>
            <a:ext cx="11018520" cy="1612749"/>
          </a:xfrm>
        </p:spPr>
        <p:txBody>
          <a:bodyPr wrap="square">
            <a:spAutoFit/>
          </a:bodyPr>
          <a:lstStyle>
            <a:lvl1pPr marL="0" indent="0">
              <a:buNone/>
              <a:defRPr>
                <a:solidFill>
                  <a:schemeClr val="bg1">
                    <a:lumMod val="90000"/>
                    <a:lumOff val="10000"/>
                  </a:schemeClr>
                </a:solidFill>
              </a:defRPr>
            </a:lvl1pPr>
            <a:lvl2pPr marL="228600" indent="0">
              <a:buNone/>
              <a:defRPr>
                <a:solidFill>
                  <a:schemeClr val="bg1">
                    <a:lumMod val="90000"/>
                    <a:lumOff val="10000"/>
                  </a:schemeClr>
                </a:solidFill>
              </a:defRPr>
            </a:lvl2pPr>
            <a:lvl3pPr marL="457200" indent="0">
              <a:buNone/>
              <a:defRPr>
                <a:solidFill>
                  <a:schemeClr val="bg1">
                    <a:lumMod val="90000"/>
                    <a:lumOff val="10000"/>
                  </a:schemeClr>
                </a:solidFill>
              </a:defRPr>
            </a:lvl3pPr>
            <a:lvl4pPr marL="685800" indent="0">
              <a:buNone/>
              <a:defRPr>
                <a:solidFill>
                  <a:schemeClr val="bg1">
                    <a:lumMod val="90000"/>
                    <a:lumOff val="10000"/>
                  </a:schemeClr>
                </a:solidFill>
              </a:defRPr>
            </a:lvl4pPr>
            <a:lvl5pPr marL="914400" indent="0">
              <a:buNone/>
              <a:defRPr>
                <a:solidFill>
                  <a:schemeClr val="bg1">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752522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ubtitle on softer backgroun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9B8D5D-8099-AA72-3D38-457B1AD8BBB7}"/>
              </a:ext>
            </a:extLst>
          </p:cNvPr>
          <p:cNvPicPr>
            <a:picLocks noChangeAspect="1"/>
          </p:cNvPicPr>
          <p:nvPr userDrawn="1"/>
        </p:nvPicPr>
        <p:blipFill rotWithShape="1">
          <a:blip r:embed="rId2">
            <a:alphaModFix amt="80000"/>
            <a:extLst>
              <a:ext uri="{28A0092B-C50C-407E-A947-70E740481C1C}">
                <a14:useLocalDpi xmlns:a14="http://schemas.microsoft.com/office/drawing/2010/main"/>
              </a:ext>
            </a:extLst>
          </a:blip>
          <a:srcRect l="10595" t="987" r="10595"/>
          <a:stretch/>
        </p:blipFill>
        <p:spPr>
          <a:xfrm>
            <a:off x="0" y="0"/>
            <a:ext cx="12192000" cy="6858000"/>
          </a:xfrm>
          <a:prstGeom prst="rect">
            <a:avLst/>
          </a:prstGeom>
        </p:spPr>
      </p:pic>
      <p:sp>
        <p:nvSpPr>
          <p:cNvPr id="7" name="Text Placeholder 2">
            <a:extLst>
              <a:ext uri="{FF2B5EF4-FFF2-40B4-BE49-F238E27FC236}">
                <a16:creationId xmlns:a16="http://schemas.microsoft.com/office/drawing/2014/main" id="{695BB0A4-0465-8375-17C6-6AC6C5A8BCEF}"/>
              </a:ext>
            </a:extLst>
          </p:cNvPr>
          <p:cNvSpPr>
            <a:spLocks noGrp="1"/>
          </p:cNvSpPr>
          <p:nvPr>
            <p:ph type="body" sz="quarter" idx="11" hasCustomPrompt="1"/>
          </p:nvPr>
        </p:nvSpPr>
        <p:spPr>
          <a:xfrm>
            <a:off x="495300" y="1033654"/>
            <a:ext cx="11201400" cy="276999"/>
          </a:xfrm>
        </p:spPr>
        <p:txBody>
          <a:bodyPr lIns="0" tIns="0" rIns="0" bIns="0" anchor="t">
            <a:spAutoFit/>
          </a:bodyPr>
          <a:lstStyle>
            <a:lvl1pPr marL="0" indent="0">
              <a:lnSpc>
                <a:spcPct val="100000"/>
              </a:lnSpc>
              <a:buNone/>
              <a:defRPr sz="1800">
                <a:solidFill>
                  <a:schemeClr val="tx1"/>
                </a:solidFill>
                <a:latin typeface="+mn-lt"/>
              </a:defRPr>
            </a:lvl1pPr>
          </a:lstStyle>
          <a:p>
            <a:pPr lvl="0"/>
            <a:r>
              <a:rPr lang="en-US"/>
              <a:t>Subtitle</a:t>
            </a:r>
          </a:p>
        </p:txBody>
      </p:sp>
      <p:sp>
        <p:nvSpPr>
          <p:cNvPr id="4" name="Rectangle 3">
            <a:extLst>
              <a:ext uri="{FF2B5EF4-FFF2-40B4-BE49-F238E27FC236}">
                <a16:creationId xmlns:a16="http://schemas.microsoft.com/office/drawing/2014/main" id="{47DA21B3-4424-4158-4F74-C7F196263C20}"/>
              </a:ext>
            </a:extLst>
          </p:cNvPr>
          <p:cNvSpPr/>
          <p:nvPr userDrawn="1"/>
        </p:nvSpPr>
        <p:spPr bwMode="auto">
          <a:xfrm>
            <a:off x="0" y="4956629"/>
            <a:ext cx="12192000" cy="1901371"/>
          </a:xfrm>
          <a:prstGeom prst="rect">
            <a:avLst/>
          </a:prstGeom>
          <a:gradFill flip="none" rotWithShape="1">
            <a:gsLst>
              <a:gs pos="26000">
                <a:schemeClr val="bg1">
                  <a:alpha val="0"/>
                </a:schemeClr>
              </a:gs>
              <a:gs pos="70000">
                <a:schemeClr val="bg1">
                  <a:alpha val="6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1">
            <a:extLst>
              <a:ext uri="{FF2B5EF4-FFF2-40B4-BE49-F238E27FC236}">
                <a16:creationId xmlns:a16="http://schemas.microsoft.com/office/drawing/2014/main" id="{317FF4EB-8F72-A3B3-561B-144BD40BF0C0}"/>
              </a:ext>
            </a:extLst>
          </p:cNvPr>
          <p:cNvSpPr>
            <a:spLocks noGrp="1"/>
          </p:cNvSpPr>
          <p:nvPr>
            <p:ph type="title"/>
          </p:nvPr>
        </p:nvSpPr>
        <p:spPr>
          <a:xfrm>
            <a:off x="495300" y="509156"/>
            <a:ext cx="11201400" cy="443198"/>
          </a:xfrm>
        </p:spPr>
        <p:txBody>
          <a:bodyPr wrap="square" lIns="0" tIns="0" rIns="0" bIns="0" anchor="ctr">
            <a:spAutoFit/>
          </a:bodyPr>
          <a:lstStyle>
            <a:lvl1pPr>
              <a:defRPr sz="3200"/>
            </a:lvl1pPr>
          </a:lstStyle>
          <a:p>
            <a:r>
              <a:rPr lang="en-US"/>
              <a:t>Click to edit Master title style</a:t>
            </a:r>
          </a:p>
        </p:txBody>
      </p:sp>
    </p:spTree>
    <p:extLst>
      <p:ext uri="{BB962C8B-B14F-4D97-AF65-F5344CB8AC3E}">
        <p14:creationId xmlns:p14="http://schemas.microsoft.com/office/powerpoint/2010/main" val="172775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subtitle on softer backgroun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6637F3A-5BD6-3C0A-67C7-8798617EA82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10595" t="987" r="10595"/>
          <a:stretch/>
        </p:blipFill>
        <p:spPr>
          <a:xfrm>
            <a:off x="0" y="0"/>
            <a:ext cx="12192000" cy="6858000"/>
          </a:xfrm>
          <a:prstGeom prst="rect">
            <a:avLst/>
          </a:prstGeom>
        </p:spPr>
      </p:pic>
      <p:sp>
        <p:nvSpPr>
          <p:cNvPr id="7" name="Text Placeholder 2">
            <a:extLst>
              <a:ext uri="{FF2B5EF4-FFF2-40B4-BE49-F238E27FC236}">
                <a16:creationId xmlns:a16="http://schemas.microsoft.com/office/drawing/2014/main" id="{695BB0A4-0465-8375-17C6-6AC6C5A8BCEF}"/>
              </a:ext>
            </a:extLst>
          </p:cNvPr>
          <p:cNvSpPr>
            <a:spLocks noGrp="1"/>
          </p:cNvSpPr>
          <p:nvPr>
            <p:ph type="body" sz="quarter" idx="11" hasCustomPrompt="1"/>
          </p:nvPr>
        </p:nvSpPr>
        <p:spPr>
          <a:xfrm>
            <a:off x="495300" y="1033654"/>
            <a:ext cx="11201400" cy="276999"/>
          </a:xfrm>
        </p:spPr>
        <p:txBody>
          <a:bodyPr lIns="0" tIns="0" rIns="0" bIns="0" anchor="t">
            <a:spAutoFit/>
          </a:bodyPr>
          <a:lstStyle>
            <a:lvl1pPr marL="0" indent="0">
              <a:lnSpc>
                <a:spcPct val="100000"/>
              </a:lnSpc>
              <a:buFont typeface="Arial" panose="020B0604020202020204" pitchFamily="34" charset="0"/>
              <a:buNone/>
              <a:defRPr sz="1800">
                <a:solidFill>
                  <a:schemeClr val="tx1"/>
                </a:solidFill>
                <a:latin typeface="+mn-lt"/>
              </a:defRPr>
            </a:lvl1pPr>
          </a:lstStyle>
          <a:p>
            <a:pPr lvl="0"/>
            <a:r>
              <a:rPr lang="en-US"/>
              <a:t>Subtitle</a:t>
            </a:r>
          </a:p>
        </p:txBody>
      </p:sp>
      <p:sp>
        <p:nvSpPr>
          <p:cNvPr id="4" name="Rectangle 3">
            <a:extLst>
              <a:ext uri="{FF2B5EF4-FFF2-40B4-BE49-F238E27FC236}">
                <a16:creationId xmlns:a16="http://schemas.microsoft.com/office/drawing/2014/main" id="{47DA21B3-4424-4158-4F74-C7F196263C20}"/>
              </a:ext>
            </a:extLst>
          </p:cNvPr>
          <p:cNvSpPr/>
          <p:nvPr userDrawn="1"/>
        </p:nvSpPr>
        <p:spPr bwMode="auto">
          <a:xfrm>
            <a:off x="0" y="4956629"/>
            <a:ext cx="12192000" cy="1901371"/>
          </a:xfrm>
          <a:prstGeom prst="rect">
            <a:avLst/>
          </a:prstGeom>
          <a:gradFill flip="none" rotWithShape="1">
            <a:gsLst>
              <a:gs pos="26000">
                <a:schemeClr val="bg1">
                  <a:alpha val="0"/>
                </a:schemeClr>
              </a:gs>
              <a:gs pos="70000">
                <a:schemeClr val="bg1">
                  <a:alpha val="6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1">
            <a:extLst>
              <a:ext uri="{FF2B5EF4-FFF2-40B4-BE49-F238E27FC236}">
                <a16:creationId xmlns:a16="http://schemas.microsoft.com/office/drawing/2014/main" id="{317FF4EB-8F72-A3B3-561B-144BD40BF0C0}"/>
              </a:ext>
            </a:extLst>
          </p:cNvPr>
          <p:cNvSpPr>
            <a:spLocks noGrp="1"/>
          </p:cNvSpPr>
          <p:nvPr>
            <p:ph type="title"/>
          </p:nvPr>
        </p:nvSpPr>
        <p:spPr>
          <a:xfrm>
            <a:off x="495300" y="509156"/>
            <a:ext cx="11201400" cy="443198"/>
          </a:xfrm>
        </p:spPr>
        <p:txBody>
          <a:bodyPr wrap="square" lIns="0" tIns="0" rIns="0" bIns="0" anchor="ctr">
            <a:spAutoFit/>
          </a:bodyPr>
          <a:lstStyle>
            <a:lvl1pPr>
              <a:defRPr sz="3200"/>
            </a:lvl1pPr>
          </a:lstStyle>
          <a:p>
            <a:r>
              <a:rPr lang="en-US"/>
              <a:t>Click to edit Master title style</a:t>
            </a:r>
          </a:p>
        </p:txBody>
      </p:sp>
    </p:spTree>
    <p:extLst>
      <p:ext uri="{BB962C8B-B14F-4D97-AF65-F5344CB8AC3E}">
        <p14:creationId xmlns:p14="http://schemas.microsoft.com/office/powerpoint/2010/main" val="403344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5" name="Picture 4" descr="A close up of a glass&#10;&#10;Description automatically generated">
            <a:extLst>
              <a:ext uri="{FF2B5EF4-FFF2-40B4-BE49-F238E27FC236}">
                <a16:creationId xmlns:a16="http://schemas.microsoft.com/office/drawing/2014/main" id="{E4A7D264-6542-222D-A85C-1DDE77B08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1F4A8530-B89C-88B2-9BF1-34CC2A9750C7}"/>
              </a:ext>
            </a:extLst>
          </p:cNvPr>
          <p:cNvSpPr>
            <a:spLocks noGrp="1"/>
          </p:cNvSpPr>
          <p:nvPr>
            <p:ph type="title"/>
          </p:nvPr>
        </p:nvSpPr>
        <p:spPr>
          <a:xfrm>
            <a:off x="379021" y="2811645"/>
            <a:ext cx="7683500" cy="895065"/>
          </a:xfrm>
        </p:spPr>
        <p:txBody>
          <a:bodyPr/>
          <a:lstStyle>
            <a:lvl1pPr>
              <a:defRPr>
                <a:gradFill flip="none" rotWithShape="1">
                  <a:gsLst>
                    <a:gs pos="0">
                      <a:schemeClr val="accent3"/>
                    </a:gs>
                    <a:gs pos="100000">
                      <a:schemeClr val="accent6"/>
                    </a:gs>
                  </a:gsLst>
                  <a:lin ang="16200000" scaled="1"/>
                  <a:tileRect/>
                </a:gradFill>
                <a:latin typeface="+mj-lt"/>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3E76921E-13E1-55F5-E255-F9D4FDA2F1F4}"/>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4" name="Group 3">
            <a:extLst>
              <a:ext uri="{FF2B5EF4-FFF2-40B4-BE49-F238E27FC236}">
                <a16:creationId xmlns:a16="http://schemas.microsoft.com/office/drawing/2014/main" id="{8A28A465-870A-6602-9C7B-97DF435D1128}"/>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3F274DE3-02DC-2E23-F53C-D843786042C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21C72947-95BA-A8C0-EE2A-CEA933019FF9}"/>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5496993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80000"/>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3" name="Title 1">
            <a:extLst>
              <a:ext uri="{FF2B5EF4-FFF2-40B4-BE49-F238E27FC236}">
                <a16:creationId xmlns:a16="http://schemas.microsoft.com/office/drawing/2014/main" id="{0585337E-899F-8173-ECFB-E8319DD59E8C}"/>
              </a:ext>
            </a:extLst>
          </p:cNvPr>
          <p:cNvSpPr>
            <a:spLocks noGrp="1"/>
          </p:cNvSpPr>
          <p:nvPr>
            <p:ph type="title"/>
          </p:nvPr>
        </p:nvSpPr>
        <p:spPr>
          <a:xfrm>
            <a:off x="495300" y="509156"/>
            <a:ext cx="11201400" cy="443198"/>
          </a:xfrm>
        </p:spPr>
        <p:txBody>
          <a:bodyPr wrap="square" lIns="0" tIns="0" rIns="0" bIns="0">
            <a:spAutoFit/>
          </a:bodyPr>
          <a:lstStyle>
            <a:lvl1pPr>
              <a:defRPr sz="3200"/>
            </a:lvl1pPr>
          </a:lstStyle>
          <a:p>
            <a:r>
              <a:rPr lang="en-US"/>
              <a:t>Click to edit Master title style</a:t>
            </a:r>
          </a:p>
        </p:txBody>
      </p:sp>
    </p:spTree>
    <p:extLst>
      <p:ext uri="{BB962C8B-B14F-4D97-AF65-F5344CB8AC3E}">
        <p14:creationId xmlns:p14="http://schemas.microsoft.com/office/powerpoint/2010/main" val="1608184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pic>
        <p:nvPicPr>
          <p:cNvPr id="4" name="Picture 3" descr="A white sky with clouds&#10;&#10;Description automatically generated">
            <a:extLst>
              <a:ext uri="{FF2B5EF4-FFF2-40B4-BE49-F238E27FC236}">
                <a16:creationId xmlns:a16="http://schemas.microsoft.com/office/drawing/2014/main" id="{ACA221DF-0053-C506-CE01-607932021872}"/>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Title 1">
            <a:extLst>
              <a:ext uri="{FF2B5EF4-FFF2-40B4-BE49-F238E27FC236}">
                <a16:creationId xmlns:a16="http://schemas.microsoft.com/office/drawing/2014/main" id="{0585337E-899F-8173-ECFB-E8319DD59E8C}"/>
              </a:ext>
            </a:extLst>
          </p:cNvPr>
          <p:cNvSpPr>
            <a:spLocks noGrp="1"/>
          </p:cNvSpPr>
          <p:nvPr>
            <p:ph type="title"/>
          </p:nvPr>
        </p:nvSpPr>
        <p:spPr>
          <a:xfrm>
            <a:off x="495300" y="509156"/>
            <a:ext cx="11201400" cy="443198"/>
          </a:xfrm>
        </p:spPr>
        <p:txBody>
          <a:bodyPr wrap="square" lIns="0" tIns="0" rIns="0" bIns="0">
            <a:spAutoFit/>
          </a:bodyPr>
          <a:lstStyle>
            <a:lvl1pPr>
              <a:defRPr sz="3200"/>
            </a:lvl1pPr>
          </a:lstStyle>
          <a:p>
            <a:r>
              <a:rPr lang="en-US"/>
              <a:t>Click to edit Master title style</a:t>
            </a:r>
          </a:p>
        </p:txBody>
      </p:sp>
    </p:spTree>
    <p:extLst>
      <p:ext uri="{BB962C8B-B14F-4D97-AF65-F5344CB8AC3E}">
        <p14:creationId xmlns:p14="http://schemas.microsoft.com/office/powerpoint/2010/main" val="41938481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44" userDrawn="1">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8370374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 Title">
    <p:bg>
      <p:bgRef idx="1001">
        <a:schemeClr val="bg2"/>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B483D14-DC3C-45F3-855E-02B5FD4CDF8D}"/>
              </a:ext>
            </a:extLst>
          </p:cNvPr>
          <p:cNvPicPr>
            <a:picLocks noChangeAspect="1"/>
          </p:cNvPicPr>
          <p:nvPr userDrawn="1"/>
        </p:nvPicPr>
        <p:blipFill>
          <a:blip r:embed="rId2"/>
          <a:stretch>
            <a:fillRect/>
          </a:stretch>
        </p:blipFill>
        <p:spPr>
          <a:xfrm>
            <a:off x="582044" y="585789"/>
            <a:ext cx="2308795" cy="294139"/>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9" name="Picture 8" descr="Icon&#10;&#10;Description automatically generated">
            <a:extLst>
              <a:ext uri="{FF2B5EF4-FFF2-40B4-BE49-F238E27FC236}">
                <a16:creationId xmlns:a16="http://schemas.microsoft.com/office/drawing/2014/main" id="{CB6D3FA3-C210-4270-964A-C6A0069D59E2}"/>
              </a:ext>
            </a:extLst>
          </p:cNvPr>
          <p:cNvPicPr>
            <a:picLocks noChangeAspect="1"/>
          </p:cNvPicPr>
          <p:nvPr userDrawn="1"/>
        </p:nvPicPr>
        <p:blipFill>
          <a:blip r:embed="rId3"/>
          <a:stretch>
            <a:fillRect/>
          </a:stretch>
        </p:blipFill>
        <p:spPr bwMode="invGray">
          <a:xfrm>
            <a:off x="4671100" y="0"/>
            <a:ext cx="7520900" cy="6858000"/>
          </a:xfrm>
          <a:prstGeom prst="rect">
            <a:avLst/>
          </a:prstGeom>
        </p:spPr>
      </p:pic>
    </p:spTree>
    <p:extLst>
      <p:ext uri="{BB962C8B-B14F-4D97-AF65-F5344CB8AC3E}">
        <p14:creationId xmlns:p14="http://schemas.microsoft.com/office/powerpoint/2010/main" val="14093001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2"/>
        </a:solidFill>
        <a:effectLst/>
      </p:bgPr>
    </p:bg>
    <p:spTree>
      <p:nvGrpSpPr>
        <p:cNvPr id="1" name=""/>
        <p:cNvGrpSpPr/>
        <p:nvPr/>
      </p:nvGrpSpPr>
      <p:grpSpPr>
        <a:xfrm>
          <a:off x="0" y="0"/>
          <a:ext cx="0" cy="0"/>
          <a:chOff x="0" y="0"/>
          <a:chExt cx="0" cy="0"/>
        </a:xfrm>
      </p:grpSpPr>
      <p:pic>
        <p:nvPicPr>
          <p:cNvPr id="10" name="Picture 9" descr="Microsoft Security">
            <a:extLst>
              <a:ext uri="{FF2B5EF4-FFF2-40B4-BE49-F238E27FC236}">
                <a16:creationId xmlns:a16="http://schemas.microsoft.com/office/drawing/2014/main" id="{BB483D14-DC3C-45F3-855E-02B5FD4CDF8D}"/>
              </a:ext>
            </a:extLst>
          </p:cNvPr>
          <p:cNvPicPr>
            <a:picLocks noChangeAspect="1"/>
          </p:cNvPicPr>
          <p:nvPr userDrawn="1"/>
        </p:nvPicPr>
        <p:blipFill>
          <a:blip r:embed="rId2"/>
          <a:stretch>
            <a:fillRect/>
          </a:stretch>
        </p:blipFill>
        <p:spPr>
          <a:xfrm>
            <a:off x="582044" y="585789"/>
            <a:ext cx="2308795" cy="294139"/>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19" name="Graphic 18">
            <a:extLst>
              <a:ext uri="{FF2B5EF4-FFF2-40B4-BE49-F238E27FC236}">
                <a16:creationId xmlns:a16="http://schemas.microsoft.com/office/drawing/2014/main" id="{3FBDEDB6-A84F-40BC-B54B-238AED6B041D}"/>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invGray">
          <a:xfrm>
            <a:off x="4393916" y="0"/>
            <a:ext cx="7798085" cy="6858000"/>
          </a:xfrm>
          <a:prstGeom prst="rect">
            <a:avLst/>
          </a:prstGeom>
        </p:spPr>
      </p:pic>
      <p:sp>
        <p:nvSpPr>
          <p:cNvPr id="25" name="Freeform: Shape 24">
            <a:extLst>
              <a:ext uri="{FF2B5EF4-FFF2-40B4-BE49-F238E27FC236}">
                <a16:creationId xmlns:a16="http://schemas.microsoft.com/office/drawing/2014/main" id="{72B44542-6FEA-4633-9FA4-2E7E2381276D}"/>
              </a:ext>
              <a:ext uri="{C183D7F6-B498-43B3-948B-1728B52AA6E4}">
                <adec:decorative xmlns:adec="http://schemas.microsoft.com/office/drawing/2017/decorative" val="1"/>
              </a:ext>
            </a:extLst>
          </p:cNvPr>
          <p:cNvSpPr/>
          <p:nvPr userDrawn="1"/>
        </p:nvSpPr>
        <p:spPr bwMode="auto">
          <a:xfrm rot="17674506">
            <a:off x="10794396" y="4611777"/>
            <a:ext cx="635802" cy="2665253"/>
          </a:xfrm>
          <a:custGeom>
            <a:avLst/>
            <a:gdLst>
              <a:gd name="connsiteX0" fmla="*/ 610820 w 635802"/>
              <a:gd name="connsiteY0" fmla="*/ 194160 h 2665253"/>
              <a:gd name="connsiteX1" fmla="*/ 635802 w 635802"/>
              <a:gd name="connsiteY1" fmla="*/ 317901 h 2665253"/>
              <a:gd name="connsiteX2" fmla="*/ 635802 w 635802"/>
              <a:gd name="connsiteY2" fmla="*/ 2374494 h 2665253"/>
              <a:gd name="connsiteX3" fmla="*/ 0 w 635802"/>
              <a:gd name="connsiteY3" fmla="*/ 2665253 h 2665253"/>
              <a:gd name="connsiteX4" fmla="*/ 0 w 635802"/>
              <a:gd name="connsiteY4" fmla="*/ 317901 h 2665253"/>
              <a:gd name="connsiteX5" fmla="*/ 317901 w 635802"/>
              <a:gd name="connsiteY5" fmla="*/ 0 h 2665253"/>
              <a:gd name="connsiteX6" fmla="*/ 610820 w 635802"/>
              <a:gd name="connsiteY6" fmla="*/ 194160 h 266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802" h="2665253">
                <a:moveTo>
                  <a:pt x="610820" y="194160"/>
                </a:moveTo>
                <a:cubicBezTo>
                  <a:pt x="626906" y="232193"/>
                  <a:pt x="635802" y="274008"/>
                  <a:pt x="635802" y="317901"/>
                </a:cubicBezTo>
                <a:lnTo>
                  <a:pt x="635802" y="2374494"/>
                </a:lnTo>
                <a:lnTo>
                  <a:pt x="0" y="2665253"/>
                </a:lnTo>
                <a:lnTo>
                  <a:pt x="0" y="317901"/>
                </a:lnTo>
                <a:cubicBezTo>
                  <a:pt x="-1" y="142329"/>
                  <a:pt x="142328" y="0"/>
                  <a:pt x="317901" y="0"/>
                </a:cubicBezTo>
                <a:cubicBezTo>
                  <a:pt x="449580" y="0"/>
                  <a:pt x="562559" y="80060"/>
                  <a:pt x="610820" y="19416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1" name="Freeform: Shape 20">
            <a:extLst>
              <a:ext uri="{FF2B5EF4-FFF2-40B4-BE49-F238E27FC236}">
                <a16:creationId xmlns:a16="http://schemas.microsoft.com/office/drawing/2014/main" id="{F3335884-C023-4224-A943-917B878BC8D4}"/>
              </a:ext>
              <a:ext uri="{C183D7F6-B498-43B3-948B-1728B52AA6E4}">
                <adec:decorative xmlns:adec="http://schemas.microsoft.com/office/drawing/2017/decorative" val="1"/>
              </a:ext>
            </a:extLst>
          </p:cNvPr>
          <p:cNvSpPr/>
          <p:nvPr userDrawn="1"/>
        </p:nvSpPr>
        <p:spPr bwMode="auto">
          <a:xfrm>
            <a:off x="4410931" y="1"/>
            <a:ext cx="3165243" cy="1270495"/>
          </a:xfrm>
          <a:custGeom>
            <a:avLst/>
            <a:gdLst>
              <a:gd name="connsiteX0" fmla="*/ 0 w 3165243"/>
              <a:gd name="connsiteY0" fmla="*/ 0 h 1270495"/>
              <a:gd name="connsiteX1" fmla="*/ 1528791 w 3165243"/>
              <a:gd name="connsiteY1" fmla="*/ 0 h 1270495"/>
              <a:gd name="connsiteX2" fmla="*/ 2979476 w 3165243"/>
              <a:gd name="connsiteY2" fmla="*/ 663413 h 1270495"/>
              <a:gd name="connsiteX3" fmla="*/ 3136370 w 3165243"/>
              <a:gd name="connsiteY3" fmla="*/ 1084728 h 1270495"/>
              <a:gd name="connsiteX4" fmla="*/ 2715055 w 3165243"/>
              <a:gd name="connsiteY4" fmla="*/ 1241622 h 1270495"/>
              <a:gd name="connsiteX5" fmla="*/ 0 w 3165243"/>
              <a:gd name="connsiteY5" fmla="*/ 0 h 1270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5243" h="1270495">
                <a:moveTo>
                  <a:pt x="0" y="0"/>
                </a:moveTo>
                <a:lnTo>
                  <a:pt x="1528791" y="0"/>
                </a:lnTo>
                <a:lnTo>
                  <a:pt x="2979476" y="663413"/>
                </a:lnTo>
                <a:cubicBezTo>
                  <a:pt x="3139144" y="736431"/>
                  <a:pt x="3209388" y="925060"/>
                  <a:pt x="3136370" y="1084728"/>
                </a:cubicBezTo>
                <a:cubicBezTo>
                  <a:pt x="3063352" y="1244396"/>
                  <a:pt x="2874723" y="1314640"/>
                  <a:pt x="2715055" y="1241622"/>
                </a:cubicBez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1429257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urity Title Slide gray">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6492240" cy="553998"/>
          </a:xfrm>
          <a:prstGeom prst="rect">
            <a:avLst/>
          </a:prstGeo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224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DCE321EF-5297-4BC8-853D-BAA6A1AF47EA}"/>
              </a:ext>
            </a:extLst>
          </p:cNvPr>
          <p:cNvPicPr>
            <a:picLocks noChangeAspect="1"/>
          </p:cNvPicPr>
          <p:nvPr userDrawn="1"/>
        </p:nvPicPr>
        <p:blipFill>
          <a:blip r:embed="rId2"/>
          <a:stretch>
            <a:fillRect/>
          </a:stretch>
        </p:blipFill>
        <p:spPr>
          <a:xfrm>
            <a:off x="582044" y="585789"/>
            <a:ext cx="2308795" cy="294139"/>
          </a:xfrm>
          <a:prstGeom prst="rect">
            <a:avLst/>
          </a:prstGeom>
        </p:spPr>
      </p:pic>
      <p:pic>
        <p:nvPicPr>
          <p:cNvPr id="10" name="Graphic 9">
            <a:extLst>
              <a:ext uri="{FF2B5EF4-FFF2-40B4-BE49-F238E27FC236}">
                <a16:creationId xmlns:a16="http://schemas.microsoft.com/office/drawing/2014/main" id="{0D5D4CBA-07EB-4CCF-BEB7-6F3185DCC670}"/>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bwMode="invGray">
          <a:xfrm>
            <a:off x="7404100" y="0"/>
            <a:ext cx="4787900" cy="6858000"/>
          </a:xfrm>
          <a:prstGeom prst="rect">
            <a:avLst/>
          </a:prstGeom>
        </p:spPr>
      </p:pic>
    </p:spTree>
    <p:extLst>
      <p:ext uri="{BB962C8B-B14F-4D97-AF65-F5344CB8AC3E}">
        <p14:creationId xmlns:p14="http://schemas.microsoft.com/office/powerpoint/2010/main" val="9192637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dentity and Access Management_Title Slide gray">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6495574" cy="553998"/>
          </a:xfrm>
          <a:prstGeom prst="rect">
            <a:avLst/>
          </a:prstGeo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5574"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DCE321EF-5297-4BC8-853D-BAA6A1AF47EA}"/>
              </a:ext>
            </a:extLst>
          </p:cNvPr>
          <p:cNvPicPr>
            <a:picLocks noChangeAspect="1"/>
          </p:cNvPicPr>
          <p:nvPr userDrawn="1"/>
        </p:nvPicPr>
        <p:blipFill>
          <a:blip r:embed="rId2"/>
          <a:stretch>
            <a:fillRect/>
          </a:stretch>
        </p:blipFill>
        <p:spPr>
          <a:xfrm>
            <a:off x="582044" y="585789"/>
            <a:ext cx="2308795" cy="294139"/>
          </a:xfrm>
          <a:prstGeom prst="rect">
            <a:avLst/>
          </a:prstGeom>
        </p:spPr>
      </p:pic>
      <p:pic>
        <p:nvPicPr>
          <p:cNvPr id="6" name="Graphic 5">
            <a:extLst>
              <a:ext uri="{FF2B5EF4-FFF2-40B4-BE49-F238E27FC236}">
                <a16:creationId xmlns:a16="http://schemas.microsoft.com/office/drawing/2014/main" id="{E8C58369-026C-4974-B869-BE8D4ADCB870}"/>
              </a:ext>
              <a:ext uri="{C183D7F6-B498-43B3-948B-1728B52AA6E4}">
                <adec:decorative xmlns:adec="http://schemas.microsoft.com/office/drawing/2017/decorative" val="1"/>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75" r="-18"/>
          <a:stretch/>
        </p:blipFill>
        <p:spPr bwMode="invGray">
          <a:xfrm>
            <a:off x="7076792" y="0"/>
            <a:ext cx="5115208" cy="6858000"/>
          </a:xfrm>
          <a:prstGeom prst="rect">
            <a:avLst/>
          </a:prstGeom>
        </p:spPr>
      </p:pic>
    </p:spTree>
    <p:extLst>
      <p:ext uri="{BB962C8B-B14F-4D97-AF65-F5344CB8AC3E}">
        <p14:creationId xmlns:p14="http://schemas.microsoft.com/office/powerpoint/2010/main" val="42434379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rehensiveness_Title Slide gray">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6495574" cy="553998"/>
          </a:xfrm>
          <a:prstGeom prst="rect">
            <a:avLst/>
          </a:prstGeo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5574"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DCE321EF-5297-4BC8-853D-BAA6A1AF47EA}"/>
              </a:ext>
            </a:extLst>
          </p:cNvPr>
          <p:cNvPicPr>
            <a:picLocks noChangeAspect="1"/>
          </p:cNvPicPr>
          <p:nvPr userDrawn="1"/>
        </p:nvPicPr>
        <p:blipFill>
          <a:blip r:embed="rId2"/>
          <a:stretch>
            <a:fillRect/>
          </a:stretch>
        </p:blipFill>
        <p:spPr>
          <a:xfrm>
            <a:off x="582044" y="585789"/>
            <a:ext cx="2308795" cy="294139"/>
          </a:xfrm>
          <a:prstGeom prst="rect">
            <a:avLst/>
          </a:prstGeom>
        </p:spPr>
      </p:pic>
      <p:pic>
        <p:nvPicPr>
          <p:cNvPr id="10" name="Graphic 9">
            <a:extLst>
              <a:ext uri="{FF2B5EF4-FFF2-40B4-BE49-F238E27FC236}">
                <a16:creationId xmlns:a16="http://schemas.microsoft.com/office/drawing/2014/main" id="{4586D2A5-469B-42D5-B926-C4EE6716E87F}"/>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bwMode="invGray">
          <a:xfrm>
            <a:off x="7404100" y="0"/>
            <a:ext cx="4787900" cy="6858000"/>
          </a:xfrm>
          <a:prstGeom prst="rect">
            <a:avLst/>
          </a:prstGeom>
        </p:spPr>
      </p:pic>
    </p:spTree>
    <p:extLst>
      <p:ext uri="{BB962C8B-B14F-4D97-AF65-F5344CB8AC3E}">
        <p14:creationId xmlns:p14="http://schemas.microsoft.com/office/powerpoint/2010/main" val="6900093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implicity_Title Slide gray">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6495574" cy="553998"/>
          </a:xfrm>
          <a:prstGeom prst="rect">
            <a:avLst/>
          </a:prstGeo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5574"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DCE321EF-5297-4BC8-853D-BAA6A1AF47EA}"/>
              </a:ext>
            </a:extLst>
          </p:cNvPr>
          <p:cNvPicPr>
            <a:picLocks noChangeAspect="1"/>
          </p:cNvPicPr>
          <p:nvPr userDrawn="1"/>
        </p:nvPicPr>
        <p:blipFill>
          <a:blip r:embed="rId2"/>
          <a:stretch>
            <a:fillRect/>
          </a:stretch>
        </p:blipFill>
        <p:spPr>
          <a:xfrm>
            <a:off x="582044" y="585789"/>
            <a:ext cx="2308795" cy="294139"/>
          </a:xfrm>
          <a:prstGeom prst="rect">
            <a:avLst/>
          </a:prstGeom>
        </p:spPr>
      </p:pic>
      <p:pic>
        <p:nvPicPr>
          <p:cNvPr id="3" name="Graphic 2">
            <a:extLst>
              <a:ext uri="{FF2B5EF4-FFF2-40B4-BE49-F238E27FC236}">
                <a16:creationId xmlns:a16="http://schemas.microsoft.com/office/drawing/2014/main" id="{AAD66E76-E933-412A-9841-907EA784333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bwMode="invGray">
          <a:xfrm>
            <a:off x="6731000" y="0"/>
            <a:ext cx="5461000" cy="6858000"/>
          </a:xfrm>
          <a:prstGeom prst="rect">
            <a:avLst/>
          </a:prstGeom>
        </p:spPr>
      </p:pic>
    </p:spTree>
    <p:extLst>
      <p:ext uri="{BB962C8B-B14F-4D97-AF65-F5344CB8AC3E}">
        <p14:creationId xmlns:p14="http://schemas.microsoft.com/office/powerpoint/2010/main" val="1890295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I_Title Slide gray">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6495574" cy="553998"/>
          </a:xfrm>
          <a:prstGeom prst="rect">
            <a:avLst/>
          </a:prstGeo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5574"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DCE321EF-5297-4BC8-853D-BAA6A1AF47EA}"/>
              </a:ext>
            </a:extLst>
          </p:cNvPr>
          <p:cNvPicPr>
            <a:picLocks noChangeAspect="1"/>
          </p:cNvPicPr>
          <p:nvPr userDrawn="1"/>
        </p:nvPicPr>
        <p:blipFill>
          <a:blip r:embed="rId2"/>
          <a:stretch>
            <a:fillRect/>
          </a:stretch>
        </p:blipFill>
        <p:spPr>
          <a:xfrm>
            <a:off x="582044" y="585789"/>
            <a:ext cx="2308795" cy="294139"/>
          </a:xfrm>
          <a:prstGeom prst="rect">
            <a:avLst/>
          </a:prstGeom>
        </p:spPr>
      </p:pic>
      <p:pic>
        <p:nvPicPr>
          <p:cNvPr id="6" name="Graphic 5">
            <a:extLst>
              <a:ext uri="{FF2B5EF4-FFF2-40B4-BE49-F238E27FC236}">
                <a16:creationId xmlns:a16="http://schemas.microsoft.com/office/drawing/2014/main" id="{F7A52431-DCFD-473D-980B-E667BAC2F19B}"/>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bwMode="invGray">
          <a:xfrm>
            <a:off x="7404100" y="0"/>
            <a:ext cx="4787900" cy="6858000"/>
          </a:xfrm>
          <a:prstGeom prst="rect">
            <a:avLst/>
          </a:prstGeom>
        </p:spPr>
      </p:pic>
    </p:spTree>
    <p:extLst>
      <p:ext uri="{BB962C8B-B14F-4D97-AF65-F5344CB8AC3E}">
        <p14:creationId xmlns:p14="http://schemas.microsoft.com/office/powerpoint/2010/main" val="5895151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4" name="Picture 3" descr="A person with blonde hair and a white shirt&#10;&#10;Description automatically generated">
            <a:extLst>
              <a:ext uri="{FF2B5EF4-FFF2-40B4-BE49-F238E27FC236}">
                <a16:creationId xmlns:a16="http://schemas.microsoft.com/office/drawing/2014/main" id="{1331CF21-D904-5335-BBD8-2AAF92B0C8C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E64861AC-ADB0-AFE5-E703-001307E22B5D}"/>
              </a:ext>
            </a:extLst>
          </p:cNvPr>
          <p:cNvSpPr>
            <a:spLocks noGrp="1"/>
          </p:cNvSpPr>
          <p:nvPr>
            <p:ph type="title"/>
          </p:nvPr>
        </p:nvSpPr>
        <p:spPr>
          <a:xfrm>
            <a:off x="379021" y="2811645"/>
            <a:ext cx="7683500" cy="895065"/>
          </a:xfrm>
        </p:spPr>
        <p:txBody>
          <a:bodyPr/>
          <a:lstStyle>
            <a:lvl1pPr>
              <a:defRPr>
                <a:solidFill>
                  <a:schemeClr val="bg1"/>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435BB0DD-35B6-1FD4-387B-6019DA7D251C}"/>
              </a:ext>
            </a:extLst>
          </p:cNvPr>
          <p:cNvSpPr>
            <a:spLocks noGrp="1"/>
          </p:cNvSpPr>
          <p:nvPr>
            <p:ph type="body" sz="quarter" idx="10"/>
          </p:nvPr>
        </p:nvSpPr>
        <p:spPr>
          <a:xfrm>
            <a:off x="399778" y="3846332"/>
            <a:ext cx="6823075" cy="454517"/>
          </a:xfrm>
        </p:spPr>
        <p:txBody>
          <a:bodyPr/>
          <a:lstStyle>
            <a:lvl1pPr marL="0" indent="0">
              <a:buNone/>
              <a:defRPr>
                <a:solidFill>
                  <a:schemeClr val="bg1"/>
                </a:solidFill>
              </a:defRPr>
            </a:lvl1pPr>
          </a:lstStyle>
          <a:p>
            <a:pPr lvl="0"/>
            <a:r>
              <a:rPr lang="en-US"/>
              <a:t>Click to edit Master text styles</a:t>
            </a:r>
          </a:p>
        </p:txBody>
      </p:sp>
      <p:pic>
        <p:nvPicPr>
          <p:cNvPr id="5" name="Picture 4" descr="A black background with white text&#10;&#10;Description automatically generated">
            <a:extLst>
              <a:ext uri="{FF2B5EF4-FFF2-40B4-BE49-F238E27FC236}">
                <a16:creationId xmlns:a16="http://schemas.microsoft.com/office/drawing/2014/main" id="{9B85F8E1-7640-1F49-FB11-1928C83889D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92101" y="505600"/>
            <a:ext cx="1870905" cy="688200"/>
          </a:xfrm>
          <a:prstGeom prst="rect">
            <a:avLst/>
          </a:prstGeom>
        </p:spPr>
      </p:pic>
    </p:spTree>
    <p:extLst>
      <p:ext uri="{BB962C8B-B14F-4D97-AF65-F5344CB8AC3E}">
        <p14:creationId xmlns:p14="http://schemas.microsoft.com/office/powerpoint/2010/main" val="21669372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AI_Title Slide gray">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6495574" cy="553998"/>
          </a:xfrm>
          <a:prstGeom prst="rect">
            <a:avLst/>
          </a:prstGeom>
          <a:noFill/>
        </p:spPr>
        <p:txBody>
          <a:bodyPr wrap="square" lIns="0" tIns="0" rIns="0" bIns="0" anchor="b" anchorCtr="0">
            <a:spAutoFit/>
          </a:bodyPr>
          <a:lstStyle>
            <a:lvl1pPr>
              <a:defRPr sz="3600" spc="-50" baseline="0">
                <a:gradFill>
                  <a:gsLst>
                    <a:gs pos="0">
                      <a:schemeClr val="bg1"/>
                    </a:gs>
                    <a:gs pos="100000">
                      <a:schemeClr val="bg1"/>
                    </a:gs>
                  </a:gsLst>
                  <a:lin ang="5400000" scaled="1"/>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5574" cy="338554"/>
          </a:xfrm>
          <a:noFill/>
        </p:spPr>
        <p:txBody>
          <a:bodyPr wrap="square" lIns="0" tIns="0" rIns="0" bIns="0">
            <a:spAutoFit/>
          </a:bodyPr>
          <a:lstStyle>
            <a:lvl1pPr marL="0" indent="0">
              <a:spcBef>
                <a:spcPts val="0"/>
              </a:spcBef>
              <a:buNone/>
              <a:defRPr sz="2200" spc="0" baseline="0">
                <a:gradFill>
                  <a:gsLst>
                    <a:gs pos="0">
                      <a:schemeClr val="bg1"/>
                    </a:gs>
                    <a:gs pos="100000">
                      <a:schemeClr val="bg1"/>
                    </a:gs>
                  </a:gsLst>
                </a:gradFill>
                <a:latin typeface="+mn-lt"/>
                <a:cs typeface="Segoe UI" panose="020B0502040204020203" pitchFamily="34" charset="0"/>
              </a:defRPr>
            </a:lvl1pPr>
          </a:lstStyle>
          <a:p>
            <a:pPr lvl="0"/>
            <a:r>
              <a:rPr lang="en-US"/>
              <a:t>Speaker name or subtitle text</a:t>
            </a:r>
          </a:p>
        </p:txBody>
      </p:sp>
      <p:pic>
        <p:nvPicPr>
          <p:cNvPr id="2" name="Graphic 1">
            <a:extLst>
              <a:ext uri="{FF2B5EF4-FFF2-40B4-BE49-F238E27FC236}">
                <a16:creationId xmlns:a16="http://schemas.microsoft.com/office/drawing/2014/main" id="{B03606BD-4DBC-BC2C-C07C-F8051020CA0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12321"/>
          <a:stretch>
            <a:fillRect/>
          </a:stretch>
        </p:blipFill>
        <p:spPr>
          <a:xfrm>
            <a:off x="7874164" y="0"/>
            <a:ext cx="4588767" cy="6858001"/>
          </a:xfrm>
          <a:custGeom>
            <a:avLst/>
            <a:gdLst>
              <a:gd name="connsiteX0" fmla="*/ 0 w 4588767"/>
              <a:gd name="connsiteY0" fmla="*/ 0 h 6858001"/>
              <a:gd name="connsiteX1" fmla="*/ 4588767 w 4588767"/>
              <a:gd name="connsiteY1" fmla="*/ 0 h 6858001"/>
              <a:gd name="connsiteX2" fmla="*/ 4588767 w 4588767"/>
              <a:gd name="connsiteY2" fmla="*/ 6858001 h 6858001"/>
              <a:gd name="connsiteX3" fmla="*/ 0 w 4588767"/>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4588767" h="6858001">
                <a:moveTo>
                  <a:pt x="0" y="0"/>
                </a:moveTo>
                <a:lnTo>
                  <a:pt x="4588767" y="0"/>
                </a:lnTo>
                <a:lnTo>
                  <a:pt x="4588767" y="6858001"/>
                </a:lnTo>
                <a:lnTo>
                  <a:pt x="0" y="6858001"/>
                </a:lnTo>
                <a:close/>
              </a:path>
            </a:pathLst>
          </a:custGeom>
        </p:spPr>
      </p:pic>
      <p:grpSp>
        <p:nvGrpSpPr>
          <p:cNvPr id="6" name="Group 5">
            <a:extLst>
              <a:ext uri="{FF2B5EF4-FFF2-40B4-BE49-F238E27FC236}">
                <a16:creationId xmlns:a16="http://schemas.microsoft.com/office/drawing/2014/main" id="{B65CAC03-AA29-73F6-DD14-012F4EA5BB92}"/>
              </a:ext>
            </a:extLst>
          </p:cNvPr>
          <p:cNvGrpSpPr/>
          <p:nvPr userDrawn="1"/>
        </p:nvGrpSpPr>
        <p:grpSpPr bwMode="black">
          <a:xfrm>
            <a:off x="582044" y="589004"/>
            <a:ext cx="2308795" cy="294139"/>
            <a:chOff x="582043" y="585788"/>
            <a:chExt cx="2308795" cy="294139"/>
          </a:xfrm>
        </p:grpSpPr>
        <p:pic>
          <p:nvPicPr>
            <p:cNvPr id="7" name="Picture 6">
              <a:extLst>
                <a:ext uri="{FF2B5EF4-FFF2-40B4-BE49-F238E27FC236}">
                  <a16:creationId xmlns:a16="http://schemas.microsoft.com/office/drawing/2014/main" id="{6FC4430A-6A0E-233A-680D-1359D07A59BA}"/>
                </a:ext>
              </a:extLst>
            </p:cNvPr>
            <p:cNvPicPr>
              <a:picLocks noChangeAspect="1"/>
            </p:cNvPicPr>
            <p:nvPr userDrawn="1"/>
          </p:nvPicPr>
          <p:blipFill rotWithShape="1">
            <a:blip r:embed="rId4">
              <a:lum bright="100000"/>
            </a:blip>
            <a:srcRect r="85089"/>
            <a:stretch/>
          </p:blipFill>
          <p:spPr bwMode="black">
            <a:xfrm>
              <a:off x="582043" y="585788"/>
              <a:ext cx="344263" cy="294139"/>
            </a:xfrm>
            <a:prstGeom prst="rect">
              <a:avLst/>
            </a:prstGeom>
          </p:spPr>
        </p:pic>
        <p:pic>
          <p:nvPicPr>
            <p:cNvPr id="10" name="Picture 9">
              <a:extLst>
                <a:ext uri="{FF2B5EF4-FFF2-40B4-BE49-F238E27FC236}">
                  <a16:creationId xmlns:a16="http://schemas.microsoft.com/office/drawing/2014/main" id="{6CF0D75A-09A9-E912-B110-1371A87E28E0}"/>
                </a:ext>
              </a:extLst>
            </p:cNvPr>
            <p:cNvPicPr>
              <a:picLocks noChangeAspect="1"/>
            </p:cNvPicPr>
            <p:nvPr userDrawn="1"/>
          </p:nvPicPr>
          <p:blipFill rotWithShape="1">
            <a:blip r:embed="rId4">
              <a:lum bright="100000"/>
            </a:blip>
            <a:srcRect l="14911"/>
            <a:stretch/>
          </p:blipFill>
          <p:spPr bwMode="black">
            <a:xfrm>
              <a:off x="926306" y="585788"/>
              <a:ext cx="1964532" cy="294139"/>
            </a:xfrm>
            <a:prstGeom prst="rect">
              <a:avLst/>
            </a:prstGeom>
          </p:spPr>
        </p:pic>
      </p:grpSp>
    </p:spTree>
    <p:extLst>
      <p:ext uri="{BB962C8B-B14F-4D97-AF65-F5344CB8AC3E}">
        <p14:creationId xmlns:p14="http://schemas.microsoft.com/office/powerpoint/2010/main" val="25435881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Security Title Slide gray">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3041334"/>
            <a:ext cx="6492240" cy="492443"/>
          </a:xfrm>
          <a:prstGeom prst="rect">
            <a:avLst/>
          </a:prstGeom>
          <a:noFill/>
        </p:spPr>
        <p:txBody>
          <a:bodyPr wrap="square" lIns="0" tIns="0" rIns="0" bIns="0" anchor="b" anchorCtr="0">
            <a:spAutoFit/>
          </a:bodyPr>
          <a:lstStyle>
            <a:lvl1pPr>
              <a:defRPr sz="3200" spc="-50" baseline="0">
                <a:gradFill>
                  <a:gsLst>
                    <a:gs pos="100000">
                      <a:schemeClr val="bg1"/>
                    </a:gs>
                    <a:gs pos="83000">
                      <a:schemeClr val="bg1"/>
                    </a:gs>
                  </a:gsLst>
                  <a:lin ang="5400000" scaled="1"/>
                </a:gradFill>
                <a:latin typeface="+mj-lt"/>
                <a:cs typeface="Segoe UI" panose="020B0502040204020203" pitchFamily="34" charset="0"/>
              </a:defRPr>
            </a:lvl1pPr>
          </a:lstStyle>
          <a:p>
            <a:r>
              <a:rPr lang="en-US"/>
              <a:t>Event name or presentation title </a:t>
            </a:r>
          </a:p>
        </p:txBody>
      </p:sp>
      <p:pic>
        <p:nvPicPr>
          <p:cNvPr id="10" name="Graphic 9">
            <a:extLst>
              <a:ext uri="{FF2B5EF4-FFF2-40B4-BE49-F238E27FC236}">
                <a16:creationId xmlns:a16="http://schemas.microsoft.com/office/drawing/2014/main" id="{0D5D4CBA-07EB-4CCF-BEB7-6F3185DCC670}"/>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invGray">
          <a:xfrm>
            <a:off x="7404100" y="0"/>
            <a:ext cx="4787900" cy="6858000"/>
          </a:xfrm>
          <a:prstGeom prst="rect">
            <a:avLst/>
          </a:prstGeom>
        </p:spPr>
      </p:pic>
    </p:spTree>
    <p:extLst>
      <p:ext uri="{BB962C8B-B14F-4D97-AF65-F5344CB8AC3E}">
        <p14:creationId xmlns:p14="http://schemas.microsoft.com/office/powerpoint/2010/main" val="19791247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AI_Title Slide gray">
    <p:bg>
      <p:bgPr>
        <a:solidFill>
          <a:schemeClr val="bg2"/>
        </a:solidFill>
        <a:effectLst/>
      </p:bgPr>
    </p:bg>
    <p:spTree>
      <p:nvGrpSpPr>
        <p:cNvPr id="1" name=""/>
        <p:cNvGrpSpPr/>
        <p:nvPr/>
      </p:nvGrpSpPr>
      <p:grpSpPr>
        <a:xfrm>
          <a:off x="0" y="0"/>
          <a:ext cx="0" cy="0"/>
          <a:chOff x="0" y="0"/>
          <a:chExt cx="0" cy="0"/>
        </a:xfrm>
      </p:grpSpPr>
      <p:pic>
        <p:nvPicPr>
          <p:cNvPr id="15" name="Picture 14" descr="A person in glasses talking to a computer&#10;&#10;Description automatically generated">
            <a:extLst>
              <a:ext uri="{FF2B5EF4-FFF2-40B4-BE49-F238E27FC236}">
                <a16:creationId xmlns:a16="http://schemas.microsoft.com/office/drawing/2014/main" id="{014D1B65-1427-EF07-B016-4267178AD8B7}"/>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a:xfrm>
            <a:off x="5371640" y="2770"/>
            <a:ext cx="6820361" cy="6855230"/>
          </a:xfrm>
          <a:custGeom>
            <a:avLst/>
            <a:gdLst>
              <a:gd name="connsiteX0" fmla="*/ 2950241 w 6820361"/>
              <a:gd name="connsiteY0" fmla="*/ 0 h 6855230"/>
              <a:gd name="connsiteX1" fmla="*/ 5607346 w 6820361"/>
              <a:gd name="connsiteY1" fmla="*/ 0 h 6855230"/>
              <a:gd name="connsiteX2" fmla="*/ 6820361 w 6820361"/>
              <a:gd name="connsiteY2" fmla="*/ 1414550 h 6855230"/>
              <a:gd name="connsiteX3" fmla="*/ 6820361 w 6820361"/>
              <a:gd name="connsiteY3" fmla="*/ 5413781 h 6855230"/>
              <a:gd name="connsiteX4" fmla="*/ 5611321 w 6820361"/>
              <a:gd name="connsiteY4" fmla="*/ 6855230 h 6855230"/>
              <a:gd name="connsiteX5" fmla="*/ 2981153 w 6820361"/>
              <a:gd name="connsiteY5" fmla="*/ 6855230 h 6855230"/>
              <a:gd name="connsiteX6" fmla="*/ 3078942 w 6820361"/>
              <a:gd name="connsiteY6" fmla="*/ 6724421 h 6855230"/>
              <a:gd name="connsiteX7" fmla="*/ 5834841 w 6820361"/>
              <a:gd name="connsiteY7" fmla="*/ 3405910 h 6855230"/>
              <a:gd name="connsiteX8" fmla="*/ 3037032 w 6820361"/>
              <a:gd name="connsiteY8" fmla="*/ 114071 h 6855230"/>
              <a:gd name="connsiteX9" fmla="*/ 0 w 6820361"/>
              <a:gd name="connsiteY9" fmla="*/ 0 h 6855230"/>
              <a:gd name="connsiteX10" fmla="*/ 2653327 w 6820361"/>
              <a:gd name="connsiteY10" fmla="*/ 0 h 6855230"/>
              <a:gd name="connsiteX11" fmla="*/ 4924252 w 6820361"/>
              <a:gd name="connsiteY11" fmla="*/ 2648991 h 6855230"/>
              <a:gd name="connsiteX12" fmla="*/ 5207462 w 6820361"/>
              <a:gd name="connsiteY12" fmla="*/ 3416070 h 6855230"/>
              <a:gd name="connsiteX13" fmla="*/ 4930601 w 6820361"/>
              <a:gd name="connsiteY13" fmla="*/ 4185690 h 6855230"/>
              <a:gd name="connsiteX14" fmla="*/ 2692863 w 6820361"/>
              <a:gd name="connsiteY14" fmla="*/ 6855230 h 6855230"/>
              <a:gd name="connsiteX15" fmla="*/ 58881 w 6820361"/>
              <a:gd name="connsiteY15" fmla="*/ 6855230 h 6855230"/>
              <a:gd name="connsiteX16" fmla="*/ 142702 w 6820361"/>
              <a:gd name="connsiteY16" fmla="*/ 6744739 h 6855230"/>
              <a:gd name="connsiteX17" fmla="*/ 2898601 w 6820361"/>
              <a:gd name="connsiteY17" fmla="*/ 3426230 h 6855230"/>
              <a:gd name="connsiteX18" fmla="*/ 100792 w 6820361"/>
              <a:gd name="connsiteY18" fmla="*/ 134391 h 6855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820361" h="6855230">
                <a:moveTo>
                  <a:pt x="2950241" y="0"/>
                </a:moveTo>
                <a:lnTo>
                  <a:pt x="5607346" y="0"/>
                </a:lnTo>
                <a:lnTo>
                  <a:pt x="6820361" y="1414550"/>
                </a:lnTo>
                <a:lnTo>
                  <a:pt x="6820361" y="5413781"/>
                </a:lnTo>
                <a:lnTo>
                  <a:pt x="5611321" y="6855230"/>
                </a:lnTo>
                <a:lnTo>
                  <a:pt x="2981153" y="6855230"/>
                </a:lnTo>
                <a:cubicBezTo>
                  <a:pt x="3010362" y="6809511"/>
                  <a:pt x="3043381" y="6766332"/>
                  <a:pt x="3078942" y="6724421"/>
                </a:cubicBezTo>
                <a:lnTo>
                  <a:pt x="5834841" y="3405910"/>
                </a:lnTo>
                <a:lnTo>
                  <a:pt x="3037032" y="114071"/>
                </a:lnTo>
                <a:close/>
                <a:moveTo>
                  <a:pt x="0" y="0"/>
                </a:moveTo>
                <a:lnTo>
                  <a:pt x="2653327" y="0"/>
                </a:lnTo>
                <a:lnTo>
                  <a:pt x="4924252" y="2648991"/>
                </a:lnTo>
                <a:cubicBezTo>
                  <a:pt x="5112212" y="2859810"/>
                  <a:pt x="5206193" y="3137940"/>
                  <a:pt x="5207462" y="3416070"/>
                </a:cubicBezTo>
                <a:cubicBezTo>
                  <a:pt x="5208731" y="3694200"/>
                  <a:pt x="5116023" y="3972330"/>
                  <a:pt x="4930601" y="4185690"/>
                </a:cubicBezTo>
                <a:lnTo>
                  <a:pt x="2692863" y="6855230"/>
                </a:lnTo>
                <a:lnTo>
                  <a:pt x="58881" y="6855230"/>
                </a:lnTo>
                <a:cubicBezTo>
                  <a:pt x="84282" y="6817131"/>
                  <a:pt x="112221" y="6780300"/>
                  <a:pt x="142702" y="6744739"/>
                </a:cubicBezTo>
                <a:lnTo>
                  <a:pt x="2898601" y="3426230"/>
                </a:lnTo>
                <a:lnTo>
                  <a:pt x="100792" y="134391"/>
                </a:lnTo>
                <a:close/>
              </a:path>
            </a:pathLst>
          </a:custGeom>
        </p:spPr>
      </p:pic>
      <p:sp>
        <p:nvSpPr>
          <p:cNvPr id="9" name="Title 1"/>
          <p:cNvSpPr>
            <a:spLocks noGrp="1"/>
          </p:cNvSpPr>
          <p:nvPr>
            <p:ph type="title" hasCustomPrompt="1"/>
          </p:nvPr>
        </p:nvSpPr>
        <p:spPr>
          <a:xfrm>
            <a:off x="584200" y="2979778"/>
            <a:ext cx="6495574" cy="553998"/>
          </a:xfrm>
          <a:prstGeom prst="rect">
            <a:avLst/>
          </a:prstGeom>
          <a:noFill/>
        </p:spPr>
        <p:txBody>
          <a:bodyPr wrap="square" lIns="0" tIns="0" rIns="0" bIns="0" anchor="b" anchorCtr="0">
            <a:spAutoFit/>
          </a:bodyPr>
          <a:lstStyle>
            <a:lvl1pPr>
              <a:defRPr sz="3600" spc="-50" baseline="0">
                <a:gradFill>
                  <a:gsLst>
                    <a:gs pos="0">
                      <a:srgbClr val="282828"/>
                    </a:gs>
                    <a:gs pos="100000">
                      <a:srgbClr val="282828"/>
                    </a:gs>
                  </a:gsLst>
                  <a:lin ang="5400000" scaled="1"/>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5574" cy="338554"/>
          </a:xfrm>
          <a:noFill/>
        </p:spPr>
        <p:txBody>
          <a:bodyPr wrap="square" lIns="0" tIns="0" rIns="0" bIns="0">
            <a:spAutoFit/>
          </a:bodyPr>
          <a:lstStyle>
            <a:lvl1pPr marL="0" indent="0">
              <a:spcBef>
                <a:spcPts val="0"/>
              </a:spcBef>
              <a:buNone/>
              <a:defRPr sz="2200" spc="0" baseline="0">
                <a:gradFill>
                  <a:gsLst>
                    <a:gs pos="0">
                      <a:srgbClr val="282828"/>
                    </a:gs>
                    <a:gs pos="100000">
                      <a:srgbClr val="282828"/>
                    </a:gs>
                  </a:gsLst>
                </a:gradFill>
                <a:latin typeface="+mn-lt"/>
                <a:cs typeface="Segoe UI" panose="020B0502040204020203" pitchFamily="34" charset="0"/>
              </a:defRPr>
            </a:lvl1pPr>
          </a:lstStyle>
          <a:p>
            <a:pPr lvl="0"/>
            <a:r>
              <a:rPr lang="en-US"/>
              <a:t>Speaker name or subtitle text</a:t>
            </a:r>
          </a:p>
        </p:txBody>
      </p:sp>
      <p:pic>
        <p:nvPicPr>
          <p:cNvPr id="6" name="Picture 5">
            <a:extLst>
              <a:ext uri="{FF2B5EF4-FFF2-40B4-BE49-F238E27FC236}">
                <a16:creationId xmlns:a16="http://schemas.microsoft.com/office/drawing/2014/main" id="{E25BE1CB-4D76-C7DA-4CE8-D98EBFADEC70}"/>
              </a:ext>
            </a:extLst>
          </p:cNvPr>
          <p:cNvPicPr>
            <a:picLocks noChangeAspect="1"/>
          </p:cNvPicPr>
          <p:nvPr userDrawn="1"/>
        </p:nvPicPr>
        <p:blipFill>
          <a:blip r:embed="rId3"/>
          <a:stretch>
            <a:fillRect/>
          </a:stretch>
        </p:blipFill>
        <p:spPr>
          <a:xfrm>
            <a:off x="582044" y="585789"/>
            <a:ext cx="2308795" cy="294139"/>
          </a:xfrm>
          <a:prstGeom prst="rect">
            <a:avLst/>
          </a:prstGeom>
        </p:spPr>
      </p:pic>
    </p:spTree>
    <p:extLst>
      <p:ext uri="{BB962C8B-B14F-4D97-AF65-F5344CB8AC3E}">
        <p14:creationId xmlns:p14="http://schemas.microsoft.com/office/powerpoint/2010/main" val="7447842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_AI_Title Slide gray">
    <p:bg>
      <p:bgPr>
        <a:solidFill>
          <a:schemeClr val="bg2"/>
        </a:solidFill>
        <a:effectLst/>
      </p:bgPr>
    </p:bg>
    <p:spTree>
      <p:nvGrpSpPr>
        <p:cNvPr id="1" name=""/>
        <p:cNvGrpSpPr/>
        <p:nvPr/>
      </p:nvGrpSpPr>
      <p:grpSpPr>
        <a:xfrm>
          <a:off x="0" y="0"/>
          <a:ext cx="0" cy="0"/>
          <a:chOff x="0" y="0"/>
          <a:chExt cx="0" cy="0"/>
        </a:xfrm>
      </p:grpSpPr>
      <p:pic>
        <p:nvPicPr>
          <p:cNvPr id="15" name="Picture 14" descr="A person in glasses talking to a computer&#10;&#10;Description automatically generated">
            <a:extLst>
              <a:ext uri="{FF2B5EF4-FFF2-40B4-BE49-F238E27FC236}">
                <a16:creationId xmlns:a16="http://schemas.microsoft.com/office/drawing/2014/main" id="{014D1B65-1427-EF07-B016-4267178AD8B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5371640" y="0"/>
            <a:ext cx="6820361" cy="6858000"/>
          </a:xfrm>
          <a:custGeom>
            <a:avLst/>
            <a:gdLst>
              <a:gd name="connsiteX0" fmla="*/ 2950241 w 6820361"/>
              <a:gd name="connsiteY0" fmla="*/ 0 h 6855230"/>
              <a:gd name="connsiteX1" fmla="*/ 5607346 w 6820361"/>
              <a:gd name="connsiteY1" fmla="*/ 0 h 6855230"/>
              <a:gd name="connsiteX2" fmla="*/ 6820361 w 6820361"/>
              <a:gd name="connsiteY2" fmla="*/ 1414550 h 6855230"/>
              <a:gd name="connsiteX3" fmla="*/ 6820361 w 6820361"/>
              <a:gd name="connsiteY3" fmla="*/ 5413781 h 6855230"/>
              <a:gd name="connsiteX4" fmla="*/ 5611321 w 6820361"/>
              <a:gd name="connsiteY4" fmla="*/ 6855230 h 6855230"/>
              <a:gd name="connsiteX5" fmla="*/ 2981153 w 6820361"/>
              <a:gd name="connsiteY5" fmla="*/ 6855230 h 6855230"/>
              <a:gd name="connsiteX6" fmla="*/ 3078942 w 6820361"/>
              <a:gd name="connsiteY6" fmla="*/ 6724421 h 6855230"/>
              <a:gd name="connsiteX7" fmla="*/ 5834841 w 6820361"/>
              <a:gd name="connsiteY7" fmla="*/ 3405910 h 6855230"/>
              <a:gd name="connsiteX8" fmla="*/ 3037032 w 6820361"/>
              <a:gd name="connsiteY8" fmla="*/ 114071 h 6855230"/>
              <a:gd name="connsiteX9" fmla="*/ 0 w 6820361"/>
              <a:gd name="connsiteY9" fmla="*/ 0 h 6855230"/>
              <a:gd name="connsiteX10" fmla="*/ 2653327 w 6820361"/>
              <a:gd name="connsiteY10" fmla="*/ 0 h 6855230"/>
              <a:gd name="connsiteX11" fmla="*/ 4924252 w 6820361"/>
              <a:gd name="connsiteY11" fmla="*/ 2648991 h 6855230"/>
              <a:gd name="connsiteX12" fmla="*/ 5207462 w 6820361"/>
              <a:gd name="connsiteY12" fmla="*/ 3416070 h 6855230"/>
              <a:gd name="connsiteX13" fmla="*/ 4930601 w 6820361"/>
              <a:gd name="connsiteY13" fmla="*/ 4185690 h 6855230"/>
              <a:gd name="connsiteX14" fmla="*/ 2692863 w 6820361"/>
              <a:gd name="connsiteY14" fmla="*/ 6855230 h 6855230"/>
              <a:gd name="connsiteX15" fmla="*/ 58881 w 6820361"/>
              <a:gd name="connsiteY15" fmla="*/ 6855230 h 6855230"/>
              <a:gd name="connsiteX16" fmla="*/ 142702 w 6820361"/>
              <a:gd name="connsiteY16" fmla="*/ 6744739 h 6855230"/>
              <a:gd name="connsiteX17" fmla="*/ 2898601 w 6820361"/>
              <a:gd name="connsiteY17" fmla="*/ 3426230 h 6855230"/>
              <a:gd name="connsiteX18" fmla="*/ 100792 w 6820361"/>
              <a:gd name="connsiteY18" fmla="*/ 134391 h 6855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820361" h="6855230">
                <a:moveTo>
                  <a:pt x="2950241" y="0"/>
                </a:moveTo>
                <a:lnTo>
                  <a:pt x="5607346" y="0"/>
                </a:lnTo>
                <a:lnTo>
                  <a:pt x="6820361" y="1414550"/>
                </a:lnTo>
                <a:lnTo>
                  <a:pt x="6820361" y="5413781"/>
                </a:lnTo>
                <a:lnTo>
                  <a:pt x="5611321" y="6855230"/>
                </a:lnTo>
                <a:lnTo>
                  <a:pt x="2981153" y="6855230"/>
                </a:lnTo>
                <a:cubicBezTo>
                  <a:pt x="3010362" y="6809511"/>
                  <a:pt x="3043381" y="6766332"/>
                  <a:pt x="3078942" y="6724421"/>
                </a:cubicBezTo>
                <a:lnTo>
                  <a:pt x="5834841" y="3405910"/>
                </a:lnTo>
                <a:lnTo>
                  <a:pt x="3037032" y="114071"/>
                </a:lnTo>
                <a:close/>
                <a:moveTo>
                  <a:pt x="0" y="0"/>
                </a:moveTo>
                <a:lnTo>
                  <a:pt x="2653327" y="0"/>
                </a:lnTo>
                <a:lnTo>
                  <a:pt x="4924252" y="2648991"/>
                </a:lnTo>
                <a:cubicBezTo>
                  <a:pt x="5112212" y="2859810"/>
                  <a:pt x="5206193" y="3137940"/>
                  <a:pt x="5207462" y="3416070"/>
                </a:cubicBezTo>
                <a:cubicBezTo>
                  <a:pt x="5208731" y="3694200"/>
                  <a:pt x="5116023" y="3972330"/>
                  <a:pt x="4930601" y="4185690"/>
                </a:cubicBezTo>
                <a:lnTo>
                  <a:pt x="2692863" y="6855230"/>
                </a:lnTo>
                <a:lnTo>
                  <a:pt x="58881" y="6855230"/>
                </a:lnTo>
                <a:cubicBezTo>
                  <a:pt x="84282" y="6817131"/>
                  <a:pt x="112221" y="6780300"/>
                  <a:pt x="142702" y="6744739"/>
                </a:cubicBezTo>
                <a:lnTo>
                  <a:pt x="2898601" y="3426230"/>
                </a:lnTo>
                <a:lnTo>
                  <a:pt x="100792" y="134391"/>
                </a:lnTo>
                <a:close/>
              </a:path>
            </a:pathLst>
          </a:custGeom>
        </p:spPr>
      </p:pic>
      <p:sp>
        <p:nvSpPr>
          <p:cNvPr id="9" name="Title 1"/>
          <p:cNvSpPr>
            <a:spLocks noGrp="1"/>
          </p:cNvSpPr>
          <p:nvPr>
            <p:ph type="title" hasCustomPrompt="1"/>
          </p:nvPr>
        </p:nvSpPr>
        <p:spPr>
          <a:xfrm>
            <a:off x="584200" y="2979778"/>
            <a:ext cx="6495574" cy="553998"/>
          </a:xfrm>
          <a:prstGeom prst="rect">
            <a:avLst/>
          </a:prstGeom>
          <a:noFill/>
        </p:spPr>
        <p:txBody>
          <a:bodyPr wrap="square" lIns="0" tIns="0" rIns="0" bIns="0" anchor="b" anchorCtr="0">
            <a:spAutoFit/>
          </a:bodyPr>
          <a:lstStyle>
            <a:lvl1pPr>
              <a:defRPr sz="3600" spc="-50" baseline="0">
                <a:gradFill>
                  <a:gsLst>
                    <a:gs pos="0">
                      <a:srgbClr val="282828"/>
                    </a:gs>
                    <a:gs pos="100000">
                      <a:srgbClr val="282828"/>
                    </a:gs>
                  </a:gsLst>
                  <a:lin ang="5400000" scaled="1"/>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6495574" cy="338554"/>
          </a:xfrm>
          <a:noFill/>
        </p:spPr>
        <p:txBody>
          <a:bodyPr wrap="square" lIns="0" tIns="0" rIns="0" bIns="0">
            <a:spAutoFit/>
          </a:bodyPr>
          <a:lstStyle>
            <a:lvl1pPr marL="0" indent="0">
              <a:spcBef>
                <a:spcPts val="0"/>
              </a:spcBef>
              <a:buNone/>
              <a:defRPr sz="2200" spc="0" baseline="0">
                <a:gradFill>
                  <a:gsLst>
                    <a:gs pos="0">
                      <a:srgbClr val="282828"/>
                    </a:gs>
                    <a:gs pos="100000">
                      <a:srgbClr val="282828"/>
                    </a:gs>
                  </a:gsLst>
                </a:gradFill>
                <a:latin typeface="+mn-lt"/>
                <a:cs typeface="Segoe UI" panose="020B0502040204020203" pitchFamily="34" charset="0"/>
              </a:defRPr>
            </a:lvl1pPr>
          </a:lstStyle>
          <a:p>
            <a:pPr lvl="0"/>
            <a:r>
              <a:rPr lang="en-US"/>
              <a:t>Speaker name or subtitle text</a:t>
            </a:r>
          </a:p>
        </p:txBody>
      </p:sp>
      <p:pic>
        <p:nvPicPr>
          <p:cNvPr id="6" name="Picture 5">
            <a:extLst>
              <a:ext uri="{FF2B5EF4-FFF2-40B4-BE49-F238E27FC236}">
                <a16:creationId xmlns:a16="http://schemas.microsoft.com/office/drawing/2014/main" id="{E25BE1CB-4D76-C7DA-4CE8-D98EBFADEC70}"/>
              </a:ext>
            </a:extLst>
          </p:cNvPr>
          <p:cNvPicPr>
            <a:picLocks noChangeAspect="1"/>
          </p:cNvPicPr>
          <p:nvPr userDrawn="1"/>
        </p:nvPicPr>
        <p:blipFill>
          <a:blip r:embed="rId3"/>
          <a:stretch>
            <a:fillRect/>
          </a:stretch>
        </p:blipFill>
        <p:spPr>
          <a:xfrm>
            <a:off x="582044" y="585789"/>
            <a:ext cx="2308795" cy="294139"/>
          </a:xfrm>
          <a:prstGeom prst="rect">
            <a:avLst/>
          </a:prstGeom>
        </p:spPr>
      </p:pic>
    </p:spTree>
    <p:extLst>
      <p:ext uri="{BB962C8B-B14F-4D97-AF65-F5344CB8AC3E}">
        <p14:creationId xmlns:p14="http://schemas.microsoft.com/office/powerpoint/2010/main" val="3201610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_subtitl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F11CDE3-5C8E-DA48-A90A-3F4A9A23BB0F}"/>
              </a:ext>
            </a:extLst>
          </p:cNvPr>
          <p:cNvSpPr>
            <a:spLocks noGrp="1"/>
          </p:cNvSpPr>
          <p:nvPr>
            <p:ph type="body" sz="quarter" idx="10"/>
          </p:nvPr>
        </p:nvSpPr>
        <p:spPr>
          <a:xfrm>
            <a:off x="613202" y="1023253"/>
            <a:ext cx="11018520" cy="307777"/>
          </a:xfrm>
        </p:spPr>
        <p:txBody>
          <a:bodyPr wrap="square">
            <a:spAutoFit/>
          </a:bodyPr>
          <a:lstStyle>
            <a:lvl1pPr marL="0" indent="0">
              <a:buNone/>
              <a:defRPr sz="2000" b="0" i="0">
                <a:latin typeface="Segoe UI" panose="020B0502040204020203" pitchFamily="34" charset="0"/>
                <a:cs typeface="Segoe UI" panose="020B0502040204020203" pitchFamily="34" charset="0"/>
              </a:defRPr>
            </a:lvl1pPr>
            <a:lvl2pPr marL="228550" indent="0">
              <a:buNone/>
              <a:defRPr sz="2000"/>
            </a:lvl2pPr>
            <a:lvl3pPr marL="457101" indent="0">
              <a:buNone/>
              <a:defRPr sz="2000"/>
            </a:lvl3pPr>
            <a:lvl4pPr marL="685651" indent="0">
              <a:buNone/>
              <a:defRPr sz="2000"/>
            </a:lvl4pPr>
            <a:lvl5pPr marL="914201" indent="0">
              <a:buNone/>
              <a:defRPr sz="2000"/>
            </a:lvl5pPr>
          </a:lstStyle>
          <a:p>
            <a:pPr lvl="0"/>
            <a:r>
              <a:rPr lang="en-US"/>
              <a:t>Click to edit Master text styles</a:t>
            </a:r>
          </a:p>
        </p:txBody>
      </p:sp>
      <p:sp>
        <p:nvSpPr>
          <p:cNvPr id="5" name="Title 4">
            <a:extLst>
              <a:ext uri="{FF2B5EF4-FFF2-40B4-BE49-F238E27FC236}">
                <a16:creationId xmlns:a16="http://schemas.microsoft.com/office/drawing/2014/main" id="{71653AA5-8101-4A2C-BA63-EBE91D1D83D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8369977"/>
      </p:ext>
    </p:extLst>
  </p:cSld>
  <p:clrMapOvr>
    <a:masterClrMapping/>
  </p:clrMapOvr>
  <p:transition>
    <p:fade/>
  </p:transition>
  <p:extLst>
    <p:ext uri="{DCECCB84-F9BA-43D5-87BE-67443E8EF086}">
      <p15:sldGuideLst xmlns:p15="http://schemas.microsoft.com/office/powerpoint/2012/main">
        <p15:guide id="1" orient="horz" pos="648">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511B60-120F-42CB-9551-A55E5F3BC6C5}"/>
              </a:ext>
            </a:extLst>
          </p:cNvPr>
          <p:cNvSpPr>
            <a:spLocks noGrp="1"/>
          </p:cNvSpPr>
          <p:nvPr>
            <p:ph type="title"/>
          </p:nvPr>
        </p:nvSpPr>
        <p:spPr>
          <a:xfrm>
            <a:off x="588263" y="457200"/>
            <a:ext cx="11018520" cy="430887"/>
          </a:xfrm>
        </p:spPr>
        <p:txBody>
          <a:bodyPr/>
          <a:lstStyle>
            <a:lvl1pPr algn="l" defTabSz="932563" rtl="0" eaLnBrk="1" latinLnBrk="0" hangingPunct="1">
              <a:lnSpc>
                <a:spcPct val="100000"/>
              </a:lnSpc>
              <a:spcBef>
                <a:spcPct val="0"/>
              </a:spcBef>
              <a:buNone/>
              <a:defRPr lang="en-US" sz="2800" b="0" kern="1200" cap="none" spc="-50" baseline="0" dirty="0">
                <a:ln w="3175">
                  <a:noFill/>
                </a:ln>
                <a:gradFill>
                  <a:gsLst>
                    <a:gs pos="100000">
                      <a:srgbClr val="282828"/>
                    </a:gs>
                    <a:gs pos="83000">
                      <a:srgbClr val="282828"/>
                    </a:gs>
                  </a:gsLst>
                  <a:lin ang="5400000" scaled="1"/>
                </a:gradFill>
                <a:effectLst/>
                <a:latin typeface="+mj-lt"/>
                <a:ea typeface="+mn-ea"/>
                <a:cs typeface="Segoe UI" pitchFamily="34" charset="0"/>
              </a:defRPr>
            </a:lvl1pPr>
          </a:lstStyle>
          <a:p>
            <a:r>
              <a:rPr lang="en-US"/>
              <a:t>Click to edit Master title style</a:t>
            </a:r>
          </a:p>
        </p:txBody>
      </p:sp>
    </p:spTree>
    <p:extLst>
      <p:ext uri="{BB962C8B-B14F-4D97-AF65-F5344CB8AC3E}">
        <p14:creationId xmlns:p14="http://schemas.microsoft.com/office/powerpoint/2010/main" val="20499506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 Title square photo placeholder">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861522-4B83-496F-B783-60079A7F201B}"/>
              </a:ext>
            </a:extLst>
          </p:cNvPr>
          <p:cNvSpPr/>
          <p:nvPr userDrawn="1"/>
        </p:nvSpPr>
        <p:spPr bwMode="auto">
          <a:xfrm>
            <a:off x="5334001" y="0"/>
            <a:ext cx="68580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13" name="Picture 12">
            <a:extLst>
              <a:ext uri="{FF2B5EF4-FFF2-40B4-BE49-F238E27FC236}">
                <a16:creationId xmlns:a16="http://schemas.microsoft.com/office/drawing/2014/main" id="{ED2EF16D-D401-4DD1-BD2B-1417889AD2A5}"/>
              </a:ext>
            </a:extLst>
          </p:cNvPr>
          <p:cNvPicPr>
            <a:picLocks noChangeAspect="1"/>
          </p:cNvPicPr>
          <p:nvPr userDrawn="1"/>
        </p:nvPicPr>
        <p:blipFill>
          <a:blip r:embed="rId2"/>
          <a:stretch>
            <a:fillRect/>
          </a:stretch>
        </p:blipFill>
        <p:spPr>
          <a:xfrm>
            <a:off x="582044" y="585789"/>
            <a:ext cx="2308795" cy="294139"/>
          </a:xfrm>
          <a:prstGeom prst="rect">
            <a:avLst/>
          </a:prstGeom>
        </p:spPr>
      </p:pic>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1F9ED9A-FBBB-45FF-A5CF-ED4786662DCE}"/>
              </a:ext>
            </a:extLst>
          </p:cNvPr>
          <p:cNvSpPr>
            <a:spLocks noGrp="1"/>
          </p:cNvSpPr>
          <p:nvPr>
            <p:ph type="pic" sz="quarter" idx="11" hasCustomPrompt="1"/>
          </p:nvPr>
        </p:nvSpPr>
        <p:spPr bwMode="ltGray">
          <a:xfrm>
            <a:off x="5334000" y="-8468"/>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and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2410064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quare photo placeholder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grpSp>
        <p:nvGrpSpPr>
          <p:cNvPr id="8" name="Group 7">
            <a:extLst>
              <a:ext uri="{FF2B5EF4-FFF2-40B4-BE49-F238E27FC236}">
                <a16:creationId xmlns:a16="http://schemas.microsoft.com/office/drawing/2014/main" id="{64913CEA-C43B-4E3B-AE2A-5F44288BCBBB}"/>
              </a:ext>
            </a:extLst>
          </p:cNvPr>
          <p:cNvGrpSpPr/>
          <p:nvPr userDrawn="1"/>
        </p:nvGrpSpPr>
        <p:grpSpPr bwMode="black">
          <a:xfrm>
            <a:off x="582044" y="585789"/>
            <a:ext cx="2308795" cy="294139"/>
            <a:chOff x="582043" y="585788"/>
            <a:chExt cx="2308795" cy="294139"/>
          </a:xfrm>
        </p:grpSpPr>
        <p:pic>
          <p:nvPicPr>
            <p:cNvPr id="9" name="Picture 8">
              <a:extLst>
                <a:ext uri="{FF2B5EF4-FFF2-40B4-BE49-F238E27FC236}">
                  <a16:creationId xmlns:a16="http://schemas.microsoft.com/office/drawing/2014/main" id="{323B6B2C-935A-48E1-9234-20A9CF488160}"/>
                </a:ext>
              </a:extLst>
            </p:cNvPr>
            <p:cNvPicPr>
              <a:picLocks noChangeAspect="1"/>
            </p:cNvPicPr>
            <p:nvPr userDrawn="1"/>
          </p:nvPicPr>
          <p:blipFill rotWithShape="1">
            <a:blip r:embed="rId2">
              <a:lum bright="100000"/>
            </a:blip>
            <a:srcRect r="85089"/>
            <a:stretch/>
          </p:blipFill>
          <p:spPr bwMode="black">
            <a:xfrm>
              <a:off x="582043" y="585788"/>
              <a:ext cx="344263" cy="294139"/>
            </a:xfrm>
            <a:prstGeom prst="rect">
              <a:avLst/>
            </a:prstGeom>
          </p:spPr>
        </p:pic>
        <p:pic>
          <p:nvPicPr>
            <p:cNvPr id="10" name="Picture 9">
              <a:extLst>
                <a:ext uri="{FF2B5EF4-FFF2-40B4-BE49-F238E27FC236}">
                  <a16:creationId xmlns:a16="http://schemas.microsoft.com/office/drawing/2014/main" id="{BB5C68CB-B9DE-4230-A702-903A205A042A}"/>
                </a:ext>
              </a:extLst>
            </p:cNvPr>
            <p:cNvPicPr>
              <a:picLocks noChangeAspect="1"/>
            </p:cNvPicPr>
            <p:nvPr userDrawn="1"/>
          </p:nvPicPr>
          <p:blipFill rotWithShape="1">
            <a:blip r:embed="rId2">
              <a:lum bright="100000"/>
            </a:blip>
            <a:srcRect l="14911"/>
            <a:stretch/>
          </p:blipFill>
          <p:spPr bwMode="black">
            <a:xfrm>
              <a:off x="926306" y="585788"/>
              <a:ext cx="1964532" cy="294139"/>
            </a:xfrm>
            <a:prstGeom prst="rect">
              <a:avLst/>
            </a:prstGeom>
          </p:spPr>
        </p:pic>
      </p:grpSp>
      <p:sp>
        <p:nvSpPr>
          <p:cNvPr id="11" name="Rectangle 10">
            <a:extLst>
              <a:ext uri="{FF2B5EF4-FFF2-40B4-BE49-F238E27FC236}">
                <a16:creationId xmlns:a16="http://schemas.microsoft.com/office/drawing/2014/main" id="{7F05E9DA-E8D1-4172-820D-CEE3065C0EFC}"/>
              </a:ext>
            </a:extLst>
          </p:cNvPr>
          <p:cNvSpPr/>
          <p:nvPr userDrawn="1"/>
        </p:nvSpPr>
        <p:spPr bwMode="auto">
          <a:xfrm>
            <a:off x="5334001" y="0"/>
            <a:ext cx="68580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2A3946FB-3CEF-4A23-BE32-5CA90CBB4988}"/>
              </a:ext>
            </a:extLst>
          </p:cNvPr>
          <p:cNvSpPr>
            <a:spLocks noGrp="1"/>
          </p:cNvSpPr>
          <p:nvPr>
            <p:ph type="pic" sz="quarter" idx="11" hasCustomPrompt="1"/>
          </p:nvPr>
        </p:nvSpPr>
        <p:spPr bwMode="ltGray">
          <a:xfrm>
            <a:off x="5334000" y="-8468"/>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9039643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quare photo placeholder Yellow">
    <p:bg>
      <p:bgPr>
        <a:solidFill>
          <a:srgbClr val="FFB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3" name="Picture 2">
            <a:extLst>
              <a:ext uri="{FF2B5EF4-FFF2-40B4-BE49-F238E27FC236}">
                <a16:creationId xmlns:a16="http://schemas.microsoft.com/office/drawing/2014/main" id="{2B7938B8-F298-4772-A6EC-8F59C02C0B8A}"/>
              </a:ext>
            </a:extLst>
          </p:cNvPr>
          <p:cNvPicPr>
            <a:picLocks noChangeAspect="1"/>
          </p:cNvPicPr>
          <p:nvPr userDrawn="1"/>
        </p:nvPicPr>
        <p:blipFill>
          <a:blip r:embed="rId2"/>
          <a:stretch>
            <a:fillRect/>
          </a:stretch>
        </p:blipFill>
        <p:spPr>
          <a:xfrm>
            <a:off x="581337" y="585789"/>
            <a:ext cx="2308796" cy="294587"/>
          </a:xfrm>
          <a:prstGeom prst="rect">
            <a:avLst/>
          </a:prstGeom>
        </p:spPr>
      </p:pic>
      <p:sp>
        <p:nvSpPr>
          <p:cNvPr id="7" name="Rectangle 6">
            <a:extLst>
              <a:ext uri="{FF2B5EF4-FFF2-40B4-BE49-F238E27FC236}">
                <a16:creationId xmlns:a16="http://schemas.microsoft.com/office/drawing/2014/main" id="{C9B633B0-40F9-4729-84DB-771120F5D70D}"/>
              </a:ext>
            </a:extLst>
          </p:cNvPr>
          <p:cNvSpPr/>
          <p:nvPr userDrawn="1"/>
        </p:nvSpPr>
        <p:spPr bwMode="auto">
          <a:xfrm>
            <a:off x="5334001" y="0"/>
            <a:ext cx="68580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E0F96359-EC4C-4CE6-BA65-F486272055DA}"/>
              </a:ext>
            </a:extLst>
          </p:cNvPr>
          <p:cNvSpPr>
            <a:spLocks noGrp="1"/>
          </p:cNvSpPr>
          <p:nvPr>
            <p:ph type="pic" sz="quarter" idx="11" hasCustomPrompt="1"/>
          </p:nvPr>
        </p:nvSpPr>
        <p:spPr bwMode="ltGray">
          <a:xfrm>
            <a:off x="5334000" y="-8468"/>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2160584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quare photo placeholder Green">
    <p:bg>
      <p:bgPr>
        <a:solidFill>
          <a:srgbClr val="107C1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grpSp>
        <p:nvGrpSpPr>
          <p:cNvPr id="7" name="Group 6">
            <a:extLst>
              <a:ext uri="{FF2B5EF4-FFF2-40B4-BE49-F238E27FC236}">
                <a16:creationId xmlns:a16="http://schemas.microsoft.com/office/drawing/2014/main" id="{79F73AF8-146B-42CD-B541-F752F139986C}"/>
              </a:ext>
            </a:extLst>
          </p:cNvPr>
          <p:cNvGrpSpPr/>
          <p:nvPr userDrawn="1"/>
        </p:nvGrpSpPr>
        <p:grpSpPr bwMode="black">
          <a:xfrm>
            <a:off x="582044" y="585789"/>
            <a:ext cx="2308795" cy="294139"/>
            <a:chOff x="582043" y="585788"/>
            <a:chExt cx="2308795" cy="294139"/>
          </a:xfrm>
        </p:grpSpPr>
        <p:pic>
          <p:nvPicPr>
            <p:cNvPr id="8" name="Picture 7">
              <a:extLst>
                <a:ext uri="{FF2B5EF4-FFF2-40B4-BE49-F238E27FC236}">
                  <a16:creationId xmlns:a16="http://schemas.microsoft.com/office/drawing/2014/main" id="{50DF95CC-AC64-474E-B72E-33CFB9D831F3}"/>
                </a:ext>
              </a:extLst>
            </p:cNvPr>
            <p:cNvPicPr>
              <a:picLocks noChangeAspect="1"/>
            </p:cNvPicPr>
            <p:nvPr userDrawn="1"/>
          </p:nvPicPr>
          <p:blipFill rotWithShape="1">
            <a:blip r:embed="rId2">
              <a:lum bright="100000"/>
            </a:blip>
            <a:srcRect r="85089"/>
            <a:stretch/>
          </p:blipFill>
          <p:spPr bwMode="black">
            <a:xfrm>
              <a:off x="582043" y="585788"/>
              <a:ext cx="344263" cy="294139"/>
            </a:xfrm>
            <a:prstGeom prst="rect">
              <a:avLst/>
            </a:prstGeom>
          </p:spPr>
        </p:pic>
        <p:pic>
          <p:nvPicPr>
            <p:cNvPr id="9" name="Picture 8">
              <a:extLst>
                <a:ext uri="{FF2B5EF4-FFF2-40B4-BE49-F238E27FC236}">
                  <a16:creationId xmlns:a16="http://schemas.microsoft.com/office/drawing/2014/main" id="{07DB53AF-4CA8-4329-BFA8-2FDDBB8D4982}"/>
                </a:ext>
              </a:extLst>
            </p:cNvPr>
            <p:cNvPicPr>
              <a:picLocks noChangeAspect="1"/>
            </p:cNvPicPr>
            <p:nvPr userDrawn="1"/>
          </p:nvPicPr>
          <p:blipFill rotWithShape="1">
            <a:blip r:embed="rId2">
              <a:lum bright="100000"/>
            </a:blip>
            <a:srcRect l="14911"/>
            <a:stretch/>
          </p:blipFill>
          <p:spPr bwMode="black">
            <a:xfrm>
              <a:off x="926306" y="585788"/>
              <a:ext cx="1964532" cy="294139"/>
            </a:xfrm>
            <a:prstGeom prst="rect">
              <a:avLst/>
            </a:prstGeom>
          </p:spPr>
        </p:pic>
      </p:grpSp>
      <p:sp>
        <p:nvSpPr>
          <p:cNvPr id="10" name="Rectangle 9">
            <a:extLst>
              <a:ext uri="{FF2B5EF4-FFF2-40B4-BE49-F238E27FC236}">
                <a16:creationId xmlns:a16="http://schemas.microsoft.com/office/drawing/2014/main" id="{E4B197E9-B625-4BCE-AA2E-ACB5788815C5}"/>
              </a:ext>
            </a:extLst>
          </p:cNvPr>
          <p:cNvSpPr/>
          <p:nvPr userDrawn="1"/>
        </p:nvSpPr>
        <p:spPr bwMode="auto">
          <a:xfrm>
            <a:off x="5334001" y="0"/>
            <a:ext cx="68580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659E3F35-E30F-4CC7-B067-A26A900A106C}"/>
              </a:ext>
            </a:extLst>
          </p:cNvPr>
          <p:cNvSpPr>
            <a:spLocks noGrp="1"/>
          </p:cNvSpPr>
          <p:nvPr>
            <p:ph type="pic" sz="quarter" idx="11" hasCustomPrompt="1"/>
          </p:nvPr>
        </p:nvSpPr>
        <p:spPr bwMode="ltGray">
          <a:xfrm>
            <a:off x="5334000" y="-8468"/>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3"/>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1112487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2" name="Picture 1" descr="A close up of a glass object&#10;&#10;Description automatically generated">
            <a:extLst>
              <a:ext uri="{FF2B5EF4-FFF2-40B4-BE49-F238E27FC236}">
                <a16:creationId xmlns:a16="http://schemas.microsoft.com/office/drawing/2014/main" id="{2AAB10B9-A5B4-8EE9-A35E-0DD6619B87F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descr="A close up of a glass object&#10;&#10;Description automatically generated">
            <a:extLst>
              <a:ext uri="{FF2B5EF4-FFF2-40B4-BE49-F238E27FC236}">
                <a16:creationId xmlns:a16="http://schemas.microsoft.com/office/drawing/2014/main" id="{6AA1AC67-13BA-ADC6-4602-1C5E14B1595C}"/>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27"/>
                    </a14:imgEffect>
                  </a14:imgLayer>
                </a14:imgProps>
              </a:ext>
              <a:ext uri="{28A0092B-C50C-407E-A947-70E740481C1C}">
                <a14:useLocalDpi xmlns:a14="http://schemas.microsoft.com/office/drawing/2010/main"/>
              </a:ext>
            </a:extLst>
          </a:blip>
          <a:srcRect/>
          <a:stretch/>
        </p:blipFill>
        <p:spPr>
          <a:xfrm>
            <a:off x="565148" y="2422963"/>
            <a:ext cx="8534401" cy="2012073"/>
          </a:xfrm>
          <a:prstGeom prst="roundRect">
            <a:avLst>
              <a:gd name="adj" fmla="val 12880"/>
            </a:avLst>
          </a:prstGeom>
        </p:spPr>
      </p:pic>
      <p:sp>
        <p:nvSpPr>
          <p:cNvPr id="4" name="Rectangle: Rounded Corners 3">
            <a:extLst>
              <a:ext uri="{FF2B5EF4-FFF2-40B4-BE49-F238E27FC236}">
                <a16:creationId xmlns:a16="http://schemas.microsoft.com/office/drawing/2014/main" id="{08F5EDB2-62CD-FCD3-37F1-2EA7B51C3CF8}"/>
              </a:ext>
            </a:extLst>
          </p:cNvPr>
          <p:cNvSpPr/>
          <p:nvPr userDrawn="1"/>
        </p:nvSpPr>
        <p:spPr>
          <a:xfrm>
            <a:off x="565150" y="2422048"/>
            <a:ext cx="8534400" cy="2012073"/>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54C02737-1995-7747-7303-F1115CC1989C}"/>
              </a:ext>
            </a:extLst>
          </p:cNvPr>
          <p:cNvSpPr/>
          <p:nvPr userDrawn="1"/>
        </p:nvSpPr>
        <p:spPr>
          <a:xfrm>
            <a:off x="1026037" y="2974294"/>
            <a:ext cx="7552813" cy="96485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magnify" title="Icon of a magnifying glass">
            <a:extLst>
              <a:ext uri="{FF2B5EF4-FFF2-40B4-BE49-F238E27FC236}">
                <a16:creationId xmlns:a16="http://schemas.microsoft.com/office/drawing/2014/main" id="{65E2CD84-BA71-0719-E777-8F57BF762044}"/>
              </a:ext>
            </a:extLst>
          </p:cNvPr>
          <p:cNvSpPr>
            <a:spLocks noChangeAspect="1" noEditPoints="1"/>
          </p:cNvSpPr>
          <p:nvPr userDrawn="1"/>
        </p:nvSpPr>
        <p:spPr bwMode="auto">
          <a:xfrm flipH="1">
            <a:off x="7791450" y="3229935"/>
            <a:ext cx="503335" cy="493716"/>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itle 15">
            <a:extLst>
              <a:ext uri="{FF2B5EF4-FFF2-40B4-BE49-F238E27FC236}">
                <a16:creationId xmlns:a16="http://schemas.microsoft.com/office/drawing/2014/main" id="{E903047D-0F9D-0858-4D03-8A542EE21C82}"/>
              </a:ext>
            </a:extLst>
          </p:cNvPr>
          <p:cNvSpPr>
            <a:spLocks noGrp="1"/>
          </p:cNvSpPr>
          <p:nvPr>
            <p:ph type="title"/>
          </p:nvPr>
        </p:nvSpPr>
        <p:spPr>
          <a:xfrm>
            <a:off x="11022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23741524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ase study">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3073412"/>
            <a:ext cx="4167887" cy="460126"/>
          </a:xfrm>
          <a:prstGeom prst="rect">
            <a:avLst/>
          </a:prstGeom>
        </p:spPr>
        <p:txBody>
          <a:bodyPr anchor="b" anchorCtr="0">
            <a:spAutoFit/>
          </a:bodyPr>
          <a:lstStyle>
            <a:lvl1pPr>
              <a:defRPr>
                <a:solidFill>
                  <a:schemeClr val="bg1"/>
                </a:solidFill>
              </a:defRPr>
            </a:lvl1pPr>
          </a:lstStyle>
          <a:p>
            <a:r>
              <a:rPr lang="en-US"/>
              <a:t>quote</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bg1"/>
                </a:solidFill>
                <a:latin typeface="+mn-lt"/>
                <a:cs typeface="Segoe UI" panose="020B0502040204020203" pitchFamily="34" charset="0"/>
              </a:defRPr>
            </a:lvl1pPr>
          </a:lstStyle>
          <a:p>
            <a:pPr lvl="0"/>
            <a:r>
              <a:rPr lang="en-US"/>
              <a:t>name</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659E3F35-E30F-4CC7-B067-A26A900A106C}"/>
              </a:ext>
            </a:extLst>
          </p:cNvPr>
          <p:cNvSpPr>
            <a:spLocks noGrp="1"/>
          </p:cNvSpPr>
          <p:nvPr>
            <p:ph type="pic" sz="quarter" idx="11" hasCustomPrompt="1"/>
          </p:nvPr>
        </p:nvSpPr>
        <p:spPr bwMode="ltGray">
          <a:xfrm>
            <a:off x="5334000" y="-8468"/>
            <a:ext cx="6866467" cy="6870841"/>
          </a:xfrm>
          <a:custGeom>
            <a:avLst/>
            <a:gdLst>
              <a:gd name="connsiteX0" fmla="*/ 0 w 6858000"/>
              <a:gd name="connsiteY0" fmla="*/ 1718752 h 6858000"/>
              <a:gd name="connsiteX1" fmla="*/ 1718752 w 6858000"/>
              <a:gd name="connsiteY1" fmla="*/ 0 h 6858000"/>
              <a:gd name="connsiteX2" fmla="*/ 5139248 w 6858000"/>
              <a:gd name="connsiteY2" fmla="*/ 0 h 6858000"/>
              <a:gd name="connsiteX3" fmla="*/ 6858000 w 6858000"/>
              <a:gd name="connsiteY3" fmla="*/ 1718752 h 6858000"/>
              <a:gd name="connsiteX4" fmla="*/ 6858000 w 6858000"/>
              <a:gd name="connsiteY4" fmla="*/ 5139248 h 6858000"/>
              <a:gd name="connsiteX5" fmla="*/ 5139248 w 6858000"/>
              <a:gd name="connsiteY5" fmla="*/ 6858000 h 6858000"/>
              <a:gd name="connsiteX6" fmla="*/ 1718752 w 6858000"/>
              <a:gd name="connsiteY6" fmla="*/ 6858000 h 6858000"/>
              <a:gd name="connsiteX7" fmla="*/ 0 w 6858000"/>
              <a:gd name="connsiteY7" fmla="*/ 5139248 h 6858000"/>
              <a:gd name="connsiteX8" fmla="*/ 0 w 6858000"/>
              <a:gd name="connsiteY8" fmla="*/ 1718752 h 6858000"/>
              <a:gd name="connsiteX0" fmla="*/ 421870 w 7279870"/>
              <a:gd name="connsiteY0" fmla="*/ 1727219 h 6866467"/>
              <a:gd name="connsiteX1" fmla="*/ 421889 w 7279870"/>
              <a:gd name="connsiteY1" fmla="*/ 0 h 6866467"/>
              <a:gd name="connsiteX2" fmla="*/ 5561118 w 7279870"/>
              <a:gd name="connsiteY2" fmla="*/ 8467 h 6866467"/>
              <a:gd name="connsiteX3" fmla="*/ 7279870 w 7279870"/>
              <a:gd name="connsiteY3" fmla="*/ 1727219 h 6866467"/>
              <a:gd name="connsiteX4" fmla="*/ 7279870 w 7279870"/>
              <a:gd name="connsiteY4" fmla="*/ 5147715 h 6866467"/>
              <a:gd name="connsiteX5" fmla="*/ 5561118 w 7279870"/>
              <a:gd name="connsiteY5" fmla="*/ 6866467 h 6866467"/>
              <a:gd name="connsiteX6" fmla="*/ 2140622 w 7279870"/>
              <a:gd name="connsiteY6" fmla="*/ 6866467 h 6866467"/>
              <a:gd name="connsiteX7" fmla="*/ 421870 w 7279870"/>
              <a:gd name="connsiteY7" fmla="*/ 5147715 h 6866467"/>
              <a:gd name="connsiteX8" fmla="*/ 421870 w 7279870"/>
              <a:gd name="connsiteY8" fmla="*/ 1727219 h 6866467"/>
              <a:gd name="connsiteX0" fmla="*/ 0 w 6858000"/>
              <a:gd name="connsiteY0" fmla="*/ 5147715 h 6866467"/>
              <a:gd name="connsiteX1" fmla="*/ 19 w 6858000"/>
              <a:gd name="connsiteY1" fmla="*/ 0 h 6866467"/>
              <a:gd name="connsiteX2" fmla="*/ 5139248 w 6858000"/>
              <a:gd name="connsiteY2" fmla="*/ 8467 h 6866467"/>
              <a:gd name="connsiteX3" fmla="*/ 6858000 w 6858000"/>
              <a:gd name="connsiteY3" fmla="*/ 1727219 h 6866467"/>
              <a:gd name="connsiteX4" fmla="*/ 6858000 w 6858000"/>
              <a:gd name="connsiteY4" fmla="*/ 5147715 h 6866467"/>
              <a:gd name="connsiteX5" fmla="*/ 5139248 w 6858000"/>
              <a:gd name="connsiteY5" fmla="*/ 6866467 h 6866467"/>
              <a:gd name="connsiteX6" fmla="*/ 1718752 w 6858000"/>
              <a:gd name="connsiteY6" fmla="*/ 6866467 h 6866467"/>
              <a:gd name="connsiteX7" fmla="*/ 0 w 6858000"/>
              <a:gd name="connsiteY7" fmla="*/ 5147715 h 6866467"/>
              <a:gd name="connsiteX0" fmla="*/ 0 w 6866467"/>
              <a:gd name="connsiteY0" fmla="*/ 5567401 h 7286153"/>
              <a:gd name="connsiteX1" fmla="*/ 19 w 6866467"/>
              <a:gd name="connsiteY1" fmla="*/ 419686 h 7286153"/>
              <a:gd name="connsiteX2" fmla="*/ 5139248 w 6866467"/>
              <a:gd name="connsiteY2" fmla="*/ 428153 h 7286153"/>
              <a:gd name="connsiteX3" fmla="*/ 6866467 w 6866467"/>
              <a:gd name="connsiteY3" fmla="*/ 419705 h 7286153"/>
              <a:gd name="connsiteX4" fmla="*/ 6858000 w 6866467"/>
              <a:gd name="connsiteY4" fmla="*/ 5567401 h 7286153"/>
              <a:gd name="connsiteX5" fmla="*/ 5139248 w 6866467"/>
              <a:gd name="connsiteY5" fmla="*/ 7286153 h 7286153"/>
              <a:gd name="connsiteX6" fmla="*/ 1718752 w 6866467"/>
              <a:gd name="connsiteY6" fmla="*/ 7286153 h 7286153"/>
              <a:gd name="connsiteX7" fmla="*/ 0 w 6866467"/>
              <a:gd name="connsiteY7" fmla="*/ 5567401 h 7286153"/>
              <a:gd name="connsiteX0" fmla="*/ 0 w 6866467"/>
              <a:gd name="connsiteY0" fmla="*/ 5147715 h 6866467"/>
              <a:gd name="connsiteX1" fmla="*/ 19 w 6866467"/>
              <a:gd name="connsiteY1" fmla="*/ 0 h 6866467"/>
              <a:gd name="connsiteX2" fmla="*/ 6866467 w 6866467"/>
              <a:gd name="connsiteY2" fmla="*/ 19 h 6866467"/>
              <a:gd name="connsiteX3" fmla="*/ 6858000 w 6866467"/>
              <a:gd name="connsiteY3" fmla="*/ 5147715 h 6866467"/>
              <a:gd name="connsiteX4" fmla="*/ 5139248 w 6866467"/>
              <a:gd name="connsiteY4" fmla="*/ 6866467 h 6866467"/>
              <a:gd name="connsiteX5" fmla="*/ 1718752 w 6866467"/>
              <a:gd name="connsiteY5" fmla="*/ 6866467 h 6866467"/>
              <a:gd name="connsiteX6" fmla="*/ 0 w 6866467"/>
              <a:gd name="connsiteY6" fmla="*/ 5147715 h 6866467"/>
              <a:gd name="connsiteX0" fmla="*/ 0 w 6866467"/>
              <a:gd name="connsiteY0" fmla="*/ 5147715 h 7288337"/>
              <a:gd name="connsiteX1" fmla="*/ 19 w 6866467"/>
              <a:gd name="connsiteY1" fmla="*/ 0 h 7288337"/>
              <a:gd name="connsiteX2" fmla="*/ 6866467 w 6866467"/>
              <a:gd name="connsiteY2" fmla="*/ 19 h 7288337"/>
              <a:gd name="connsiteX3" fmla="*/ 6858000 w 6866467"/>
              <a:gd name="connsiteY3" fmla="*/ 6866448 h 7288337"/>
              <a:gd name="connsiteX4" fmla="*/ 5139248 w 6866467"/>
              <a:gd name="connsiteY4" fmla="*/ 6866467 h 7288337"/>
              <a:gd name="connsiteX5" fmla="*/ 1718752 w 6866467"/>
              <a:gd name="connsiteY5" fmla="*/ 6866467 h 7288337"/>
              <a:gd name="connsiteX6" fmla="*/ 0 w 6866467"/>
              <a:gd name="connsiteY6" fmla="*/ 5147715 h 7288337"/>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444913"/>
              <a:gd name="connsiteX1" fmla="*/ 19 w 6866467"/>
              <a:gd name="connsiteY1" fmla="*/ 0 h 7444913"/>
              <a:gd name="connsiteX2" fmla="*/ 6866467 w 6866467"/>
              <a:gd name="connsiteY2" fmla="*/ 19 h 7444913"/>
              <a:gd name="connsiteX3" fmla="*/ 6858000 w 6866467"/>
              <a:gd name="connsiteY3" fmla="*/ 6866448 h 7444913"/>
              <a:gd name="connsiteX4" fmla="*/ 1718752 w 6866467"/>
              <a:gd name="connsiteY4" fmla="*/ 6866467 h 7444913"/>
              <a:gd name="connsiteX5" fmla="*/ 0 w 6866467"/>
              <a:gd name="connsiteY5" fmla="*/ 5147715 h 7444913"/>
              <a:gd name="connsiteX0" fmla="*/ 0 w 6866467"/>
              <a:gd name="connsiteY0" fmla="*/ 5147715 h 7375078"/>
              <a:gd name="connsiteX1" fmla="*/ 19 w 6866467"/>
              <a:gd name="connsiteY1" fmla="*/ 0 h 7375078"/>
              <a:gd name="connsiteX2" fmla="*/ 6866467 w 6866467"/>
              <a:gd name="connsiteY2" fmla="*/ 19 h 7375078"/>
              <a:gd name="connsiteX3" fmla="*/ 6858000 w 6866467"/>
              <a:gd name="connsiteY3" fmla="*/ 6866448 h 7375078"/>
              <a:gd name="connsiteX4" fmla="*/ 1718752 w 6866467"/>
              <a:gd name="connsiteY4" fmla="*/ 6866467 h 7375078"/>
              <a:gd name="connsiteX5" fmla="*/ 0 w 6866467"/>
              <a:gd name="connsiteY5" fmla="*/ 5147715 h 7375078"/>
              <a:gd name="connsiteX0" fmla="*/ 0 w 6866467"/>
              <a:gd name="connsiteY0" fmla="*/ 5147715 h 6870841"/>
              <a:gd name="connsiteX1" fmla="*/ 19 w 6866467"/>
              <a:gd name="connsiteY1" fmla="*/ 0 h 6870841"/>
              <a:gd name="connsiteX2" fmla="*/ 6866467 w 6866467"/>
              <a:gd name="connsiteY2" fmla="*/ 19 h 6870841"/>
              <a:gd name="connsiteX3" fmla="*/ 6858000 w 6866467"/>
              <a:gd name="connsiteY3" fmla="*/ 6866448 h 6870841"/>
              <a:gd name="connsiteX4" fmla="*/ 1718752 w 6866467"/>
              <a:gd name="connsiteY4" fmla="*/ 6866467 h 6870841"/>
              <a:gd name="connsiteX5" fmla="*/ 0 w 6866467"/>
              <a:gd name="connsiteY5" fmla="*/ 5147715 h 687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6467" h="6870841">
                <a:moveTo>
                  <a:pt x="0" y="5147715"/>
                </a:moveTo>
                <a:cubicBezTo>
                  <a:pt x="6" y="3431810"/>
                  <a:pt x="13" y="1715905"/>
                  <a:pt x="19" y="0"/>
                </a:cubicBezTo>
                <a:lnTo>
                  <a:pt x="6866467" y="19"/>
                </a:lnTo>
                <a:cubicBezTo>
                  <a:pt x="6863645" y="1715918"/>
                  <a:pt x="6862233" y="3433233"/>
                  <a:pt x="6858000" y="6866448"/>
                </a:cubicBezTo>
                <a:cubicBezTo>
                  <a:pt x="6016982" y="6876323"/>
                  <a:pt x="2897101" y="6866467"/>
                  <a:pt x="1718752" y="6866467"/>
                </a:cubicBezTo>
                <a:cubicBezTo>
                  <a:pt x="769511" y="6866467"/>
                  <a:pt x="0" y="6096956"/>
                  <a:pt x="0" y="5147715"/>
                </a:cubicBezTo>
                <a:close/>
              </a:path>
            </a:pathLst>
          </a:custGeo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887016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Slide gray">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DCE321EF-5297-4BC8-853D-BAA6A1AF47EA}"/>
              </a:ext>
            </a:extLst>
          </p:cNvPr>
          <p:cNvPicPr>
            <a:picLocks noChangeAspect="1"/>
          </p:cNvPicPr>
          <p:nvPr userDrawn="1"/>
        </p:nvPicPr>
        <p:blipFill>
          <a:blip r:embed="rId2"/>
          <a:stretch>
            <a:fillRect/>
          </a:stretch>
        </p:blipFill>
        <p:spPr>
          <a:xfrm>
            <a:off x="582044" y="585789"/>
            <a:ext cx="2308795" cy="294139"/>
          </a:xfrm>
          <a:prstGeom prst="rect">
            <a:avLst/>
          </a:prstGeom>
        </p:spPr>
      </p:pic>
    </p:spTree>
    <p:extLst>
      <p:ext uri="{BB962C8B-B14F-4D97-AF65-F5344CB8AC3E}">
        <p14:creationId xmlns:p14="http://schemas.microsoft.com/office/powerpoint/2010/main" val="32982635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Title square photo placeholder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grpSp>
        <p:nvGrpSpPr>
          <p:cNvPr id="8" name="Group 7">
            <a:extLst>
              <a:ext uri="{FF2B5EF4-FFF2-40B4-BE49-F238E27FC236}">
                <a16:creationId xmlns:a16="http://schemas.microsoft.com/office/drawing/2014/main" id="{64913CEA-C43B-4E3B-AE2A-5F44288BCBBB}"/>
              </a:ext>
            </a:extLst>
          </p:cNvPr>
          <p:cNvGrpSpPr/>
          <p:nvPr userDrawn="1"/>
        </p:nvGrpSpPr>
        <p:grpSpPr bwMode="black">
          <a:xfrm>
            <a:off x="582044" y="585789"/>
            <a:ext cx="2308795" cy="294139"/>
            <a:chOff x="582043" y="585788"/>
            <a:chExt cx="2308795" cy="294139"/>
          </a:xfrm>
        </p:grpSpPr>
        <p:pic>
          <p:nvPicPr>
            <p:cNvPr id="9" name="Picture 8">
              <a:extLst>
                <a:ext uri="{FF2B5EF4-FFF2-40B4-BE49-F238E27FC236}">
                  <a16:creationId xmlns:a16="http://schemas.microsoft.com/office/drawing/2014/main" id="{323B6B2C-935A-48E1-9234-20A9CF488160}"/>
                </a:ext>
              </a:extLst>
            </p:cNvPr>
            <p:cNvPicPr>
              <a:picLocks noChangeAspect="1"/>
            </p:cNvPicPr>
            <p:nvPr userDrawn="1"/>
          </p:nvPicPr>
          <p:blipFill rotWithShape="1">
            <a:blip r:embed="rId2">
              <a:lum bright="100000"/>
            </a:blip>
            <a:srcRect r="85089"/>
            <a:stretch/>
          </p:blipFill>
          <p:spPr bwMode="black">
            <a:xfrm>
              <a:off x="582043" y="585788"/>
              <a:ext cx="344263" cy="294139"/>
            </a:xfrm>
            <a:prstGeom prst="rect">
              <a:avLst/>
            </a:prstGeom>
          </p:spPr>
        </p:pic>
        <p:pic>
          <p:nvPicPr>
            <p:cNvPr id="10" name="Picture 9">
              <a:extLst>
                <a:ext uri="{FF2B5EF4-FFF2-40B4-BE49-F238E27FC236}">
                  <a16:creationId xmlns:a16="http://schemas.microsoft.com/office/drawing/2014/main" id="{BB5C68CB-B9DE-4230-A702-903A205A042A}"/>
                </a:ext>
              </a:extLst>
            </p:cNvPr>
            <p:cNvPicPr>
              <a:picLocks noChangeAspect="1"/>
            </p:cNvPicPr>
            <p:nvPr userDrawn="1"/>
          </p:nvPicPr>
          <p:blipFill rotWithShape="1">
            <a:blip r:embed="rId2">
              <a:lum bright="100000"/>
            </a:blip>
            <a:srcRect l="14911"/>
            <a:stretch/>
          </p:blipFill>
          <p:spPr bwMode="black">
            <a:xfrm>
              <a:off x="926306" y="585788"/>
              <a:ext cx="1964532" cy="294139"/>
            </a:xfrm>
            <a:prstGeom prst="rect">
              <a:avLst/>
            </a:prstGeom>
          </p:spPr>
        </p:pic>
      </p:grpSp>
    </p:spTree>
    <p:extLst>
      <p:ext uri="{BB962C8B-B14F-4D97-AF65-F5344CB8AC3E}">
        <p14:creationId xmlns:p14="http://schemas.microsoft.com/office/powerpoint/2010/main" val="23629377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Title square photo placeholder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grpSp>
        <p:nvGrpSpPr>
          <p:cNvPr id="8" name="Group 7">
            <a:extLst>
              <a:ext uri="{FF2B5EF4-FFF2-40B4-BE49-F238E27FC236}">
                <a16:creationId xmlns:a16="http://schemas.microsoft.com/office/drawing/2014/main" id="{64913CEA-C43B-4E3B-AE2A-5F44288BCBBB}"/>
              </a:ext>
            </a:extLst>
          </p:cNvPr>
          <p:cNvGrpSpPr/>
          <p:nvPr userDrawn="1"/>
        </p:nvGrpSpPr>
        <p:grpSpPr bwMode="black">
          <a:xfrm>
            <a:off x="582044" y="585789"/>
            <a:ext cx="2308795" cy="294139"/>
            <a:chOff x="582043" y="585788"/>
            <a:chExt cx="2308795" cy="294139"/>
          </a:xfrm>
        </p:grpSpPr>
        <p:pic>
          <p:nvPicPr>
            <p:cNvPr id="9" name="Picture 8">
              <a:extLst>
                <a:ext uri="{FF2B5EF4-FFF2-40B4-BE49-F238E27FC236}">
                  <a16:creationId xmlns:a16="http://schemas.microsoft.com/office/drawing/2014/main" id="{323B6B2C-935A-48E1-9234-20A9CF488160}"/>
                </a:ext>
              </a:extLst>
            </p:cNvPr>
            <p:cNvPicPr>
              <a:picLocks noChangeAspect="1"/>
            </p:cNvPicPr>
            <p:nvPr userDrawn="1"/>
          </p:nvPicPr>
          <p:blipFill rotWithShape="1">
            <a:blip r:embed="rId2">
              <a:lum bright="100000"/>
            </a:blip>
            <a:srcRect r="85089"/>
            <a:stretch/>
          </p:blipFill>
          <p:spPr bwMode="black">
            <a:xfrm>
              <a:off x="582043" y="585788"/>
              <a:ext cx="344263" cy="294139"/>
            </a:xfrm>
            <a:prstGeom prst="rect">
              <a:avLst/>
            </a:prstGeom>
          </p:spPr>
        </p:pic>
        <p:pic>
          <p:nvPicPr>
            <p:cNvPr id="10" name="Picture 9">
              <a:extLst>
                <a:ext uri="{FF2B5EF4-FFF2-40B4-BE49-F238E27FC236}">
                  <a16:creationId xmlns:a16="http://schemas.microsoft.com/office/drawing/2014/main" id="{BB5C68CB-B9DE-4230-A702-903A205A042A}"/>
                </a:ext>
              </a:extLst>
            </p:cNvPr>
            <p:cNvPicPr>
              <a:picLocks noChangeAspect="1"/>
            </p:cNvPicPr>
            <p:nvPr userDrawn="1"/>
          </p:nvPicPr>
          <p:blipFill rotWithShape="1">
            <a:blip r:embed="rId2">
              <a:lum bright="100000"/>
            </a:blip>
            <a:srcRect l="14911"/>
            <a:stretch/>
          </p:blipFill>
          <p:spPr bwMode="black">
            <a:xfrm>
              <a:off x="926306" y="585788"/>
              <a:ext cx="1964532" cy="294139"/>
            </a:xfrm>
            <a:prstGeom prst="rect">
              <a:avLst/>
            </a:prstGeom>
          </p:spPr>
        </p:pic>
      </p:grpSp>
      <p:grpSp>
        <p:nvGrpSpPr>
          <p:cNvPr id="7" name="Group 6">
            <a:extLst>
              <a:ext uri="{FF2B5EF4-FFF2-40B4-BE49-F238E27FC236}">
                <a16:creationId xmlns:a16="http://schemas.microsoft.com/office/drawing/2014/main" id="{ADA0E0FF-FF18-76D6-1E67-2FC922365CD6}"/>
              </a:ext>
            </a:extLst>
          </p:cNvPr>
          <p:cNvGrpSpPr/>
          <p:nvPr userDrawn="1"/>
        </p:nvGrpSpPr>
        <p:grpSpPr>
          <a:xfrm>
            <a:off x="5341940" y="0"/>
            <a:ext cx="6860539" cy="6858000"/>
            <a:chOff x="2925864" y="2205845"/>
            <a:chExt cx="3040250" cy="3039125"/>
          </a:xfrm>
        </p:grpSpPr>
        <p:sp>
          <p:nvSpPr>
            <p:cNvPr id="11" name="Graphic 19">
              <a:extLst>
                <a:ext uri="{FF2B5EF4-FFF2-40B4-BE49-F238E27FC236}">
                  <a16:creationId xmlns:a16="http://schemas.microsoft.com/office/drawing/2014/main" id="{32B0BBC5-55B4-3B59-F7A3-36910848E619}"/>
                </a:ext>
              </a:extLst>
            </p:cNvPr>
            <p:cNvSpPr/>
            <p:nvPr/>
          </p:nvSpPr>
          <p:spPr>
            <a:xfrm>
              <a:off x="2925864" y="2205845"/>
              <a:ext cx="3039125" cy="3039125"/>
            </a:xfrm>
            <a:custGeom>
              <a:avLst/>
              <a:gdLst>
                <a:gd name="connsiteX0" fmla="*/ 0 w 3039125"/>
                <a:gd name="connsiteY0" fmla="*/ 0 h 3039125"/>
                <a:gd name="connsiteX1" fmla="*/ 3039125 w 3039125"/>
                <a:gd name="connsiteY1" fmla="*/ 0 h 3039125"/>
                <a:gd name="connsiteX2" fmla="*/ 3039125 w 3039125"/>
                <a:gd name="connsiteY2" fmla="*/ 3039125 h 3039125"/>
                <a:gd name="connsiteX3" fmla="*/ 0 w 3039125"/>
                <a:gd name="connsiteY3" fmla="*/ 3039125 h 3039125"/>
                <a:gd name="connsiteX4" fmla="*/ 0 w 3039125"/>
                <a:gd name="connsiteY4" fmla="*/ 0 h 3039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125" h="3039125">
                  <a:moveTo>
                    <a:pt x="0" y="0"/>
                  </a:moveTo>
                  <a:lnTo>
                    <a:pt x="3039125" y="0"/>
                  </a:lnTo>
                  <a:lnTo>
                    <a:pt x="3039125" y="3039125"/>
                  </a:lnTo>
                  <a:lnTo>
                    <a:pt x="0" y="3039125"/>
                  </a:lnTo>
                  <a:lnTo>
                    <a:pt x="0" y="0"/>
                  </a:lnTo>
                  <a:close/>
                </a:path>
              </a:pathLst>
            </a:custGeom>
            <a:solidFill>
              <a:srgbClr val="0078D4"/>
            </a:solidFill>
            <a:ln w="5627" cap="flat">
              <a:noFill/>
              <a:prstDash val="solid"/>
              <a:miter/>
            </a:ln>
          </p:spPr>
          <p:txBody>
            <a:bodyPr rtlCol="0" anchor="ctr"/>
            <a:lstStyle/>
            <a:p>
              <a:endParaRPr lang="en-US"/>
            </a:p>
          </p:txBody>
        </p:sp>
        <p:sp>
          <p:nvSpPr>
            <p:cNvPr id="12" name="Graphic 19">
              <a:extLst>
                <a:ext uri="{FF2B5EF4-FFF2-40B4-BE49-F238E27FC236}">
                  <a16:creationId xmlns:a16="http://schemas.microsoft.com/office/drawing/2014/main" id="{73230CAF-3753-95F9-0466-3E77BFF25804}"/>
                </a:ext>
              </a:extLst>
            </p:cNvPr>
            <p:cNvSpPr/>
            <p:nvPr/>
          </p:nvSpPr>
          <p:spPr>
            <a:xfrm>
              <a:off x="2928678" y="2205845"/>
              <a:ext cx="3037436" cy="3039125"/>
            </a:xfrm>
            <a:custGeom>
              <a:avLst/>
              <a:gdLst>
                <a:gd name="connsiteX0" fmla="*/ 0 w 3037436"/>
                <a:gd name="connsiteY0" fmla="*/ 1519563 h 3039125"/>
                <a:gd name="connsiteX1" fmla="*/ 0 w 3037436"/>
                <a:gd name="connsiteY1" fmla="*/ 1519563 h 3039125"/>
                <a:gd name="connsiteX2" fmla="*/ 1519563 w 3037436"/>
                <a:gd name="connsiteY2" fmla="*/ 0 h 3039125"/>
                <a:gd name="connsiteX3" fmla="*/ 3037437 w 3037436"/>
                <a:gd name="connsiteY3" fmla="*/ 0 h 3039125"/>
                <a:gd name="connsiteX4" fmla="*/ 3037437 w 3037436"/>
                <a:gd name="connsiteY4" fmla="*/ 3039125 h 3039125"/>
                <a:gd name="connsiteX5" fmla="*/ 1519563 w 3037436"/>
                <a:gd name="connsiteY5" fmla="*/ 3039125 h 3039125"/>
                <a:gd name="connsiteX6" fmla="*/ 0 w 3037436"/>
                <a:gd name="connsiteY6" fmla="*/ 1519563 h 303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7436" h="3039125">
                  <a:moveTo>
                    <a:pt x="0" y="1519563"/>
                  </a:moveTo>
                  <a:lnTo>
                    <a:pt x="0" y="1519563"/>
                  </a:lnTo>
                  <a:cubicBezTo>
                    <a:pt x="0" y="680426"/>
                    <a:pt x="680426" y="0"/>
                    <a:pt x="1519563" y="0"/>
                  </a:cubicBezTo>
                  <a:lnTo>
                    <a:pt x="3037437" y="0"/>
                  </a:lnTo>
                  <a:lnTo>
                    <a:pt x="3037437" y="3039125"/>
                  </a:lnTo>
                  <a:lnTo>
                    <a:pt x="1519563" y="3039125"/>
                  </a:lnTo>
                  <a:cubicBezTo>
                    <a:pt x="680426" y="3039125"/>
                    <a:pt x="0" y="2358699"/>
                    <a:pt x="0" y="1519563"/>
                  </a:cubicBezTo>
                  <a:close/>
                </a:path>
              </a:pathLst>
            </a:custGeom>
            <a:solidFill>
              <a:srgbClr val="269AEE"/>
            </a:solidFill>
            <a:ln w="5627" cap="flat">
              <a:noFill/>
              <a:prstDash val="solid"/>
              <a:miter/>
            </a:ln>
          </p:spPr>
          <p:txBody>
            <a:bodyPr rtlCol="0" anchor="ctr"/>
            <a:lstStyle/>
            <a:p>
              <a:endParaRPr lang="en-US"/>
            </a:p>
          </p:txBody>
        </p:sp>
        <p:sp>
          <p:nvSpPr>
            <p:cNvPr id="13" name="Graphic 19">
              <a:extLst>
                <a:ext uri="{FF2B5EF4-FFF2-40B4-BE49-F238E27FC236}">
                  <a16:creationId xmlns:a16="http://schemas.microsoft.com/office/drawing/2014/main" id="{07687B3D-F72B-221A-27E7-E7334D419E3B}"/>
                </a:ext>
              </a:extLst>
            </p:cNvPr>
            <p:cNvSpPr/>
            <p:nvPr/>
          </p:nvSpPr>
          <p:spPr>
            <a:xfrm>
              <a:off x="3023791" y="2205845"/>
              <a:ext cx="2941760" cy="3039125"/>
            </a:xfrm>
            <a:custGeom>
              <a:avLst/>
              <a:gdLst>
                <a:gd name="connsiteX0" fmla="*/ 2012013 w 2941760"/>
                <a:gd name="connsiteY0" fmla="*/ 3039125 h 3039125"/>
                <a:gd name="connsiteX1" fmla="*/ 1418258 w 2941760"/>
                <a:gd name="connsiteY1" fmla="*/ 3039125 h 3039125"/>
                <a:gd name="connsiteX2" fmla="*/ 2482515 w 2941760"/>
                <a:gd name="connsiteY2" fmla="*/ 811559 h 3039125"/>
                <a:gd name="connsiteX3" fmla="*/ 2941760 w 2941760"/>
                <a:gd name="connsiteY3" fmla="*/ 505395 h 3039125"/>
                <a:gd name="connsiteX4" fmla="*/ 2941760 w 2941760"/>
                <a:gd name="connsiteY4" fmla="*/ 1094648 h 3039125"/>
                <a:gd name="connsiteX5" fmla="*/ 2012013 w 2941760"/>
                <a:gd name="connsiteY5" fmla="*/ 3039125 h 3039125"/>
                <a:gd name="connsiteX6" fmla="*/ 801429 w 2941760"/>
                <a:gd name="connsiteY6" fmla="*/ 2844959 h 3039125"/>
                <a:gd name="connsiteX7" fmla="*/ 751902 w 2941760"/>
                <a:gd name="connsiteY7" fmla="*/ 3039125 h 3039125"/>
                <a:gd name="connsiteX8" fmla="*/ 1296693 w 2941760"/>
                <a:gd name="connsiteY8" fmla="*/ 3039125 h 3039125"/>
                <a:gd name="connsiteX9" fmla="*/ 2383462 w 2941760"/>
                <a:gd name="connsiteY9" fmla="*/ 764846 h 3039125"/>
                <a:gd name="connsiteX10" fmla="*/ 2099248 w 2941760"/>
                <a:gd name="connsiteY10" fmla="*/ 8442 h 3039125"/>
                <a:gd name="connsiteX11" fmla="*/ 2080675 w 2941760"/>
                <a:gd name="connsiteY11" fmla="*/ 0 h 3039125"/>
                <a:gd name="connsiteX12" fmla="*/ 1604546 w 2941760"/>
                <a:gd name="connsiteY12" fmla="*/ 0 h 3039125"/>
                <a:gd name="connsiteX13" fmla="*/ 1327647 w 2941760"/>
                <a:gd name="connsiteY13" fmla="*/ 260014 h 3039125"/>
                <a:gd name="connsiteX14" fmla="*/ 0 w 2941760"/>
                <a:gd name="connsiteY14" fmla="*/ 3039125 h 3039125"/>
                <a:gd name="connsiteX15" fmla="*/ 594318 w 2941760"/>
                <a:gd name="connsiteY15" fmla="*/ 3039125 h 3039125"/>
                <a:gd name="connsiteX16" fmla="*/ 1811094 w 2941760"/>
                <a:gd name="connsiteY16" fmla="*/ 491325 h 3039125"/>
                <a:gd name="connsiteX17" fmla="*/ 1892137 w 2941760"/>
                <a:gd name="connsiteY17" fmla="*/ 441236 h 3039125"/>
                <a:gd name="connsiteX18" fmla="*/ 1904518 w 2941760"/>
                <a:gd name="connsiteY18" fmla="*/ 535786 h 3039125"/>
                <a:gd name="connsiteX19" fmla="*/ 801429 w 2941760"/>
                <a:gd name="connsiteY19" fmla="*/ 2844959 h 3039125"/>
                <a:gd name="connsiteX20" fmla="*/ 2941198 w 2941760"/>
                <a:gd name="connsiteY20" fmla="*/ 2578754 h 3039125"/>
                <a:gd name="connsiteX21" fmla="*/ 2941198 w 2941760"/>
                <a:gd name="connsiteY21" fmla="*/ 1334964 h 3039125"/>
                <a:gd name="connsiteX22" fmla="*/ 2127388 w 2941760"/>
                <a:gd name="connsiteY22" fmla="*/ 3039125 h 3039125"/>
                <a:gd name="connsiteX23" fmla="*/ 2721705 w 2941760"/>
                <a:gd name="connsiteY23" fmla="*/ 3039125 h 3039125"/>
                <a:gd name="connsiteX24" fmla="*/ 2941198 w 2941760"/>
                <a:gd name="connsiteY24" fmla="*/ 2578754 h 3039125"/>
                <a:gd name="connsiteX25" fmla="*/ 2941198 w 2941760"/>
                <a:gd name="connsiteY25" fmla="*/ 2819633 h 3039125"/>
                <a:gd name="connsiteX26" fmla="*/ 2836517 w 2941760"/>
                <a:gd name="connsiteY26" fmla="*/ 3039125 h 3039125"/>
                <a:gd name="connsiteX27" fmla="*/ 2941198 w 2941760"/>
                <a:gd name="connsiteY27" fmla="*/ 3039125 h 3039125"/>
                <a:gd name="connsiteX28" fmla="*/ 2941198 w 2941760"/>
                <a:gd name="connsiteY28" fmla="*/ 2819633 h 303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1760" h="3039125">
                  <a:moveTo>
                    <a:pt x="2012013" y="3039125"/>
                  </a:moveTo>
                  <a:lnTo>
                    <a:pt x="1418258" y="3039125"/>
                  </a:lnTo>
                  <a:lnTo>
                    <a:pt x="2482515" y="811559"/>
                  </a:lnTo>
                  <a:cubicBezTo>
                    <a:pt x="2568623" y="631463"/>
                    <a:pt x="2749283" y="523405"/>
                    <a:pt x="2941760" y="505395"/>
                  </a:cubicBezTo>
                  <a:lnTo>
                    <a:pt x="2941760" y="1094648"/>
                  </a:lnTo>
                  <a:lnTo>
                    <a:pt x="2012013" y="3039125"/>
                  </a:lnTo>
                  <a:close/>
                  <a:moveTo>
                    <a:pt x="801429" y="2844959"/>
                  </a:moveTo>
                  <a:cubicBezTo>
                    <a:pt x="771600" y="2907430"/>
                    <a:pt x="755842" y="2972715"/>
                    <a:pt x="751902" y="3039125"/>
                  </a:cubicBezTo>
                  <a:lnTo>
                    <a:pt x="1296693" y="3039125"/>
                  </a:lnTo>
                  <a:lnTo>
                    <a:pt x="2383462" y="764846"/>
                  </a:lnTo>
                  <a:cubicBezTo>
                    <a:pt x="2516283" y="486260"/>
                    <a:pt x="2377834" y="141826"/>
                    <a:pt x="2099248" y="8442"/>
                  </a:cubicBezTo>
                  <a:cubicBezTo>
                    <a:pt x="2093057" y="5628"/>
                    <a:pt x="2086866" y="2814"/>
                    <a:pt x="2080675" y="0"/>
                  </a:cubicBezTo>
                  <a:lnTo>
                    <a:pt x="1604546" y="0"/>
                  </a:lnTo>
                  <a:cubicBezTo>
                    <a:pt x="1486357" y="50652"/>
                    <a:pt x="1385053" y="139012"/>
                    <a:pt x="1327647" y="260014"/>
                  </a:cubicBezTo>
                  <a:lnTo>
                    <a:pt x="0" y="3039125"/>
                  </a:lnTo>
                  <a:lnTo>
                    <a:pt x="594318" y="3039125"/>
                  </a:lnTo>
                  <a:lnTo>
                    <a:pt x="1811094" y="491325"/>
                  </a:lnTo>
                  <a:cubicBezTo>
                    <a:pt x="1830229" y="451366"/>
                    <a:pt x="1852741" y="422664"/>
                    <a:pt x="1892137" y="441236"/>
                  </a:cubicBezTo>
                  <a:cubicBezTo>
                    <a:pt x="1932096" y="460371"/>
                    <a:pt x="1923654" y="495828"/>
                    <a:pt x="1904518" y="535786"/>
                  </a:cubicBezTo>
                  <a:lnTo>
                    <a:pt x="801429" y="2844959"/>
                  </a:lnTo>
                  <a:close/>
                  <a:moveTo>
                    <a:pt x="2941198" y="2578754"/>
                  </a:moveTo>
                  <a:lnTo>
                    <a:pt x="2941198" y="1334964"/>
                  </a:lnTo>
                  <a:lnTo>
                    <a:pt x="2127388" y="3039125"/>
                  </a:lnTo>
                  <a:lnTo>
                    <a:pt x="2721705" y="3039125"/>
                  </a:lnTo>
                  <a:lnTo>
                    <a:pt x="2941198" y="2578754"/>
                  </a:lnTo>
                  <a:close/>
                  <a:moveTo>
                    <a:pt x="2941198" y="2819633"/>
                  </a:moveTo>
                  <a:lnTo>
                    <a:pt x="2836517" y="3039125"/>
                  </a:lnTo>
                  <a:lnTo>
                    <a:pt x="2941198" y="3039125"/>
                  </a:lnTo>
                  <a:lnTo>
                    <a:pt x="2941198" y="2819633"/>
                  </a:lnTo>
                  <a:close/>
                </a:path>
              </a:pathLst>
            </a:custGeom>
            <a:blipFill>
              <a:blip r:embed="rId3" cstate="screen">
                <a:extLst>
                  <a:ext uri="{28A0092B-C50C-407E-A947-70E740481C1C}">
                    <a14:useLocalDpi xmlns:a14="http://schemas.microsoft.com/office/drawing/2010/main"/>
                  </a:ext>
                </a:extLst>
              </a:blip>
              <a:srcRect/>
              <a:stretch>
                <a:fillRect/>
              </a:stretch>
            </a:blipFill>
            <a:ln w="5627" cap="flat">
              <a:noFill/>
              <a:prstDash val="solid"/>
              <a:miter/>
            </a:ln>
          </p:spPr>
          <p:txBody>
            <a:bodyPr rtlCol="0" anchor="ctr"/>
            <a:lstStyle/>
            <a:p>
              <a:endParaRPr lang="en-US"/>
            </a:p>
          </p:txBody>
        </p:sp>
      </p:grpSp>
    </p:spTree>
    <p:extLst>
      <p:ext uri="{BB962C8B-B14F-4D97-AF65-F5344CB8AC3E}">
        <p14:creationId xmlns:p14="http://schemas.microsoft.com/office/powerpoint/2010/main" val="1311895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Title square photo placeholder blu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548652"/>
            <a:ext cx="4167887" cy="984885"/>
          </a:xfrm>
          <a:prstGeom prst="rect">
            <a:avLst/>
          </a:prstGeom>
        </p:spPr>
        <p:txBody>
          <a:bodyPr anchor="b" anchorCtr="0">
            <a:spAutoFit/>
          </a:bodyPr>
          <a:lstStyle>
            <a:lvl1pPr>
              <a:defRPr sz="3200">
                <a:gradFill>
                  <a:gsLst>
                    <a:gs pos="100000">
                      <a:srgbClr val="282828"/>
                    </a:gs>
                    <a:gs pos="83000">
                      <a:srgbClr val="282828"/>
                    </a:gs>
                  </a:gsLst>
                  <a:lin ang="5400000" scaled="1"/>
                </a:gradFill>
              </a:defRPr>
            </a:lvl1pPr>
          </a:lstStyle>
          <a:p>
            <a:r>
              <a:rPr lang="en-US"/>
              <a:t>Event name or presentation title </a:t>
            </a:r>
          </a:p>
        </p:txBody>
      </p:sp>
      <p:sp>
        <p:nvSpPr>
          <p:cNvPr id="13" name="Graphic 19">
            <a:extLst>
              <a:ext uri="{FF2B5EF4-FFF2-40B4-BE49-F238E27FC236}">
                <a16:creationId xmlns:a16="http://schemas.microsoft.com/office/drawing/2014/main" id="{07687B3D-F72B-221A-27E7-E7334D419E3B}"/>
              </a:ext>
            </a:extLst>
          </p:cNvPr>
          <p:cNvSpPr/>
          <p:nvPr/>
        </p:nvSpPr>
        <p:spPr>
          <a:xfrm>
            <a:off x="5562919" y="0"/>
            <a:ext cx="6638290" cy="6858000"/>
          </a:xfrm>
          <a:custGeom>
            <a:avLst/>
            <a:gdLst>
              <a:gd name="connsiteX0" fmla="*/ 2012013 w 2941760"/>
              <a:gd name="connsiteY0" fmla="*/ 3039125 h 3039125"/>
              <a:gd name="connsiteX1" fmla="*/ 1418258 w 2941760"/>
              <a:gd name="connsiteY1" fmla="*/ 3039125 h 3039125"/>
              <a:gd name="connsiteX2" fmla="*/ 2482515 w 2941760"/>
              <a:gd name="connsiteY2" fmla="*/ 811559 h 3039125"/>
              <a:gd name="connsiteX3" fmla="*/ 2941760 w 2941760"/>
              <a:gd name="connsiteY3" fmla="*/ 505395 h 3039125"/>
              <a:gd name="connsiteX4" fmla="*/ 2941760 w 2941760"/>
              <a:gd name="connsiteY4" fmla="*/ 1094648 h 3039125"/>
              <a:gd name="connsiteX5" fmla="*/ 2012013 w 2941760"/>
              <a:gd name="connsiteY5" fmla="*/ 3039125 h 3039125"/>
              <a:gd name="connsiteX6" fmla="*/ 801429 w 2941760"/>
              <a:gd name="connsiteY6" fmla="*/ 2844959 h 3039125"/>
              <a:gd name="connsiteX7" fmla="*/ 751902 w 2941760"/>
              <a:gd name="connsiteY7" fmla="*/ 3039125 h 3039125"/>
              <a:gd name="connsiteX8" fmla="*/ 1296693 w 2941760"/>
              <a:gd name="connsiteY8" fmla="*/ 3039125 h 3039125"/>
              <a:gd name="connsiteX9" fmla="*/ 2383462 w 2941760"/>
              <a:gd name="connsiteY9" fmla="*/ 764846 h 3039125"/>
              <a:gd name="connsiteX10" fmla="*/ 2099248 w 2941760"/>
              <a:gd name="connsiteY10" fmla="*/ 8442 h 3039125"/>
              <a:gd name="connsiteX11" fmla="*/ 2080675 w 2941760"/>
              <a:gd name="connsiteY11" fmla="*/ 0 h 3039125"/>
              <a:gd name="connsiteX12" fmla="*/ 1604546 w 2941760"/>
              <a:gd name="connsiteY12" fmla="*/ 0 h 3039125"/>
              <a:gd name="connsiteX13" fmla="*/ 1327647 w 2941760"/>
              <a:gd name="connsiteY13" fmla="*/ 260014 h 3039125"/>
              <a:gd name="connsiteX14" fmla="*/ 0 w 2941760"/>
              <a:gd name="connsiteY14" fmla="*/ 3039125 h 3039125"/>
              <a:gd name="connsiteX15" fmla="*/ 594318 w 2941760"/>
              <a:gd name="connsiteY15" fmla="*/ 3039125 h 3039125"/>
              <a:gd name="connsiteX16" fmla="*/ 1811094 w 2941760"/>
              <a:gd name="connsiteY16" fmla="*/ 491325 h 3039125"/>
              <a:gd name="connsiteX17" fmla="*/ 1892137 w 2941760"/>
              <a:gd name="connsiteY17" fmla="*/ 441236 h 3039125"/>
              <a:gd name="connsiteX18" fmla="*/ 1904518 w 2941760"/>
              <a:gd name="connsiteY18" fmla="*/ 535786 h 3039125"/>
              <a:gd name="connsiteX19" fmla="*/ 801429 w 2941760"/>
              <a:gd name="connsiteY19" fmla="*/ 2844959 h 3039125"/>
              <a:gd name="connsiteX20" fmla="*/ 2941198 w 2941760"/>
              <a:gd name="connsiteY20" fmla="*/ 2578754 h 3039125"/>
              <a:gd name="connsiteX21" fmla="*/ 2941198 w 2941760"/>
              <a:gd name="connsiteY21" fmla="*/ 1334964 h 3039125"/>
              <a:gd name="connsiteX22" fmla="*/ 2127388 w 2941760"/>
              <a:gd name="connsiteY22" fmla="*/ 3039125 h 3039125"/>
              <a:gd name="connsiteX23" fmla="*/ 2721705 w 2941760"/>
              <a:gd name="connsiteY23" fmla="*/ 3039125 h 3039125"/>
              <a:gd name="connsiteX24" fmla="*/ 2941198 w 2941760"/>
              <a:gd name="connsiteY24" fmla="*/ 2578754 h 3039125"/>
              <a:gd name="connsiteX25" fmla="*/ 2941198 w 2941760"/>
              <a:gd name="connsiteY25" fmla="*/ 2819633 h 3039125"/>
              <a:gd name="connsiteX26" fmla="*/ 2836517 w 2941760"/>
              <a:gd name="connsiteY26" fmla="*/ 3039125 h 3039125"/>
              <a:gd name="connsiteX27" fmla="*/ 2941198 w 2941760"/>
              <a:gd name="connsiteY27" fmla="*/ 3039125 h 3039125"/>
              <a:gd name="connsiteX28" fmla="*/ 2941198 w 2941760"/>
              <a:gd name="connsiteY28" fmla="*/ 2819633 h 303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1760" h="3039125">
                <a:moveTo>
                  <a:pt x="2012013" y="3039125"/>
                </a:moveTo>
                <a:lnTo>
                  <a:pt x="1418258" y="3039125"/>
                </a:lnTo>
                <a:lnTo>
                  <a:pt x="2482515" y="811559"/>
                </a:lnTo>
                <a:cubicBezTo>
                  <a:pt x="2568623" y="631463"/>
                  <a:pt x="2749283" y="523405"/>
                  <a:pt x="2941760" y="505395"/>
                </a:cubicBezTo>
                <a:lnTo>
                  <a:pt x="2941760" y="1094648"/>
                </a:lnTo>
                <a:lnTo>
                  <a:pt x="2012013" y="3039125"/>
                </a:lnTo>
                <a:close/>
                <a:moveTo>
                  <a:pt x="801429" y="2844959"/>
                </a:moveTo>
                <a:cubicBezTo>
                  <a:pt x="771600" y="2907430"/>
                  <a:pt x="755842" y="2972715"/>
                  <a:pt x="751902" y="3039125"/>
                </a:cubicBezTo>
                <a:lnTo>
                  <a:pt x="1296693" y="3039125"/>
                </a:lnTo>
                <a:lnTo>
                  <a:pt x="2383462" y="764846"/>
                </a:lnTo>
                <a:cubicBezTo>
                  <a:pt x="2516283" y="486260"/>
                  <a:pt x="2377834" y="141826"/>
                  <a:pt x="2099248" y="8442"/>
                </a:cubicBezTo>
                <a:cubicBezTo>
                  <a:pt x="2093057" y="5628"/>
                  <a:pt x="2086866" y="2814"/>
                  <a:pt x="2080675" y="0"/>
                </a:cubicBezTo>
                <a:lnTo>
                  <a:pt x="1604546" y="0"/>
                </a:lnTo>
                <a:cubicBezTo>
                  <a:pt x="1486357" y="50652"/>
                  <a:pt x="1385053" y="139012"/>
                  <a:pt x="1327647" y="260014"/>
                </a:cubicBezTo>
                <a:lnTo>
                  <a:pt x="0" y="3039125"/>
                </a:lnTo>
                <a:lnTo>
                  <a:pt x="594318" y="3039125"/>
                </a:lnTo>
                <a:lnTo>
                  <a:pt x="1811094" y="491325"/>
                </a:lnTo>
                <a:cubicBezTo>
                  <a:pt x="1830229" y="451366"/>
                  <a:pt x="1852741" y="422664"/>
                  <a:pt x="1892137" y="441236"/>
                </a:cubicBezTo>
                <a:cubicBezTo>
                  <a:pt x="1932096" y="460371"/>
                  <a:pt x="1923654" y="495828"/>
                  <a:pt x="1904518" y="535786"/>
                </a:cubicBezTo>
                <a:lnTo>
                  <a:pt x="801429" y="2844959"/>
                </a:lnTo>
                <a:close/>
                <a:moveTo>
                  <a:pt x="2941198" y="2578754"/>
                </a:moveTo>
                <a:lnTo>
                  <a:pt x="2941198" y="1334964"/>
                </a:lnTo>
                <a:lnTo>
                  <a:pt x="2127388" y="3039125"/>
                </a:lnTo>
                <a:lnTo>
                  <a:pt x="2721705" y="3039125"/>
                </a:lnTo>
                <a:lnTo>
                  <a:pt x="2941198" y="2578754"/>
                </a:lnTo>
                <a:close/>
                <a:moveTo>
                  <a:pt x="2941198" y="2819633"/>
                </a:moveTo>
                <a:lnTo>
                  <a:pt x="2836517" y="3039125"/>
                </a:lnTo>
                <a:lnTo>
                  <a:pt x="2941198" y="3039125"/>
                </a:lnTo>
                <a:lnTo>
                  <a:pt x="2941198" y="2819633"/>
                </a:lnTo>
                <a:close/>
              </a:path>
            </a:pathLst>
          </a:custGeom>
          <a:blipFill>
            <a:blip r:embed="rId2" cstate="screen">
              <a:extLst>
                <a:ext uri="{28A0092B-C50C-407E-A947-70E740481C1C}">
                  <a14:useLocalDpi xmlns:a14="http://schemas.microsoft.com/office/drawing/2010/main"/>
                </a:ext>
              </a:extLst>
            </a:blip>
            <a:srcRect/>
            <a:stretch>
              <a:fillRect/>
            </a:stretch>
          </a:blipFill>
          <a:ln w="5627" cap="flat">
            <a:noFill/>
            <a:prstDash val="solid"/>
            <a:miter/>
          </a:ln>
        </p:spPr>
        <p:txBody>
          <a:bodyPr rtlCol="0" anchor="ctr"/>
          <a:lstStyle/>
          <a:p>
            <a:endParaRPr lang="en-US"/>
          </a:p>
        </p:txBody>
      </p:sp>
    </p:spTree>
    <p:extLst>
      <p:ext uri="{BB962C8B-B14F-4D97-AF65-F5344CB8AC3E}">
        <p14:creationId xmlns:p14="http://schemas.microsoft.com/office/powerpoint/2010/main" val="6018328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_Title square photo placeholder blue">
    <p:bg>
      <p:bgPr>
        <a:solidFill>
          <a:schemeClr val="tx2"/>
        </a:solidFill>
        <a:effectLst/>
      </p:bgPr>
    </p:bg>
    <p:spTree>
      <p:nvGrpSpPr>
        <p:cNvPr id="1" name=""/>
        <p:cNvGrpSpPr/>
        <p:nvPr/>
      </p:nvGrpSpPr>
      <p:grpSpPr>
        <a:xfrm>
          <a:off x="0" y="0"/>
          <a:ext cx="0" cy="0"/>
          <a:chOff x="0" y="0"/>
          <a:chExt cx="0" cy="0"/>
        </a:xfrm>
      </p:grpSpPr>
      <p:sp>
        <p:nvSpPr>
          <p:cNvPr id="6" name="Graphic 19">
            <a:extLst>
              <a:ext uri="{FF2B5EF4-FFF2-40B4-BE49-F238E27FC236}">
                <a16:creationId xmlns:a16="http://schemas.microsoft.com/office/drawing/2014/main" id="{036C4C65-5A8D-A88F-0832-C8F513448296}"/>
              </a:ext>
            </a:extLst>
          </p:cNvPr>
          <p:cNvSpPr/>
          <p:nvPr/>
        </p:nvSpPr>
        <p:spPr>
          <a:xfrm>
            <a:off x="5562918" y="1"/>
            <a:ext cx="6638289" cy="6858000"/>
          </a:xfrm>
          <a:custGeom>
            <a:avLst/>
            <a:gdLst>
              <a:gd name="connsiteX0" fmla="*/ 2012013 w 2941760"/>
              <a:gd name="connsiteY0" fmla="*/ 3039125 h 3039125"/>
              <a:gd name="connsiteX1" fmla="*/ 1418258 w 2941760"/>
              <a:gd name="connsiteY1" fmla="*/ 3039125 h 3039125"/>
              <a:gd name="connsiteX2" fmla="*/ 2482515 w 2941760"/>
              <a:gd name="connsiteY2" fmla="*/ 811559 h 3039125"/>
              <a:gd name="connsiteX3" fmla="*/ 2941760 w 2941760"/>
              <a:gd name="connsiteY3" fmla="*/ 505395 h 3039125"/>
              <a:gd name="connsiteX4" fmla="*/ 2941760 w 2941760"/>
              <a:gd name="connsiteY4" fmla="*/ 1094648 h 3039125"/>
              <a:gd name="connsiteX5" fmla="*/ 2012013 w 2941760"/>
              <a:gd name="connsiteY5" fmla="*/ 3039125 h 3039125"/>
              <a:gd name="connsiteX6" fmla="*/ 801429 w 2941760"/>
              <a:gd name="connsiteY6" fmla="*/ 2844959 h 3039125"/>
              <a:gd name="connsiteX7" fmla="*/ 751902 w 2941760"/>
              <a:gd name="connsiteY7" fmla="*/ 3039125 h 3039125"/>
              <a:gd name="connsiteX8" fmla="*/ 1296693 w 2941760"/>
              <a:gd name="connsiteY8" fmla="*/ 3039125 h 3039125"/>
              <a:gd name="connsiteX9" fmla="*/ 2383462 w 2941760"/>
              <a:gd name="connsiteY9" fmla="*/ 764846 h 3039125"/>
              <a:gd name="connsiteX10" fmla="*/ 2099248 w 2941760"/>
              <a:gd name="connsiteY10" fmla="*/ 8442 h 3039125"/>
              <a:gd name="connsiteX11" fmla="*/ 2080675 w 2941760"/>
              <a:gd name="connsiteY11" fmla="*/ 0 h 3039125"/>
              <a:gd name="connsiteX12" fmla="*/ 1604546 w 2941760"/>
              <a:gd name="connsiteY12" fmla="*/ 0 h 3039125"/>
              <a:gd name="connsiteX13" fmla="*/ 1327647 w 2941760"/>
              <a:gd name="connsiteY13" fmla="*/ 260014 h 3039125"/>
              <a:gd name="connsiteX14" fmla="*/ 0 w 2941760"/>
              <a:gd name="connsiteY14" fmla="*/ 3039125 h 3039125"/>
              <a:gd name="connsiteX15" fmla="*/ 594318 w 2941760"/>
              <a:gd name="connsiteY15" fmla="*/ 3039125 h 3039125"/>
              <a:gd name="connsiteX16" fmla="*/ 1811094 w 2941760"/>
              <a:gd name="connsiteY16" fmla="*/ 491325 h 3039125"/>
              <a:gd name="connsiteX17" fmla="*/ 1892137 w 2941760"/>
              <a:gd name="connsiteY17" fmla="*/ 441236 h 3039125"/>
              <a:gd name="connsiteX18" fmla="*/ 1904518 w 2941760"/>
              <a:gd name="connsiteY18" fmla="*/ 535786 h 3039125"/>
              <a:gd name="connsiteX19" fmla="*/ 801429 w 2941760"/>
              <a:gd name="connsiteY19" fmla="*/ 2844959 h 3039125"/>
              <a:gd name="connsiteX20" fmla="*/ 2941198 w 2941760"/>
              <a:gd name="connsiteY20" fmla="*/ 2578754 h 3039125"/>
              <a:gd name="connsiteX21" fmla="*/ 2941198 w 2941760"/>
              <a:gd name="connsiteY21" fmla="*/ 1334964 h 3039125"/>
              <a:gd name="connsiteX22" fmla="*/ 2127388 w 2941760"/>
              <a:gd name="connsiteY22" fmla="*/ 3039125 h 3039125"/>
              <a:gd name="connsiteX23" fmla="*/ 2721705 w 2941760"/>
              <a:gd name="connsiteY23" fmla="*/ 3039125 h 3039125"/>
              <a:gd name="connsiteX24" fmla="*/ 2941198 w 2941760"/>
              <a:gd name="connsiteY24" fmla="*/ 2578754 h 3039125"/>
              <a:gd name="connsiteX25" fmla="*/ 2941198 w 2941760"/>
              <a:gd name="connsiteY25" fmla="*/ 2819633 h 3039125"/>
              <a:gd name="connsiteX26" fmla="*/ 2836517 w 2941760"/>
              <a:gd name="connsiteY26" fmla="*/ 3039125 h 3039125"/>
              <a:gd name="connsiteX27" fmla="*/ 2941198 w 2941760"/>
              <a:gd name="connsiteY27" fmla="*/ 3039125 h 3039125"/>
              <a:gd name="connsiteX28" fmla="*/ 2941198 w 2941760"/>
              <a:gd name="connsiteY28" fmla="*/ 2819633 h 303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1760" h="3039125">
                <a:moveTo>
                  <a:pt x="2012013" y="3039125"/>
                </a:moveTo>
                <a:lnTo>
                  <a:pt x="1418258" y="3039125"/>
                </a:lnTo>
                <a:lnTo>
                  <a:pt x="2482515" y="811559"/>
                </a:lnTo>
                <a:cubicBezTo>
                  <a:pt x="2568623" y="631463"/>
                  <a:pt x="2749283" y="523405"/>
                  <a:pt x="2941760" y="505395"/>
                </a:cubicBezTo>
                <a:lnTo>
                  <a:pt x="2941760" y="1094648"/>
                </a:lnTo>
                <a:lnTo>
                  <a:pt x="2012013" y="3039125"/>
                </a:lnTo>
                <a:close/>
                <a:moveTo>
                  <a:pt x="801429" y="2844959"/>
                </a:moveTo>
                <a:cubicBezTo>
                  <a:pt x="771600" y="2907430"/>
                  <a:pt x="755842" y="2972715"/>
                  <a:pt x="751902" y="3039125"/>
                </a:cubicBezTo>
                <a:lnTo>
                  <a:pt x="1296693" y="3039125"/>
                </a:lnTo>
                <a:lnTo>
                  <a:pt x="2383462" y="764846"/>
                </a:lnTo>
                <a:cubicBezTo>
                  <a:pt x="2516283" y="486260"/>
                  <a:pt x="2377834" y="141826"/>
                  <a:pt x="2099248" y="8442"/>
                </a:cubicBezTo>
                <a:cubicBezTo>
                  <a:pt x="2093057" y="5628"/>
                  <a:pt x="2086866" y="2814"/>
                  <a:pt x="2080675" y="0"/>
                </a:cubicBezTo>
                <a:lnTo>
                  <a:pt x="1604546" y="0"/>
                </a:lnTo>
                <a:cubicBezTo>
                  <a:pt x="1486357" y="50652"/>
                  <a:pt x="1385053" y="139012"/>
                  <a:pt x="1327647" y="260014"/>
                </a:cubicBezTo>
                <a:lnTo>
                  <a:pt x="0" y="3039125"/>
                </a:lnTo>
                <a:lnTo>
                  <a:pt x="594318" y="3039125"/>
                </a:lnTo>
                <a:lnTo>
                  <a:pt x="1811094" y="491325"/>
                </a:lnTo>
                <a:cubicBezTo>
                  <a:pt x="1830229" y="451366"/>
                  <a:pt x="1852741" y="422664"/>
                  <a:pt x="1892137" y="441236"/>
                </a:cubicBezTo>
                <a:cubicBezTo>
                  <a:pt x="1932096" y="460371"/>
                  <a:pt x="1923654" y="495828"/>
                  <a:pt x="1904518" y="535786"/>
                </a:cubicBezTo>
                <a:lnTo>
                  <a:pt x="801429" y="2844959"/>
                </a:lnTo>
                <a:close/>
                <a:moveTo>
                  <a:pt x="2941198" y="2578754"/>
                </a:moveTo>
                <a:lnTo>
                  <a:pt x="2941198" y="1334964"/>
                </a:lnTo>
                <a:lnTo>
                  <a:pt x="2127388" y="3039125"/>
                </a:lnTo>
                <a:lnTo>
                  <a:pt x="2721705" y="3039125"/>
                </a:lnTo>
                <a:lnTo>
                  <a:pt x="2941198" y="2578754"/>
                </a:lnTo>
                <a:close/>
                <a:moveTo>
                  <a:pt x="2941198" y="2819633"/>
                </a:moveTo>
                <a:lnTo>
                  <a:pt x="2836517" y="3039125"/>
                </a:lnTo>
                <a:lnTo>
                  <a:pt x="2941198" y="3039125"/>
                </a:lnTo>
                <a:lnTo>
                  <a:pt x="2941198" y="2819633"/>
                </a:lnTo>
                <a:close/>
              </a:path>
            </a:pathLst>
          </a:custGeom>
          <a:blipFill>
            <a:blip r:embed="rId2">
              <a:extLst>
                <a:ext uri="{28A0092B-C50C-407E-A947-70E740481C1C}">
                  <a14:useLocalDpi xmlns:a14="http://schemas.microsoft.com/office/drawing/2010/main"/>
                </a:ext>
              </a:extLst>
            </a:blip>
            <a:stretch>
              <a:fillRect/>
            </a:stretch>
          </a:blipFill>
          <a:ln w="562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548652"/>
            <a:ext cx="4167887" cy="984885"/>
          </a:xfrm>
          <a:prstGeom prst="rect">
            <a:avLst/>
          </a:prstGeom>
        </p:spPr>
        <p:txBody>
          <a:bodyPr anchor="b" anchorCtr="0">
            <a:spAutoFit/>
          </a:bodyPr>
          <a:lstStyle>
            <a:lvl1pPr>
              <a:defRPr sz="3200">
                <a:gradFill>
                  <a:gsLst>
                    <a:gs pos="100000">
                      <a:srgbClr val="282828"/>
                    </a:gs>
                    <a:gs pos="83000">
                      <a:srgbClr val="282828"/>
                    </a:gs>
                  </a:gsLst>
                  <a:lin ang="5400000" scaled="1"/>
                </a:gradFill>
              </a:defRPr>
            </a:lvl1pPr>
          </a:lstStyle>
          <a:p>
            <a:r>
              <a:rPr lang="en-US"/>
              <a:t>Event name or presentation title </a:t>
            </a:r>
          </a:p>
        </p:txBody>
      </p:sp>
    </p:spTree>
    <p:extLst>
      <p:ext uri="{BB962C8B-B14F-4D97-AF65-F5344CB8AC3E}">
        <p14:creationId xmlns:p14="http://schemas.microsoft.com/office/powerpoint/2010/main" val="12336251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Title square photo placeholder blue">
    <p:bg>
      <p:bgPr>
        <a:solidFill>
          <a:schemeClr val="tx2"/>
        </a:solidFill>
        <a:effectLst/>
      </p:bgPr>
    </p:bg>
    <p:spTree>
      <p:nvGrpSpPr>
        <p:cNvPr id="1" name=""/>
        <p:cNvGrpSpPr/>
        <p:nvPr/>
      </p:nvGrpSpPr>
      <p:grpSpPr>
        <a:xfrm>
          <a:off x="0" y="0"/>
          <a:ext cx="0" cy="0"/>
          <a:chOff x="0" y="0"/>
          <a:chExt cx="0" cy="0"/>
        </a:xfrm>
      </p:grpSpPr>
      <p:pic>
        <p:nvPicPr>
          <p:cNvPr id="10" name="Picture 9" descr="A person explaining something to a person&#10;&#10;Description automatically generated">
            <a:extLst>
              <a:ext uri="{FF2B5EF4-FFF2-40B4-BE49-F238E27FC236}">
                <a16:creationId xmlns:a16="http://schemas.microsoft.com/office/drawing/2014/main" id="{743F3B07-30DD-93D0-7410-ED524B5C769E}"/>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a:xfrm>
            <a:off x="5562918" y="2"/>
            <a:ext cx="6638288" cy="6857999"/>
          </a:xfrm>
          <a:custGeom>
            <a:avLst/>
            <a:gdLst>
              <a:gd name="connsiteX0" fmla="*/ 6637020 w 6638288"/>
              <a:gd name="connsiteY0" fmla="*/ 6362701 h 6857999"/>
              <a:gd name="connsiteX1" fmla="*/ 6637020 w 6638288"/>
              <a:gd name="connsiteY1" fmla="*/ 6857999 h 6857999"/>
              <a:gd name="connsiteX2" fmla="*/ 6400801 w 6638288"/>
              <a:gd name="connsiteY2" fmla="*/ 6857999 h 6857999"/>
              <a:gd name="connsiteX3" fmla="*/ 6637020 w 6638288"/>
              <a:gd name="connsiteY3" fmla="*/ 3012441 h 6857999"/>
              <a:gd name="connsiteX4" fmla="*/ 6637020 w 6638288"/>
              <a:gd name="connsiteY4" fmla="*/ 5819141 h 6857999"/>
              <a:gd name="connsiteX5" fmla="*/ 6141719 w 6638288"/>
              <a:gd name="connsiteY5" fmla="*/ 6857999 h 6857999"/>
              <a:gd name="connsiteX6" fmla="*/ 4800600 w 6638288"/>
              <a:gd name="connsiteY6" fmla="*/ 6857999 h 6857999"/>
              <a:gd name="connsiteX7" fmla="*/ 6638288 w 6638288"/>
              <a:gd name="connsiteY7" fmla="*/ 1140460 h 6857999"/>
              <a:gd name="connsiteX8" fmla="*/ 6638288 w 6638288"/>
              <a:gd name="connsiteY8" fmla="*/ 2470151 h 6857999"/>
              <a:gd name="connsiteX9" fmla="*/ 4540248 w 6638288"/>
              <a:gd name="connsiteY9" fmla="*/ 6857999 h 6857999"/>
              <a:gd name="connsiteX10" fmla="*/ 3200399 w 6638288"/>
              <a:gd name="connsiteY10" fmla="*/ 6857999 h 6857999"/>
              <a:gd name="connsiteX11" fmla="*/ 5601970 w 6638288"/>
              <a:gd name="connsiteY11" fmla="*/ 1831340 h 6857999"/>
              <a:gd name="connsiteX12" fmla="*/ 6638288 w 6638288"/>
              <a:gd name="connsiteY12" fmla="*/ 1140460 h 6857999"/>
              <a:gd name="connsiteX13" fmla="*/ 3620770 w 6638288"/>
              <a:gd name="connsiteY13" fmla="*/ 0 h 6857999"/>
              <a:gd name="connsiteX14" fmla="*/ 4695189 w 6638288"/>
              <a:gd name="connsiteY14" fmla="*/ 0 h 6857999"/>
              <a:gd name="connsiteX15" fmla="*/ 4737100 w 6638288"/>
              <a:gd name="connsiteY15" fmla="*/ 19050 h 6857999"/>
              <a:gd name="connsiteX16" fmla="*/ 5378449 w 6638288"/>
              <a:gd name="connsiteY16" fmla="*/ 1725929 h 6857999"/>
              <a:gd name="connsiteX17" fmla="*/ 2926079 w 6638288"/>
              <a:gd name="connsiteY17" fmla="*/ 6857999 h 6857999"/>
              <a:gd name="connsiteX18" fmla="*/ 1696720 w 6638288"/>
              <a:gd name="connsiteY18" fmla="*/ 6857999 h 6857999"/>
              <a:gd name="connsiteX19" fmla="*/ 1730692 w 6638288"/>
              <a:gd name="connsiteY19" fmla="*/ 6635592 h 6857999"/>
              <a:gd name="connsiteX20" fmla="*/ 1808480 w 6638288"/>
              <a:gd name="connsiteY20" fmla="*/ 6419851 h 6857999"/>
              <a:gd name="connsiteX21" fmla="*/ 4297678 w 6638288"/>
              <a:gd name="connsiteY21" fmla="*/ 1209039 h 6857999"/>
              <a:gd name="connsiteX22" fmla="*/ 4269740 w 6638288"/>
              <a:gd name="connsiteY22" fmla="*/ 995680 h 6857999"/>
              <a:gd name="connsiteX23" fmla="*/ 4086860 w 6638288"/>
              <a:gd name="connsiteY23" fmla="*/ 1108710 h 6857999"/>
              <a:gd name="connsiteX24" fmla="*/ 1341120 w 6638288"/>
              <a:gd name="connsiteY24" fmla="*/ 6857999 h 6857999"/>
              <a:gd name="connsiteX25" fmla="*/ 0 w 6638288"/>
              <a:gd name="connsiteY25" fmla="*/ 6857999 h 6857999"/>
              <a:gd name="connsiteX26" fmla="*/ 2995928 w 6638288"/>
              <a:gd name="connsiteY26" fmla="*/ 586740 h 6857999"/>
              <a:gd name="connsiteX27" fmla="*/ 3620770 w 6638288"/>
              <a:gd name="connsiteY27"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638288" h="6857999">
                <a:moveTo>
                  <a:pt x="6637020" y="6362701"/>
                </a:moveTo>
                <a:lnTo>
                  <a:pt x="6637020" y="6857999"/>
                </a:lnTo>
                <a:lnTo>
                  <a:pt x="6400801" y="6857999"/>
                </a:lnTo>
                <a:close/>
                <a:moveTo>
                  <a:pt x="6637020" y="3012441"/>
                </a:moveTo>
                <a:lnTo>
                  <a:pt x="6637020" y="5819141"/>
                </a:lnTo>
                <a:lnTo>
                  <a:pt x="6141719" y="6857999"/>
                </a:lnTo>
                <a:lnTo>
                  <a:pt x="4800600" y="6857999"/>
                </a:lnTo>
                <a:close/>
                <a:moveTo>
                  <a:pt x="6638288" y="1140460"/>
                </a:moveTo>
                <a:lnTo>
                  <a:pt x="6638288" y="2470151"/>
                </a:lnTo>
                <a:lnTo>
                  <a:pt x="4540248" y="6857999"/>
                </a:lnTo>
                <a:lnTo>
                  <a:pt x="3200399" y="6857999"/>
                </a:lnTo>
                <a:lnTo>
                  <a:pt x="5601970" y="1831340"/>
                </a:lnTo>
                <a:cubicBezTo>
                  <a:pt x="5796278" y="1424941"/>
                  <a:pt x="6203950" y="1181100"/>
                  <a:pt x="6638288" y="1140460"/>
                </a:cubicBezTo>
                <a:close/>
                <a:moveTo>
                  <a:pt x="3620770" y="0"/>
                </a:moveTo>
                <a:lnTo>
                  <a:pt x="4695189" y="0"/>
                </a:lnTo>
                <a:cubicBezTo>
                  <a:pt x="4709160" y="6350"/>
                  <a:pt x="4723130" y="12700"/>
                  <a:pt x="4737100" y="19050"/>
                </a:cubicBezTo>
                <a:cubicBezTo>
                  <a:pt x="5365749" y="320040"/>
                  <a:pt x="5678169" y="1097280"/>
                  <a:pt x="5378449" y="1725929"/>
                </a:cubicBezTo>
                <a:lnTo>
                  <a:pt x="2926079" y="6857999"/>
                </a:lnTo>
                <a:lnTo>
                  <a:pt x="1696720" y="6857999"/>
                </a:lnTo>
                <a:lnTo>
                  <a:pt x="1730692" y="6635592"/>
                </a:lnTo>
                <a:cubicBezTo>
                  <a:pt x="1749107" y="6562409"/>
                  <a:pt x="1774825" y="6490336"/>
                  <a:pt x="1808480" y="6419851"/>
                </a:cubicBezTo>
                <a:lnTo>
                  <a:pt x="4297678" y="1209039"/>
                </a:lnTo>
                <a:cubicBezTo>
                  <a:pt x="4340860" y="1118871"/>
                  <a:pt x="4359910" y="1038860"/>
                  <a:pt x="4269740" y="995680"/>
                </a:cubicBezTo>
                <a:cubicBezTo>
                  <a:pt x="4180840" y="953771"/>
                  <a:pt x="4130040" y="1018539"/>
                  <a:pt x="4086860" y="1108710"/>
                </a:cubicBezTo>
                <a:lnTo>
                  <a:pt x="1341120" y="6857999"/>
                </a:lnTo>
                <a:lnTo>
                  <a:pt x="0" y="6857999"/>
                </a:lnTo>
                <a:lnTo>
                  <a:pt x="2995928" y="586740"/>
                </a:lnTo>
                <a:cubicBezTo>
                  <a:pt x="3125469" y="313690"/>
                  <a:pt x="3354068" y="114300"/>
                  <a:pt x="3620770" y="0"/>
                </a:cubicBezTo>
                <a:close/>
              </a:path>
            </a:pathLst>
          </a:cu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548652"/>
            <a:ext cx="4167887" cy="984885"/>
          </a:xfrm>
          <a:prstGeom prst="rect">
            <a:avLst/>
          </a:prstGeom>
        </p:spPr>
        <p:txBody>
          <a:bodyPr anchor="b" anchorCtr="0">
            <a:spAutoFit/>
          </a:bodyPr>
          <a:lstStyle>
            <a:lvl1pPr>
              <a:defRPr sz="3200">
                <a:gradFill>
                  <a:gsLst>
                    <a:gs pos="100000">
                      <a:srgbClr val="282828"/>
                    </a:gs>
                    <a:gs pos="83000">
                      <a:srgbClr val="282828"/>
                    </a:gs>
                  </a:gsLst>
                  <a:lin ang="5400000" scaled="1"/>
                </a:gradFill>
              </a:defRPr>
            </a:lvl1pPr>
          </a:lstStyle>
          <a:p>
            <a:r>
              <a:rPr lang="en-US"/>
              <a:t>Event name or presentation title </a:t>
            </a:r>
          </a:p>
        </p:txBody>
      </p:sp>
    </p:spTree>
    <p:extLst>
      <p:ext uri="{BB962C8B-B14F-4D97-AF65-F5344CB8AC3E}">
        <p14:creationId xmlns:p14="http://schemas.microsoft.com/office/powerpoint/2010/main" val="29692105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_Title square photo placeholder blue">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43F3B07-30DD-93D0-7410-ED524B5C769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140"/>
          <a:stretch/>
        </p:blipFill>
        <p:spPr>
          <a:xfrm>
            <a:off x="5562918" y="2"/>
            <a:ext cx="6638288" cy="6857999"/>
          </a:xfrm>
          <a:custGeom>
            <a:avLst/>
            <a:gdLst>
              <a:gd name="connsiteX0" fmla="*/ 6637020 w 6638288"/>
              <a:gd name="connsiteY0" fmla="*/ 6362701 h 6857999"/>
              <a:gd name="connsiteX1" fmla="*/ 6637020 w 6638288"/>
              <a:gd name="connsiteY1" fmla="*/ 6857999 h 6857999"/>
              <a:gd name="connsiteX2" fmla="*/ 6400801 w 6638288"/>
              <a:gd name="connsiteY2" fmla="*/ 6857999 h 6857999"/>
              <a:gd name="connsiteX3" fmla="*/ 6637020 w 6638288"/>
              <a:gd name="connsiteY3" fmla="*/ 3012441 h 6857999"/>
              <a:gd name="connsiteX4" fmla="*/ 6637020 w 6638288"/>
              <a:gd name="connsiteY4" fmla="*/ 5819141 h 6857999"/>
              <a:gd name="connsiteX5" fmla="*/ 6141719 w 6638288"/>
              <a:gd name="connsiteY5" fmla="*/ 6857999 h 6857999"/>
              <a:gd name="connsiteX6" fmla="*/ 4800600 w 6638288"/>
              <a:gd name="connsiteY6" fmla="*/ 6857999 h 6857999"/>
              <a:gd name="connsiteX7" fmla="*/ 6638288 w 6638288"/>
              <a:gd name="connsiteY7" fmla="*/ 1140460 h 6857999"/>
              <a:gd name="connsiteX8" fmla="*/ 6638288 w 6638288"/>
              <a:gd name="connsiteY8" fmla="*/ 2470151 h 6857999"/>
              <a:gd name="connsiteX9" fmla="*/ 4540248 w 6638288"/>
              <a:gd name="connsiteY9" fmla="*/ 6857999 h 6857999"/>
              <a:gd name="connsiteX10" fmla="*/ 3200399 w 6638288"/>
              <a:gd name="connsiteY10" fmla="*/ 6857999 h 6857999"/>
              <a:gd name="connsiteX11" fmla="*/ 5601970 w 6638288"/>
              <a:gd name="connsiteY11" fmla="*/ 1831340 h 6857999"/>
              <a:gd name="connsiteX12" fmla="*/ 6638288 w 6638288"/>
              <a:gd name="connsiteY12" fmla="*/ 1140460 h 6857999"/>
              <a:gd name="connsiteX13" fmla="*/ 3620770 w 6638288"/>
              <a:gd name="connsiteY13" fmla="*/ 0 h 6857999"/>
              <a:gd name="connsiteX14" fmla="*/ 4695189 w 6638288"/>
              <a:gd name="connsiteY14" fmla="*/ 0 h 6857999"/>
              <a:gd name="connsiteX15" fmla="*/ 4737100 w 6638288"/>
              <a:gd name="connsiteY15" fmla="*/ 19050 h 6857999"/>
              <a:gd name="connsiteX16" fmla="*/ 5378449 w 6638288"/>
              <a:gd name="connsiteY16" fmla="*/ 1725929 h 6857999"/>
              <a:gd name="connsiteX17" fmla="*/ 2926079 w 6638288"/>
              <a:gd name="connsiteY17" fmla="*/ 6857999 h 6857999"/>
              <a:gd name="connsiteX18" fmla="*/ 1696720 w 6638288"/>
              <a:gd name="connsiteY18" fmla="*/ 6857999 h 6857999"/>
              <a:gd name="connsiteX19" fmla="*/ 1730692 w 6638288"/>
              <a:gd name="connsiteY19" fmla="*/ 6635592 h 6857999"/>
              <a:gd name="connsiteX20" fmla="*/ 1808480 w 6638288"/>
              <a:gd name="connsiteY20" fmla="*/ 6419851 h 6857999"/>
              <a:gd name="connsiteX21" fmla="*/ 4297678 w 6638288"/>
              <a:gd name="connsiteY21" fmla="*/ 1209039 h 6857999"/>
              <a:gd name="connsiteX22" fmla="*/ 4269740 w 6638288"/>
              <a:gd name="connsiteY22" fmla="*/ 995680 h 6857999"/>
              <a:gd name="connsiteX23" fmla="*/ 4086860 w 6638288"/>
              <a:gd name="connsiteY23" fmla="*/ 1108710 h 6857999"/>
              <a:gd name="connsiteX24" fmla="*/ 1341120 w 6638288"/>
              <a:gd name="connsiteY24" fmla="*/ 6857999 h 6857999"/>
              <a:gd name="connsiteX25" fmla="*/ 0 w 6638288"/>
              <a:gd name="connsiteY25" fmla="*/ 6857999 h 6857999"/>
              <a:gd name="connsiteX26" fmla="*/ 2995928 w 6638288"/>
              <a:gd name="connsiteY26" fmla="*/ 586740 h 6857999"/>
              <a:gd name="connsiteX27" fmla="*/ 3620770 w 6638288"/>
              <a:gd name="connsiteY27"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638288" h="6857999">
                <a:moveTo>
                  <a:pt x="6637020" y="6362701"/>
                </a:moveTo>
                <a:lnTo>
                  <a:pt x="6637020" y="6857999"/>
                </a:lnTo>
                <a:lnTo>
                  <a:pt x="6400801" y="6857999"/>
                </a:lnTo>
                <a:close/>
                <a:moveTo>
                  <a:pt x="6637020" y="3012441"/>
                </a:moveTo>
                <a:lnTo>
                  <a:pt x="6637020" y="5819141"/>
                </a:lnTo>
                <a:lnTo>
                  <a:pt x="6141719" y="6857999"/>
                </a:lnTo>
                <a:lnTo>
                  <a:pt x="4800600" y="6857999"/>
                </a:lnTo>
                <a:close/>
                <a:moveTo>
                  <a:pt x="6638288" y="1140460"/>
                </a:moveTo>
                <a:lnTo>
                  <a:pt x="6638288" y="2470151"/>
                </a:lnTo>
                <a:lnTo>
                  <a:pt x="4540248" y="6857999"/>
                </a:lnTo>
                <a:lnTo>
                  <a:pt x="3200399" y="6857999"/>
                </a:lnTo>
                <a:lnTo>
                  <a:pt x="5601970" y="1831340"/>
                </a:lnTo>
                <a:cubicBezTo>
                  <a:pt x="5796278" y="1424941"/>
                  <a:pt x="6203950" y="1181100"/>
                  <a:pt x="6638288" y="1140460"/>
                </a:cubicBezTo>
                <a:close/>
                <a:moveTo>
                  <a:pt x="3620770" y="0"/>
                </a:moveTo>
                <a:lnTo>
                  <a:pt x="4695189" y="0"/>
                </a:lnTo>
                <a:cubicBezTo>
                  <a:pt x="4709160" y="6350"/>
                  <a:pt x="4723130" y="12700"/>
                  <a:pt x="4737100" y="19050"/>
                </a:cubicBezTo>
                <a:cubicBezTo>
                  <a:pt x="5365749" y="320040"/>
                  <a:pt x="5678169" y="1097280"/>
                  <a:pt x="5378449" y="1725929"/>
                </a:cubicBezTo>
                <a:lnTo>
                  <a:pt x="2926079" y="6857999"/>
                </a:lnTo>
                <a:lnTo>
                  <a:pt x="1696720" y="6857999"/>
                </a:lnTo>
                <a:lnTo>
                  <a:pt x="1730692" y="6635592"/>
                </a:lnTo>
                <a:cubicBezTo>
                  <a:pt x="1749107" y="6562409"/>
                  <a:pt x="1774825" y="6490336"/>
                  <a:pt x="1808480" y="6419851"/>
                </a:cubicBezTo>
                <a:lnTo>
                  <a:pt x="4297678" y="1209039"/>
                </a:lnTo>
                <a:cubicBezTo>
                  <a:pt x="4340860" y="1118871"/>
                  <a:pt x="4359910" y="1038860"/>
                  <a:pt x="4269740" y="995680"/>
                </a:cubicBezTo>
                <a:cubicBezTo>
                  <a:pt x="4180840" y="953771"/>
                  <a:pt x="4130040" y="1018539"/>
                  <a:pt x="4086860" y="1108710"/>
                </a:cubicBezTo>
                <a:lnTo>
                  <a:pt x="1341120" y="6857999"/>
                </a:lnTo>
                <a:lnTo>
                  <a:pt x="0" y="6857999"/>
                </a:lnTo>
                <a:lnTo>
                  <a:pt x="2995928" y="586740"/>
                </a:lnTo>
                <a:cubicBezTo>
                  <a:pt x="3125469" y="313690"/>
                  <a:pt x="3354068" y="114300"/>
                  <a:pt x="3620770" y="0"/>
                </a:cubicBezTo>
                <a:close/>
              </a:path>
            </a:pathLst>
          </a:cu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548652"/>
            <a:ext cx="4167887" cy="984885"/>
          </a:xfrm>
          <a:prstGeom prst="rect">
            <a:avLst/>
          </a:prstGeom>
        </p:spPr>
        <p:txBody>
          <a:bodyPr anchor="b" anchorCtr="0">
            <a:spAutoFit/>
          </a:bodyPr>
          <a:lstStyle>
            <a:lvl1pPr>
              <a:defRPr sz="3200">
                <a:gradFill>
                  <a:gsLst>
                    <a:gs pos="100000">
                      <a:srgbClr val="282828"/>
                    </a:gs>
                    <a:gs pos="83000">
                      <a:srgbClr val="282828"/>
                    </a:gs>
                  </a:gsLst>
                  <a:lin ang="5400000" scaled="1"/>
                </a:gradFill>
              </a:defRPr>
            </a:lvl1pPr>
          </a:lstStyle>
          <a:p>
            <a:r>
              <a:rPr lang="en-US"/>
              <a:t>Event name or presentation title </a:t>
            </a:r>
          </a:p>
        </p:txBody>
      </p:sp>
    </p:spTree>
    <p:extLst>
      <p:ext uri="{BB962C8B-B14F-4D97-AF65-F5344CB8AC3E}">
        <p14:creationId xmlns:p14="http://schemas.microsoft.com/office/powerpoint/2010/main" val="31609538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square photo placeholder Yellow">
    <p:bg>
      <p:bgPr>
        <a:solidFill>
          <a:srgbClr val="FFB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3" name="Picture 2">
            <a:extLst>
              <a:ext uri="{FF2B5EF4-FFF2-40B4-BE49-F238E27FC236}">
                <a16:creationId xmlns:a16="http://schemas.microsoft.com/office/drawing/2014/main" id="{2B7938B8-F298-4772-A6EC-8F59C02C0B8A}"/>
              </a:ext>
            </a:extLst>
          </p:cNvPr>
          <p:cNvPicPr>
            <a:picLocks noChangeAspect="1"/>
          </p:cNvPicPr>
          <p:nvPr userDrawn="1"/>
        </p:nvPicPr>
        <p:blipFill>
          <a:blip r:embed="rId2"/>
          <a:stretch>
            <a:fillRect/>
          </a:stretch>
        </p:blipFill>
        <p:spPr>
          <a:xfrm>
            <a:off x="581337" y="585789"/>
            <a:ext cx="2308796" cy="294587"/>
          </a:xfrm>
          <a:prstGeom prst="rect">
            <a:avLst/>
          </a:prstGeom>
        </p:spPr>
      </p:pic>
    </p:spTree>
    <p:extLst>
      <p:ext uri="{BB962C8B-B14F-4D97-AF65-F5344CB8AC3E}">
        <p14:creationId xmlns:p14="http://schemas.microsoft.com/office/powerpoint/2010/main" val="31928959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quare photo placeholder Green">
    <p:bg>
      <p:bgPr>
        <a:solidFill>
          <a:srgbClr val="107C1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613285"/>
            <a:ext cx="4167887" cy="920252"/>
          </a:xfrm>
          <a:prstGeom prst="rect">
            <a:avLst/>
          </a:prstGeo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grpSp>
        <p:nvGrpSpPr>
          <p:cNvPr id="7" name="Group 6">
            <a:extLst>
              <a:ext uri="{FF2B5EF4-FFF2-40B4-BE49-F238E27FC236}">
                <a16:creationId xmlns:a16="http://schemas.microsoft.com/office/drawing/2014/main" id="{79F73AF8-146B-42CD-B541-F752F139986C}"/>
              </a:ext>
            </a:extLst>
          </p:cNvPr>
          <p:cNvGrpSpPr/>
          <p:nvPr userDrawn="1"/>
        </p:nvGrpSpPr>
        <p:grpSpPr bwMode="black">
          <a:xfrm>
            <a:off x="582044" y="585789"/>
            <a:ext cx="2308795" cy="294139"/>
            <a:chOff x="582043" y="585788"/>
            <a:chExt cx="2308795" cy="294139"/>
          </a:xfrm>
        </p:grpSpPr>
        <p:pic>
          <p:nvPicPr>
            <p:cNvPr id="8" name="Picture 7">
              <a:extLst>
                <a:ext uri="{FF2B5EF4-FFF2-40B4-BE49-F238E27FC236}">
                  <a16:creationId xmlns:a16="http://schemas.microsoft.com/office/drawing/2014/main" id="{50DF95CC-AC64-474E-B72E-33CFB9D831F3}"/>
                </a:ext>
              </a:extLst>
            </p:cNvPr>
            <p:cNvPicPr>
              <a:picLocks noChangeAspect="1"/>
            </p:cNvPicPr>
            <p:nvPr userDrawn="1"/>
          </p:nvPicPr>
          <p:blipFill rotWithShape="1">
            <a:blip r:embed="rId2">
              <a:lum bright="100000"/>
            </a:blip>
            <a:srcRect r="85089"/>
            <a:stretch/>
          </p:blipFill>
          <p:spPr bwMode="black">
            <a:xfrm>
              <a:off x="582043" y="585788"/>
              <a:ext cx="344263" cy="294139"/>
            </a:xfrm>
            <a:prstGeom prst="rect">
              <a:avLst/>
            </a:prstGeom>
          </p:spPr>
        </p:pic>
        <p:pic>
          <p:nvPicPr>
            <p:cNvPr id="9" name="Picture 8">
              <a:extLst>
                <a:ext uri="{FF2B5EF4-FFF2-40B4-BE49-F238E27FC236}">
                  <a16:creationId xmlns:a16="http://schemas.microsoft.com/office/drawing/2014/main" id="{07DB53AF-4CA8-4329-BFA8-2FDDBB8D4982}"/>
                </a:ext>
              </a:extLst>
            </p:cNvPr>
            <p:cNvPicPr>
              <a:picLocks noChangeAspect="1"/>
            </p:cNvPicPr>
            <p:nvPr userDrawn="1"/>
          </p:nvPicPr>
          <p:blipFill rotWithShape="1">
            <a:blip r:embed="rId2">
              <a:lum bright="100000"/>
            </a:blip>
            <a:srcRect l="14911"/>
            <a:stretch/>
          </p:blipFill>
          <p:spPr bwMode="black">
            <a:xfrm>
              <a:off x="926306" y="585788"/>
              <a:ext cx="1964532" cy="294139"/>
            </a:xfrm>
            <a:prstGeom prst="rect">
              <a:avLst/>
            </a:prstGeom>
          </p:spPr>
        </p:pic>
      </p:grpSp>
    </p:spTree>
    <p:extLst>
      <p:ext uri="{BB962C8B-B14F-4D97-AF65-F5344CB8AC3E}">
        <p14:creationId xmlns:p14="http://schemas.microsoft.com/office/powerpoint/2010/main" val="21350331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65D091-6B2C-23D8-66B6-710FA9AD127F}"/>
              </a:ext>
            </a:extLst>
          </p:cNvPr>
          <p:cNvSpPr/>
          <p:nvPr userDrawn="1"/>
        </p:nvSpPr>
        <p:spPr>
          <a:xfrm>
            <a:off x="0" y="0"/>
            <a:ext cx="12192000" cy="6858000"/>
          </a:xfrm>
          <a:prstGeom prst="rect">
            <a:avLst/>
          </a:prstGeom>
          <a:gradFill flip="none" rotWithShape="1">
            <a:gsLst>
              <a:gs pos="20000">
                <a:srgbClr val="DAE4F6"/>
              </a:gs>
              <a:gs pos="100000">
                <a:srgbClr val="F0D2D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group of chat messages&#10;&#10;Description automatically generated">
            <a:extLst>
              <a:ext uri="{FF2B5EF4-FFF2-40B4-BE49-F238E27FC236}">
                <a16:creationId xmlns:a16="http://schemas.microsoft.com/office/drawing/2014/main" id="{5815694D-AE46-6A56-2B91-7EC4DC7518F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F877082-FE34-FE9B-5C00-4EFF86C7CB55}"/>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5">
            <a:extLst>
              <a:ext uri="{FF2B5EF4-FFF2-40B4-BE49-F238E27FC236}">
                <a16:creationId xmlns:a16="http://schemas.microsoft.com/office/drawing/2014/main" id="{EBB3EB53-54AD-8806-BB93-224477508D47}"/>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39539432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4" y="457200"/>
            <a:ext cx="5215637" cy="460126"/>
          </a:xfrm>
          <a:prstGeom prst="rect">
            <a:avLst/>
          </a:prstGeom>
        </p:spPr>
        <p:txBody>
          <a:bodyPr/>
          <a:lstStyle>
            <a:lvl1pPr>
              <a:defRPr/>
            </a:lvl1pPr>
          </a:lstStyle>
          <a:p>
            <a:r>
              <a:rPr lang="en-US"/>
              <a:t>Agenda</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3"/>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39" indent="0">
              <a:buFont typeface="Wingdings" panose="05000000000000000000" pitchFamily="2" charset="2"/>
              <a:buNone/>
              <a:defRPr sz="2000" b="0"/>
            </a:lvl2pPr>
            <a:lvl3pPr marL="450764" indent="0">
              <a:buFont typeface="Wingdings" panose="05000000000000000000" pitchFamily="2" charset="2"/>
              <a:buNone/>
              <a:tabLst/>
              <a:defRPr sz="1600" b="0"/>
            </a:lvl3pPr>
            <a:lvl4pPr marL="652337" indent="0">
              <a:buFont typeface="Wingdings" panose="05000000000000000000" pitchFamily="2" charset="2"/>
              <a:buNone/>
              <a:defRPr sz="1400" b="0"/>
            </a:lvl4pPr>
            <a:lvl5pPr marL="853911"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614E108-2258-4959-A182-798030A0C286}"/>
              </a:ext>
            </a:extLst>
          </p:cNvPr>
          <p:cNvSpPr/>
          <p:nvPr userDrawn="1"/>
        </p:nvSpPr>
        <p:spPr bwMode="auto">
          <a:xfrm>
            <a:off x="6395723" y="0"/>
            <a:ext cx="5796278"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32" name="Group 31">
            <a:extLst>
              <a:ext uri="{FF2B5EF4-FFF2-40B4-BE49-F238E27FC236}">
                <a16:creationId xmlns:a16="http://schemas.microsoft.com/office/drawing/2014/main" id="{22E07E8F-16B4-4F77-8278-6A843F1B9F57}"/>
              </a:ext>
            </a:extLst>
          </p:cNvPr>
          <p:cNvGrpSpPr/>
          <p:nvPr userDrawn="1"/>
        </p:nvGrpSpPr>
        <p:grpSpPr>
          <a:xfrm rot="16200000">
            <a:off x="7643953" y="2603639"/>
            <a:ext cx="5424211" cy="3084509"/>
            <a:chOff x="6395721" y="4420906"/>
            <a:chExt cx="3250001" cy="1848132"/>
          </a:xfrm>
        </p:grpSpPr>
        <p:sp>
          <p:nvSpPr>
            <p:cNvPr id="27" name="Rectangle: Top Corners Rounded 26">
              <a:extLst>
                <a:ext uri="{FF2B5EF4-FFF2-40B4-BE49-F238E27FC236}">
                  <a16:creationId xmlns:a16="http://schemas.microsoft.com/office/drawing/2014/main" id="{B26B5DC7-3928-4E30-95C7-101CC42758F9}"/>
                </a:ext>
              </a:extLst>
            </p:cNvPr>
            <p:cNvSpPr/>
            <p:nvPr userDrawn="1"/>
          </p:nvSpPr>
          <p:spPr bwMode="auto">
            <a:xfrm rot="5400000">
              <a:off x="6879140" y="3937487"/>
              <a:ext cx="501648" cy="1468485"/>
            </a:xfrm>
            <a:prstGeom prst="round2SameRect">
              <a:avLst>
                <a:gd name="adj1" fmla="val 50000"/>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5" name="Oval 24">
              <a:extLst>
                <a:ext uri="{FF2B5EF4-FFF2-40B4-BE49-F238E27FC236}">
                  <a16:creationId xmlns:a16="http://schemas.microsoft.com/office/drawing/2014/main" id="{6F2E0A55-6A95-45A9-9988-FD4377975EAD}"/>
                </a:ext>
              </a:extLst>
            </p:cNvPr>
            <p:cNvSpPr/>
            <p:nvPr userDrawn="1"/>
          </p:nvSpPr>
          <p:spPr bwMode="auto">
            <a:xfrm>
              <a:off x="7407431" y="4471065"/>
              <a:ext cx="401326" cy="40132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8" name="Rectangle: Top Corners Rounded 27">
              <a:extLst>
                <a:ext uri="{FF2B5EF4-FFF2-40B4-BE49-F238E27FC236}">
                  <a16:creationId xmlns:a16="http://schemas.microsoft.com/office/drawing/2014/main" id="{EA3F14D9-33C3-411A-8D84-8E8E15E9381B}"/>
                </a:ext>
              </a:extLst>
            </p:cNvPr>
            <p:cNvSpPr/>
            <p:nvPr userDrawn="1"/>
          </p:nvSpPr>
          <p:spPr bwMode="auto">
            <a:xfrm rot="5400000">
              <a:off x="7246261" y="4243608"/>
              <a:ext cx="501648" cy="2202728"/>
            </a:xfrm>
            <a:prstGeom prst="round2SameRect">
              <a:avLst>
                <a:gd name="adj1" fmla="val 50000"/>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9" name="Oval 28">
              <a:extLst>
                <a:ext uri="{FF2B5EF4-FFF2-40B4-BE49-F238E27FC236}">
                  <a16:creationId xmlns:a16="http://schemas.microsoft.com/office/drawing/2014/main" id="{4A285CB0-5ABD-4C59-98FE-F25F8026D321}"/>
                </a:ext>
              </a:extLst>
            </p:cNvPr>
            <p:cNvSpPr/>
            <p:nvPr userDrawn="1"/>
          </p:nvSpPr>
          <p:spPr bwMode="auto">
            <a:xfrm>
              <a:off x="8141673" y="5144307"/>
              <a:ext cx="401326" cy="401326"/>
            </a:xfrm>
            <a:prstGeom prst="ellipse">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0" name="Rectangle: Top Corners Rounded 29">
              <a:extLst>
                <a:ext uri="{FF2B5EF4-FFF2-40B4-BE49-F238E27FC236}">
                  <a16:creationId xmlns:a16="http://schemas.microsoft.com/office/drawing/2014/main" id="{6EC31BC0-C04D-4163-9ECB-371CBCE34ADB}"/>
                </a:ext>
              </a:extLst>
            </p:cNvPr>
            <p:cNvSpPr/>
            <p:nvPr userDrawn="1"/>
          </p:nvSpPr>
          <p:spPr bwMode="auto">
            <a:xfrm rot="5400000">
              <a:off x="7769898" y="4393213"/>
              <a:ext cx="501648" cy="3250001"/>
            </a:xfrm>
            <a:prstGeom prst="round2SameRect">
              <a:avLst>
                <a:gd name="adj1" fmla="val 50000"/>
                <a:gd name="adj2" fmla="val 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1" name="Oval 30">
              <a:extLst>
                <a:ext uri="{FF2B5EF4-FFF2-40B4-BE49-F238E27FC236}">
                  <a16:creationId xmlns:a16="http://schemas.microsoft.com/office/drawing/2014/main" id="{E691BBA6-17F1-4715-BBD9-9570E0AF6EBF}"/>
                </a:ext>
              </a:extLst>
            </p:cNvPr>
            <p:cNvSpPr/>
            <p:nvPr userDrawn="1"/>
          </p:nvSpPr>
          <p:spPr bwMode="auto">
            <a:xfrm>
              <a:off x="9188946" y="5817549"/>
              <a:ext cx="401326" cy="401326"/>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281393525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B3FA96-19FC-48A6-A985-267EB2138E23}"/>
              </a:ext>
            </a:extLst>
          </p:cNvPr>
          <p:cNvSpPr/>
          <p:nvPr userDrawn="1"/>
        </p:nvSpPr>
        <p:spPr bwMode="auto">
          <a:xfrm>
            <a:off x="0" y="0"/>
            <a:ext cx="12192000" cy="12089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0126"/>
          </a:xfrm>
          <a:prstGeom prst="rect">
            <a:avLst/>
          </a:prstGeom>
        </p:spPr>
        <p:txBody>
          <a:bodyPr>
            <a:spAutoFit/>
          </a:bodyPr>
          <a:lstStyle>
            <a:lvl1pPr>
              <a:defRPr>
                <a:solidFill>
                  <a:schemeClr val="bg1"/>
                </a:solidFill>
              </a:defRPr>
            </a:lvl1p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666188"/>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511028"/>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666188"/>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6" y="2504387"/>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9" y="1666188"/>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9" y="2511028"/>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666188"/>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4" y="2504387"/>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7" name="Group 6">
            <a:extLst>
              <a:ext uri="{FF2B5EF4-FFF2-40B4-BE49-F238E27FC236}">
                <a16:creationId xmlns:a16="http://schemas.microsoft.com/office/drawing/2014/main" id="{CCCF4131-8CCF-4171-B985-EAF865CC55EF}"/>
              </a:ext>
            </a:extLst>
          </p:cNvPr>
          <p:cNvGrpSpPr/>
          <p:nvPr userDrawn="1"/>
        </p:nvGrpSpPr>
        <p:grpSpPr>
          <a:xfrm>
            <a:off x="10798157" y="457199"/>
            <a:ext cx="1100156" cy="564349"/>
            <a:chOff x="9946913" y="171645"/>
            <a:chExt cx="1656824" cy="849904"/>
          </a:xfrm>
        </p:grpSpPr>
        <p:sp>
          <p:nvSpPr>
            <p:cNvPr id="6" name="Graphic 4">
              <a:extLst>
                <a:ext uri="{FF2B5EF4-FFF2-40B4-BE49-F238E27FC236}">
                  <a16:creationId xmlns:a16="http://schemas.microsoft.com/office/drawing/2014/main" id="{494D7464-294F-4164-ACF7-0EDEA0812105}"/>
                </a:ext>
              </a:extLst>
            </p:cNvPr>
            <p:cNvSpPr/>
            <p:nvPr/>
          </p:nvSpPr>
          <p:spPr>
            <a:xfrm>
              <a:off x="9946913" y="171645"/>
              <a:ext cx="521444" cy="849904"/>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 name="Graphic 4">
              <a:extLst>
                <a:ext uri="{FF2B5EF4-FFF2-40B4-BE49-F238E27FC236}">
                  <a16:creationId xmlns:a16="http://schemas.microsoft.com/office/drawing/2014/main" id="{8773D37F-9426-48AF-9E30-19EA4A3E4F07}"/>
                </a:ext>
              </a:extLst>
            </p:cNvPr>
            <p:cNvSpPr/>
            <p:nvPr userDrawn="1"/>
          </p:nvSpPr>
          <p:spPr>
            <a:xfrm>
              <a:off x="10689786" y="171645"/>
              <a:ext cx="521445" cy="849904"/>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6" name="Graphic 4">
              <a:extLst>
                <a:ext uri="{FF2B5EF4-FFF2-40B4-BE49-F238E27FC236}">
                  <a16:creationId xmlns:a16="http://schemas.microsoft.com/office/drawing/2014/main" id="{26D5F151-C3B9-4DC3-A552-E8B16BA82E44}"/>
                </a:ext>
              </a:extLst>
            </p:cNvPr>
            <p:cNvSpPr/>
            <p:nvPr userDrawn="1"/>
          </p:nvSpPr>
          <p:spPr>
            <a:xfrm>
              <a:off x="11082293" y="171645"/>
              <a:ext cx="521444" cy="849904"/>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366821969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460198"/>
          </a:xfrm>
          <a:prstGeom prst="rect">
            <a:avLst/>
          </a:prstGeo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61276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360917325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_subtitl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F11CDE3-5C8E-DA48-A90A-3F4A9A23BB0F}"/>
              </a:ext>
            </a:extLst>
          </p:cNvPr>
          <p:cNvSpPr>
            <a:spLocks noGrp="1"/>
          </p:cNvSpPr>
          <p:nvPr>
            <p:ph type="body" sz="quarter" idx="10"/>
          </p:nvPr>
        </p:nvSpPr>
        <p:spPr>
          <a:xfrm>
            <a:off x="588263" y="1131054"/>
            <a:ext cx="11018520" cy="307777"/>
          </a:xfrm>
        </p:spPr>
        <p:txBody>
          <a:bodyPr wrap="square">
            <a:spAutoFit/>
          </a:bodyPr>
          <a:lstStyle>
            <a:lvl1pPr marL="0" indent="0">
              <a:buNone/>
              <a:defRPr lang="en-US" sz="2000" b="0" kern="1200" cap="none" spc="0" baseline="0" dirty="0">
                <a:ln w="3175">
                  <a:noFill/>
                </a:ln>
                <a:solidFill>
                  <a:schemeClr val="accent1"/>
                </a:solidFill>
                <a:effectLst/>
                <a:latin typeface="+mj-lt"/>
                <a:ea typeface="+mn-ea"/>
                <a:cs typeface="Segoe UI" panose="020B0502040204020203" pitchFamily="34" charset="0"/>
              </a:defRPr>
            </a:lvl1pPr>
            <a:lvl2pPr marL="228550" indent="0">
              <a:buNone/>
              <a:defRPr sz="2000"/>
            </a:lvl2pPr>
            <a:lvl3pPr marL="457101" indent="0">
              <a:buNone/>
              <a:defRPr sz="2000"/>
            </a:lvl3pPr>
            <a:lvl4pPr marL="685651" indent="0">
              <a:buNone/>
              <a:defRPr sz="2000"/>
            </a:lvl4pPr>
            <a:lvl5pPr marL="914201" indent="0">
              <a:buNone/>
              <a:defRPr sz="2000"/>
            </a:lvl5pPr>
          </a:lstStyle>
          <a:p>
            <a:pPr marL="228600" marR="0" lvl="0" indent="-228600" algn="l" defTabSz="932742" rtl="0" eaLnBrk="1" fontAlgn="auto" latinLnBrk="0" hangingPunct="1">
              <a:lnSpc>
                <a:spcPct val="100000"/>
              </a:lnSpc>
              <a:spcBef>
                <a:spcPct val="0"/>
              </a:spcBef>
              <a:spcAft>
                <a:spcPts val="0"/>
              </a:spcAft>
              <a:buClrTx/>
              <a:buSzPct val="90000"/>
              <a:buFont typeface="Wingdings" panose="05000000000000000000" pitchFamily="2" charset="2"/>
              <a:buNone/>
              <a:tabLst/>
              <a:defRPr/>
            </a:pPr>
            <a:r>
              <a:rPr lang="en-US"/>
              <a:t>Click to edit Master text styles</a:t>
            </a:r>
          </a:p>
        </p:txBody>
      </p:sp>
      <p:sp>
        <p:nvSpPr>
          <p:cNvPr id="2" name="Title 1">
            <a:extLst>
              <a:ext uri="{FF2B5EF4-FFF2-40B4-BE49-F238E27FC236}">
                <a16:creationId xmlns:a16="http://schemas.microsoft.com/office/drawing/2014/main" id="{B8919F28-5134-42FD-B33A-3F3BF4789937}"/>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1229856798"/>
      </p:ext>
    </p:extLst>
  </p:cSld>
  <p:clrMapOvr>
    <a:masterClrMapping/>
  </p:clrMapOvr>
  <p:transition>
    <p:fade/>
  </p:transition>
  <p:extLst>
    <p:ext uri="{DCECCB84-F9BA-43D5-87BE-67443E8EF086}">
      <p15:sldGuideLst xmlns:p15="http://schemas.microsoft.com/office/powerpoint/2012/main">
        <p15:guide id="1" orient="horz" pos="648">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88263" y="598716"/>
            <a:ext cx="11018520" cy="460126"/>
          </a:xfrm>
          <a:prstGeom prst="rect">
            <a:avLst/>
          </a:prstGeom>
        </p:spPr>
        <p:txBody>
          <a:bodyPr/>
          <a:lstStyle/>
          <a:p>
            <a:r>
              <a:rPr lang="en-US"/>
              <a:t>Click to edit Master title style</a:t>
            </a:r>
          </a:p>
        </p:txBody>
      </p:sp>
      <p:sp>
        <p:nvSpPr>
          <p:cNvPr id="4" name="Text Placeholder 3"/>
          <p:cNvSpPr>
            <a:spLocks noGrp="1"/>
          </p:cNvSpPr>
          <p:nvPr>
            <p:ph type="body" sz="quarter" idx="10"/>
          </p:nvPr>
        </p:nvSpPr>
        <p:spPr>
          <a:xfrm>
            <a:off x="586390" y="1271084"/>
            <a:ext cx="11018520" cy="1612768"/>
          </a:xfrm>
        </p:spPr>
        <p:txBody>
          <a:bodyPr wrap="square">
            <a:spAutoFit/>
          </a:bodyPr>
          <a:lstStyle>
            <a:lvl1pPr marL="0" indent="0">
              <a:buNone/>
              <a:defRPr/>
            </a:lvl1pPr>
            <a:lvl2pPr marL="228556" indent="0">
              <a:buNone/>
              <a:defRPr/>
            </a:lvl2pPr>
            <a:lvl3pPr marL="457112" indent="0">
              <a:buNone/>
              <a:defRPr/>
            </a:lvl3pPr>
            <a:lvl4pPr marL="685668" indent="0">
              <a:buNone/>
              <a:defRPr/>
            </a:lvl4pPr>
            <a:lvl5pPr marL="91422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807303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792">
          <p15:clr>
            <a:srgbClr val="5ACBF0"/>
          </p15:clr>
        </p15:guide>
        <p15:guide id="4" orient="horz" pos="1272">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88263" y="457200"/>
            <a:ext cx="11018520" cy="460198"/>
          </a:xfrm>
          <a:prstGeom prst="rect">
            <a:avLst/>
          </a:prstGeom>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1" y="1435100"/>
            <a:ext cx="5211763" cy="16127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16127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4742634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460126"/>
          </a:xfrm>
          <a:prstGeom prst="rect">
            <a:avLst/>
          </a:prstGeo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3"/>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39" indent="0">
              <a:buFont typeface="Wingdings" panose="05000000000000000000" pitchFamily="2" charset="2"/>
              <a:buNone/>
              <a:defRPr sz="2000" b="0"/>
            </a:lvl2pPr>
            <a:lvl3pPr marL="450764" indent="0">
              <a:buFont typeface="Wingdings" panose="05000000000000000000" pitchFamily="2" charset="2"/>
              <a:buNone/>
              <a:tabLst/>
              <a:defRPr sz="1600" b="0"/>
            </a:lvl3pPr>
            <a:lvl4pPr marL="652337" indent="0">
              <a:buFont typeface="Wingdings" panose="05000000000000000000" pitchFamily="2" charset="2"/>
              <a:buNone/>
              <a:defRPr sz="1400" b="0"/>
            </a:lvl4pPr>
            <a:lvl5pPr marL="853911"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2" y="1435100"/>
            <a:ext cx="5212080" cy="1649682"/>
          </a:xfrm>
        </p:spPr>
        <p:txBody>
          <a:bodyPr wrap="square">
            <a:spAutoFit/>
          </a:bodyPr>
          <a:lstStyle>
            <a:lvl1pPr marL="0" indent="0">
              <a:spcBef>
                <a:spcPts val="1223"/>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39" indent="0">
              <a:buFont typeface="Wingdings" panose="05000000000000000000" pitchFamily="2" charset="2"/>
              <a:buNone/>
              <a:defRPr sz="2000" b="0"/>
            </a:lvl2pPr>
            <a:lvl3pPr marL="450764" indent="0">
              <a:buFont typeface="Wingdings" panose="05000000000000000000" pitchFamily="2" charset="2"/>
              <a:buNone/>
              <a:tabLst/>
              <a:defRPr sz="1600" b="0"/>
            </a:lvl3pPr>
            <a:lvl4pPr marL="652337" indent="0">
              <a:buFont typeface="Wingdings" panose="05000000000000000000" pitchFamily="2" charset="2"/>
              <a:buNone/>
              <a:defRPr sz="1400" b="0"/>
            </a:lvl4pPr>
            <a:lvl5pPr marL="853911"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982820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460126"/>
          </a:xfrm>
          <a:prstGeom prst="rect">
            <a:avLst/>
          </a:prstGeo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9"/>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9"/>
            <a:ext cx="5219700" cy="1612749"/>
          </a:xfrm>
        </p:spPr>
        <p:txBody>
          <a:bodyPr>
            <a:spAutoFit/>
          </a:bodyPr>
          <a:lstStyle>
            <a:lvl1pPr marL="171417" indent="-171417">
              <a:defRPr lang="en-US" sz="2400" dirty="0"/>
            </a:lvl1pPr>
            <a:lvl2pPr marL="342834" indent="-171417">
              <a:defRPr lang="en-US" dirty="0"/>
            </a:lvl2pPr>
            <a:lvl3pPr marL="514252" indent="-171417">
              <a:defRPr lang="en-US" dirty="0"/>
            </a:lvl3pPr>
            <a:lvl4pPr marL="666622" indent="-152371">
              <a:defRPr lang="en-US" dirty="0"/>
            </a:lvl4pPr>
            <a:lvl5pPr marL="793598" indent="-12062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9"/>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9"/>
            <a:ext cx="5219700" cy="1612749"/>
          </a:xfrm>
        </p:spPr>
        <p:txBody>
          <a:bodyPr>
            <a:spAutoFit/>
          </a:bodyPr>
          <a:lstStyle>
            <a:lvl1pPr marL="171417" indent="-171417">
              <a:defRPr lang="en-US" sz="2400" dirty="0"/>
            </a:lvl1pPr>
            <a:lvl2pPr marL="342834" indent="-171417">
              <a:defRPr lang="en-US" dirty="0"/>
            </a:lvl2pPr>
            <a:lvl3pPr marL="514252" indent="-171417">
              <a:defRPr lang="en-US" dirty="0"/>
            </a:lvl3pPr>
            <a:lvl4pPr marL="685668" indent="-136499">
              <a:defRPr lang="en-US" dirty="0"/>
            </a:lvl4pPr>
            <a:lvl5pPr marL="793598" indent="-12062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242595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460126"/>
          </a:xfrm>
          <a:prstGeom prst="rect">
            <a:avLst/>
          </a:prstGeo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9"/>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4" y="2081213"/>
            <a:ext cx="5214937" cy="1551219"/>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9"/>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2" y="2081213"/>
            <a:ext cx="5214937" cy="1551219"/>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526955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460126"/>
          </a:xfrm>
          <a:prstGeom prst="rect">
            <a:avLst/>
          </a:prstGeo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6"/>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6"/>
            <a:ext cx="3264408" cy="1760482"/>
          </a:xfrm>
        </p:spPr>
        <p:txBody>
          <a:bodyPr wrap="square">
            <a:spAutoFit/>
          </a:bodyPr>
          <a:lstStyle>
            <a:lvl1pPr marL="176180" indent="-176180">
              <a:defRPr lang="en-US" sz="2000" dirty="0"/>
            </a:lvl1pPr>
            <a:lvl2pPr marL="322201" indent="-150784">
              <a:defRPr lang="en-US" sz="1800" dirty="0"/>
            </a:lvl2pPr>
            <a:lvl3pPr marL="466636" indent="-138086">
              <a:defRPr lang="en-US" dirty="0"/>
            </a:lvl3pPr>
            <a:lvl4pPr marL="595199" indent="-128563">
              <a:defRPr lang="en-US" dirty="0"/>
            </a:lvl4pPr>
            <a:lvl5pPr marL="731698" indent="-12221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6"/>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6"/>
            <a:ext cx="3264408" cy="1760482"/>
          </a:xfrm>
        </p:spPr>
        <p:txBody>
          <a:bodyPr wrap="square">
            <a:spAutoFit/>
          </a:bodyPr>
          <a:lstStyle>
            <a:lvl1pPr marL="176180" indent="-176180">
              <a:defRPr lang="en-US" sz="2000" dirty="0"/>
            </a:lvl1pPr>
            <a:lvl2pPr marL="398386" indent="-169830">
              <a:defRPr lang="en-US" sz="1800" dirty="0"/>
            </a:lvl2pPr>
            <a:lvl3pPr marL="555518" indent="-157133">
              <a:defRPr lang="en-US" dirty="0"/>
            </a:lvl3pPr>
            <a:lvl4pPr marL="685668" indent="-136499">
              <a:defRPr lang="en-US" dirty="0"/>
            </a:lvl4pPr>
            <a:lvl5pPr marL="799946" indent="-11110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6"/>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6"/>
            <a:ext cx="3264408" cy="1760482"/>
          </a:xfrm>
        </p:spPr>
        <p:txBody>
          <a:bodyPr wrap="square">
            <a:spAutoFit/>
          </a:bodyPr>
          <a:lstStyle>
            <a:lvl1pPr marL="176180" indent="-176180">
              <a:defRPr lang="en-US" sz="2000" dirty="0"/>
            </a:lvl1pPr>
            <a:lvl2pPr marL="398386" indent="-169830">
              <a:defRPr lang="en-US" sz="1800" dirty="0"/>
            </a:lvl2pPr>
            <a:lvl3pPr marL="555518" indent="-157133">
              <a:defRPr lang="en-US" dirty="0"/>
            </a:lvl3pPr>
            <a:lvl4pPr marL="685668" indent="-136499">
              <a:defRPr lang="en-US" dirty="0"/>
            </a:lvl4pPr>
            <a:lvl5pPr marL="799946" indent="-11110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7507656"/>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8" name="Picture 7" descr="A computer screen with a message&#10;&#10;Description automatically generated">
            <a:extLst>
              <a:ext uri="{FF2B5EF4-FFF2-40B4-BE49-F238E27FC236}">
                <a16:creationId xmlns:a16="http://schemas.microsoft.com/office/drawing/2014/main" id="{939E43D2-0AE7-0FEF-5B96-E3C9C69143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C214CBCE-B1B7-DD74-469F-D051CC3AB9B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5">
            <a:extLst>
              <a:ext uri="{FF2B5EF4-FFF2-40B4-BE49-F238E27FC236}">
                <a16:creationId xmlns:a16="http://schemas.microsoft.com/office/drawing/2014/main" id="{B0038111-0B73-0492-2541-3AB9C693846C}"/>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13192994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0126"/>
          </a:xfrm>
          <a:prstGeom prst="rect">
            <a:avLst/>
          </a:prstGeo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6"/>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6"/>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6"/>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6" y="2276475"/>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9" y="1438276"/>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9" y="2283116"/>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6"/>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4" y="2276475"/>
            <a:ext cx="2532063" cy="1698927"/>
          </a:xfrm>
        </p:spPr>
        <p:txBody>
          <a:bodyPr wrap="square">
            <a:spAutoFit/>
          </a:bodyPr>
          <a:lstStyle>
            <a:lvl1pPr marL="141261" indent="-141261">
              <a:defRPr lang="en-US" sz="1800" dirty="0"/>
            </a:lvl1pPr>
            <a:lvl2pPr marL="285695" indent="-125389">
              <a:defRPr lang="en-US" sz="1600" dirty="0"/>
            </a:lvl2pPr>
            <a:lvl3pPr marL="438066" indent="-133325">
              <a:defRPr lang="en-US" dirty="0"/>
            </a:lvl3pPr>
            <a:lvl4pPr marL="566629" indent="-114278">
              <a:defRPr lang="en-US" dirty="0"/>
            </a:lvl4pPr>
            <a:lvl5pPr marL="685668" indent="-10951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343423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60126"/>
          </a:xfrm>
          <a:prstGeom prst="rect">
            <a:avLst/>
          </a:prstGeo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6"/>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6"/>
            <a:ext cx="1965960" cy="1452705"/>
          </a:xfrm>
        </p:spPr>
        <p:txBody>
          <a:bodyPr wrap="square">
            <a:spAutoFit/>
          </a:bodyPr>
          <a:lstStyle>
            <a:lvl1pPr marL="141261" indent="-141261">
              <a:defRPr lang="en-US" sz="1500" dirty="0"/>
            </a:lvl1pPr>
            <a:lvl2pPr marL="285695" indent="-125389">
              <a:defRPr lang="en-US" sz="1400" dirty="0"/>
            </a:lvl2pPr>
            <a:lvl3pPr marL="438066" indent="-133325">
              <a:defRPr lang="en-US" sz="1400" dirty="0"/>
            </a:lvl3pPr>
            <a:lvl4pPr marL="566629" indent="-114278">
              <a:defRPr lang="en-US" sz="1200" dirty="0"/>
            </a:lvl4pPr>
            <a:lvl5pPr marL="685668" indent="-109517">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6"/>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6"/>
            <a:ext cx="1965960" cy="1452705"/>
          </a:xfrm>
        </p:spPr>
        <p:txBody>
          <a:bodyPr wrap="square">
            <a:spAutoFit/>
          </a:bodyPr>
          <a:lstStyle>
            <a:lvl1pPr marL="141261" indent="-141261">
              <a:defRPr lang="en-US" sz="1500" dirty="0"/>
            </a:lvl1pPr>
            <a:lvl2pPr marL="285695" indent="-125389">
              <a:defRPr lang="en-US" sz="1400" dirty="0"/>
            </a:lvl2pPr>
            <a:lvl3pPr marL="438066" indent="-133325">
              <a:defRPr lang="en-US" sz="1400" dirty="0"/>
            </a:lvl3pPr>
            <a:lvl4pPr marL="566629" indent="-114278">
              <a:defRPr lang="en-US" sz="1200" dirty="0"/>
            </a:lvl4pPr>
            <a:lvl5pPr marL="685668" indent="-109517">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6"/>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6"/>
            <a:ext cx="1965960" cy="1452705"/>
          </a:xfrm>
        </p:spPr>
        <p:txBody>
          <a:bodyPr wrap="square">
            <a:spAutoFit/>
          </a:bodyPr>
          <a:lstStyle>
            <a:lvl1pPr marL="141261" indent="-141261">
              <a:defRPr lang="en-US" sz="1500" dirty="0"/>
            </a:lvl1pPr>
            <a:lvl2pPr marL="285695" indent="-125389">
              <a:defRPr lang="en-US" sz="1400" dirty="0"/>
            </a:lvl2pPr>
            <a:lvl3pPr marL="438066" indent="-133325">
              <a:defRPr lang="en-US" sz="1400" dirty="0"/>
            </a:lvl3pPr>
            <a:lvl4pPr marL="566629" indent="-114278">
              <a:defRPr lang="en-US" sz="1200" dirty="0"/>
            </a:lvl4pPr>
            <a:lvl5pPr marL="685668" indent="-109517">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6"/>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6"/>
            <a:ext cx="1965960" cy="1452705"/>
          </a:xfrm>
        </p:spPr>
        <p:txBody>
          <a:bodyPr wrap="square">
            <a:spAutoFit/>
          </a:bodyPr>
          <a:lstStyle>
            <a:lvl1pPr marL="141261" indent="-141261">
              <a:defRPr lang="en-US" sz="1500" dirty="0"/>
            </a:lvl1pPr>
            <a:lvl2pPr marL="285695" indent="-125389">
              <a:defRPr lang="en-US" sz="1400" dirty="0"/>
            </a:lvl2pPr>
            <a:lvl3pPr marL="438066" indent="-133325">
              <a:defRPr lang="en-US" sz="1400" dirty="0"/>
            </a:lvl3pPr>
            <a:lvl4pPr marL="566629" indent="-114278">
              <a:defRPr lang="en-US" sz="1200" dirty="0"/>
            </a:lvl4pPr>
            <a:lvl5pPr marL="685668" indent="-109517">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6"/>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6"/>
            <a:ext cx="1965960" cy="1452705"/>
          </a:xfrm>
        </p:spPr>
        <p:txBody>
          <a:bodyPr wrap="square">
            <a:spAutoFit/>
          </a:bodyPr>
          <a:lstStyle>
            <a:lvl1pPr marL="141261" indent="-141261">
              <a:defRPr lang="en-US" sz="1500" dirty="0"/>
            </a:lvl1pPr>
            <a:lvl2pPr marL="285695" indent="-125389">
              <a:defRPr lang="en-US" sz="1400" dirty="0"/>
            </a:lvl2pPr>
            <a:lvl3pPr marL="438066" indent="-133325">
              <a:defRPr lang="en-US" sz="1400" dirty="0"/>
            </a:lvl3pPr>
            <a:lvl4pPr marL="566629" indent="-114278">
              <a:defRPr lang="en-US" sz="1200" dirty="0"/>
            </a:lvl4pPr>
            <a:lvl5pPr marL="685668" indent="-109517">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763859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5" y="2968874"/>
            <a:ext cx="4127692" cy="920252"/>
          </a:xfrm>
          <a:prstGeom prst="rect">
            <a:avLst/>
          </a:prstGeo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681980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a:prstGeom prst="rect">
            <a:avLst/>
          </a:prstGeo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422517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2203948"/>
            <a:ext cx="4158362" cy="920252"/>
          </a:xfrm>
          <a:prstGeom prst="rect">
            <a:avLst/>
          </a:prstGeo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338610"/>
          </a:xfrm>
        </p:spPr>
        <p:txBody>
          <a:bodyPr/>
          <a:lstStyle>
            <a:lvl1pPr marL="0" indent="0">
              <a:buNone/>
              <a:defRPr sz="2200">
                <a:latin typeface="+mn-lt"/>
              </a:defRPr>
            </a:lvl1pPr>
            <a:lvl2pPr marL="228556" indent="0">
              <a:buNone/>
              <a:defRPr/>
            </a:lvl2pPr>
            <a:lvl3pPr marL="457112" indent="0">
              <a:buNone/>
              <a:defRPr/>
            </a:lvl3pPr>
            <a:lvl4pPr marL="661861" indent="0">
              <a:buNone/>
              <a:defRPr/>
            </a:lvl4pPr>
            <a:lvl5pPr marL="855499"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1"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133705445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2967287"/>
            <a:ext cx="4159950" cy="920252"/>
          </a:xfrm>
          <a:prstGeom prst="rect">
            <a:avLst/>
          </a:prstGeo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1"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4007087373"/>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4" y="2979739"/>
            <a:ext cx="4163125" cy="861803"/>
          </a:xfrm>
          <a:prstGeom prst="rect">
            <a:avLst/>
          </a:prstGeo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1"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176236741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prstGeom prst="rect">
            <a:avLst/>
          </a:prstGeo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376920524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2" y="0"/>
            <a:ext cx="5669280" cy="6858000"/>
          </a:xfrm>
          <a:prstGeom prst="rect">
            <a:avLst/>
          </a:prstGeo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554116128"/>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prstGeom prst="rect">
            <a:avLst/>
          </a:prstGeo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UI"/>
                <a:ea typeface="+mn-ea"/>
                <a:cs typeface="+mn-cs"/>
              </a:rPr>
              <a:t>ELT layout</a:t>
            </a:r>
          </a:p>
        </p:txBody>
      </p:sp>
    </p:spTree>
    <p:extLst>
      <p:ext uri="{BB962C8B-B14F-4D97-AF65-F5344CB8AC3E}">
        <p14:creationId xmlns:p14="http://schemas.microsoft.com/office/powerpoint/2010/main" val="2195909992"/>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78.xml"/><Relationship Id="rId21" Type="http://schemas.openxmlformats.org/officeDocument/2006/relationships/slideLayout" Target="../slideLayouts/slideLayout73.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63" Type="http://schemas.openxmlformats.org/officeDocument/2006/relationships/slideLayout" Target="../slideLayouts/slideLayout115.xml"/><Relationship Id="rId68" Type="http://schemas.openxmlformats.org/officeDocument/2006/relationships/slideLayout" Target="../slideLayouts/slideLayout120.xml"/><Relationship Id="rId84" Type="http://schemas.openxmlformats.org/officeDocument/2006/relationships/theme" Target="../theme/theme2.xml"/><Relationship Id="rId16" Type="http://schemas.openxmlformats.org/officeDocument/2006/relationships/slideLayout" Target="../slideLayouts/slideLayout68.xml"/><Relationship Id="rId11" Type="http://schemas.openxmlformats.org/officeDocument/2006/relationships/slideLayout" Target="../slideLayouts/slideLayout63.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53" Type="http://schemas.openxmlformats.org/officeDocument/2006/relationships/slideLayout" Target="../slideLayouts/slideLayout105.xml"/><Relationship Id="rId58" Type="http://schemas.openxmlformats.org/officeDocument/2006/relationships/slideLayout" Target="../slideLayouts/slideLayout110.xml"/><Relationship Id="rId74" Type="http://schemas.openxmlformats.org/officeDocument/2006/relationships/slideLayout" Target="../slideLayouts/slideLayout126.xml"/><Relationship Id="rId79" Type="http://schemas.openxmlformats.org/officeDocument/2006/relationships/slideLayout" Target="../slideLayouts/slideLayout131.xml"/><Relationship Id="rId5" Type="http://schemas.openxmlformats.org/officeDocument/2006/relationships/slideLayout" Target="../slideLayouts/slideLayout57.xml"/><Relationship Id="rId19" Type="http://schemas.openxmlformats.org/officeDocument/2006/relationships/slideLayout" Target="../slideLayouts/slideLayout7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slideLayout" Target="../slideLayouts/slideLayout108.xml"/><Relationship Id="rId64" Type="http://schemas.openxmlformats.org/officeDocument/2006/relationships/slideLayout" Target="../slideLayouts/slideLayout116.xml"/><Relationship Id="rId69" Type="http://schemas.openxmlformats.org/officeDocument/2006/relationships/slideLayout" Target="../slideLayouts/slideLayout121.xml"/><Relationship Id="rId77" Type="http://schemas.openxmlformats.org/officeDocument/2006/relationships/slideLayout" Target="../slideLayouts/slideLayout129.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72" Type="http://schemas.openxmlformats.org/officeDocument/2006/relationships/slideLayout" Target="../slideLayouts/slideLayout124.xml"/><Relationship Id="rId80" Type="http://schemas.openxmlformats.org/officeDocument/2006/relationships/slideLayout" Target="../slideLayouts/slideLayout132.xml"/><Relationship Id="rId85" Type="http://schemas.openxmlformats.org/officeDocument/2006/relationships/image" Target="../media/image35.emf"/><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59" Type="http://schemas.openxmlformats.org/officeDocument/2006/relationships/slideLayout" Target="../slideLayouts/slideLayout111.xml"/><Relationship Id="rId67" Type="http://schemas.openxmlformats.org/officeDocument/2006/relationships/slideLayout" Target="../slideLayouts/slideLayout119.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62" Type="http://schemas.openxmlformats.org/officeDocument/2006/relationships/slideLayout" Target="../slideLayouts/slideLayout114.xml"/><Relationship Id="rId70" Type="http://schemas.openxmlformats.org/officeDocument/2006/relationships/slideLayout" Target="../slideLayouts/slideLayout122.xml"/><Relationship Id="rId75" Type="http://schemas.openxmlformats.org/officeDocument/2006/relationships/slideLayout" Target="../slideLayouts/slideLayout127.xml"/><Relationship Id="rId83" Type="http://schemas.openxmlformats.org/officeDocument/2006/relationships/slideLayout" Target="../slideLayouts/slideLayout135.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 Id="rId57" Type="http://schemas.openxmlformats.org/officeDocument/2006/relationships/slideLayout" Target="../slideLayouts/slideLayout109.xml"/><Relationship Id="rId10" Type="http://schemas.openxmlformats.org/officeDocument/2006/relationships/slideLayout" Target="../slideLayouts/slideLayout62.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60" Type="http://schemas.openxmlformats.org/officeDocument/2006/relationships/slideLayout" Target="../slideLayouts/slideLayout112.xml"/><Relationship Id="rId65" Type="http://schemas.openxmlformats.org/officeDocument/2006/relationships/slideLayout" Target="../slideLayouts/slideLayout117.xml"/><Relationship Id="rId73" Type="http://schemas.openxmlformats.org/officeDocument/2006/relationships/slideLayout" Target="../slideLayouts/slideLayout125.xml"/><Relationship Id="rId78" Type="http://schemas.openxmlformats.org/officeDocument/2006/relationships/slideLayout" Target="../slideLayouts/slideLayout130.xml"/><Relationship Id="rId81" Type="http://schemas.openxmlformats.org/officeDocument/2006/relationships/slideLayout" Target="../slideLayouts/slideLayout133.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9" Type="http://schemas.openxmlformats.org/officeDocument/2006/relationships/slideLayout" Target="../slideLayouts/slideLayout91.xml"/><Relationship Id="rId34" Type="http://schemas.openxmlformats.org/officeDocument/2006/relationships/slideLayout" Target="../slideLayouts/slideLayout86.xml"/><Relationship Id="rId50" Type="http://schemas.openxmlformats.org/officeDocument/2006/relationships/slideLayout" Target="../slideLayouts/slideLayout102.xml"/><Relationship Id="rId55" Type="http://schemas.openxmlformats.org/officeDocument/2006/relationships/slideLayout" Target="../slideLayouts/slideLayout107.xml"/><Relationship Id="rId76" Type="http://schemas.openxmlformats.org/officeDocument/2006/relationships/slideLayout" Target="../slideLayouts/slideLayout128.xml"/><Relationship Id="rId7" Type="http://schemas.openxmlformats.org/officeDocument/2006/relationships/slideLayout" Target="../slideLayouts/slideLayout59.xml"/><Relationship Id="rId71" Type="http://schemas.openxmlformats.org/officeDocument/2006/relationships/slideLayout" Target="../slideLayouts/slideLayout123.xml"/><Relationship Id="rId2" Type="http://schemas.openxmlformats.org/officeDocument/2006/relationships/slideLayout" Target="../slideLayouts/slideLayout54.xml"/><Relationship Id="rId29" Type="http://schemas.openxmlformats.org/officeDocument/2006/relationships/slideLayout" Target="../slideLayouts/slideLayout81.xml"/><Relationship Id="rId24" Type="http://schemas.openxmlformats.org/officeDocument/2006/relationships/slideLayout" Target="../slideLayouts/slideLayout76.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66" Type="http://schemas.openxmlformats.org/officeDocument/2006/relationships/slideLayout" Target="../slideLayouts/slideLayout118.xml"/><Relationship Id="rId61" Type="http://schemas.openxmlformats.org/officeDocument/2006/relationships/slideLayout" Target="../slideLayouts/slideLayout113.xml"/><Relationship Id="rId82" Type="http://schemas.openxmlformats.org/officeDocument/2006/relationships/slideLayout" Target="../slideLayouts/slideLayout1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588263" y="509156"/>
            <a:ext cx="10515600" cy="1002579"/>
          </a:xfrm>
          <a:prstGeom prst="rect">
            <a:avLst/>
          </a:prstGeom>
        </p:spPr>
        <p:txBody>
          <a:bodyPr vert="horz" lIns="91440" tIns="45720" rIns="91440" bIns="45720" rtlCol="0" anchor="t">
            <a:noAutofit/>
          </a:bodyPr>
          <a:lstStyle/>
          <a:p>
            <a:pPr lvl="0"/>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588262" y="1698625"/>
            <a:ext cx="1030833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588262" y="6229350"/>
            <a:ext cx="2535938"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2A91-B98C-49DE-8553-119ECA58152C}" type="datetimeFigureOut">
              <a:rPr lang="en-US" smtClean="0"/>
              <a:t>4/24/25</a:t>
            </a:fld>
            <a:endParaRPr lang="en-US"/>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581400" y="6229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153400" y="6229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CA0B0-04EF-433A-8113-67BC344D39D3}" type="slidenum">
              <a:rPr lang="en-US" smtClean="0"/>
              <a:t>‹#›</a:t>
            </a:fld>
            <a:endParaRPr lang="en-US"/>
          </a:p>
        </p:txBody>
      </p:sp>
      <p:pic>
        <p:nvPicPr>
          <p:cNvPr id="7" name="Graphic 6">
            <a:extLst>
              <a:ext uri="{FF2B5EF4-FFF2-40B4-BE49-F238E27FC236}">
                <a16:creationId xmlns:a16="http://schemas.microsoft.com/office/drawing/2014/main" id="{3BAC4348-B8BB-E69B-E197-7B5B8B4EF1F3}"/>
              </a:ext>
            </a:extLst>
          </p:cNvPr>
          <p:cNvPicPr>
            <a:picLocks noChangeAspect="1"/>
          </p:cNvPicPr>
          <p:nvPr userDrawn="1"/>
        </p:nvPicPr>
        <p:blipFill>
          <a:blip r:embed="rId54">
            <a:extLst>
              <a:ext uri="{96DAC541-7B7A-43D3-8B79-37D633B846F1}">
                <asvg:svgBlip xmlns:asvg="http://schemas.microsoft.com/office/drawing/2016/SVG/main" r:embed="rId55"/>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1360857457"/>
      </p:ext>
    </p:extLst>
  </p:cSld>
  <p:clrMap bg1="lt1" tx1="dk1" bg2="lt2" tx2="dk2" accent1="accent1" accent2="accent2" accent3="accent3" accent4="accent4" accent5="accent5" accent6="accent6" hlink="hlink" folHlink="folHlink"/>
  <p:sldLayoutIdLst>
    <p:sldLayoutId id="2147485759" r:id="rId1"/>
    <p:sldLayoutId id="2147485760" r:id="rId2"/>
    <p:sldLayoutId id="2147485761" r:id="rId3"/>
    <p:sldLayoutId id="2147485762" r:id="rId4"/>
    <p:sldLayoutId id="2147485763" r:id="rId5"/>
    <p:sldLayoutId id="2147485764" r:id="rId6"/>
    <p:sldLayoutId id="2147485765" r:id="rId7"/>
    <p:sldLayoutId id="2147485766" r:id="rId8"/>
    <p:sldLayoutId id="2147485767" r:id="rId9"/>
    <p:sldLayoutId id="2147485768" r:id="rId10"/>
    <p:sldLayoutId id="2147485769" r:id="rId11"/>
    <p:sldLayoutId id="2147485770" r:id="rId12"/>
    <p:sldLayoutId id="2147485771" r:id="rId13"/>
    <p:sldLayoutId id="2147485772" r:id="rId14"/>
    <p:sldLayoutId id="2147485773" r:id="rId15"/>
    <p:sldLayoutId id="2147485774" r:id="rId16"/>
    <p:sldLayoutId id="2147485775" r:id="rId17"/>
    <p:sldLayoutId id="2147485776" r:id="rId18"/>
    <p:sldLayoutId id="2147485777" r:id="rId19"/>
    <p:sldLayoutId id="2147485778" r:id="rId20"/>
    <p:sldLayoutId id="2147485779" r:id="rId21"/>
    <p:sldLayoutId id="2147485780" r:id="rId22"/>
    <p:sldLayoutId id="2147485781" r:id="rId23"/>
    <p:sldLayoutId id="2147485782" r:id="rId24"/>
    <p:sldLayoutId id="2147485783" r:id="rId25"/>
    <p:sldLayoutId id="2147485784" r:id="rId26"/>
    <p:sldLayoutId id="2147485785" r:id="rId27"/>
    <p:sldLayoutId id="2147485786" r:id="rId28"/>
    <p:sldLayoutId id="2147485787" r:id="rId29"/>
    <p:sldLayoutId id="2147485788" r:id="rId30"/>
    <p:sldLayoutId id="2147485789" r:id="rId31"/>
    <p:sldLayoutId id="2147485790" r:id="rId32"/>
    <p:sldLayoutId id="2147485791" r:id="rId33"/>
    <p:sldLayoutId id="2147485792" r:id="rId34"/>
    <p:sldLayoutId id="2147485793" r:id="rId35"/>
    <p:sldLayoutId id="2147485794" r:id="rId36"/>
    <p:sldLayoutId id="2147485795" r:id="rId37"/>
    <p:sldLayoutId id="2147485796" r:id="rId38"/>
    <p:sldLayoutId id="2147485797" r:id="rId39"/>
    <p:sldLayoutId id="2147485798" r:id="rId40"/>
    <p:sldLayoutId id="2147485799" r:id="rId41"/>
    <p:sldLayoutId id="2147485800" r:id="rId42"/>
    <p:sldLayoutId id="2147485801" r:id="rId43"/>
    <p:sldLayoutId id="2147485802" r:id="rId44"/>
    <p:sldLayoutId id="2147485803" r:id="rId45"/>
    <p:sldLayoutId id="2147485804" r:id="rId46"/>
    <p:sldLayoutId id="2147485805" r:id="rId47"/>
    <p:sldLayoutId id="2147485806" r:id="rId48"/>
    <p:sldLayoutId id="2147485810" r:id="rId49"/>
    <p:sldLayoutId id="2147485807" r:id="rId50"/>
    <p:sldLayoutId id="2147485809" r:id="rId51"/>
    <p:sldLayoutId id="2147485808" r:id="rId52"/>
  </p:sldLayoutIdLst>
  <p:txStyles>
    <p:titleStyle>
      <a:lvl1pPr algn="l" defTabSz="914400" rtl="0" eaLnBrk="1" latinLnBrk="0" hangingPunct="1">
        <a:lnSpc>
          <a:spcPct val="90000"/>
        </a:lnSpc>
        <a:spcBef>
          <a:spcPct val="0"/>
        </a:spcBef>
        <a:buNone/>
        <a:defRPr lang="en-US" sz="2800" kern="1200">
          <a:solidFill>
            <a:srgbClr val="00000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12">
          <p15:clr>
            <a:srgbClr val="F26B43"/>
          </p15:clr>
        </p15:guide>
        <p15:guide id="3" pos="7368">
          <p15:clr>
            <a:srgbClr val="F26B43"/>
          </p15:clr>
        </p15:guide>
        <p15:guide id="4" orient="horz" pos="2160">
          <p15:clr>
            <a:srgbClr val="F26B43"/>
          </p15:clr>
        </p15:guide>
        <p15:guide id="5" orient="horz" pos="432">
          <p15:clr>
            <a:srgbClr val="F26B43"/>
          </p15:clr>
        </p15:guide>
        <p15:guide id="6" orient="horz" pos="39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1"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85"/>
          <a:srcRect l="762"/>
          <a:stretch/>
        </p:blipFill>
        <p:spPr>
          <a:xfrm rot="5400000">
            <a:off x="9509761" y="2843774"/>
            <a:ext cx="6858000" cy="1170455"/>
          </a:xfrm>
          <a:prstGeom prst="rect">
            <a:avLst/>
          </a:prstGeom>
        </p:spPr>
      </p:pic>
    </p:spTree>
    <p:extLst>
      <p:ext uri="{BB962C8B-B14F-4D97-AF65-F5344CB8AC3E}">
        <p14:creationId xmlns:p14="http://schemas.microsoft.com/office/powerpoint/2010/main" val="2561883101"/>
      </p:ext>
    </p:extLst>
  </p:cSld>
  <p:clrMap bg1="lt1" tx1="dk1" bg2="lt2" tx2="dk2" accent1="accent1" accent2="accent2" accent3="accent3" accent4="accent4" accent5="accent5" accent6="accent6" hlink="hlink" folHlink="folHlink"/>
  <p:sldLayoutIdLst>
    <p:sldLayoutId id="2147485812" r:id="rId1"/>
    <p:sldLayoutId id="2147485813" r:id="rId2"/>
    <p:sldLayoutId id="2147485814" r:id="rId3"/>
    <p:sldLayoutId id="2147485815" r:id="rId4"/>
    <p:sldLayoutId id="2147485816" r:id="rId5"/>
    <p:sldLayoutId id="2147485817" r:id="rId6"/>
    <p:sldLayoutId id="2147485818" r:id="rId7"/>
    <p:sldLayoutId id="2147485819" r:id="rId8"/>
    <p:sldLayoutId id="2147485820" r:id="rId9"/>
    <p:sldLayoutId id="2147485821" r:id="rId10"/>
    <p:sldLayoutId id="2147485822" r:id="rId11"/>
    <p:sldLayoutId id="2147485823" r:id="rId12"/>
    <p:sldLayoutId id="2147485824" r:id="rId13"/>
    <p:sldLayoutId id="2147485825" r:id="rId14"/>
    <p:sldLayoutId id="2147485826" r:id="rId15"/>
    <p:sldLayoutId id="2147485827" r:id="rId16"/>
    <p:sldLayoutId id="2147485828" r:id="rId17"/>
    <p:sldLayoutId id="2147485829" r:id="rId18"/>
    <p:sldLayoutId id="2147485830" r:id="rId19"/>
    <p:sldLayoutId id="2147485831" r:id="rId20"/>
    <p:sldLayoutId id="2147485832" r:id="rId21"/>
    <p:sldLayoutId id="2147485833" r:id="rId22"/>
    <p:sldLayoutId id="2147485834" r:id="rId23"/>
    <p:sldLayoutId id="2147485835" r:id="rId24"/>
    <p:sldLayoutId id="2147485836" r:id="rId25"/>
    <p:sldLayoutId id="2147485837" r:id="rId26"/>
    <p:sldLayoutId id="2147485838" r:id="rId27"/>
    <p:sldLayoutId id="2147485839" r:id="rId28"/>
    <p:sldLayoutId id="2147485840" r:id="rId29"/>
    <p:sldLayoutId id="2147485841" r:id="rId30"/>
    <p:sldLayoutId id="2147485842" r:id="rId31"/>
    <p:sldLayoutId id="2147485843" r:id="rId32"/>
    <p:sldLayoutId id="2147485844" r:id="rId33"/>
    <p:sldLayoutId id="2147485845" r:id="rId34"/>
    <p:sldLayoutId id="2147485846" r:id="rId35"/>
    <p:sldLayoutId id="2147485847" r:id="rId36"/>
    <p:sldLayoutId id="2147485848" r:id="rId37"/>
    <p:sldLayoutId id="2147485849" r:id="rId38"/>
    <p:sldLayoutId id="2147485850" r:id="rId39"/>
    <p:sldLayoutId id="2147485851" r:id="rId40"/>
    <p:sldLayoutId id="2147485852" r:id="rId41"/>
    <p:sldLayoutId id="2147485853" r:id="rId42"/>
    <p:sldLayoutId id="2147485854" r:id="rId43"/>
    <p:sldLayoutId id="2147485855" r:id="rId44"/>
    <p:sldLayoutId id="2147485856" r:id="rId45"/>
    <p:sldLayoutId id="2147485857" r:id="rId46"/>
    <p:sldLayoutId id="2147485858" r:id="rId47"/>
    <p:sldLayoutId id="2147485859" r:id="rId48"/>
    <p:sldLayoutId id="2147485860" r:id="rId49"/>
    <p:sldLayoutId id="2147485861" r:id="rId50"/>
    <p:sldLayoutId id="2147485862" r:id="rId51"/>
    <p:sldLayoutId id="2147485863" r:id="rId52"/>
    <p:sldLayoutId id="2147485864" r:id="rId53"/>
    <p:sldLayoutId id="2147485865" r:id="rId54"/>
    <p:sldLayoutId id="2147485866" r:id="rId55"/>
    <p:sldLayoutId id="2147485867" r:id="rId56"/>
    <p:sldLayoutId id="2147485868" r:id="rId57"/>
    <p:sldLayoutId id="2147485869" r:id="rId58"/>
    <p:sldLayoutId id="2147485870" r:id="rId59"/>
    <p:sldLayoutId id="2147485871" r:id="rId60"/>
    <p:sldLayoutId id="2147485872" r:id="rId61"/>
    <p:sldLayoutId id="2147485873" r:id="rId62"/>
    <p:sldLayoutId id="2147485874" r:id="rId63"/>
    <p:sldLayoutId id="2147485875" r:id="rId64"/>
    <p:sldLayoutId id="2147485876" r:id="rId65"/>
    <p:sldLayoutId id="2147485877" r:id="rId66"/>
    <p:sldLayoutId id="2147485878" r:id="rId67"/>
    <p:sldLayoutId id="2147485879" r:id="rId68"/>
    <p:sldLayoutId id="2147485880" r:id="rId69"/>
    <p:sldLayoutId id="2147485881" r:id="rId70"/>
    <p:sldLayoutId id="2147485882" r:id="rId71"/>
    <p:sldLayoutId id="2147485883" r:id="rId72"/>
    <p:sldLayoutId id="2147485884" r:id="rId73"/>
    <p:sldLayoutId id="2147485885" r:id="rId74"/>
    <p:sldLayoutId id="2147485886" r:id="rId75"/>
    <p:sldLayoutId id="2147485887" r:id="rId76"/>
    <p:sldLayoutId id="2147485888" r:id="rId77"/>
    <p:sldLayoutId id="2147485889" r:id="rId78"/>
    <p:sldLayoutId id="2147485890" r:id="rId79"/>
    <p:sldLayoutId id="2147485891" r:id="rId80"/>
    <p:sldLayoutId id="2147485892" r:id="rId81"/>
    <p:sldLayoutId id="2147485893" r:id="rId82"/>
    <p:sldLayoutId id="2147485894" r:id="rId83"/>
  </p:sldLayoutIdLst>
  <p:transition>
    <p:fade/>
  </p:transition>
  <p:hf sldNum="0" hdr="0" ftr="0" dt="0"/>
  <p:txStyles>
    <p:titleStyle>
      <a:lvl1pPr algn="l" defTabSz="932563" rtl="0" eaLnBrk="1" latinLnBrk="0" hangingPunct="1">
        <a:lnSpc>
          <a:spcPct val="100000"/>
        </a:lnSpc>
        <a:spcBef>
          <a:spcPct val="0"/>
        </a:spcBef>
        <a:buNone/>
        <a:defRPr lang="en-US" sz="3600" b="0" kern="1200" cap="none" spc="-50" baseline="0" dirty="0" smtClean="0">
          <a:ln w="3175">
            <a:noFill/>
          </a:ln>
          <a:gradFill>
            <a:gsLst>
              <a:gs pos="100000">
                <a:schemeClr val="tx1"/>
              </a:gs>
              <a:gs pos="83000">
                <a:schemeClr val="tx1"/>
              </a:gs>
            </a:gsLst>
            <a:lin ang="5400000" scaled="1"/>
          </a:gradFill>
          <a:effectLst/>
          <a:latin typeface="+mj-lt"/>
          <a:ea typeface="+mn-ea"/>
          <a:cs typeface="Segoe UI" pitchFamily="34" charset="0"/>
        </a:defRPr>
      </a:lvl1pPr>
    </p:titleStyle>
    <p:bodyStyle>
      <a:lvl1pPr marL="228556" marR="0" indent="-228556"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112" marR="0" indent="-228556"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099" marR="0" indent="-199986"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801" marR="0" indent="-180940"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741" marR="0" indent="-168243"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4547"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1"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2"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2" algn="l" defTabSz="9325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xml"/><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0.xml"/><Relationship Id="rId1" Type="http://schemas.openxmlformats.org/officeDocument/2006/relationships/tags" Target="../tags/tag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50.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0.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7.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microsoft.com/office/2007/relationships/hdphoto" Target="../media/hdphoto11.wdp"/></Relationships>
</file>

<file path=ppt/slides/_rels/slide2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8.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0.xml"/><Relationship Id="rId1" Type="http://schemas.openxmlformats.org/officeDocument/2006/relationships/tags" Target="../tags/tag4.xml"/><Relationship Id="rId6" Type="http://schemas.openxmlformats.org/officeDocument/2006/relationships/hyperlink" Target="https://cloudpartners.transform.microsoft.com/partner-gtm/csp" TargetMode="External"/><Relationship Id="rId5" Type="http://schemas.openxmlformats.org/officeDocument/2006/relationships/image" Target="../media/image99.e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8" Type="http://schemas.openxmlformats.org/officeDocument/2006/relationships/hyperlink" Target="https://cloudpartners.transform.microsoft.com/practices/modern-work/copilot?tab=csp" TargetMode="External"/><Relationship Id="rId3" Type="http://schemas.openxmlformats.org/officeDocument/2006/relationships/notesSlide" Target="../notesSlides/notesSlide23.xml"/><Relationship Id="rId7" Type="http://schemas.openxmlformats.org/officeDocument/2006/relationships/hyperlink" Target="https://cloudpartners.transform.microsoft.com/download?assetname=assets%2FCopilot-Partner-Demo-Kit.zip&amp;download=1" TargetMode="External"/><Relationship Id="rId2" Type="http://schemas.openxmlformats.org/officeDocument/2006/relationships/slideLayout" Target="../slideLayouts/slideLayout50.xml"/><Relationship Id="rId1" Type="http://schemas.openxmlformats.org/officeDocument/2006/relationships/tags" Target="../tags/tag5.xml"/><Relationship Id="rId6" Type="http://schemas.openxmlformats.org/officeDocument/2006/relationships/image" Target="../media/image102.svg"/><Relationship Id="rId5" Type="http://schemas.openxmlformats.org/officeDocument/2006/relationships/image" Target="../media/image101.png"/><Relationship Id="rId4" Type="http://schemas.openxmlformats.org/officeDocument/2006/relationships/hyperlink" Target="https://cloudpartners.transform.microsoft.com/download?assetname=assets%2FCopilot-for-M365-SMB-Click-Through-Simulation-Demos.pptx&amp;download=1"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aka.ms/CopilotImmersion/Marketing" TargetMode="External"/><Relationship Id="rId3" Type="http://schemas.openxmlformats.org/officeDocument/2006/relationships/image" Target="../media/image103.gif"/><Relationship Id="rId7" Type="http://schemas.openxmlformats.org/officeDocument/2006/relationships/hyperlink" Target="https://aka.ms/CopilotImmersion/Sales" TargetMode="External"/><Relationship Id="rId2" Type="http://schemas.openxmlformats.org/officeDocument/2006/relationships/notesSlide" Target="../notesSlides/notesSlide24.xml"/><Relationship Id="rId1" Type="http://schemas.openxmlformats.org/officeDocument/2006/relationships/slideLayout" Target="../slideLayouts/slideLayout50.xml"/><Relationship Id="rId6" Type="http://schemas.openxmlformats.org/officeDocument/2006/relationships/hyperlink" Target="https://aka.ms/CopilotCSPBriefingKit" TargetMode="External"/><Relationship Id="rId5" Type="http://schemas.openxmlformats.org/officeDocument/2006/relationships/hyperlink" Target="https://aka.ms/CopilotImmersion/DemosList" TargetMode="External"/><Relationship Id="rId4" Type="http://schemas.openxmlformats.org/officeDocument/2006/relationships/hyperlink" Target="https://aka.ms/CopilotImmersionCSPLed" TargetMode="External"/><Relationship Id="rId9" Type="http://schemas.openxmlformats.org/officeDocument/2006/relationships/hyperlink" Target="https://aka.ms/CopilotImmersion/HR"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slide" Target="slide41.xml"/><Relationship Id="rId2" Type="http://schemas.openxmlformats.org/officeDocument/2006/relationships/notesSlide" Target="../notesSlides/notesSlide25.xml"/><Relationship Id="rId1" Type="http://schemas.openxmlformats.org/officeDocument/2006/relationships/slideLayout" Target="../slideLayouts/slideLayout50.xml"/><Relationship Id="rId6" Type="http://schemas.openxmlformats.org/officeDocument/2006/relationships/slide" Target="slide40.xml"/><Relationship Id="rId5" Type="http://schemas.openxmlformats.org/officeDocument/2006/relationships/slide" Target="slide39.xml"/><Relationship Id="rId4" Type="http://schemas.openxmlformats.org/officeDocument/2006/relationships/slide" Target="slide38.xml"/></Relationships>
</file>

<file path=ppt/slides/_rels/slide28.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hyperlink" Target="https://aka.ms/MicrosoftCopilotDashboard" TargetMode="External"/><Relationship Id="rId2" Type="http://schemas.openxmlformats.org/officeDocument/2006/relationships/notesSlide" Target="../notesSlides/notesSlide26.xml"/><Relationship Id="rId1" Type="http://schemas.openxmlformats.org/officeDocument/2006/relationships/slideLayout" Target="../slideLayouts/slideLayout50.xml"/><Relationship Id="rId6" Type="http://schemas.openxmlformats.org/officeDocument/2006/relationships/hyperlink" Target="https://learn.microsoft.com/en-us/viva/insights/org-team-insights/copilot-dashboard" TargetMode="External"/><Relationship Id="rId5" Type="http://schemas.openxmlformats.org/officeDocument/2006/relationships/image" Target="../media/image106.svg"/><Relationship Id="rId4" Type="http://schemas.openxmlformats.org/officeDocument/2006/relationships/image" Target="../media/image10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8" Type="http://schemas.openxmlformats.org/officeDocument/2006/relationships/hyperlink" Target="https://aka.ms/CopilotCSPFAQ" TargetMode="External"/><Relationship Id="rId3" Type="http://schemas.openxmlformats.org/officeDocument/2006/relationships/hyperlink" Target="https://aka.ms/CSPCopilot" TargetMode="External"/><Relationship Id="rId7" Type="http://schemas.openxmlformats.org/officeDocument/2006/relationships/hyperlink" Target="https://aka.ms/CopilotImmersionCSPLed" TargetMode="External"/><Relationship Id="rId2" Type="http://schemas.openxmlformats.org/officeDocument/2006/relationships/notesSlide" Target="../notesSlides/notesSlide28.xml"/><Relationship Id="rId1" Type="http://schemas.openxmlformats.org/officeDocument/2006/relationships/slideLayout" Target="../slideLayouts/slideLayout50.xml"/><Relationship Id="rId6" Type="http://schemas.openxmlformats.org/officeDocument/2006/relationships/hyperlink" Target="../../../Archive/BOM/PMC/lighthouse.microsoft.com" TargetMode="External"/><Relationship Id="rId5" Type="http://schemas.openxmlformats.org/officeDocument/2006/relationships/hyperlink" Target="https://aka.ms/CopilotClickThroughDemoGuide" TargetMode="External"/><Relationship Id="rId4" Type="http://schemas.openxmlformats.org/officeDocument/2006/relationships/hyperlink" Target="https://aka.ms/CopilotM365/Adoption"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aka.ms/Copilot/Partner/OFT" TargetMode="External"/><Relationship Id="rId13" Type="http://schemas.openxmlformats.org/officeDocument/2006/relationships/hyperlink" Target="https://adoption.microsoft.com/en-us/copilot/success-kit/" TargetMode="External"/><Relationship Id="rId18" Type="http://schemas.openxmlformats.org/officeDocument/2006/relationships/hyperlink" Target="https://learn.microsoft.com/en-us/copilot/manage" TargetMode="External"/><Relationship Id="rId26" Type="http://schemas.openxmlformats.org/officeDocument/2006/relationships/hyperlink" Target="https://learn.microsoft.com/en-us/training/paths/empower-workforce-copilot-use-cases/" TargetMode="External"/><Relationship Id="rId3" Type="http://schemas.openxmlformats.org/officeDocument/2006/relationships/image" Target="../media/image6.png"/><Relationship Id="rId21" Type="http://schemas.openxmlformats.org/officeDocument/2006/relationships/hyperlink" Target="https://learn.microsoft.com/en-us/copilot/microsoft-365/microsoft-365-copilot-enable-users#send-welcome-email" TargetMode="External"/><Relationship Id="rId7" Type="http://schemas.openxmlformats.org/officeDocument/2006/relationships/hyperlink" Target="https://aka.ms/Copilot/Partner/ProactiveProposal" TargetMode="External"/><Relationship Id="rId12" Type="http://schemas.openxmlformats.org/officeDocument/2006/relationships/hyperlink" Target="https://cloudpartners.transform.microsoft.com/download?assetname=assets/Copilot-for-M365-SMB-Click-Through-Simulation-Demos.pptx&amp;download=1" TargetMode="External"/><Relationship Id="rId17" Type="http://schemas.openxmlformats.org/officeDocument/2006/relationships/hyperlink" Target="https://learn.microsoft.com/en-us/sharepoint/restricted-sharepoint-search" TargetMode="External"/><Relationship Id="rId25" Type="http://schemas.openxmlformats.org/officeDocument/2006/relationships/hyperlink" Target="https://events.microsoft.com/en-us/allevents/?search=Microsoft%20Copilot%20for%20Microsoft%20365%20Training&amp;language=English&amp;clientTimeZone=1" TargetMode="External"/><Relationship Id="rId2" Type="http://schemas.openxmlformats.org/officeDocument/2006/relationships/notesSlide" Target="../notesSlides/notesSlide29.xml"/><Relationship Id="rId16" Type="http://schemas.openxmlformats.org/officeDocument/2006/relationships/hyperlink" Target="https://www.microsoft.com/en-us/solutionassessments/safeedbackform" TargetMode="External"/><Relationship Id="rId20" Type="http://schemas.openxmlformats.org/officeDocument/2006/relationships/hyperlink" Target="https://learn.microsoft.com/en-us/copilot/microsoft-365/microsoft-365-copilot-setup" TargetMode="External"/><Relationship Id="rId1" Type="http://schemas.openxmlformats.org/officeDocument/2006/relationships/slideLayout" Target="../slideLayouts/slideLayout50.xml"/><Relationship Id="rId6" Type="http://schemas.openxmlformats.org/officeDocument/2006/relationships/hyperlink" Target="https://lighthouse.microsoft.com/" TargetMode="External"/><Relationship Id="rId11" Type="http://schemas.openxmlformats.org/officeDocument/2006/relationships/hyperlink" Target="https://partner.microsoft.com/en-us/dashboard/incentives/enrollment/summary" TargetMode="External"/><Relationship Id="rId24" Type="http://schemas.openxmlformats.org/officeDocument/2006/relationships/hyperlink" Target="https://adoption.microsoft.com/en-us/copilot-scenario-library/" TargetMode="External"/><Relationship Id="rId5" Type="http://schemas.openxmlformats.org/officeDocument/2006/relationships/hyperlink" Target="https://dmc.partner.microsoft.com/product-areas/6/campaigns/658" TargetMode="External"/><Relationship Id="rId15" Type="http://schemas.openxmlformats.org/officeDocument/2006/relationships/hyperlink" Target="https://cloudpartners.transform.microsoft.com/download?assetname=assets/Copilot-for-Microsoft365-SMB-Optimization-Assessment.xlsx&amp;download=1" TargetMode="External"/><Relationship Id="rId23" Type="http://schemas.openxmlformats.org/officeDocument/2006/relationships/hyperlink" Target="https://copilot.cloud.microsoft/" TargetMode="External"/><Relationship Id="rId10" Type="http://schemas.openxmlformats.org/officeDocument/2006/relationships/hyperlink" Target="https://cloudpartners.transform.microsoft.com/download?assetname=assets/Copilot-for-M365-CSP-Briefing-Kit.zip&amp;download=1" TargetMode="External"/><Relationship Id="rId19" Type="http://schemas.openxmlformats.org/officeDocument/2006/relationships/hyperlink" Target="https://adoption.microsoft.com/en-us/copilot/" TargetMode="External"/><Relationship Id="rId4" Type="http://schemas.openxmlformats.org/officeDocument/2006/relationships/hyperlink" Target="https://partner.microsoft.com/en-us/asset/collection/copilot-for-microsoft-365" TargetMode="External"/><Relationship Id="rId9" Type="http://schemas.openxmlformats.org/officeDocument/2006/relationships/hyperlink" Target="https://cloudpartners.transform.microsoft.com/download?assetname=assets/Copilot-for-Microsoft365-SMB-Customer-Pitch-Deck.pptx&amp;download=1" TargetMode="External"/><Relationship Id="rId14" Type="http://schemas.openxmlformats.org/officeDocument/2006/relationships/hyperlink" Target="https://aka.ms/Copilot/Partner/BusinessValue" TargetMode="External"/><Relationship Id="rId22" Type="http://schemas.openxmlformats.org/officeDocument/2006/relationships/hyperlink" Target="https://aka.ms/CopilotImmersionCSPLed" TargetMode="External"/><Relationship Id="rId27" Type="http://schemas.openxmlformats.org/officeDocument/2006/relationships/hyperlink" Target="https://learn.microsoft.com/en-us/viva/insights/org-team-insights/copilot-dashboard"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30.xml"/><Relationship Id="rId1" Type="http://schemas.openxmlformats.org/officeDocument/2006/relationships/slideLayout" Target="../slideLayouts/slideLayout50.xml"/><Relationship Id="rId6" Type="http://schemas.openxmlformats.org/officeDocument/2006/relationships/image" Target="../media/image110.png"/><Relationship Id="rId5" Type="http://schemas.openxmlformats.org/officeDocument/2006/relationships/image" Target="../media/image109.png"/><Relationship Id="rId10" Type="http://schemas.openxmlformats.org/officeDocument/2006/relationships/image" Target="../media/image114.png"/><Relationship Id="rId4" Type="http://schemas.openxmlformats.org/officeDocument/2006/relationships/image" Target="../media/image108.svg"/><Relationship Id="rId9" Type="http://schemas.openxmlformats.org/officeDocument/2006/relationships/image" Target="../media/image1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4.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0.xml"/><Relationship Id="rId1" Type="http://schemas.openxmlformats.org/officeDocument/2006/relationships/tags" Target="../tags/tag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0.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hyperlink" Target="https://web-assets.bcg.com/1e/4f/925e66794465ad89953ff604b656/mit-bcg-expanding-ai-impact-with-organizational-learning-oct-2020-n.pdf"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0.xml"/><Relationship Id="rId1" Type="http://schemas.openxmlformats.org/officeDocument/2006/relationships/tags" Target="../tags/tag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0.xml"/><Relationship Id="rId1" Type="http://schemas.openxmlformats.org/officeDocument/2006/relationships/tags" Target="../tags/tag9.xml"/></Relationships>
</file>

<file path=ppt/slides/_rels/slide4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9.xml"/><Relationship Id="rId1" Type="http://schemas.openxmlformats.org/officeDocument/2006/relationships/slideLayout" Target="../slideLayouts/slideLayout35.xml"/><Relationship Id="rId4" Type="http://schemas.openxmlformats.org/officeDocument/2006/relationships/image" Target="../media/image116.png"/></Relationships>
</file>

<file path=ppt/slides/_rels/slide43.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117.png"/><Relationship Id="rId2" Type="http://schemas.microsoft.com/office/2007/relationships/media" Target="../media/media1.mp4"/><Relationship Id="rId1" Type="http://schemas.openxmlformats.org/officeDocument/2006/relationships/tags" Target="../tags/tag10.xml"/><Relationship Id="rId6" Type="http://schemas.microsoft.com/office/2017/04/relationships/track" Target="../media/track1.vtt"/><Relationship Id="rId5" Type="http://schemas.openxmlformats.org/officeDocument/2006/relationships/notesSlide" Target="../notesSlides/notesSlide40.xml"/><Relationship Id="rId4"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6.png"/><Relationship Id="rId3" Type="http://schemas.openxmlformats.org/officeDocument/2006/relationships/image" Target="../media/image118.png"/><Relationship Id="rId7" Type="http://schemas.openxmlformats.org/officeDocument/2006/relationships/image" Target="../media/image120.svg"/><Relationship Id="rId12" Type="http://schemas.openxmlformats.org/officeDocument/2006/relationships/image" Target="../media/image125.png"/><Relationship Id="rId2" Type="http://schemas.openxmlformats.org/officeDocument/2006/relationships/notesSlide" Target="../notesSlides/notesSlide42.xml"/><Relationship Id="rId1" Type="http://schemas.openxmlformats.org/officeDocument/2006/relationships/slideLayout" Target="../slideLayouts/slideLayout48.xml"/><Relationship Id="rId6" Type="http://schemas.openxmlformats.org/officeDocument/2006/relationships/image" Target="../media/image119.png"/><Relationship Id="rId11" Type="http://schemas.openxmlformats.org/officeDocument/2006/relationships/image" Target="../media/image124.svg"/><Relationship Id="rId5" Type="http://schemas.openxmlformats.org/officeDocument/2006/relationships/image" Target="../media/image108.svg"/><Relationship Id="rId10" Type="http://schemas.openxmlformats.org/officeDocument/2006/relationships/image" Target="../media/image123.png"/><Relationship Id="rId4" Type="http://schemas.openxmlformats.org/officeDocument/2006/relationships/image" Target="../media/image107.png"/><Relationship Id="rId9" Type="http://schemas.openxmlformats.org/officeDocument/2006/relationships/image" Target="../media/image122.svg"/><Relationship Id="rId14" Type="http://schemas.openxmlformats.org/officeDocument/2006/relationships/image" Target="../media/image127.svg"/></Relationships>
</file>

<file path=ppt/slides/_rels/slide47.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image" Target="../media/image136.png"/><Relationship Id="rId3" Type="http://schemas.openxmlformats.org/officeDocument/2006/relationships/image" Target="../media/image128.png"/><Relationship Id="rId7" Type="http://schemas.openxmlformats.org/officeDocument/2006/relationships/image" Target="../media/image132.png"/><Relationship Id="rId12" Type="http://schemas.openxmlformats.org/officeDocument/2006/relationships/image" Target="../media/image108.svg"/><Relationship Id="rId2" Type="http://schemas.openxmlformats.org/officeDocument/2006/relationships/notesSlide" Target="../notesSlides/notesSlide43.xml"/><Relationship Id="rId16" Type="http://schemas.openxmlformats.org/officeDocument/2006/relationships/image" Target="../media/image120.svg"/><Relationship Id="rId1" Type="http://schemas.openxmlformats.org/officeDocument/2006/relationships/slideLayout" Target="../slideLayouts/slideLayout48.xml"/><Relationship Id="rId6" Type="http://schemas.openxmlformats.org/officeDocument/2006/relationships/image" Target="../media/image131.png"/><Relationship Id="rId11" Type="http://schemas.openxmlformats.org/officeDocument/2006/relationships/image" Target="../media/image107.png"/><Relationship Id="rId5" Type="http://schemas.openxmlformats.org/officeDocument/2006/relationships/image" Target="../media/image130.png"/><Relationship Id="rId15" Type="http://schemas.openxmlformats.org/officeDocument/2006/relationships/image" Target="../media/image119.png"/><Relationship Id="rId10" Type="http://schemas.openxmlformats.org/officeDocument/2006/relationships/image" Target="../media/image135.png"/><Relationship Id="rId4" Type="http://schemas.openxmlformats.org/officeDocument/2006/relationships/image" Target="../media/image129.png"/><Relationship Id="rId9" Type="http://schemas.openxmlformats.org/officeDocument/2006/relationships/image" Target="../media/image134.png"/><Relationship Id="rId14" Type="http://schemas.openxmlformats.org/officeDocument/2006/relationships/image" Target="../media/image137.png"/></Relationships>
</file>

<file path=ppt/slides/_rels/slide4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4.xml"/><Relationship Id="rId1" Type="http://schemas.openxmlformats.org/officeDocument/2006/relationships/slideLayout" Target="../slideLayouts/slideLayout50.xml"/><Relationship Id="rId4" Type="http://schemas.openxmlformats.org/officeDocument/2006/relationships/image" Target="../media/image138.png"/></Relationships>
</file>

<file path=ppt/slides/_rels/slide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xml"/><Relationship Id="rId1" Type="http://schemas.openxmlformats.org/officeDocument/2006/relationships/slideLayout" Target="../slideLayouts/slideLayout50.xml"/><Relationship Id="rId4" Type="http://schemas.openxmlformats.org/officeDocument/2006/relationships/hyperlink" Target="https://assets-c4akfrf5b4d3f4b7.z01.azurefd.net/assets/2024/05/2024-Work-Trend-Index-Annual-Report-SMB_663b5bf4ecf12.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xml"/><Relationship Id="rId1" Type="http://schemas.openxmlformats.org/officeDocument/2006/relationships/slideLayout" Target="../slideLayouts/slideLayout50.xml"/><Relationship Id="rId4" Type="http://schemas.openxmlformats.org/officeDocument/2006/relationships/image" Target="../media/image9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hyperlink" Target="https://www.microsoft.com/en-us/worklab/work-trend-index/ai-at-work-is-here-now-comes-the-hard-part" TargetMode="External"/><Relationship Id="rId2" Type="http://schemas.openxmlformats.org/officeDocument/2006/relationships/notesSlide" Target="../notesSlides/notesSlide7.xml"/><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8.xml"/><Relationship Id="rId1" Type="http://schemas.openxmlformats.org/officeDocument/2006/relationships/slideLayout" Target="../slideLayouts/slideLayout48.xml"/><Relationship Id="rId5" Type="http://schemas.openxmlformats.org/officeDocument/2006/relationships/hyperlink" Target="https://www.microsoft.com/en-us/worklab/work-trend-index/copilots-earliest-users-teach-us-about-generative-ai-at-work" TargetMode="Externa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bg>
      <p:bgPr>
        <a:solidFill>
          <a:schemeClr val="tx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49882E-4CB9-E56C-6702-4608C1A60307}"/>
              </a:ext>
            </a:extLst>
          </p:cNvPr>
          <p:cNvSpPr>
            <a:spLocks noGrp="1"/>
          </p:cNvSpPr>
          <p:nvPr>
            <p:ph type="title"/>
          </p:nvPr>
        </p:nvSpPr>
        <p:spPr>
          <a:xfrm>
            <a:off x="495300" y="509156"/>
            <a:ext cx="11201400" cy="443198"/>
          </a:xfrm>
        </p:spPr>
        <p:txBody>
          <a:bodyPr/>
          <a:lstStyle/>
          <a:p>
            <a:r>
              <a:rPr lang="en-US">
                <a:solidFill>
                  <a:schemeClr val="bg1"/>
                </a:solidFill>
              </a:rPr>
              <a:t>Presenter guidance</a:t>
            </a:r>
          </a:p>
        </p:txBody>
      </p:sp>
      <p:graphicFrame>
        <p:nvGraphicFramePr>
          <p:cNvPr id="8" name="Table 7"/>
          <p:cNvGraphicFramePr>
            <a:graphicFrameLocks noGrp="1"/>
          </p:cNvGraphicFramePr>
          <p:nvPr>
            <p:extLst>
              <p:ext uri="{D42A27DB-BD31-4B8C-83A1-F6EECF244321}">
                <p14:modId xmlns:p14="http://schemas.microsoft.com/office/powerpoint/2010/main" val="3872276999"/>
              </p:ext>
            </p:extLst>
          </p:nvPr>
        </p:nvGraphicFramePr>
        <p:xfrm>
          <a:off x="495300" y="1349826"/>
          <a:ext cx="11201400" cy="4945518"/>
        </p:xfrm>
        <a:graphic>
          <a:graphicData uri="http://schemas.openxmlformats.org/drawingml/2006/table">
            <a:tbl>
              <a:tblPr firstRow="1" bandRow="1">
                <a:tableStyleId>{5C22544A-7EE6-4342-B048-85BDC9FD1C3A}</a:tableStyleId>
              </a:tblPr>
              <a:tblGrid>
                <a:gridCol w="1561924">
                  <a:extLst>
                    <a:ext uri="{9D8B030D-6E8A-4147-A177-3AD203B41FA5}">
                      <a16:colId xmlns:a16="http://schemas.microsoft.com/office/drawing/2014/main" val="20000"/>
                    </a:ext>
                  </a:extLst>
                </a:gridCol>
                <a:gridCol w="4819738">
                  <a:extLst>
                    <a:ext uri="{9D8B030D-6E8A-4147-A177-3AD203B41FA5}">
                      <a16:colId xmlns:a16="http://schemas.microsoft.com/office/drawing/2014/main" val="20001"/>
                    </a:ext>
                  </a:extLst>
                </a:gridCol>
                <a:gridCol w="4819738">
                  <a:extLst>
                    <a:ext uri="{9D8B030D-6E8A-4147-A177-3AD203B41FA5}">
                      <a16:colId xmlns:a16="http://schemas.microsoft.com/office/drawing/2014/main" val="1679027045"/>
                    </a:ext>
                  </a:extLst>
                </a:gridCol>
              </a:tblGrid>
              <a:tr h="283758">
                <a:tc>
                  <a:txBody>
                    <a:bodyPr/>
                    <a:lstStyle/>
                    <a:p>
                      <a:pPr>
                        <a:spcAft>
                          <a:spcPts val="400"/>
                        </a:spcAft>
                      </a:pPr>
                      <a:r>
                        <a:rPr lang="en-US" sz="1200" b="0">
                          <a:solidFill>
                            <a:schemeClr val="bg1"/>
                          </a:solidFill>
                          <a:latin typeface="+mj-lt"/>
                        </a:rPr>
                        <a:t>Title</a:t>
                      </a:r>
                    </a:p>
                  </a:txBody>
                  <a:tcPr marL="0"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lvl="0">
                        <a:spcAft>
                          <a:spcPts val="400"/>
                        </a:spcAft>
                        <a:buNone/>
                      </a:pPr>
                      <a:r>
                        <a:rPr lang="en-US" sz="1200">
                          <a:solidFill>
                            <a:schemeClr val="bg1"/>
                          </a:solidFill>
                          <a:latin typeface="+mj-lt"/>
                        </a:rPr>
                        <a:t>Drive business transformation with Copilot for Microsoft 365 </a:t>
                      </a:r>
                      <a:br>
                        <a:rPr lang="en-US" sz="1200">
                          <a:solidFill>
                            <a:schemeClr val="bg1"/>
                          </a:solidFill>
                          <a:latin typeface="+mj-lt"/>
                        </a:rPr>
                      </a:br>
                      <a:r>
                        <a:rPr lang="en-US" sz="1200" b="0">
                          <a:solidFill>
                            <a:schemeClr val="bg1"/>
                          </a:solidFill>
                        </a:rPr>
                        <a:t>(partner opportunity deck)</a:t>
                      </a:r>
                    </a:p>
                  </a:txBody>
                  <a:tcPr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0"/>
                  </a:ext>
                </a:extLst>
              </a:tr>
              <a:tr h="483768">
                <a:tc>
                  <a:txBody>
                    <a:bodyPr/>
                    <a:lstStyle/>
                    <a:p>
                      <a:pPr>
                        <a:spcAft>
                          <a:spcPts val="400"/>
                        </a:spcAft>
                      </a:pPr>
                      <a:r>
                        <a:rPr lang="en-US" sz="1200" b="0">
                          <a:solidFill>
                            <a:schemeClr val="bg1"/>
                          </a:solidFill>
                          <a:latin typeface="+mj-lt"/>
                        </a:rPr>
                        <a:t>Main objective</a:t>
                      </a:r>
                    </a:p>
                  </a:txBody>
                  <a:tcPr marL="0"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2971" rtl="0" eaLnBrk="1" fontAlgn="auto" latinLnBrk="0" hangingPunct="1">
                        <a:lnSpc>
                          <a:spcPct val="100000"/>
                        </a:lnSpc>
                        <a:spcBef>
                          <a:spcPts val="0"/>
                        </a:spcBef>
                        <a:spcAft>
                          <a:spcPts val="400"/>
                        </a:spcAft>
                        <a:buClrTx/>
                        <a:buSzTx/>
                        <a:buFontTx/>
                        <a:buNone/>
                        <a:tabLst/>
                        <a:defRPr/>
                      </a:pPr>
                      <a:r>
                        <a:rPr lang="en-US" sz="1200">
                          <a:solidFill>
                            <a:schemeClr val="bg1"/>
                          </a:solidFill>
                        </a:rPr>
                        <a:t>Support partner understanding of the opportunities to turn AI excitement into increased revenue streams for a CSP practice by selling Copilot for Microsoft 365 to SMB customers.</a:t>
                      </a:r>
                    </a:p>
                  </a:txBody>
                  <a:tcPr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1"/>
                  </a:ext>
                </a:extLst>
              </a:tr>
              <a:tr h="283758">
                <a:tc>
                  <a:txBody>
                    <a:bodyPr/>
                    <a:lstStyle/>
                    <a:p>
                      <a:pPr>
                        <a:spcAft>
                          <a:spcPts val="400"/>
                        </a:spcAft>
                      </a:pPr>
                      <a:r>
                        <a:rPr lang="en-US" sz="1200" b="0">
                          <a:solidFill>
                            <a:schemeClr val="bg1"/>
                          </a:solidFill>
                          <a:latin typeface="+mj-lt"/>
                        </a:rPr>
                        <a:t>Audience</a:t>
                      </a:r>
                    </a:p>
                  </a:txBody>
                  <a:tcPr marL="0"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spcAft>
                          <a:spcPts val="400"/>
                        </a:spcAft>
                      </a:pPr>
                      <a:r>
                        <a:rPr lang="en-US" sz="1200" b="0">
                          <a:solidFill>
                            <a:schemeClr val="bg1"/>
                          </a:solidFill>
                        </a:rPr>
                        <a:t>Cloud Solution Provider (CSP) partners</a:t>
                      </a:r>
                    </a:p>
                  </a:txBody>
                  <a:tcPr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2"/>
                  </a:ext>
                </a:extLst>
              </a:tr>
              <a:tr h="283758">
                <a:tc>
                  <a:txBody>
                    <a:bodyPr/>
                    <a:lstStyle/>
                    <a:p>
                      <a:pPr>
                        <a:spcAft>
                          <a:spcPts val="400"/>
                        </a:spcAft>
                      </a:pPr>
                      <a:r>
                        <a:rPr lang="en-US" sz="1200" b="0">
                          <a:solidFill>
                            <a:schemeClr val="bg1"/>
                          </a:solidFill>
                          <a:latin typeface="+mj-lt"/>
                        </a:rPr>
                        <a:t>Content level</a:t>
                      </a:r>
                    </a:p>
                  </a:txBody>
                  <a:tcPr marL="0"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spcAft>
                          <a:spcPts val="400"/>
                        </a:spcAft>
                      </a:pPr>
                      <a:r>
                        <a:rPr lang="en-US" sz="1200">
                          <a:solidFill>
                            <a:schemeClr val="bg1"/>
                          </a:solidFill>
                        </a:rPr>
                        <a:t>100</a:t>
                      </a:r>
                    </a:p>
                  </a:txBody>
                  <a:tcPr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4"/>
                  </a:ext>
                </a:extLst>
              </a:tr>
              <a:tr h="435476">
                <a:tc rowSpan="2">
                  <a:txBody>
                    <a:bodyPr/>
                    <a:lstStyle/>
                    <a:p>
                      <a:pPr>
                        <a:spcAft>
                          <a:spcPts val="400"/>
                        </a:spcAft>
                      </a:pPr>
                      <a:r>
                        <a:rPr lang="en-US" sz="1200" b="0">
                          <a:solidFill>
                            <a:schemeClr val="bg1"/>
                          </a:solidFill>
                          <a:latin typeface="+mj-lt"/>
                        </a:rPr>
                        <a:t>Usage guidance</a:t>
                      </a:r>
                    </a:p>
                  </a:txBody>
                  <a:tcPr marL="0"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912971" rtl="0" eaLnBrk="1" fontAlgn="auto" latinLnBrk="0" hangingPunct="1">
                        <a:lnSpc>
                          <a:spcPct val="100000"/>
                        </a:lnSpc>
                        <a:spcBef>
                          <a:spcPts val="0"/>
                        </a:spcBef>
                        <a:spcAft>
                          <a:spcPts val="400"/>
                        </a:spcAft>
                        <a:buClrTx/>
                        <a:buSzTx/>
                        <a:buFontTx/>
                        <a:buNone/>
                        <a:tabLst/>
                        <a:defRPr/>
                      </a:pPr>
                      <a:r>
                        <a:rPr kumimoji="0" lang="en-US" sz="1200" b="0" i="0" u="none" strike="noStrike" kern="1200" cap="none" spc="0" normalizeH="0" baseline="0" noProof="0">
                          <a:ln>
                            <a:noFill/>
                          </a:ln>
                          <a:solidFill>
                            <a:schemeClr val="bg1"/>
                          </a:solidFill>
                          <a:effectLst/>
                          <a:uLnTx/>
                          <a:uFillTx/>
                          <a:latin typeface="+mn-lt"/>
                          <a:ea typeface="+mn-ea"/>
                          <a:cs typeface="+mn-cs"/>
                        </a:rPr>
                        <a:t>The core partner opportunity slides can be enhanced with deep-dive slides from the appendix. </a:t>
                      </a:r>
                      <a:r>
                        <a:rPr lang="en-US" sz="1200" b="0">
                          <a:solidFill>
                            <a:schemeClr val="bg1"/>
                          </a:solidFill>
                        </a:rPr>
                        <a:t>Please save a local copy to modify.</a:t>
                      </a:r>
                      <a:endParaRPr lang="en-US" sz="1400" b="0">
                        <a:solidFill>
                          <a:schemeClr val="bg1"/>
                        </a:solidFill>
                      </a:endParaRPr>
                    </a:p>
                  </a:txBody>
                  <a:tcPr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solidFill>
                          <a:schemeClr val="bg1"/>
                        </a:solidFill>
                      </a:endParaRPr>
                    </a:p>
                  </a:txBody>
                  <a:tcPr marL="57150" marR="57150" marT="28575" marB="28575">
                    <a:lnL w="6350" cap="flat" cmpd="sng" algn="ctr">
                      <a:solidFill>
                        <a:schemeClr val="tx2">
                          <a:lumMod val="60000"/>
                          <a:lumOff val="40000"/>
                        </a:schemeClr>
                      </a:solidFill>
                      <a:prstDash val="solid"/>
                      <a:round/>
                      <a:headEnd type="none" w="med" len="med"/>
                      <a:tailEnd type="none" w="med" len="med"/>
                    </a:lnL>
                    <a:lnR w="6350" cap="flat" cmpd="sng" algn="ctr">
                      <a:solidFill>
                        <a:schemeClr val="tx2">
                          <a:lumMod val="60000"/>
                          <a:lumOff val="40000"/>
                        </a:schemeClr>
                      </a:solid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32326663"/>
                  </a:ext>
                </a:extLst>
              </a:tr>
              <a:tr h="2514051">
                <a:tc vMerge="1">
                  <a:txBody>
                    <a:bodyPr/>
                    <a:lstStyle/>
                    <a:p>
                      <a:endParaRPr/>
                    </a:p>
                  </a:txBody>
                  <a:tcPr marL="57150" marR="57150" marT="28575" marB="28575" anchor="ctr">
                    <a:lnL w="6350" cap="flat" cmpd="sng" algn="ctr">
                      <a:solidFill>
                        <a:schemeClr val="tx2">
                          <a:lumMod val="60000"/>
                          <a:lumOff val="40000"/>
                        </a:schemeClr>
                      </a:solidFill>
                      <a:prstDash val="solid"/>
                      <a:round/>
                      <a:headEnd type="none" w="med" len="med"/>
                      <a:tailEnd type="none" w="med" len="med"/>
                    </a:lnL>
                    <a:lnR w="6350" cap="flat" cmpd="sng" algn="ctr">
                      <a:solidFill>
                        <a:schemeClr val="tx2">
                          <a:lumMod val="60000"/>
                          <a:lumOff val="40000"/>
                        </a:schemeClr>
                      </a:solidFill>
                      <a:prstDash val="solid"/>
                      <a:round/>
                      <a:headEnd type="none" w="med" len="med"/>
                      <a:tailEnd type="none" w="med" len="med"/>
                    </a:lnR>
                    <a:lnT w="6350" cap="flat" cmpd="sng" algn="ctr">
                      <a:solidFill>
                        <a:schemeClr val="tx2">
                          <a:lumMod val="60000"/>
                          <a:lumOff val="40000"/>
                        </a:schemeClr>
                      </a:solidFill>
                      <a:prstDash val="solid"/>
                      <a:round/>
                      <a:headEnd type="none" w="med" len="med"/>
                      <a:tailEnd type="none" w="med" len="med"/>
                    </a:lnT>
                    <a:lnB w="63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5000"/>
                      </a:schemeClr>
                    </a:solidFill>
                  </a:tcPr>
                </a:tc>
                <a:tc>
                  <a:txBody>
                    <a:bodyPr/>
                    <a:lstStyle/>
                    <a:p>
                      <a:pPr>
                        <a:spcAft>
                          <a:spcPts val="400"/>
                        </a:spcAft>
                      </a:pPr>
                      <a:r>
                        <a:rPr lang="en-US" sz="1200" b="0">
                          <a:solidFill>
                            <a:schemeClr val="bg1"/>
                          </a:solidFill>
                        </a:rPr>
                        <a:t>Core slides:</a:t>
                      </a:r>
                    </a:p>
                    <a:p>
                      <a:pPr marL="285750" indent="-209550">
                        <a:spcAft>
                          <a:spcPts val="400"/>
                        </a:spcAft>
                        <a:buFont typeface="Arial" panose="020B0604020202020204" pitchFamily="34" charset="0"/>
                        <a:buChar char="•"/>
                      </a:pPr>
                      <a:r>
                        <a:rPr lang="en-US" sz="1100" b="0">
                          <a:solidFill>
                            <a:schemeClr val="bg1"/>
                          </a:solidFill>
                        </a:rPr>
                        <a:t>AI transformation and drivers</a:t>
                      </a:r>
                    </a:p>
                    <a:p>
                      <a:pPr marL="285750" indent="-209550">
                        <a:spcAft>
                          <a:spcPts val="200"/>
                        </a:spcAft>
                        <a:buFont typeface="Arial" panose="020B0604020202020204" pitchFamily="34" charset="0"/>
                        <a:buChar char="•"/>
                      </a:pPr>
                      <a:r>
                        <a:rPr lang="en-US" sz="1100" b="0">
                          <a:solidFill>
                            <a:schemeClr val="bg1"/>
                          </a:solidFill>
                        </a:rPr>
                        <a:t>The partner opportunity</a:t>
                      </a:r>
                    </a:p>
                    <a:p>
                      <a:pPr marL="523875" lvl="1" indent="-173038">
                        <a:spcAft>
                          <a:spcPts val="200"/>
                        </a:spcAft>
                        <a:buFont typeface="Segoe Sans Text" pitchFamily="2" charset="0"/>
                        <a:buChar char="‒"/>
                      </a:pPr>
                      <a:r>
                        <a:rPr lang="en-US" sz="1100" b="0">
                          <a:solidFill>
                            <a:schemeClr val="bg1"/>
                          </a:solidFill>
                        </a:rPr>
                        <a:t>Sales</a:t>
                      </a:r>
                    </a:p>
                    <a:p>
                      <a:pPr marL="523875" lvl="1" indent="-173038">
                        <a:spcAft>
                          <a:spcPts val="200"/>
                        </a:spcAft>
                        <a:buFont typeface="Segoe Sans Text" pitchFamily="2" charset="0"/>
                        <a:buChar char="‒"/>
                      </a:pPr>
                      <a:r>
                        <a:rPr lang="en-US" sz="1100" b="0">
                          <a:solidFill>
                            <a:schemeClr val="bg1"/>
                          </a:solidFill>
                        </a:rPr>
                        <a:t>Services</a:t>
                      </a:r>
                    </a:p>
                    <a:p>
                      <a:pPr marL="523875" lvl="1" indent="-173038">
                        <a:spcAft>
                          <a:spcPts val="200"/>
                        </a:spcAft>
                        <a:buFont typeface="Segoe Sans Text" pitchFamily="2" charset="0"/>
                        <a:buChar char="‒"/>
                      </a:pPr>
                      <a:r>
                        <a:rPr lang="en-US" sz="1100" b="0">
                          <a:solidFill>
                            <a:schemeClr val="bg1"/>
                          </a:solidFill>
                        </a:rPr>
                        <a:t>Expansion</a:t>
                      </a:r>
                    </a:p>
                    <a:p>
                      <a:pPr marL="523875" lvl="1" indent="-173038">
                        <a:spcAft>
                          <a:spcPts val="400"/>
                        </a:spcAft>
                        <a:buFont typeface="Segoe Sans Text" pitchFamily="2" charset="0"/>
                        <a:buChar char="‒"/>
                      </a:pPr>
                      <a:r>
                        <a:rPr lang="en-US" sz="1100" b="0">
                          <a:solidFill>
                            <a:schemeClr val="bg1"/>
                          </a:solidFill>
                        </a:rPr>
                        <a:t>Margins and incentives overview and example</a:t>
                      </a:r>
                    </a:p>
                    <a:p>
                      <a:pPr marL="285750" lvl="0" indent="-209550">
                        <a:spcAft>
                          <a:spcPts val="200"/>
                        </a:spcAft>
                        <a:buFont typeface="Arial" panose="020B0604020202020204" pitchFamily="34" charset="0"/>
                        <a:buChar char="•"/>
                      </a:pPr>
                      <a:r>
                        <a:rPr lang="en-US" sz="1100" b="0">
                          <a:solidFill>
                            <a:schemeClr val="bg1"/>
                          </a:solidFill>
                        </a:rPr>
                        <a:t>Guidance</a:t>
                      </a:r>
                    </a:p>
                    <a:p>
                      <a:pPr marL="523875" lvl="1" indent="-173038" algn="l" defTabSz="914400" rtl="0" eaLnBrk="1" latinLnBrk="0" hangingPunct="1">
                        <a:spcAft>
                          <a:spcPts val="200"/>
                        </a:spcAft>
                        <a:buFont typeface="Segoe Sans Text" pitchFamily="2" charset="0"/>
                        <a:buChar char="‒"/>
                      </a:pPr>
                      <a:r>
                        <a:rPr lang="en-US" sz="1100" b="0" kern="1200">
                          <a:solidFill>
                            <a:schemeClr val="bg1"/>
                          </a:solidFill>
                          <a:latin typeface="+mn-lt"/>
                          <a:ea typeface="+mn-ea"/>
                          <a:cs typeface="+mn-cs"/>
                        </a:rPr>
                        <a:t>Initial Sale</a:t>
                      </a:r>
                    </a:p>
                    <a:p>
                      <a:pPr marL="523875" lvl="1" indent="-173038" algn="l" defTabSz="914400" rtl="0" eaLnBrk="1" latinLnBrk="0" hangingPunct="1">
                        <a:spcAft>
                          <a:spcPts val="200"/>
                        </a:spcAft>
                        <a:buFont typeface="Segoe Sans Text" pitchFamily="2" charset="0"/>
                        <a:buChar char="‒"/>
                      </a:pPr>
                      <a:r>
                        <a:rPr lang="en-US" sz="1100" b="0" kern="1200">
                          <a:solidFill>
                            <a:schemeClr val="bg1"/>
                          </a:solidFill>
                          <a:latin typeface="+mn-lt"/>
                          <a:ea typeface="+mn-ea"/>
                          <a:cs typeface="+mn-cs"/>
                        </a:rPr>
                        <a:t>Adoption</a:t>
                      </a:r>
                    </a:p>
                    <a:p>
                      <a:pPr marL="523875" lvl="1" indent="-173038" algn="l" defTabSz="914400" rtl="0" eaLnBrk="1" latinLnBrk="0" hangingPunct="1">
                        <a:spcAft>
                          <a:spcPts val="400"/>
                        </a:spcAft>
                        <a:buFont typeface="Segoe Sans Text" pitchFamily="2" charset="0"/>
                        <a:buChar char="‒"/>
                      </a:pPr>
                      <a:r>
                        <a:rPr lang="en-US" sz="1100" b="0" kern="1200">
                          <a:solidFill>
                            <a:schemeClr val="bg1"/>
                          </a:solidFill>
                          <a:latin typeface="+mn-lt"/>
                          <a:ea typeface="+mn-ea"/>
                          <a:cs typeface="+mn-cs"/>
                        </a:rPr>
                        <a:t>Expansion</a:t>
                      </a:r>
                    </a:p>
                    <a:p>
                      <a:pPr marL="285750" lvl="0" indent="-209550">
                        <a:spcAft>
                          <a:spcPts val="400"/>
                        </a:spcAft>
                        <a:buFont typeface="Arial" panose="020B0604020202020204" pitchFamily="34" charset="0"/>
                        <a:buChar char="•"/>
                      </a:pPr>
                      <a:r>
                        <a:rPr lang="en-US" sz="1100" b="0">
                          <a:solidFill>
                            <a:schemeClr val="bg1"/>
                          </a:solidFill>
                        </a:rPr>
                        <a:t>Next steps</a:t>
                      </a:r>
                    </a:p>
                    <a:p>
                      <a:pPr marL="285750" lvl="0" indent="-209550">
                        <a:spcAft>
                          <a:spcPts val="400"/>
                        </a:spcAft>
                        <a:buFont typeface="Arial" panose="020B0604020202020204" pitchFamily="34" charset="0"/>
                        <a:buChar char="•"/>
                      </a:pPr>
                      <a:r>
                        <a:rPr lang="en-US" sz="1100" b="0">
                          <a:solidFill>
                            <a:schemeClr val="bg1"/>
                          </a:solidFill>
                        </a:rPr>
                        <a:t>Resources</a:t>
                      </a:r>
                      <a:endParaRPr lang="en-US" sz="1200" b="0">
                        <a:solidFill>
                          <a:schemeClr val="bg1"/>
                        </a:solidFill>
                      </a:endParaRPr>
                    </a:p>
                  </a:txBody>
                  <a:tcP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971" rtl="0" eaLnBrk="1" fontAlgn="auto" latinLnBrk="0" hangingPunct="1">
                        <a:lnSpc>
                          <a:spcPct val="100000"/>
                        </a:lnSpc>
                        <a:spcBef>
                          <a:spcPts val="0"/>
                        </a:spcBef>
                        <a:spcAft>
                          <a:spcPts val="400"/>
                        </a:spcAft>
                        <a:buClrTx/>
                        <a:buSzTx/>
                        <a:buFontTx/>
                        <a:buNone/>
                        <a:tabLst/>
                        <a:defRPr/>
                      </a:pPr>
                      <a:r>
                        <a:rPr kumimoji="0" lang="en-US" sz="1200" b="0" i="0" u="none" strike="noStrike" kern="1200" cap="none" spc="0" normalizeH="0" baseline="0" noProof="0">
                          <a:ln>
                            <a:noFill/>
                          </a:ln>
                          <a:solidFill>
                            <a:schemeClr val="bg1"/>
                          </a:solidFill>
                          <a:effectLst/>
                          <a:uLnTx/>
                          <a:uFillTx/>
                          <a:latin typeface="+mn-lt"/>
                          <a:ea typeface="+mn-ea"/>
                          <a:cs typeface="+mn-cs"/>
                        </a:rPr>
                        <a:t>Appendix slides:</a:t>
                      </a:r>
                    </a:p>
                    <a:p>
                      <a:pPr marL="285750" marR="0" lvl="0" indent="-209550" algn="l" defTabSz="912971"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200" b="0" i="0" u="none" strike="noStrike" kern="1200" cap="none" spc="0" normalizeH="0" baseline="0" noProof="0">
                          <a:ln>
                            <a:noFill/>
                          </a:ln>
                          <a:solidFill>
                            <a:schemeClr val="bg1"/>
                          </a:solidFill>
                          <a:effectLst/>
                          <a:uLnTx/>
                          <a:uFillTx/>
                          <a:latin typeface="+mn-lt"/>
                          <a:ea typeface="+mn-ea"/>
                          <a:cs typeface="+mn-cs"/>
                        </a:rPr>
                        <a:t>Margins and incentives examples across partner types</a:t>
                      </a:r>
                    </a:p>
                    <a:p>
                      <a:pPr marL="285750" marR="0" lvl="0" indent="-209550" algn="l" defTabSz="912971"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200" b="0" i="0" u="none" strike="noStrike" kern="1200" cap="none" spc="0" normalizeH="0" baseline="0" noProof="0">
                          <a:ln>
                            <a:noFill/>
                          </a:ln>
                          <a:solidFill>
                            <a:schemeClr val="bg1"/>
                          </a:solidFill>
                          <a:effectLst/>
                          <a:uLnTx/>
                          <a:uFillTx/>
                          <a:latin typeface="+mn-lt"/>
                          <a:ea typeface="+mn-ea"/>
                          <a:cs typeface="+mn-cs"/>
                        </a:rPr>
                        <a:t>Copilot for Microsoft 365 overview</a:t>
                      </a:r>
                    </a:p>
                    <a:p>
                      <a:pPr marL="285750" marR="0" lvl="0" indent="-209550" algn="l" defTabSz="912971"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200" b="0" i="0" u="none" strike="noStrike" kern="1200" cap="none" spc="0" normalizeH="0" baseline="0" noProof="0">
                          <a:ln>
                            <a:noFill/>
                          </a:ln>
                          <a:solidFill>
                            <a:schemeClr val="bg1"/>
                          </a:solidFill>
                          <a:effectLst/>
                          <a:uLnTx/>
                          <a:uFillTx/>
                          <a:latin typeface="+mn-lt"/>
                          <a:ea typeface="+mn-ea"/>
                          <a:cs typeface="+mn-cs"/>
                        </a:rPr>
                        <a:t>Copilot for Sales and Service</a:t>
                      </a:r>
                    </a:p>
                    <a:p>
                      <a:pPr>
                        <a:spcAft>
                          <a:spcPts val="400"/>
                        </a:spcAft>
                      </a:pPr>
                      <a:endParaRPr lang="en-US" sz="1600" b="0">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83758">
                <a:tc>
                  <a:txBody>
                    <a:bodyPr/>
                    <a:lstStyle/>
                    <a:p>
                      <a:pPr>
                        <a:spcAft>
                          <a:spcPts val="400"/>
                        </a:spcAft>
                      </a:pPr>
                      <a:r>
                        <a:rPr lang="en-US" sz="1200" b="0">
                          <a:solidFill>
                            <a:schemeClr val="bg1"/>
                          </a:solidFill>
                          <a:latin typeface="+mj-lt"/>
                        </a:rPr>
                        <a:t>Version</a:t>
                      </a:r>
                    </a:p>
                  </a:txBody>
                  <a:tcPr marL="0" anchor="ctr">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spcAft>
                          <a:spcPts val="400"/>
                        </a:spcAft>
                      </a:pPr>
                      <a:r>
                        <a:rPr lang="en-US" sz="1200">
                          <a:solidFill>
                            <a:schemeClr val="bg1"/>
                          </a:solidFill>
                        </a:rPr>
                        <a:t>July 2024</a:t>
                      </a:r>
                    </a:p>
                  </a:txBody>
                  <a:tcPr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1699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6A2A009-B9FE-5CB6-F1BA-F5272710ADAA}"/>
              </a:ext>
              <a:ext uri="{C183D7F6-B498-43B3-948B-1728B52AA6E4}">
                <adec:decorative xmlns:adec="http://schemas.microsoft.com/office/drawing/2017/decorative" val="1"/>
              </a:ext>
            </a:extLst>
          </p:cNvPr>
          <p:cNvGrpSpPr/>
          <p:nvPr/>
        </p:nvGrpSpPr>
        <p:grpSpPr>
          <a:xfrm>
            <a:off x="495300" y="1726393"/>
            <a:ext cx="11201400" cy="4084636"/>
            <a:chOff x="495300" y="1726393"/>
            <a:chExt cx="11201400" cy="4084636"/>
          </a:xfrm>
        </p:grpSpPr>
        <p:sp>
          <p:nvSpPr>
            <p:cNvPr id="2" name="!!Rectangle: Rounded Corners 5">
              <a:extLst>
                <a:ext uri="{FF2B5EF4-FFF2-40B4-BE49-F238E27FC236}">
                  <a16:creationId xmlns:a16="http://schemas.microsoft.com/office/drawing/2014/main" id="{A09BE552-FB88-714F-9139-BE3A9FB0ED27}"/>
                </a:ext>
                <a:ext uri="{C183D7F6-B498-43B3-948B-1728B52AA6E4}">
                  <adec:decorative xmlns:adec="http://schemas.microsoft.com/office/drawing/2017/decorative" val="1"/>
                </a:ext>
              </a:extLst>
            </p:cNvPr>
            <p:cNvSpPr/>
            <p:nvPr/>
          </p:nvSpPr>
          <p:spPr>
            <a:xfrm>
              <a:off x="495300" y="1726393"/>
              <a:ext cx="11201400" cy="4084636"/>
            </a:xfrm>
            <a:prstGeom prst="roundRect">
              <a:avLst>
                <a:gd name="adj" fmla="val 4780"/>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7" name="Rectangle: Rounded Corners 6">
              <a:extLst>
                <a:ext uri="{FF2B5EF4-FFF2-40B4-BE49-F238E27FC236}">
                  <a16:creationId xmlns:a16="http://schemas.microsoft.com/office/drawing/2014/main" id="{269D2652-5287-78E6-2416-FD7C11993426}"/>
                </a:ext>
                <a:ext uri="{C183D7F6-B498-43B3-948B-1728B52AA6E4}">
                  <adec:decorative xmlns:adec="http://schemas.microsoft.com/office/drawing/2017/decorative" val="1"/>
                </a:ext>
              </a:extLst>
            </p:cNvPr>
            <p:cNvSpPr>
              <a:spLocks/>
            </p:cNvSpPr>
            <p:nvPr/>
          </p:nvSpPr>
          <p:spPr>
            <a:xfrm>
              <a:off x="647944" y="1873037"/>
              <a:ext cx="10896112" cy="3848099"/>
            </a:xfrm>
            <a:prstGeom prst="roundRect">
              <a:avLst>
                <a:gd name="adj" fmla="val 3447"/>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cxnSp>
          <p:nvCxnSpPr>
            <p:cNvPr id="70" name="Straight Connector 69">
              <a:extLst>
                <a:ext uri="{FF2B5EF4-FFF2-40B4-BE49-F238E27FC236}">
                  <a16:creationId xmlns:a16="http://schemas.microsoft.com/office/drawing/2014/main" id="{28643D88-D5CD-7643-FC82-01A827EB29D8}"/>
                </a:ext>
              </a:extLst>
            </p:cNvPr>
            <p:cNvCxnSpPr/>
            <p:nvPr/>
          </p:nvCxnSpPr>
          <p:spPr>
            <a:xfrm>
              <a:off x="3371972" y="3623341"/>
              <a:ext cx="0" cy="1754515"/>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2D5E039C-27D0-FF1B-4401-297CFDE0C796}"/>
                </a:ext>
              </a:extLst>
            </p:cNvPr>
            <p:cNvCxnSpPr/>
            <p:nvPr/>
          </p:nvCxnSpPr>
          <p:spPr>
            <a:xfrm>
              <a:off x="6096000" y="3623341"/>
              <a:ext cx="0" cy="1754515"/>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A46CC1A-A1D1-9D17-C9AE-998B4E739392}"/>
                </a:ext>
              </a:extLst>
            </p:cNvPr>
            <p:cNvCxnSpPr/>
            <p:nvPr/>
          </p:nvCxnSpPr>
          <p:spPr>
            <a:xfrm>
              <a:off x="8820028" y="3623341"/>
              <a:ext cx="0" cy="1754515"/>
            </a:xfrm>
            <a:prstGeom prst="line">
              <a:avLst/>
            </a:prstGeom>
          </p:spPr>
          <p:style>
            <a:lnRef idx="1">
              <a:schemeClr val="accent1"/>
            </a:lnRef>
            <a:fillRef idx="0">
              <a:schemeClr val="accent1"/>
            </a:fillRef>
            <a:effectRef idx="0">
              <a:schemeClr val="accent1"/>
            </a:effectRef>
            <a:fontRef idx="minor">
              <a:schemeClr val="tx1"/>
            </a:fontRef>
          </p:style>
        </p:cxnSp>
        <p:grpSp>
          <p:nvGrpSpPr>
            <p:cNvPr id="97" name="Group 96">
              <a:extLst>
                <a:ext uri="{FF2B5EF4-FFF2-40B4-BE49-F238E27FC236}">
                  <a16:creationId xmlns:a16="http://schemas.microsoft.com/office/drawing/2014/main" id="{23E980BE-F1DB-8E0D-706B-45F12523A970}"/>
                </a:ext>
                <a:ext uri="{C183D7F6-B498-43B3-948B-1728B52AA6E4}">
                  <adec:decorative xmlns:adec="http://schemas.microsoft.com/office/drawing/2017/decorative" val="1"/>
                </a:ext>
              </a:extLst>
            </p:cNvPr>
            <p:cNvGrpSpPr>
              <a:grpSpLocks/>
            </p:cNvGrpSpPr>
            <p:nvPr/>
          </p:nvGrpSpPr>
          <p:grpSpPr>
            <a:xfrm>
              <a:off x="1676644" y="2059955"/>
              <a:ext cx="666628" cy="666628"/>
              <a:chOff x="3101063" y="1686958"/>
              <a:chExt cx="2149566" cy="2149566"/>
            </a:xfrm>
            <a:effectLst/>
          </p:grpSpPr>
          <p:grpSp>
            <p:nvGrpSpPr>
              <p:cNvPr id="98" name="Group 97">
                <a:extLst>
                  <a:ext uri="{FF2B5EF4-FFF2-40B4-BE49-F238E27FC236}">
                    <a16:creationId xmlns:a16="http://schemas.microsoft.com/office/drawing/2014/main" id="{EBC9CB43-CE4F-EC72-3FE1-D72EFE2F8F6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0" name="Oval 99">
                  <a:extLst>
                    <a:ext uri="{FF2B5EF4-FFF2-40B4-BE49-F238E27FC236}">
                      <a16:creationId xmlns:a16="http://schemas.microsoft.com/office/drawing/2014/main" id="{0656D64C-B30C-1E44-C9BF-760E29AC4FCE}"/>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1" name="Oval 46_1">
                  <a:extLst>
                    <a:ext uri="{FF2B5EF4-FFF2-40B4-BE49-F238E27FC236}">
                      <a16:creationId xmlns:a16="http://schemas.microsoft.com/office/drawing/2014/main" id="{D45CDD59-AE62-4445-A901-72B93AA901B3}"/>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99" name="Oval 34_1">
                <a:extLst>
                  <a:ext uri="{FF2B5EF4-FFF2-40B4-BE49-F238E27FC236}">
                    <a16:creationId xmlns:a16="http://schemas.microsoft.com/office/drawing/2014/main" id="{E9DD23C6-372D-E43F-D3E2-C0B999F757B7}"/>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02" name="Group 101">
              <a:extLst>
                <a:ext uri="{FF2B5EF4-FFF2-40B4-BE49-F238E27FC236}">
                  <a16:creationId xmlns:a16="http://schemas.microsoft.com/office/drawing/2014/main" id="{D531CBCF-1FF6-6AC9-01EF-1531CDD8F577}"/>
                </a:ext>
                <a:ext uri="{C183D7F6-B498-43B3-948B-1728B52AA6E4}">
                  <adec:decorative xmlns:adec="http://schemas.microsoft.com/office/drawing/2017/decorative" val="1"/>
                </a:ext>
              </a:extLst>
            </p:cNvPr>
            <p:cNvGrpSpPr>
              <a:grpSpLocks/>
            </p:cNvGrpSpPr>
            <p:nvPr/>
          </p:nvGrpSpPr>
          <p:grpSpPr>
            <a:xfrm>
              <a:off x="4400672" y="2059955"/>
              <a:ext cx="666628" cy="666628"/>
              <a:chOff x="3101063" y="1686958"/>
              <a:chExt cx="2149566" cy="2149566"/>
            </a:xfrm>
            <a:effectLst/>
          </p:grpSpPr>
          <p:grpSp>
            <p:nvGrpSpPr>
              <p:cNvPr id="103" name="Group 102">
                <a:extLst>
                  <a:ext uri="{FF2B5EF4-FFF2-40B4-BE49-F238E27FC236}">
                    <a16:creationId xmlns:a16="http://schemas.microsoft.com/office/drawing/2014/main" id="{7E973F82-92DE-771C-06C6-0B723A6FCCE6}"/>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5" name="Oval 104">
                  <a:extLst>
                    <a:ext uri="{FF2B5EF4-FFF2-40B4-BE49-F238E27FC236}">
                      <a16:creationId xmlns:a16="http://schemas.microsoft.com/office/drawing/2014/main" id="{979E8A19-EE0C-2BBD-1DE4-98AAAC6C94D7}"/>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6" name="Oval 46_1">
                  <a:extLst>
                    <a:ext uri="{FF2B5EF4-FFF2-40B4-BE49-F238E27FC236}">
                      <a16:creationId xmlns:a16="http://schemas.microsoft.com/office/drawing/2014/main" id="{E319377C-9848-476D-4439-2ED5F4C17F5E}"/>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4" name="Oval 34_1">
                <a:extLst>
                  <a:ext uri="{FF2B5EF4-FFF2-40B4-BE49-F238E27FC236}">
                    <a16:creationId xmlns:a16="http://schemas.microsoft.com/office/drawing/2014/main" id="{B14A7921-4759-B549-A08A-186054A697DE}"/>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12" name="Group 111">
              <a:extLst>
                <a:ext uri="{FF2B5EF4-FFF2-40B4-BE49-F238E27FC236}">
                  <a16:creationId xmlns:a16="http://schemas.microsoft.com/office/drawing/2014/main" id="{B73291DD-5FCE-AF8E-E707-21E5EC488C26}"/>
                </a:ext>
                <a:ext uri="{C183D7F6-B498-43B3-948B-1728B52AA6E4}">
                  <adec:decorative xmlns:adec="http://schemas.microsoft.com/office/drawing/2017/decorative" val="1"/>
                </a:ext>
              </a:extLst>
            </p:cNvPr>
            <p:cNvGrpSpPr>
              <a:grpSpLocks/>
            </p:cNvGrpSpPr>
            <p:nvPr/>
          </p:nvGrpSpPr>
          <p:grpSpPr>
            <a:xfrm>
              <a:off x="7124700" y="2059955"/>
              <a:ext cx="666628" cy="666628"/>
              <a:chOff x="3101063" y="1686958"/>
              <a:chExt cx="2149566" cy="2149566"/>
            </a:xfrm>
            <a:effectLst/>
          </p:grpSpPr>
          <p:grpSp>
            <p:nvGrpSpPr>
              <p:cNvPr id="113" name="Group 112">
                <a:extLst>
                  <a:ext uri="{FF2B5EF4-FFF2-40B4-BE49-F238E27FC236}">
                    <a16:creationId xmlns:a16="http://schemas.microsoft.com/office/drawing/2014/main" id="{54E63DAF-8350-AA72-A5D5-38D1A648BB6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5" name="Oval 114">
                  <a:extLst>
                    <a:ext uri="{FF2B5EF4-FFF2-40B4-BE49-F238E27FC236}">
                      <a16:creationId xmlns:a16="http://schemas.microsoft.com/office/drawing/2014/main" id="{4BDA0011-D387-2866-4EBB-09C7567D42FA}"/>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6" name="Oval 46_1">
                  <a:extLst>
                    <a:ext uri="{FF2B5EF4-FFF2-40B4-BE49-F238E27FC236}">
                      <a16:creationId xmlns:a16="http://schemas.microsoft.com/office/drawing/2014/main" id="{8F5075C2-A0FB-E7A1-66B9-A530EF31988D}"/>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4" name="Oval 34_1">
                <a:extLst>
                  <a:ext uri="{FF2B5EF4-FFF2-40B4-BE49-F238E27FC236}">
                    <a16:creationId xmlns:a16="http://schemas.microsoft.com/office/drawing/2014/main" id="{1EA1E6BE-6E07-0C98-B9D9-49839CB2778B}"/>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07" name="Group 106">
              <a:extLst>
                <a:ext uri="{FF2B5EF4-FFF2-40B4-BE49-F238E27FC236}">
                  <a16:creationId xmlns:a16="http://schemas.microsoft.com/office/drawing/2014/main" id="{DDD27FD3-2D51-B15C-6224-3279E5147AC1}"/>
                </a:ext>
                <a:ext uri="{C183D7F6-B498-43B3-948B-1728B52AA6E4}">
                  <adec:decorative xmlns:adec="http://schemas.microsoft.com/office/drawing/2017/decorative" val="1"/>
                </a:ext>
              </a:extLst>
            </p:cNvPr>
            <p:cNvGrpSpPr>
              <a:grpSpLocks/>
            </p:cNvGrpSpPr>
            <p:nvPr/>
          </p:nvGrpSpPr>
          <p:grpSpPr>
            <a:xfrm>
              <a:off x="9848728" y="2059955"/>
              <a:ext cx="666628" cy="666628"/>
              <a:chOff x="3101063" y="1686958"/>
              <a:chExt cx="2149566" cy="2149566"/>
            </a:xfrm>
            <a:effectLst/>
          </p:grpSpPr>
          <p:grpSp>
            <p:nvGrpSpPr>
              <p:cNvPr id="108" name="Group 107">
                <a:extLst>
                  <a:ext uri="{FF2B5EF4-FFF2-40B4-BE49-F238E27FC236}">
                    <a16:creationId xmlns:a16="http://schemas.microsoft.com/office/drawing/2014/main" id="{2FEBBE39-9DDA-4319-783C-F208E6C278CD}"/>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0" name="Oval 109">
                  <a:extLst>
                    <a:ext uri="{FF2B5EF4-FFF2-40B4-BE49-F238E27FC236}">
                      <a16:creationId xmlns:a16="http://schemas.microsoft.com/office/drawing/2014/main" id="{5FF2190F-C99D-01A1-C57B-8EEE8A334C75}"/>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1" name="Oval 46_1">
                  <a:extLst>
                    <a:ext uri="{FF2B5EF4-FFF2-40B4-BE49-F238E27FC236}">
                      <a16:creationId xmlns:a16="http://schemas.microsoft.com/office/drawing/2014/main" id="{CD86518D-AE85-D5B0-6CED-C1A91DE02CD1}"/>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9" name="Oval 34_1">
                <a:extLst>
                  <a:ext uri="{FF2B5EF4-FFF2-40B4-BE49-F238E27FC236}">
                    <a16:creationId xmlns:a16="http://schemas.microsoft.com/office/drawing/2014/main" id="{9F41A108-0EB4-CDFA-B056-8CE6325F5B5B}"/>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93" name="Grey oval containing warning">
              <a:extLst>
                <a:ext uri="{FF2B5EF4-FFF2-40B4-BE49-F238E27FC236}">
                  <a16:creationId xmlns:a16="http://schemas.microsoft.com/office/drawing/2014/main" id="{0F5BE6EE-6578-315B-D6B4-BAE7AE8A6715}"/>
                </a:ext>
                <a:ext uri="{C183D7F6-B498-43B3-948B-1728B52AA6E4}">
                  <adec:decorative xmlns:adec="http://schemas.microsoft.com/office/drawing/2017/decorative" val="1"/>
                </a:ext>
              </a:extLst>
            </p:cNvPr>
            <p:cNvSpPr/>
            <p:nvPr/>
          </p:nvSpPr>
          <p:spPr>
            <a:xfrm>
              <a:off x="1644418" y="5701626"/>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94" name="Grey oval containing warning">
              <a:extLst>
                <a:ext uri="{FF2B5EF4-FFF2-40B4-BE49-F238E27FC236}">
                  <a16:creationId xmlns:a16="http://schemas.microsoft.com/office/drawing/2014/main" id="{24519F16-0683-9D89-D47F-D12A12E5C666}"/>
                </a:ext>
                <a:ext uri="{C183D7F6-B498-43B3-948B-1728B52AA6E4}">
                  <adec:decorative xmlns:adec="http://schemas.microsoft.com/office/drawing/2017/decorative" val="1"/>
                </a:ext>
              </a:extLst>
            </p:cNvPr>
            <p:cNvSpPr/>
            <p:nvPr/>
          </p:nvSpPr>
          <p:spPr>
            <a:xfrm>
              <a:off x="4368446" y="5701626"/>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95" name="Grey oval containing warning">
              <a:extLst>
                <a:ext uri="{FF2B5EF4-FFF2-40B4-BE49-F238E27FC236}">
                  <a16:creationId xmlns:a16="http://schemas.microsoft.com/office/drawing/2014/main" id="{66F5B113-EE23-5E03-3686-05BC33981CBE}"/>
                </a:ext>
                <a:ext uri="{C183D7F6-B498-43B3-948B-1728B52AA6E4}">
                  <adec:decorative xmlns:adec="http://schemas.microsoft.com/office/drawing/2017/decorative" val="1"/>
                </a:ext>
              </a:extLst>
            </p:cNvPr>
            <p:cNvSpPr/>
            <p:nvPr/>
          </p:nvSpPr>
          <p:spPr>
            <a:xfrm>
              <a:off x="7092474" y="5701626"/>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96" name="Grey oval containing warning">
              <a:extLst>
                <a:ext uri="{FF2B5EF4-FFF2-40B4-BE49-F238E27FC236}">
                  <a16:creationId xmlns:a16="http://schemas.microsoft.com/office/drawing/2014/main" id="{9092ECF0-0B82-6C1A-5D4A-DAD20BAE0B45}"/>
                </a:ext>
                <a:ext uri="{C183D7F6-B498-43B3-948B-1728B52AA6E4}">
                  <adec:decorative xmlns:adec="http://schemas.microsoft.com/office/drawing/2017/decorative" val="1"/>
                </a:ext>
              </a:extLst>
            </p:cNvPr>
            <p:cNvSpPr/>
            <p:nvPr/>
          </p:nvSpPr>
          <p:spPr>
            <a:xfrm>
              <a:off x="9816502" y="5701626"/>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grpSp>
      <p:sp>
        <p:nvSpPr>
          <p:cNvPr id="6" name="Title 5">
            <a:extLst>
              <a:ext uri="{FF2B5EF4-FFF2-40B4-BE49-F238E27FC236}">
                <a16:creationId xmlns:a16="http://schemas.microsoft.com/office/drawing/2014/main" id="{4439A938-4037-4577-E488-83B8EEE87A62}"/>
              </a:ext>
            </a:extLst>
          </p:cNvPr>
          <p:cNvSpPr>
            <a:spLocks noGrp="1"/>
          </p:cNvSpPr>
          <p:nvPr>
            <p:ph type="title"/>
          </p:nvPr>
        </p:nvSpPr>
        <p:spPr>
          <a:xfrm>
            <a:off x="495300" y="509156"/>
            <a:ext cx="11201400" cy="443198"/>
          </a:xfrm>
        </p:spPr>
        <p:txBody>
          <a:bodyPr/>
          <a:lstStyle/>
          <a:p>
            <a:r>
              <a:rPr lang="en-US"/>
              <a:t>Capture share with multiple motions</a:t>
            </a:r>
          </a:p>
        </p:txBody>
      </p:sp>
      <p:sp>
        <p:nvSpPr>
          <p:cNvPr id="42" name="Text Placeholder 41">
            <a:extLst>
              <a:ext uri="{FF2B5EF4-FFF2-40B4-BE49-F238E27FC236}">
                <a16:creationId xmlns:a16="http://schemas.microsoft.com/office/drawing/2014/main" id="{634B7368-2B03-A243-A708-B7B1EE7CB56A}"/>
              </a:ext>
            </a:extLst>
          </p:cNvPr>
          <p:cNvSpPr>
            <a:spLocks noGrp="1"/>
          </p:cNvSpPr>
          <p:nvPr>
            <p:ph type="body" sz="quarter" idx="11"/>
          </p:nvPr>
        </p:nvSpPr>
        <p:spPr>
          <a:xfrm>
            <a:off x="495300" y="1033654"/>
            <a:ext cx="11201400" cy="276999"/>
          </a:xfrm>
        </p:spPr>
        <p:txBody>
          <a:bodyPr/>
          <a:lstStyle/>
          <a:p>
            <a:r>
              <a:rPr lang="en-US"/>
              <a:t>Use Copilot for Microsoft 365 to create attractive opportunities for customers across your portfolio</a:t>
            </a:r>
          </a:p>
        </p:txBody>
      </p:sp>
      <p:sp>
        <p:nvSpPr>
          <p:cNvPr id="91" name="Graphic 9">
            <a:extLst>
              <a:ext uri="{FF2B5EF4-FFF2-40B4-BE49-F238E27FC236}">
                <a16:creationId xmlns:a16="http://schemas.microsoft.com/office/drawing/2014/main" id="{65064CE9-5F04-828A-E05A-6D577F326D25}"/>
              </a:ext>
              <a:ext uri="{C183D7F6-B498-43B3-948B-1728B52AA6E4}">
                <adec:decorative xmlns:adec="http://schemas.microsoft.com/office/drawing/2017/decorative" val="1"/>
              </a:ext>
            </a:extLst>
          </p:cNvPr>
          <p:cNvSpPr>
            <a:spLocks noChangeAspect="1"/>
          </p:cNvSpPr>
          <p:nvPr/>
        </p:nvSpPr>
        <p:spPr>
          <a:xfrm>
            <a:off x="7317610" y="2237255"/>
            <a:ext cx="280806" cy="280885"/>
          </a:xfrm>
          <a:custGeom>
            <a:avLst/>
            <a:gdLst>
              <a:gd name="connsiteX0" fmla="*/ 93043 w 199989"/>
              <a:gd name="connsiteY0" fmla="*/ 16623 h 200046"/>
              <a:gd name="connsiteX1" fmla="*/ 173864 w 199989"/>
              <a:gd name="connsiteY1" fmla="*/ 16855 h 200046"/>
              <a:gd name="connsiteX2" fmla="*/ 177501 w 199989"/>
              <a:gd name="connsiteY2" fmla="*/ 93423 h 200046"/>
              <a:gd name="connsiteX3" fmla="*/ 163347 w 199989"/>
              <a:gd name="connsiteY3" fmla="*/ 87765 h 200046"/>
              <a:gd name="connsiteX4" fmla="*/ 163766 w 199989"/>
              <a:gd name="connsiteY4" fmla="*/ 87346 h 200046"/>
              <a:gd name="connsiteX5" fmla="*/ 163252 w 199989"/>
              <a:gd name="connsiteY5" fmla="*/ 26705 h 200046"/>
              <a:gd name="connsiteX6" fmla="*/ 104730 w 199989"/>
              <a:gd name="connsiteY6" fmla="*/ 25205 h 200046"/>
              <a:gd name="connsiteX7" fmla="*/ 103130 w 199989"/>
              <a:gd name="connsiteY7" fmla="*/ 26729 h 200046"/>
              <a:gd name="connsiteX8" fmla="*/ 103006 w 199989"/>
              <a:gd name="connsiteY8" fmla="*/ 26863 h 200046"/>
              <a:gd name="connsiteX9" fmla="*/ 12175 w 199989"/>
              <a:gd name="connsiteY9" fmla="*/ 117693 h 200046"/>
              <a:gd name="connsiteX10" fmla="*/ 2073 w 199989"/>
              <a:gd name="connsiteY10" fmla="*/ 117654 h 200046"/>
              <a:gd name="connsiteX11" fmla="*/ 1384 w 199989"/>
              <a:gd name="connsiteY11" fmla="*/ 108397 h 200046"/>
              <a:gd name="connsiteX12" fmla="*/ 2069 w 199989"/>
              <a:gd name="connsiteY12" fmla="*/ 107596 h 200046"/>
              <a:gd name="connsiteX13" fmla="*/ 93024 w 199989"/>
              <a:gd name="connsiteY13" fmla="*/ 16623 h 200046"/>
              <a:gd name="connsiteX14" fmla="*/ 93043 w 199989"/>
              <a:gd name="connsiteY14" fmla="*/ 16623 h 200046"/>
              <a:gd name="connsiteX15" fmla="*/ 87709 w 199989"/>
              <a:gd name="connsiteY15" fmla="*/ 163384 h 200046"/>
              <a:gd name="connsiteX16" fmla="*/ 93500 w 199989"/>
              <a:gd name="connsiteY16" fmla="*/ 177786 h 200046"/>
              <a:gd name="connsiteX17" fmla="*/ 89909 w 199989"/>
              <a:gd name="connsiteY17" fmla="*/ 181387 h 200046"/>
              <a:gd name="connsiteX18" fmla="*/ 89557 w 199989"/>
              <a:gd name="connsiteY18" fmla="*/ 181672 h 200046"/>
              <a:gd name="connsiteX19" fmla="*/ 39476 w 199989"/>
              <a:gd name="connsiteY19" fmla="*/ 179032 h 200046"/>
              <a:gd name="connsiteX20" fmla="*/ 37274 w 199989"/>
              <a:gd name="connsiteY20" fmla="*/ 134295 h 200046"/>
              <a:gd name="connsiteX21" fmla="*/ 38083 w 199989"/>
              <a:gd name="connsiteY21" fmla="*/ 133057 h 200046"/>
              <a:gd name="connsiteX22" fmla="*/ 38598 w 199989"/>
              <a:gd name="connsiteY22" fmla="*/ 132485 h 200046"/>
              <a:gd name="connsiteX23" fmla="*/ 39417 w 199989"/>
              <a:gd name="connsiteY23" fmla="*/ 131657 h 200046"/>
              <a:gd name="connsiteX24" fmla="*/ 40770 w 199989"/>
              <a:gd name="connsiteY24" fmla="*/ 130247 h 200046"/>
              <a:gd name="connsiteX25" fmla="*/ 40789 w 199989"/>
              <a:gd name="connsiteY25" fmla="*/ 130275 h 200046"/>
              <a:gd name="connsiteX26" fmla="*/ 111616 w 199989"/>
              <a:gd name="connsiteY26" fmla="*/ 59267 h 200046"/>
              <a:gd name="connsiteX27" fmla="*/ 120922 w 199989"/>
              <a:gd name="connsiteY27" fmla="*/ 58562 h 200046"/>
              <a:gd name="connsiteX28" fmla="*/ 121723 w 199989"/>
              <a:gd name="connsiteY28" fmla="*/ 59257 h 200046"/>
              <a:gd name="connsiteX29" fmla="*/ 122427 w 199989"/>
              <a:gd name="connsiteY29" fmla="*/ 68553 h 200046"/>
              <a:gd name="connsiteX30" fmla="*/ 121732 w 199989"/>
              <a:gd name="connsiteY30" fmla="*/ 69363 h 200046"/>
              <a:gd name="connsiteX31" fmla="*/ 49399 w 199989"/>
              <a:gd name="connsiteY31" fmla="*/ 141877 h 200046"/>
              <a:gd name="connsiteX32" fmla="*/ 52556 w 199989"/>
              <a:gd name="connsiteY32" fmla="*/ 171749 h 200046"/>
              <a:gd name="connsiteX33" fmla="*/ 79632 w 199989"/>
              <a:gd name="connsiteY33" fmla="*/ 171452 h 200046"/>
              <a:gd name="connsiteX34" fmla="*/ 87709 w 199989"/>
              <a:gd name="connsiteY34" fmla="*/ 163384 h 200046"/>
              <a:gd name="connsiteX35" fmla="*/ 199989 w 199989"/>
              <a:gd name="connsiteY35" fmla="*/ 147659 h 200046"/>
              <a:gd name="connsiteX36" fmla="*/ 147602 w 199989"/>
              <a:gd name="connsiteY36" fmla="*/ 200046 h 200046"/>
              <a:gd name="connsiteX37" fmla="*/ 95214 w 199989"/>
              <a:gd name="connsiteY37" fmla="*/ 147659 h 200046"/>
              <a:gd name="connsiteX38" fmla="*/ 147602 w 199989"/>
              <a:gd name="connsiteY38" fmla="*/ 95271 h 200046"/>
              <a:gd name="connsiteX39" fmla="*/ 199989 w 199989"/>
              <a:gd name="connsiteY39" fmla="*/ 147659 h 200046"/>
              <a:gd name="connsiteX40" fmla="*/ 119027 w 199989"/>
              <a:gd name="connsiteY40" fmla="*/ 142896 h 200046"/>
              <a:gd name="connsiteX41" fmla="*/ 114264 w 199989"/>
              <a:gd name="connsiteY41" fmla="*/ 147659 h 200046"/>
              <a:gd name="connsiteX42" fmla="*/ 119027 w 199989"/>
              <a:gd name="connsiteY42" fmla="*/ 152421 h 200046"/>
              <a:gd name="connsiteX43" fmla="*/ 164680 w 199989"/>
              <a:gd name="connsiteY43" fmla="*/ 152421 h 200046"/>
              <a:gd name="connsiteX44" fmla="*/ 149002 w 199989"/>
              <a:gd name="connsiteY44" fmla="*/ 168099 h 200046"/>
              <a:gd name="connsiteX45" fmla="*/ 148997 w 199989"/>
              <a:gd name="connsiteY45" fmla="*/ 174838 h 200046"/>
              <a:gd name="connsiteX46" fmla="*/ 155736 w 199989"/>
              <a:gd name="connsiteY46" fmla="*/ 174843 h 200046"/>
              <a:gd name="connsiteX47" fmla="*/ 179549 w 199989"/>
              <a:gd name="connsiteY47" fmla="*/ 151030 h 200046"/>
              <a:gd name="connsiteX48" fmla="*/ 179557 w 199989"/>
              <a:gd name="connsiteY48" fmla="*/ 144295 h 200046"/>
              <a:gd name="connsiteX49" fmla="*/ 179549 w 199989"/>
              <a:gd name="connsiteY49" fmla="*/ 144287 h 200046"/>
              <a:gd name="connsiteX50" fmla="*/ 155736 w 199989"/>
              <a:gd name="connsiteY50" fmla="*/ 120474 h 200046"/>
              <a:gd name="connsiteX51" fmla="*/ 148997 w 199989"/>
              <a:gd name="connsiteY51" fmla="*/ 120479 h 200046"/>
              <a:gd name="connsiteX52" fmla="*/ 149002 w 199989"/>
              <a:gd name="connsiteY52" fmla="*/ 127218 h 200046"/>
              <a:gd name="connsiteX53" fmla="*/ 164680 w 199989"/>
              <a:gd name="connsiteY53" fmla="*/ 142896 h 200046"/>
              <a:gd name="connsiteX54" fmla="*/ 119027 w 199989"/>
              <a:gd name="connsiteY54" fmla="*/ 142896 h 2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99989" h="200046">
                <a:moveTo>
                  <a:pt x="93043" y="16623"/>
                </a:moveTo>
                <a:cubicBezTo>
                  <a:pt x="115426" y="-5631"/>
                  <a:pt x="151610" y="-5527"/>
                  <a:pt x="173864" y="16855"/>
                </a:cubicBezTo>
                <a:cubicBezTo>
                  <a:pt x="194552" y="37661"/>
                  <a:pt x="196123" y="70751"/>
                  <a:pt x="177501" y="93423"/>
                </a:cubicBezTo>
                <a:cubicBezTo>
                  <a:pt x="173036" y="90957"/>
                  <a:pt x="168281" y="89057"/>
                  <a:pt x="163347" y="87765"/>
                </a:cubicBezTo>
                <a:lnTo>
                  <a:pt x="163766" y="87346"/>
                </a:lnTo>
                <a:cubicBezTo>
                  <a:pt x="180370" y="70459"/>
                  <a:pt x="180139" y="43308"/>
                  <a:pt x="163252" y="26705"/>
                </a:cubicBezTo>
                <a:cubicBezTo>
                  <a:pt x="147172" y="10896"/>
                  <a:pt x="121598" y="10241"/>
                  <a:pt x="104730" y="25205"/>
                </a:cubicBezTo>
                <a:lnTo>
                  <a:pt x="103130" y="26729"/>
                </a:lnTo>
                <a:lnTo>
                  <a:pt x="103006" y="26863"/>
                </a:lnTo>
                <a:lnTo>
                  <a:pt x="12175" y="117693"/>
                </a:lnTo>
                <a:cubicBezTo>
                  <a:pt x="9375" y="120471"/>
                  <a:pt x="4852" y="120454"/>
                  <a:pt x="2073" y="117654"/>
                </a:cubicBezTo>
                <a:cubicBezTo>
                  <a:pt x="-404" y="115157"/>
                  <a:pt x="-696" y="111231"/>
                  <a:pt x="1384" y="108397"/>
                </a:cubicBezTo>
                <a:lnTo>
                  <a:pt x="2069" y="107596"/>
                </a:lnTo>
                <a:lnTo>
                  <a:pt x="93024" y="16623"/>
                </a:lnTo>
                <a:lnTo>
                  <a:pt x="93043" y="16623"/>
                </a:lnTo>
                <a:close/>
                <a:moveTo>
                  <a:pt x="87709" y="163384"/>
                </a:moveTo>
                <a:cubicBezTo>
                  <a:pt x="89042" y="168471"/>
                  <a:pt x="90995" y="173300"/>
                  <a:pt x="93500" y="177786"/>
                </a:cubicBezTo>
                <a:lnTo>
                  <a:pt x="89909" y="181387"/>
                </a:lnTo>
                <a:lnTo>
                  <a:pt x="89557" y="181672"/>
                </a:lnTo>
                <a:cubicBezTo>
                  <a:pt x="74998" y="194773"/>
                  <a:pt x="52576" y="193591"/>
                  <a:pt x="39476" y="179032"/>
                </a:cubicBezTo>
                <a:cubicBezTo>
                  <a:pt x="28225" y="166529"/>
                  <a:pt x="27305" y="147842"/>
                  <a:pt x="37274" y="134295"/>
                </a:cubicBezTo>
                <a:cubicBezTo>
                  <a:pt x="37501" y="133856"/>
                  <a:pt x="37772" y="133441"/>
                  <a:pt x="38083" y="133057"/>
                </a:cubicBezTo>
                <a:lnTo>
                  <a:pt x="38598" y="132485"/>
                </a:lnTo>
                <a:lnTo>
                  <a:pt x="39417" y="131657"/>
                </a:lnTo>
                <a:lnTo>
                  <a:pt x="40770" y="130247"/>
                </a:lnTo>
                <a:lnTo>
                  <a:pt x="40789" y="130275"/>
                </a:lnTo>
                <a:lnTo>
                  <a:pt x="111616" y="59267"/>
                </a:lnTo>
                <a:cubicBezTo>
                  <a:pt x="114115" y="56758"/>
                  <a:pt x="118074" y="56458"/>
                  <a:pt x="120922" y="58562"/>
                </a:cubicBezTo>
                <a:lnTo>
                  <a:pt x="121723" y="59257"/>
                </a:lnTo>
                <a:cubicBezTo>
                  <a:pt x="124226" y="61754"/>
                  <a:pt x="124526" y="65707"/>
                  <a:pt x="122427" y="68553"/>
                </a:cubicBezTo>
                <a:lnTo>
                  <a:pt x="121732" y="69363"/>
                </a:lnTo>
                <a:lnTo>
                  <a:pt x="49399" y="141877"/>
                </a:lnTo>
                <a:cubicBezTo>
                  <a:pt x="42022" y="150998"/>
                  <a:pt x="43435" y="164372"/>
                  <a:pt x="52556" y="171749"/>
                </a:cubicBezTo>
                <a:cubicBezTo>
                  <a:pt x="60483" y="178161"/>
                  <a:pt x="71847" y="178037"/>
                  <a:pt x="79632" y="171452"/>
                </a:cubicBezTo>
                <a:lnTo>
                  <a:pt x="87709" y="163384"/>
                </a:lnTo>
                <a:close/>
                <a:moveTo>
                  <a:pt x="199989" y="147659"/>
                </a:moveTo>
                <a:cubicBezTo>
                  <a:pt x="199989" y="176592"/>
                  <a:pt x="176535" y="200046"/>
                  <a:pt x="147602" y="200046"/>
                </a:cubicBezTo>
                <a:cubicBezTo>
                  <a:pt x="118669" y="200046"/>
                  <a:pt x="95214" y="176592"/>
                  <a:pt x="95214" y="147659"/>
                </a:cubicBezTo>
                <a:cubicBezTo>
                  <a:pt x="95214" y="118725"/>
                  <a:pt x="118669" y="95271"/>
                  <a:pt x="147602" y="95271"/>
                </a:cubicBezTo>
                <a:cubicBezTo>
                  <a:pt x="176535" y="95271"/>
                  <a:pt x="199989" y="118725"/>
                  <a:pt x="199989" y="147659"/>
                </a:cubicBezTo>
                <a:close/>
                <a:moveTo>
                  <a:pt x="119027" y="142896"/>
                </a:moveTo>
                <a:cubicBezTo>
                  <a:pt x="116397" y="142896"/>
                  <a:pt x="114264" y="145029"/>
                  <a:pt x="114264" y="147659"/>
                </a:cubicBezTo>
                <a:cubicBezTo>
                  <a:pt x="114264" y="150288"/>
                  <a:pt x="116397" y="152421"/>
                  <a:pt x="119027" y="152421"/>
                </a:cubicBezTo>
                <a:lnTo>
                  <a:pt x="164680" y="152421"/>
                </a:lnTo>
                <a:lnTo>
                  <a:pt x="149002" y="168099"/>
                </a:lnTo>
                <a:cubicBezTo>
                  <a:pt x="147140" y="169958"/>
                  <a:pt x="147138" y="172976"/>
                  <a:pt x="148997" y="174838"/>
                </a:cubicBezTo>
                <a:cubicBezTo>
                  <a:pt x="150857" y="176700"/>
                  <a:pt x="153874" y="176702"/>
                  <a:pt x="155736" y="174843"/>
                </a:cubicBezTo>
                <a:lnTo>
                  <a:pt x="179549" y="151030"/>
                </a:lnTo>
                <a:cubicBezTo>
                  <a:pt x="181411" y="149173"/>
                  <a:pt x="181415" y="146157"/>
                  <a:pt x="179557" y="144295"/>
                </a:cubicBezTo>
                <a:cubicBezTo>
                  <a:pt x="179555" y="144292"/>
                  <a:pt x="179552" y="144290"/>
                  <a:pt x="179549" y="144287"/>
                </a:cubicBezTo>
                <a:lnTo>
                  <a:pt x="155736" y="120474"/>
                </a:lnTo>
                <a:cubicBezTo>
                  <a:pt x="153874" y="118615"/>
                  <a:pt x="150857" y="118617"/>
                  <a:pt x="148997" y="120479"/>
                </a:cubicBezTo>
                <a:cubicBezTo>
                  <a:pt x="147138" y="122341"/>
                  <a:pt x="147140" y="125359"/>
                  <a:pt x="149002" y="127218"/>
                </a:cubicBezTo>
                <a:lnTo>
                  <a:pt x="164680" y="142896"/>
                </a:lnTo>
                <a:lnTo>
                  <a:pt x="119027" y="142896"/>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89" name="Graphic 13">
            <a:extLst>
              <a:ext uri="{FF2B5EF4-FFF2-40B4-BE49-F238E27FC236}">
                <a16:creationId xmlns:a16="http://schemas.microsoft.com/office/drawing/2014/main" id="{5B0A8E13-FF03-5665-35EB-C46569EDC498}"/>
              </a:ext>
              <a:ext uri="{C183D7F6-B498-43B3-948B-1728B52AA6E4}">
                <adec:decorative xmlns:adec="http://schemas.microsoft.com/office/drawing/2017/decorative" val="1"/>
              </a:ext>
            </a:extLst>
          </p:cNvPr>
          <p:cNvSpPr>
            <a:spLocks noChangeAspect="1"/>
          </p:cNvSpPr>
          <p:nvPr/>
        </p:nvSpPr>
        <p:spPr>
          <a:xfrm>
            <a:off x="4593583" y="2245481"/>
            <a:ext cx="280806" cy="295576"/>
          </a:xfrm>
          <a:custGeom>
            <a:avLst/>
            <a:gdLst>
              <a:gd name="connsiteX0" fmla="*/ 195609 w 270323"/>
              <a:gd name="connsiteY0" fmla="*/ 0 h 284545"/>
              <a:gd name="connsiteX1" fmla="*/ 260397 w 270323"/>
              <a:gd name="connsiteY1" fmla="*/ 7 h 284545"/>
              <a:gd name="connsiteX2" fmla="*/ 261824 w 270323"/>
              <a:gd name="connsiteY2" fmla="*/ 205 h 284545"/>
              <a:gd name="connsiteX3" fmla="*/ 263230 w 270323"/>
              <a:gd name="connsiteY3" fmla="*/ 598 h 284545"/>
              <a:gd name="connsiteX4" fmla="*/ 264088 w 270323"/>
              <a:gd name="connsiteY4" fmla="*/ 962 h 284545"/>
              <a:gd name="connsiteX5" fmla="*/ 267199 w 270323"/>
              <a:gd name="connsiteY5" fmla="*/ 3107 h 284545"/>
              <a:gd name="connsiteX6" fmla="*/ 267778 w 270323"/>
              <a:gd name="connsiteY6" fmla="*/ 3733 h 284545"/>
              <a:gd name="connsiteX7" fmla="*/ 268397 w 270323"/>
              <a:gd name="connsiteY7" fmla="*/ 4535 h 284545"/>
              <a:gd name="connsiteX8" fmla="*/ 269168 w 270323"/>
              <a:gd name="connsiteY8" fmla="*/ 5818 h 284545"/>
              <a:gd name="connsiteX9" fmla="*/ 269719 w 270323"/>
              <a:gd name="connsiteY9" fmla="*/ 7103 h 284545"/>
              <a:gd name="connsiteX10" fmla="*/ 269991 w 270323"/>
              <a:gd name="connsiteY10" fmla="*/ 8014 h 284545"/>
              <a:gd name="connsiteX11" fmla="*/ 270184 w 270323"/>
              <a:gd name="connsiteY11" fmla="*/ 8925 h 284545"/>
              <a:gd name="connsiteX12" fmla="*/ 270318 w 270323"/>
              <a:gd name="connsiteY12" fmla="*/ 10265 h 284545"/>
              <a:gd name="connsiteX13" fmla="*/ 270323 w 270323"/>
              <a:gd name="connsiteY13" fmla="*/ 74748 h 284545"/>
              <a:gd name="connsiteX14" fmla="*/ 259653 w 270323"/>
              <a:gd name="connsiteY14" fmla="*/ 85419 h 284545"/>
              <a:gd name="connsiteX15" fmla="*/ 249081 w 270323"/>
              <a:gd name="connsiteY15" fmla="*/ 76196 h 284545"/>
              <a:gd name="connsiteX16" fmla="*/ 248983 w 270323"/>
              <a:gd name="connsiteY16" fmla="*/ 74748 h 284545"/>
              <a:gd name="connsiteX17" fmla="*/ 248977 w 270323"/>
              <a:gd name="connsiteY17" fmla="*/ 36408 h 284545"/>
              <a:gd name="connsiteX18" fmla="*/ 157363 w 270323"/>
              <a:gd name="connsiteY18" fmla="*/ 128041 h 284545"/>
              <a:gd name="connsiteX19" fmla="*/ 143469 w 270323"/>
              <a:gd name="connsiteY19" fmla="*/ 129075 h 284545"/>
              <a:gd name="connsiteX20" fmla="*/ 142273 w 270323"/>
              <a:gd name="connsiteY20" fmla="*/ 128042 h 284545"/>
              <a:gd name="connsiteX21" fmla="*/ 99160 w 270323"/>
              <a:gd name="connsiteY21" fmla="*/ 86633 h 284545"/>
              <a:gd name="connsiteX22" fmla="*/ 18216 w 270323"/>
              <a:gd name="connsiteY22" fmla="*/ 167577 h 284545"/>
              <a:gd name="connsiteX23" fmla="*/ 3125 w 270323"/>
              <a:gd name="connsiteY23" fmla="*/ 167577 h 284545"/>
              <a:gd name="connsiteX24" fmla="*/ 2092 w 270323"/>
              <a:gd name="connsiteY24" fmla="*/ 153684 h 284545"/>
              <a:gd name="connsiteX25" fmla="*/ 3125 w 270323"/>
              <a:gd name="connsiteY25" fmla="*/ 152486 h 284545"/>
              <a:gd name="connsiteX26" fmla="*/ 91614 w 270323"/>
              <a:gd name="connsiteY26" fmla="*/ 63998 h 284545"/>
              <a:gd name="connsiteX27" fmla="*/ 105508 w 270323"/>
              <a:gd name="connsiteY27" fmla="*/ 62965 h 284545"/>
              <a:gd name="connsiteX28" fmla="*/ 106704 w 270323"/>
              <a:gd name="connsiteY28" fmla="*/ 63998 h 284545"/>
              <a:gd name="connsiteX29" fmla="*/ 149817 w 270323"/>
              <a:gd name="connsiteY29" fmla="*/ 105406 h 284545"/>
              <a:gd name="connsiteX30" fmla="*/ 233868 w 270323"/>
              <a:gd name="connsiteY30" fmla="*/ 21341 h 284545"/>
              <a:gd name="connsiteX31" fmla="*/ 195609 w 270323"/>
              <a:gd name="connsiteY31" fmla="*/ 21341 h 284545"/>
              <a:gd name="connsiteX32" fmla="*/ 185037 w 270323"/>
              <a:gd name="connsiteY32" fmla="*/ 12118 h 284545"/>
              <a:gd name="connsiteX33" fmla="*/ 184939 w 270323"/>
              <a:gd name="connsiteY33" fmla="*/ 10670 h 284545"/>
              <a:gd name="connsiteX34" fmla="*/ 194162 w 270323"/>
              <a:gd name="connsiteY34" fmla="*/ 97 h 284545"/>
              <a:gd name="connsiteX35" fmla="*/ 195609 w 270323"/>
              <a:gd name="connsiteY35" fmla="*/ 0 h 284545"/>
              <a:gd name="connsiteX36" fmla="*/ 10670 w 270323"/>
              <a:gd name="connsiteY36" fmla="*/ 213409 h 284545"/>
              <a:gd name="connsiteX37" fmla="*/ 21341 w 270323"/>
              <a:gd name="connsiteY37" fmla="*/ 224079 h 284545"/>
              <a:gd name="connsiteX38" fmla="*/ 21341 w 270323"/>
              <a:gd name="connsiteY38" fmla="*/ 273875 h 284545"/>
              <a:gd name="connsiteX39" fmla="*/ 10670 w 270323"/>
              <a:gd name="connsiteY39" fmla="*/ 284545 h 284545"/>
              <a:gd name="connsiteX40" fmla="*/ 0 w 270323"/>
              <a:gd name="connsiteY40" fmla="*/ 273875 h 284545"/>
              <a:gd name="connsiteX41" fmla="*/ 0 w 270323"/>
              <a:gd name="connsiteY41" fmla="*/ 224079 h 284545"/>
              <a:gd name="connsiteX42" fmla="*/ 10670 w 270323"/>
              <a:gd name="connsiteY42" fmla="*/ 213409 h 284545"/>
              <a:gd name="connsiteX43" fmla="*/ 92477 w 270323"/>
              <a:gd name="connsiteY43" fmla="*/ 167170 h 284545"/>
              <a:gd name="connsiteX44" fmla="*/ 81807 w 270323"/>
              <a:gd name="connsiteY44" fmla="*/ 156500 h 284545"/>
              <a:gd name="connsiteX45" fmla="*/ 71136 w 270323"/>
              <a:gd name="connsiteY45" fmla="*/ 167170 h 284545"/>
              <a:gd name="connsiteX46" fmla="*/ 71136 w 270323"/>
              <a:gd name="connsiteY46" fmla="*/ 273875 h 284545"/>
              <a:gd name="connsiteX47" fmla="*/ 81807 w 270323"/>
              <a:gd name="connsiteY47" fmla="*/ 284545 h 284545"/>
              <a:gd name="connsiteX48" fmla="*/ 92477 w 270323"/>
              <a:gd name="connsiteY48" fmla="*/ 273875 h 284545"/>
              <a:gd name="connsiteX49" fmla="*/ 92477 w 270323"/>
              <a:gd name="connsiteY49" fmla="*/ 167170 h 284545"/>
              <a:gd name="connsiteX50" fmla="*/ 152943 w 270323"/>
              <a:gd name="connsiteY50" fmla="*/ 184954 h 284545"/>
              <a:gd name="connsiteX51" fmla="*/ 163613 w 270323"/>
              <a:gd name="connsiteY51" fmla="*/ 195625 h 284545"/>
              <a:gd name="connsiteX52" fmla="*/ 163613 w 270323"/>
              <a:gd name="connsiteY52" fmla="*/ 273875 h 284545"/>
              <a:gd name="connsiteX53" fmla="*/ 152943 w 270323"/>
              <a:gd name="connsiteY53" fmla="*/ 284545 h 284545"/>
              <a:gd name="connsiteX54" fmla="*/ 142273 w 270323"/>
              <a:gd name="connsiteY54" fmla="*/ 273875 h 284545"/>
              <a:gd name="connsiteX55" fmla="*/ 142273 w 270323"/>
              <a:gd name="connsiteY55" fmla="*/ 195625 h 284545"/>
              <a:gd name="connsiteX56" fmla="*/ 152943 w 270323"/>
              <a:gd name="connsiteY56" fmla="*/ 184954 h 284545"/>
              <a:gd name="connsiteX57" fmla="*/ 234750 w 270323"/>
              <a:gd name="connsiteY57" fmla="*/ 124488 h 284545"/>
              <a:gd name="connsiteX58" fmla="*/ 224079 w 270323"/>
              <a:gd name="connsiteY58" fmla="*/ 113818 h 284545"/>
              <a:gd name="connsiteX59" fmla="*/ 213409 w 270323"/>
              <a:gd name="connsiteY59" fmla="*/ 124488 h 284545"/>
              <a:gd name="connsiteX60" fmla="*/ 213409 w 270323"/>
              <a:gd name="connsiteY60" fmla="*/ 273875 h 284545"/>
              <a:gd name="connsiteX61" fmla="*/ 224079 w 270323"/>
              <a:gd name="connsiteY61" fmla="*/ 284545 h 284545"/>
              <a:gd name="connsiteX62" fmla="*/ 234750 w 270323"/>
              <a:gd name="connsiteY62" fmla="*/ 273875 h 284545"/>
              <a:gd name="connsiteX63" fmla="*/ 234750 w 270323"/>
              <a:gd name="connsiteY63" fmla="*/ 124488 h 28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70323" h="284545">
                <a:moveTo>
                  <a:pt x="195609" y="0"/>
                </a:moveTo>
                <a:lnTo>
                  <a:pt x="260397" y="7"/>
                </a:lnTo>
                <a:lnTo>
                  <a:pt x="261824" y="205"/>
                </a:lnTo>
                <a:lnTo>
                  <a:pt x="263230" y="598"/>
                </a:lnTo>
                <a:lnTo>
                  <a:pt x="264088" y="962"/>
                </a:lnTo>
                <a:cubicBezTo>
                  <a:pt x="265214" y="1458"/>
                  <a:pt x="266270" y="2179"/>
                  <a:pt x="267199" y="3107"/>
                </a:cubicBezTo>
                <a:lnTo>
                  <a:pt x="267778" y="3733"/>
                </a:lnTo>
                <a:lnTo>
                  <a:pt x="268397" y="4535"/>
                </a:lnTo>
                <a:lnTo>
                  <a:pt x="269168" y="5818"/>
                </a:lnTo>
                <a:lnTo>
                  <a:pt x="269719" y="7103"/>
                </a:lnTo>
                <a:lnTo>
                  <a:pt x="269991" y="8014"/>
                </a:lnTo>
                <a:lnTo>
                  <a:pt x="270184" y="8925"/>
                </a:lnTo>
                <a:lnTo>
                  <a:pt x="270318" y="10265"/>
                </a:lnTo>
                <a:lnTo>
                  <a:pt x="270323" y="74748"/>
                </a:lnTo>
                <a:cubicBezTo>
                  <a:pt x="270323" y="80641"/>
                  <a:pt x="265547" y="85419"/>
                  <a:pt x="259653" y="85419"/>
                </a:cubicBezTo>
                <a:cubicBezTo>
                  <a:pt x="254252" y="85419"/>
                  <a:pt x="249788" y="81405"/>
                  <a:pt x="249081" y="76196"/>
                </a:cubicBezTo>
                <a:lnTo>
                  <a:pt x="248983" y="74748"/>
                </a:lnTo>
                <a:lnTo>
                  <a:pt x="248977" y="36408"/>
                </a:lnTo>
                <a:lnTo>
                  <a:pt x="157363" y="128041"/>
                </a:lnTo>
                <a:cubicBezTo>
                  <a:pt x="153575" y="131830"/>
                  <a:pt x="147646" y="132174"/>
                  <a:pt x="143469" y="129075"/>
                </a:cubicBezTo>
                <a:lnTo>
                  <a:pt x="142273" y="128042"/>
                </a:lnTo>
                <a:lnTo>
                  <a:pt x="99160" y="86633"/>
                </a:lnTo>
                <a:lnTo>
                  <a:pt x="18216" y="167577"/>
                </a:lnTo>
                <a:cubicBezTo>
                  <a:pt x="14049" y="171744"/>
                  <a:pt x="7292" y="171744"/>
                  <a:pt x="3125" y="167577"/>
                </a:cubicBezTo>
                <a:cubicBezTo>
                  <a:pt x="-663" y="163788"/>
                  <a:pt x="-1007" y="157861"/>
                  <a:pt x="2092" y="153684"/>
                </a:cubicBezTo>
                <a:lnTo>
                  <a:pt x="3125" y="152486"/>
                </a:lnTo>
                <a:lnTo>
                  <a:pt x="91614" y="63998"/>
                </a:lnTo>
                <a:cubicBezTo>
                  <a:pt x="95402" y="60210"/>
                  <a:pt x="101331" y="59865"/>
                  <a:pt x="105508" y="62965"/>
                </a:cubicBezTo>
                <a:lnTo>
                  <a:pt x="106704" y="63998"/>
                </a:lnTo>
                <a:lnTo>
                  <a:pt x="149817" y="105406"/>
                </a:lnTo>
                <a:lnTo>
                  <a:pt x="233868" y="21341"/>
                </a:lnTo>
                <a:lnTo>
                  <a:pt x="195609" y="21341"/>
                </a:lnTo>
                <a:cubicBezTo>
                  <a:pt x="190207" y="21341"/>
                  <a:pt x="185742" y="17327"/>
                  <a:pt x="185037" y="12118"/>
                </a:cubicBezTo>
                <a:lnTo>
                  <a:pt x="184939" y="10670"/>
                </a:lnTo>
                <a:cubicBezTo>
                  <a:pt x="184939" y="5268"/>
                  <a:pt x="188954" y="804"/>
                  <a:pt x="194162" y="97"/>
                </a:cubicBezTo>
                <a:lnTo>
                  <a:pt x="195609" y="0"/>
                </a:lnTo>
                <a:close/>
                <a:moveTo>
                  <a:pt x="10670" y="213409"/>
                </a:moveTo>
                <a:cubicBezTo>
                  <a:pt x="16564" y="213409"/>
                  <a:pt x="21341" y="218186"/>
                  <a:pt x="21341" y="224079"/>
                </a:cubicBezTo>
                <a:lnTo>
                  <a:pt x="21341" y="273875"/>
                </a:lnTo>
                <a:cubicBezTo>
                  <a:pt x="21341" y="279768"/>
                  <a:pt x="16564" y="284545"/>
                  <a:pt x="10670" y="284545"/>
                </a:cubicBezTo>
                <a:cubicBezTo>
                  <a:pt x="4777" y="284545"/>
                  <a:pt x="0" y="279768"/>
                  <a:pt x="0" y="273875"/>
                </a:cubicBezTo>
                <a:lnTo>
                  <a:pt x="0" y="224079"/>
                </a:lnTo>
                <a:cubicBezTo>
                  <a:pt x="0" y="218186"/>
                  <a:pt x="4777" y="213409"/>
                  <a:pt x="10670" y="213409"/>
                </a:cubicBezTo>
                <a:close/>
                <a:moveTo>
                  <a:pt x="92477" y="167170"/>
                </a:moveTo>
                <a:cubicBezTo>
                  <a:pt x="92477" y="161277"/>
                  <a:pt x="87700" y="156500"/>
                  <a:pt x="81807" y="156500"/>
                </a:cubicBezTo>
                <a:cubicBezTo>
                  <a:pt x="75914" y="156500"/>
                  <a:pt x="71136" y="161277"/>
                  <a:pt x="71136" y="167170"/>
                </a:cubicBezTo>
                <a:lnTo>
                  <a:pt x="71136" y="273875"/>
                </a:lnTo>
                <a:cubicBezTo>
                  <a:pt x="71136" y="279768"/>
                  <a:pt x="75914" y="284545"/>
                  <a:pt x="81807" y="284545"/>
                </a:cubicBezTo>
                <a:cubicBezTo>
                  <a:pt x="87700" y="284545"/>
                  <a:pt x="92477" y="279768"/>
                  <a:pt x="92477" y="273875"/>
                </a:cubicBezTo>
                <a:lnTo>
                  <a:pt x="92477" y="167170"/>
                </a:lnTo>
                <a:close/>
                <a:moveTo>
                  <a:pt x="152943" y="184954"/>
                </a:moveTo>
                <a:cubicBezTo>
                  <a:pt x="158836" y="184954"/>
                  <a:pt x="163613" y="189732"/>
                  <a:pt x="163613" y="195625"/>
                </a:cubicBezTo>
                <a:lnTo>
                  <a:pt x="163613" y="273875"/>
                </a:lnTo>
                <a:cubicBezTo>
                  <a:pt x="163613" y="279768"/>
                  <a:pt x="158836" y="284545"/>
                  <a:pt x="152943" y="284545"/>
                </a:cubicBezTo>
                <a:cubicBezTo>
                  <a:pt x="147050" y="284545"/>
                  <a:pt x="142273" y="279768"/>
                  <a:pt x="142273" y="273875"/>
                </a:cubicBezTo>
                <a:lnTo>
                  <a:pt x="142273" y="195625"/>
                </a:lnTo>
                <a:cubicBezTo>
                  <a:pt x="142273" y="189732"/>
                  <a:pt x="147050" y="184954"/>
                  <a:pt x="152943" y="184954"/>
                </a:cubicBezTo>
                <a:close/>
                <a:moveTo>
                  <a:pt x="234750" y="124488"/>
                </a:moveTo>
                <a:cubicBezTo>
                  <a:pt x="234750" y="118596"/>
                  <a:pt x="229972" y="113818"/>
                  <a:pt x="224079" y="113818"/>
                </a:cubicBezTo>
                <a:cubicBezTo>
                  <a:pt x="218186" y="113818"/>
                  <a:pt x="213409" y="118596"/>
                  <a:pt x="213409" y="124488"/>
                </a:cubicBezTo>
                <a:lnTo>
                  <a:pt x="213409" y="273875"/>
                </a:lnTo>
                <a:cubicBezTo>
                  <a:pt x="213409" y="279768"/>
                  <a:pt x="218186" y="284545"/>
                  <a:pt x="224079" y="284545"/>
                </a:cubicBezTo>
                <a:cubicBezTo>
                  <a:pt x="229972" y="284545"/>
                  <a:pt x="234750" y="279768"/>
                  <a:pt x="234750" y="273875"/>
                </a:cubicBezTo>
                <a:lnTo>
                  <a:pt x="234750" y="124488"/>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66" name="Rectangle: Rounded Corners 65">
            <a:extLst>
              <a:ext uri="{FF2B5EF4-FFF2-40B4-BE49-F238E27FC236}">
                <a16:creationId xmlns:a16="http://schemas.microsoft.com/office/drawing/2014/main" id="{20E553F0-FE5E-321B-CF34-F8CA2CC55AA2}"/>
              </a:ext>
            </a:extLst>
          </p:cNvPr>
          <p:cNvSpPr/>
          <p:nvPr/>
        </p:nvSpPr>
        <p:spPr>
          <a:xfrm>
            <a:off x="833420" y="2971436"/>
            <a:ext cx="2380884" cy="482600"/>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Aft>
                <a:spcPts val="87"/>
              </a:spcAft>
            </a:pPr>
            <a:r>
              <a:rPr lang="en-US" sz="1800">
                <a:solidFill>
                  <a:schemeClr val="bg1"/>
                </a:solidFill>
                <a:latin typeface="+mj-lt"/>
              </a:rPr>
              <a:t>Acquire </a:t>
            </a:r>
          </a:p>
        </p:txBody>
      </p:sp>
      <p:sp>
        <p:nvSpPr>
          <p:cNvPr id="79" name="Text Placeholder 25">
            <a:extLst>
              <a:ext uri="{FF2B5EF4-FFF2-40B4-BE49-F238E27FC236}">
                <a16:creationId xmlns:a16="http://schemas.microsoft.com/office/drawing/2014/main" id="{5C229011-2D54-E494-6A70-6F87D8DA0409}"/>
              </a:ext>
            </a:extLst>
          </p:cNvPr>
          <p:cNvSpPr txBox="1">
            <a:spLocks/>
          </p:cNvSpPr>
          <p:nvPr/>
        </p:nvSpPr>
        <p:spPr>
          <a:xfrm>
            <a:off x="833420" y="3623341"/>
            <a:ext cx="2380884" cy="984885"/>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t>new and dark-to-cloud customers interested in AI to </a:t>
            </a:r>
            <a:r>
              <a:rPr lang="en-US" sz="1600">
                <a:latin typeface="+mj-lt"/>
              </a:rPr>
              <a:t>Teams or Microsoft 365 Business Standard</a:t>
            </a:r>
          </a:p>
        </p:txBody>
      </p:sp>
      <p:sp>
        <p:nvSpPr>
          <p:cNvPr id="65" name="Rectangle: Rounded Corners 64">
            <a:extLst>
              <a:ext uri="{FF2B5EF4-FFF2-40B4-BE49-F238E27FC236}">
                <a16:creationId xmlns:a16="http://schemas.microsoft.com/office/drawing/2014/main" id="{EA9EF531-A209-745A-E786-915B423355D0}"/>
              </a:ext>
            </a:extLst>
          </p:cNvPr>
          <p:cNvSpPr/>
          <p:nvPr/>
        </p:nvSpPr>
        <p:spPr>
          <a:xfrm>
            <a:off x="3543544" y="2971436"/>
            <a:ext cx="2380884" cy="482600"/>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Aft>
                <a:spcPts val="87"/>
              </a:spcAft>
            </a:pPr>
            <a:r>
              <a:rPr lang="en-US" sz="1800">
                <a:solidFill>
                  <a:schemeClr val="bg1"/>
                </a:solidFill>
                <a:latin typeface="+mj-lt"/>
              </a:rPr>
              <a:t>Upsell </a:t>
            </a:r>
          </a:p>
        </p:txBody>
      </p:sp>
      <p:sp>
        <p:nvSpPr>
          <p:cNvPr id="78" name="Text Placeholder 25">
            <a:extLst>
              <a:ext uri="{FF2B5EF4-FFF2-40B4-BE49-F238E27FC236}">
                <a16:creationId xmlns:a16="http://schemas.microsoft.com/office/drawing/2014/main" id="{5046E7CF-BF09-35BF-7C3F-38024A4F906D}"/>
              </a:ext>
            </a:extLst>
          </p:cNvPr>
          <p:cNvSpPr txBox="1">
            <a:spLocks/>
          </p:cNvSpPr>
          <p:nvPr/>
        </p:nvSpPr>
        <p:spPr>
          <a:xfrm>
            <a:off x="3543544" y="3623341"/>
            <a:ext cx="2380884" cy="1231106"/>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t>to</a:t>
            </a:r>
            <a:r>
              <a:rPr lang="en-US" sz="1600">
                <a:latin typeface="+mj-lt"/>
              </a:rPr>
              <a:t> Microsoft 365 Business Premium or E3 </a:t>
            </a:r>
            <a:r>
              <a:rPr lang="en-US" sz="1600"/>
              <a:t>for enterprise-grade security, data protection, </a:t>
            </a:r>
            <a:br>
              <a:rPr lang="en-US" sz="1600"/>
            </a:br>
            <a:r>
              <a:rPr lang="en-US" sz="1600"/>
              <a:t>and governance</a:t>
            </a:r>
          </a:p>
        </p:txBody>
      </p:sp>
      <p:sp>
        <p:nvSpPr>
          <p:cNvPr id="90" name="Graphic 37">
            <a:extLst>
              <a:ext uri="{FF2B5EF4-FFF2-40B4-BE49-F238E27FC236}">
                <a16:creationId xmlns:a16="http://schemas.microsoft.com/office/drawing/2014/main" id="{CBA823C1-58AD-224F-CC24-5C38627C64D3}"/>
              </a:ext>
              <a:ext uri="{C183D7F6-B498-43B3-948B-1728B52AA6E4}">
                <adec:decorative xmlns:adec="http://schemas.microsoft.com/office/drawing/2017/decorative" val="1"/>
              </a:ext>
            </a:extLst>
          </p:cNvPr>
          <p:cNvSpPr/>
          <p:nvPr/>
        </p:nvSpPr>
        <p:spPr>
          <a:xfrm>
            <a:off x="1849776" y="2262663"/>
            <a:ext cx="312818" cy="282780"/>
          </a:xfrm>
          <a:custGeom>
            <a:avLst/>
            <a:gdLst>
              <a:gd name="connsiteX0" fmla="*/ 143312 w 279350"/>
              <a:gd name="connsiteY0" fmla="*/ 1 h 252526"/>
              <a:gd name="connsiteX1" fmla="*/ 135192 w 279350"/>
              <a:gd name="connsiteY1" fmla="*/ 3864 h 252526"/>
              <a:gd name="connsiteX2" fmla="*/ 134380 w 279350"/>
              <a:gd name="connsiteY2" fmla="*/ 4466 h 252526"/>
              <a:gd name="connsiteX3" fmla="*/ 46663 w 279350"/>
              <a:gd name="connsiteY3" fmla="*/ 26207 h 252526"/>
              <a:gd name="connsiteX4" fmla="*/ 22361 w 279350"/>
              <a:gd name="connsiteY4" fmla="*/ 103340 h 252526"/>
              <a:gd name="connsiteX5" fmla="*/ 22151 w 279350"/>
              <a:gd name="connsiteY5" fmla="*/ 103550 h 252526"/>
              <a:gd name="connsiteX6" fmla="*/ 8741 w 279350"/>
              <a:gd name="connsiteY6" fmla="*/ 116863 h 252526"/>
              <a:gd name="connsiteX7" fmla="*/ 8546 w 279350"/>
              <a:gd name="connsiteY7" fmla="*/ 158595 h 252526"/>
              <a:gd name="connsiteX8" fmla="*/ 8741 w 279350"/>
              <a:gd name="connsiteY8" fmla="*/ 158790 h 252526"/>
              <a:gd name="connsiteX9" fmla="*/ 33841 w 279350"/>
              <a:gd name="connsiteY9" fmla="*/ 167203 h 252526"/>
              <a:gd name="connsiteX10" fmla="*/ 60200 w 279350"/>
              <a:gd name="connsiteY10" fmla="*/ 189014 h 252526"/>
              <a:gd name="connsiteX11" fmla="*/ 88436 w 279350"/>
              <a:gd name="connsiteY11" fmla="*/ 216199 h 252526"/>
              <a:gd name="connsiteX12" fmla="*/ 97143 w 279350"/>
              <a:gd name="connsiteY12" fmla="*/ 235672 h 252526"/>
              <a:gd name="connsiteX13" fmla="*/ 136158 w 279350"/>
              <a:gd name="connsiteY13" fmla="*/ 238430 h 252526"/>
              <a:gd name="connsiteX14" fmla="*/ 141576 w 279350"/>
              <a:gd name="connsiteY14" fmla="*/ 243805 h 252526"/>
              <a:gd name="connsiteX15" fmla="*/ 183964 w 279350"/>
              <a:gd name="connsiteY15" fmla="*/ 243805 h 252526"/>
              <a:gd name="connsiteX16" fmla="*/ 192644 w 279350"/>
              <a:gd name="connsiteY16" fmla="*/ 225355 h 252526"/>
              <a:gd name="connsiteX17" fmla="*/ 219802 w 279350"/>
              <a:gd name="connsiteY17" fmla="*/ 198309 h 252526"/>
              <a:gd name="connsiteX18" fmla="*/ 245979 w 279350"/>
              <a:gd name="connsiteY18" fmla="*/ 175855 h 252526"/>
              <a:gd name="connsiteX19" fmla="*/ 270617 w 279350"/>
              <a:gd name="connsiteY19" fmla="*/ 167371 h 252526"/>
              <a:gd name="connsiteX20" fmla="*/ 270798 w 279350"/>
              <a:gd name="connsiteY20" fmla="*/ 125639 h 252526"/>
              <a:gd name="connsiteX21" fmla="*/ 270617 w 279350"/>
              <a:gd name="connsiteY21" fmla="*/ 125459 h 252526"/>
              <a:gd name="connsiteX22" fmla="*/ 258956 w 279350"/>
              <a:gd name="connsiteY22" fmla="*/ 113854 h 252526"/>
              <a:gd name="connsiteX23" fmla="*/ 261364 w 279350"/>
              <a:gd name="connsiteY23" fmla="*/ 104530 h 252526"/>
              <a:gd name="connsiteX24" fmla="*/ 254015 w 279350"/>
              <a:gd name="connsiteY24" fmla="*/ 44293 h 252526"/>
              <a:gd name="connsiteX25" fmla="*/ 179779 w 279350"/>
              <a:gd name="connsiteY25" fmla="*/ 57 h 252526"/>
              <a:gd name="connsiteX26" fmla="*/ 157283 w 279350"/>
              <a:gd name="connsiteY26" fmla="*/ 57 h 252526"/>
              <a:gd name="connsiteX27" fmla="*/ 154399 w 279350"/>
              <a:gd name="connsiteY27" fmla="*/ 1 h 252526"/>
              <a:gd name="connsiteX28" fmla="*/ 143326 w 279350"/>
              <a:gd name="connsiteY28" fmla="*/ 1 h 252526"/>
              <a:gd name="connsiteX29" fmla="*/ 184258 w 279350"/>
              <a:gd name="connsiteY29" fmla="*/ 69225 h 252526"/>
              <a:gd name="connsiteX30" fmla="*/ 232751 w 279350"/>
              <a:gd name="connsiteY30" fmla="*/ 117409 h 252526"/>
              <a:gd name="connsiteX31" fmla="*/ 232793 w 279350"/>
              <a:gd name="connsiteY31" fmla="*/ 117465 h 252526"/>
              <a:gd name="connsiteX32" fmla="*/ 232989 w 279350"/>
              <a:gd name="connsiteY32" fmla="*/ 117647 h 252526"/>
              <a:gd name="connsiteX33" fmla="*/ 255737 w 279350"/>
              <a:gd name="connsiteY33" fmla="*/ 140255 h 252526"/>
              <a:gd name="connsiteX34" fmla="*/ 255781 w 279350"/>
              <a:gd name="connsiteY34" fmla="*/ 152530 h 252526"/>
              <a:gd name="connsiteX35" fmla="*/ 255737 w 279350"/>
              <a:gd name="connsiteY35" fmla="*/ 152574 h 252526"/>
              <a:gd name="connsiteX36" fmla="*/ 243334 w 279350"/>
              <a:gd name="connsiteY36" fmla="*/ 152574 h 252526"/>
              <a:gd name="connsiteX37" fmla="*/ 220586 w 279350"/>
              <a:gd name="connsiteY37" fmla="*/ 129966 h 252526"/>
              <a:gd name="connsiteX38" fmla="*/ 205691 w 279350"/>
              <a:gd name="connsiteY38" fmla="*/ 129966 h 252526"/>
              <a:gd name="connsiteX39" fmla="*/ 205467 w 279350"/>
              <a:gd name="connsiteY39" fmla="*/ 130204 h 252526"/>
              <a:gd name="connsiteX40" fmla="*/ 205400 w 279350"/>
              <a:gd name="connsiteY40" fmla="*/ 144934 h 252526"/>
              <a:gd name="connsiteX41" fmla="*/ 205467 w 279350"/>
              <a:gd name="connsiteY41" fmla="*/ 145001 h 252526"/>
              <a:gd name="connsiteX42" fmla="*/ 223189 w 279350"/>
              <a:gd name="connsiteY42" fmla="*/ 162626 h 252526"/>
              <a:gd name="connsiteX43" fmla="*/ 223234 w 279350"/>
              <a:gd name="connsiteY43" fmla="*/ 174900 h 252526"/>
              <a:gd name="connsiteX44" fmla="*/ 223189 w 279350"/>
              <a:gd name="connsiteY44" fmla="*/ 174945 h 252526"/>
              <a:gd name="connsiteX45" fmla="*/ 211724 w 279350"/>
              <a:gd name="connsiteY45" fmla="*/ 175785 h 252526"/>
              <a:gd name="connsiteX46" fmla="*/ 197907 w 279350"/>
              <a:gd name="connsiteY46" fmla="*/ 176764 h 252526"/>
              <a:gd name="connsiteX47" fmla="*/ 197039 w 279350"/>
              <a:gd name="connsiteY47" fmla="*/ 190511 h 252526"/>
              <a:gd name="connsiteX48" fmla="*/ 196269 w 279350"/>
              <a:gd name="connsiteY48" fmla="*/ 201976 h 252526"/>
              <a:gd name="connsiteX49" fmla="*/ 184650 w 279350"/>
              <a:gd name="connsiteY49" fmla="*/ 202676 h 252526"/>
              <a:gd name="connsiteX50" fmla="*/ 170722 w 279350"/>
              <a:gd name="connsiteY50" fmla="*/ 203474 h 252526"/>
              <a:gd name="connsiteX51" fmla="*/ 169826 w 279350"/>
              <a:gd name="connsiteY51" fmla="*/ 217319 h 252526"/>
              <a:gd name="connsiteX52" fmla="*/ 169070 w 279350"/>
              <a:gd name="connsiteY52" fmla="*/ 228994 h 252526"/>
              <a:gd name="connsiteX53" fmla="*/ 156471 w 279350"/>
              <a:gd name="connsiteY53" fmla="*/ 228994 h 252526"/>
              <a:gd name="connsiteX54" fmla="*/ 151263 w 279350"/>
              <a:gd name="connsiteY54" fmla="*/ 223829 h 252526"/>
              <a:gd name="connsiteX55" fmla="*/ 152733 w 279350"/>
              <a:gd name="connsiteY55" fmla="*/ 222359 h 252526"/>
              <a:gd name="connsiteX56" fmla="*/ 152914 w 279350"/>
              <a:gd name="connsiteY56" fmla="*/ 180627 h 252526"/>
              <a:gd name="connsiteX57" fmla="*/ 152733 w 279350"/>
              <a:gd name="connsiteY57" fmla="*/ 180446 h 252526"/>
              <a:gd name="connsiteX58" fmla="*/ 133135 w 279350"/>
              <a:gd name="connsiteY58" fmla="*/ 171795 h 252526"/>
              <a:gd name="connsiteX59" fmla="*/ 105781 w 279350"/>
              <a:gd name="connsiteY59" fmla="*/ 143741 h 252526"/>
              <a:gd name="connsiteX60" fmla="*/ 97143 w 279350"/>
              <a:gd name="connsiteY60" fmla="*/ 125207 h 252526"/>
              <a:gd name="connsiteX61" fmla="*/ 72043 w 279350"/>
              <a:gd name="connsiteY61" fmla="*/ 116793 h 252526"/>
              <a:gd name="connsiteX62" fmla="*/ 42394 w 279350"/>
              <a:gd name="connsiteY62" fmla="*/ 94885 h 252526"/>
              <a:gd name="connsiteX63" fmla="*/ 61558 w 279350"/>
              <a:gd name="connsiteY63" fmla="*/ 40989 h 252526"/>
              <a:gd name="connsiteX64" fmla="*/ 111688 w 279350"/>
              <a:gd name="connsiteY64" fmla="*/ 21671 h 252526"/>
              <a:gd name="connsiteX65" fmla="*/ 90732 w 279350"/>
              <a:gd name="connsiteY65" fmla="*/ 37532 h 252526"/>
              <a:gd name="connsiteX66" fmla="*/ 84451 w 279350"/>
              <a:gd name="connsiteY66" fmla="*/ 82910 h 252526"/>
              <a:gd name="connsiteX67" fmla="*/ 84572 w 279350"/>
              <a:gd name="connsiteY67" fmla="*/ 83070 h 252526"/>
              <a:gd name="connsiteX68" fmla="*/ 130181 w 279350"/>
              <a:gd name="connsiteY68" fmla="*/ 89244 h 252526"/>
              <a:gd name="connsiteX69" fmla="*/ 156625 w 279350"/>
              <a:gd name="connsiteY69" fmla="*/ 69211 h 252526"/>
              <a:gd name="connsiteX70" fmla="*/ 184258 w 279350"/>
              <a:gd name="connsiteY70" fmla="*/ 69211 h 252526"/>
              <a:gd name="connsiteX71" fmla="*/ 103401 w 279350"/>
              <a:gd name="connsiteY71" fmla="*/ 54288 h 252526"/>
              <a:gd name="connsiteX72" fmla="*/ 147343 w 279350"/>
              <a:gd name="connsiteY72" fmla="*/ 20999 h 252526"/>
              <a:gd name="connsiteX73" fmla="*/ 154399 w 279350"/>
              <a:gd name="connsiteY73" fmla="*/ 20999 h 252526"/>
              <a:gd name="connsiteX74" fmla="*/ 157017 w 279350"/>
              <a:gd name="connsiteY74" fmla="*/ 21069 h 252526"/>
              <a:gd name="connsiteX75" fmla="*/ 179779 w 279350"/>
              <a:gd name="connsiteY75" fmla="*/ 21069 h 252526"/>
              <a:gd name="connsiteX76" fmla="*/ 235522 w 279350"/>
              <a:gd name="connsiteY76" fmla="*/ 54246 h 252526"/>
              <a:gd name="connsiteX77" fmla="*/ 241738 w 279350"/>
              <a:gd name="connsiteY77" fmla="*/ 96173 h 252526"/>
              <a:gd name="connsiteX78" fmla="*/ 196787 w 279350"/>
              <a:gd name="connsiteY78" fmla="*/ 51433 h 252526"/>
              <a:gd name="connsiteX79" fmla="*/ 189242 w 279350"/>
              <a:gd name="connsiteY79" fmla="*/ 48227 h 252526"/>
              <a:gd name="connsiteX80" fmla="*/ 153111 w 279350"/>
              <a:gd name="connsiteY80" fmla="*/ 48227 h 252526"/>
              <a:gd name="connsiteX81" fmla="*/ 146769 w 279350"/>
              <a:gd name="connsiteY81" fmla="*/ 50355 h 252526"/>
              <a:gd name="connsiteX82" fmla="*/ 117512 w 279350"/>
              <a:gd name="connsiteY82" fmla="*/ 72515 h 252526"/>
              <a:gd name="connsiteX83" fmla="*/ 101245 w 279350"/>
              <a:gd name="connsiteY83" fmla="*/ 70317 h 252526"/>
              <a:gd name="connsiteX84" fmla="*/ 103347 w 279350"/>
              <a:gd name="connsiteY84" fmla="*/ 54340 h 252526"/>
              <a:gd name="connsiteX85" fmla="*/ 103415 w 279350"/>
              <a:gd name="connsiteY85" fmla="*/ 54288 h 252526"/>
              <a:gd name="connsiteX86" fmla="*/ 56449 w 279350"/>
              <a:gd name="connsiteY86" fmla="*/ 165649 h 252526"/>
              <a:gd name="connsiteX87" fmla="*/ 56404 w 279350"/>
              <a:gd name="connsiteY87" fmla="*/ 153375 h 252526"/>
              <a:gd name="connsiteX88" fmla="*/ 56449 w 279350"/>
              <a:gd name="connsiteY88" fmla="*/ 153330 h 252526"/>
              <a:gd name="connsiteX89" fmla="*/ 69846 w 279350"/>
              <a:gd name="connsiteY89" fmla="*/ 140003 h 252526"/>
              <a:gd name="connsiteX90" fmla="*/ 82249 w 279350"/>
              <a:gd name="connsiteY90" fmla="*/ 140003 h 252526"/>
              <a:gd name="connsiteX91" fmla="*/ 82361 w 279350"/>
              <a:gd name="connsiteY91" fmla="*/ 152210 h 252526"/>
              <a:gd name="connsiteX92" fmla="*/ 82249 w 279350"/>
              <a:gd name="connsiteY92" fmla="*/ 152322 h 252526"/>
              <a:gd name="connsiteX93" fmla="*/ 68852 w 279350"/>
              <a:gd name="connsiteY93" fmla="*/ 165635 h 252526"/>
              <a:gd name="connsiteX94" fmla="*/ 68726 w 279350"/>
              <a:gd name="connsiteY94" fmla="*/ 165761 h 252526"/>
              <a:gd name="connsiteX95" fmla="*/ 56449 w 279350"/>
              <a:gd name="connsiteY95" fmla="*/ 165649 h 252526"/>
              <a:gd name="connsiteX96" fmla="*/ 49575 w 279350"/>
              <a:gd name="connsiteY96" fmla="*/ 118487 h 252526"/>
              <a:gd name="connsiteX97" fmla="*/ 49435 w 279350"/>
              <a:gd name="connsiteY97" fmla="*/ 130666 h 252526"/>
              <a:gd name="connsiteX98" fmla="*/ 36038 w 279350"/>
              <a:gd name="connsiteY98" fmla="*/ 143993 h 252526"/>
              <a:gd name="connsiteX99" fmla="*/ 23635 w 279350"/>
              <a:gd name="connsiteY99" fmla="*/ 143993 h 252526"/>
              <a:gd name="connsiteX100" fmla="*/ 23591 w 279350"/>
              <a:gd name="connsiteY100" fmla="*/ 131719 h 252526"/>
              <a:gd name="connsiteX101" fmla="*/ 23635 w 279350"/>
              <a:gd name="connsiteY101" fmla="*/ 131674 h 252526"/>
              <a:gd name="connsiteX102" fmla="*/ 37046 w 279350"/>
              <a:gd name="connsiteY102" fmla="*/ 118361 h 252526"/>
              <a:gd name="connsiteX103" fmla="*/ 49449 w 279350"/>
              <a:gd name="connsiteY103" fmla="*/ 118361 h 252526"/>
              <a:gd name="connsiteX104" fmla="*/ 49575 w 279350"/>
              <a:gd name="connsiteY104" fmla="*/ 118487 h 252526"/>
              <a:gd name="connsiteX105" fmla="*/ 124441 w 279350"/>
              <a:gd name="connsiteY105" fmla="*/ 220875 h 252526"/>
              <a:gd name="connsiteX106" fmla="*/ 112038 w 279350"/>
              <a:gd name="connsiteY106" fmla="*/ 220875 h 252526"/>
              <a:gd name="connsiteX107" fmla="*/ 111993 w 279350"/>
              <a:gd name="connsiteY107" fmla="*/ 208601 h 252526"/>
              <a:gd name="connsiteX108" fmla="*/ 112038 w 279350"/>
              <a:gd name="connsiteY108" fmla="*/ 208556 h 252526"/>
              <a:gd name="connsiteX109" fmla="*/ 125435 w 279350"/>
              <a:gd name="connsiteY109" fmla="*/ 195243 h 252526"/>
              <a:gd name="connsiteX110" fmla="*/ 137838 w 279350"/>
              <a:gd name="connsiteY110" fmla="*/ 195243 h 252526"/>
              <a:gd name="connsiteX111" fmla="*/ 137883 w 279350"/>
              <a:gd name="connsiteY111" fmla="*/ 207517 h 252526"/>
              <a:gd name="connsiteX112" fmla="*/ 137838 w 279350"/>
              <a:gd name="connsiteY112" fmla="*/ 207562 h 252526"/>
              <a:gd name="connsiteX113" fmla="*/ 124441 w 279350"/>
              <a:gd name="connsiteY113" fmla="*/ 220875 h 252526"/>
              <a:gd name="connsiteX114" fmla="*/ 96150 w 279350"/>
              <a:gd name="connsiteY114" fmla="*/ 192765 h 252526"/>
              <a:gd name="connsiteX115" fmla="*/ 83746 w 279350"/>
              <a:gd name="connsiteY115" fmla="*/ 192765 h 252526"/>
              <a:gd name="connsiteX116" fmla="*/ 83621 w 279350"/>
              <a:gd name="connsiteY116" fmla="*/ 180558 h 252526"/>
              <a:gd name="connsiteX117" fmla="*/ 83746 w 279350"/>
              <a:gd name="connsiteY117" fmla="*/ 180446 h 252526"/>
              <a:gd name="connsiteX118" fmla="*/ 97143 w 279350"/>
              <a:gd name="connsiteY118" fmla="*/ 167133 h 252526"/>
              <a:gd name="connsiteX119" fmla="*/ 97255 w 279350"/>
              <a:gd name="connsiteY119" fmla="*/ 167007 h 252526"/>
              <a:gd name="connsiteX120" fmla="*/ 109546 w 279350"/>
              <a:gd name="connsiteY120" fmla="*/ 167133 h 252526"/>
              <a:gd name="connsiteX121" fmla="*/ 109591 w 279350"/>
              <a:gd name="connsiteY121" fmla="*/ 179407 h 252526"/>
              <a:gd name="connsiteX122" fmla="*/ 109546 w 279350"/>
              <a:gd name="connsiteY122" fmla="*/ 179452 h 252526"/>
              <a:gd name="connsiteX123" fmla="*/ 96150 w 279350"/>
              <a:gd name="connsiteY123" fmla="*/ 192765 h 25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79350" h="252526">
                <a:moveTo>
                  <a:pt x="143312" y="1"/>
                </a:moveTo>
                <a:cubicBezTo>
                  <a:pt x="140162" y="2"/>
                  <a:pt x="137180" y="1421"/>
                  <a:pt x="135192" y="3864"/>
                </a:cubicBezTo>
                <a:lnTo>
                  <a:pt x="134380" y="4466"/>
                </a:lnTo>
                <a:cubicBezTo>
                  <a:pt x="103368" y="-4972"/>
                  <a:pt x="69678" y="3378"/>
                  <a:pt x="46663" y="26207"/>
                </a:cubicBezTo>
                <a:cubicBezTo>
                  <a:pt x="26337" y="46336"/>
                  <a:pt x="17244" y="75195"/>
                  <a:pt x="22361" y="103340"/>
                </a:cubicBezTo>
                <a:lnTo>
                  <a:pt x="22151" y="103550"/>
                </a:lnTo>
                <a:lnTo>
                  <a:pt x="8741" y="116863"/>
                </a:lnTo>
                <a:cubicBezTo>
                  <a:pt x="-2837" y="128334"/>
                  <a:pt x="-2924" y="147018"/>
                  <a:pt x="8546" y="158595"/>
                </a:cubicBezTo>
                <a:cubicBezTo>
                  <a:pt x="8611" y="158661"/>
                  <a:pt x="8676" y="158726"/>
                  <a:pt x="8741" y="158790"/>
                </a:cubicBezTo>
                <a:cubicBezTo>
                  <a:pt x="15342" y="165347"/>
                  <a:pt x="24621" y="168458"/>
                  <a:pt x="33841" y="167203"/>
                </a:cubicBezTo>
                <a:cubicBezTo>
                  <a:pt x="37164" y="179295"/>
                  <a:pt x="47700" y="188013"/>
                  <a:pt x="60200" y="189014"/>
                </a:cubicBezTo>
                <a:cubicBezTo>
                  <a:pt x="61498" y="203858"/>
                  <a:pt x="73554" y="215466"/>
                  <a:pt x="88436" y="216199"/>
                </a:cubicBezTo>
                <a:cubicBezTo>
                  <a:pt x="88800" y="223297"/>
                  <a:pt x="91698" y="230268"/>
                  <a:pt x="97143" y="235672"/>
                </a:cubicBezTo>
                <a:cubicBezTo>
                  <a:pt x="107783" y="246255"/>
                  <a:pt x="124469" y="247165"/>
                  <a:pt x="136158" y="238430"/>
                </a:cubicBezTo>
                <a:lnTo>
                  <a:pt x="141576" y="243805"/>
                </a:lnTo>
                <a:cubicBezTo>
                  <a:pt x="153313" y="255434"/>
                  <a:pt x="172228" y="255434"/>
                  <a:pt x="183964" y="243805"/>
                </a:cubicBezTo>
                <a:cubicBezTo>
                  <a:pt x="189144" y="238654"/>
                  <a:pt x="192042" y="232074"/>
                  <a:pt x="192644" y="225355"/>
                </a:cubicBezTo>
                <a:cubicBezTo>
                  <a:pt x="207064" y="224132"/>
                  <a:pt x="218521" y="212723"/>
                  <a:pt x="219802" y="198309"/>
                </a:cubicBezTo>
                <a:cubicBezTo>
                  <a:pt x="232413" y="197150"/>
                  <a:pt x="242914" y="188143"/>
                  <a:pt x="245979" y="175855"/>
                </a:cubicBezTo>
                <a:cubicBezTo>
                  <a:pt x="255058" y="176942"/>
                  <a:pt x="264133" y="173816"/>
                  <a:pt x="270617" y="167371"/>
                </a:cubicBezTo>
                <a:cubicBezTo>
                  <a:pt x="282192" y="155896"/>
                  <a:pt x="282272" y="137212"/>
                  <a:pt x="270798" y="125639"/>
                </a:cubicBezTo>
                <a:cubicBezTo>
                  <a:pt x="270738" y="125579"/>
                  <a:pt x="270678" y="125519"/>
                  <a:pt x="270617" y="125459"/>
                </a:cubicBezTo>
                <a:lnTo>
                  <a:pt x="258956" y="113854"/>
                </a:lnTo>
                <a:lnTo>
                  <a:pt x="261364" y="104530"/>
                </a:lnTo>
                <a:cubicBezTo>
                  <a:pt x="266573" y="84241"/>
                  <a:pt x="263950" y="62735"/>
                  <a:pt x="254015" y="44293"/>
                </a:cubicBezTo>
                <a:cubicBezTo>
                  <a:pt x="239288" y="17017"/>
                  <a:pt x="210776" y="27"/>
                  <a:pt x="179779" y="57"/>
                </a:cubicBezTo>
                <a:lnTo>
                  <a:pt x="157283" y="57"/>
                </a:lnTo>
                <a:cubicBezTo>
                  <a:pt x="156322" y="15"/>
                  <a:pt x="155361" y="-4"/>
                  <a:pt x="154399" y="1"/>
                </a:cubicBezTo>
                <a:lnTo>
                  <a:pt x="143326" y="1"/>
                </a:lnTo>
                <a:close/>
                <a:moveTo>
                  <a:pt x="184258" y="69225"/>
                </a:moveTo>
                <a:lnTo>
                  <a:pt x="232751" y="117409"/>
                </a:lnTo>
                <a:lnTo>
                  <a:pt x="232793" y="117465"/>
                </a:lnTo>
                <a:lnTo>
                  <a:pt x="232989" y="117647"/>
                </a:lnTo>
                <a:lnTo>
                  <a:pt x="255737" y="140255"/>
                </a:lnTo>
                <a:cubicBezTo>
                  <a:pt x="259138" y="143632"/>
                  <a:pt x="259158" y="149128"/>
                  <a:pt x="255781" y="152530"/>
                </a:cubicBezTo>
                <a:cubicBezTo>
                  <a:pt x="255766" y="152545"/>
                  <a:pt x="255752" y="152559"/>
                  <a:pt x="255737" y="152574"/>
                </a:cubicBezTo>
                <a:cubicBezTo>
                  <a:pt x="252300" y="155972"/>
                  <a:pt x="246770" y="155972"/>
                  <a:pt x="243334" y="152574"/>
                </a:cubicBezTo>
                <a:lnTo>
                  <a:pt x="220586" y="129966"/>
                </a:lnTo>
                <a:cubicBezTo>
                  <a:pt x="216461" y="125881"/>
                  <a:pt x="209815" y="125881"/>
                  <a:pt x="205691" y="129966"/>
                </a:cubicBezTo>
                <a:lnTo>
                  <a:pt x="205467" y="130204"/>
                </a:lnTo>
                <a:cubicBezTo>
                  <a:pt x="201380" y="134253"/>
                  <a:pt x="201351" y="140848"/>
                  <a:pt x="205400" y="144934"/>
                </a:cubicBezTo>
                <a:cubicBezTo>
                  <a:pt x="205422" y="144956"/>
                  <a:pt x="205444" y="144979"/>
                  <a:pt x="205467" y="145001"/>
                </a:cubicBezTo>
                <a:lnTo>
                  <a:pt x="223189" y="162626"/>
                </a:lnTo>
                <a:cubicBezTo>
                  <a:pt x="226591" y="166002"/>
                  <a:pt x="226611" y="171498"/>
                  <a:pt x="223234" y="174900"/>
                </a:cubicBezTo>
                <a:cubicBezTo>
                  <a:pt x="223219" y="174915"/>
                  <a:pt x="223205" y="174929"/>
                  <a:pt x="223189" y="174945"/>
                </a:cubicBezTo>
                <a:cubicBezTo>
                  <a:pt x="220100" y="178019"/>
                  <a:pt x="215228" y="178376"/>
                  <a:pt x="211724" y="175785"/>
                </a:cubicBezTo>
                <a:cubicBezTo>
                  <a:pt x="207515" y="172633"/>
                  <a:pt x="201630" y="173051"/>
                  <a:pt x="197907" y="176764"/>
                </a:cubicBezTo>
                <a:cubicBezTo>
                  <a:pt x="194196" y="180474"/>
                  <a:pt x="193825" y="186365"/>
                  <a:pt x="197039" y="190511"/>
                </a:cubicBezTo>
                <a:cubicBezTo>
                  <a:pt x="199712" y="193980"/>
                  <a:pt x="199381" y="198897"/>
                  <a:pt x="196269" y="201976"/>
                </a:cubicBezTo>
                <a:cubicBezTo>
                  <a:pt x="193123" y="205095"/>
                  <a:pt x="188149" y="205395"/>
                  <a:pt x="184650" y="202676"/>
                </a:cubicBezTo>
                <a:cubicBezTo>
                  <a:pt x="180465" y="199410"/>
                  <a:pt x="174507" y="199752"/>
                  <a:pt x="170722" y="203474"/>
                </a:cubicBezTo>
                <a:cubicBezTo>
                  <a:pt x="166945" y="207190"/>
                  <a:pt x="166560" y="213148"/>
                  <a:pt x="169826" y="217319"/>
                </a:cubicBezTo>
                <a:cubicBezTo>
                  <a:pt x="172562" y="220841"/>
                  <a:pt x="172238" y="225854"/>
                  <a:pt x="169070" y="228994"/>
                </a:cubicBezTo>
                <a:cubicBezTo>
                  <a:pt x="165580" y="232446"/>
                  <a:pt x="159961" y="232446"/>
                  <a:pt x="156471" y="228994"/>
                </a:cubicBezTo>
                <a:lnTo>
                  <a:pt x="151263" y="223829"/>
                </a:lnTo>
                <a:lnTo>
                  <a:pt x="152733" y="222359"/>
                </a:lnTo>
                <a:cubicBezTo>
                  <a:pt x="164307" y="210884"/>
                  <a:pt x="164387" y="192200"/>
                  <a:pt x="152914" y="180627"/>
                </a:cubicBezTo>
                <a:cubicBezTo>
                  <a:pt x="152853" y="180567"/>
                  <a:pt x="152793" y="180506"/>
                  <a:pt x="152733" y="180446"/>
                </a:cubicBezTo>
                <a:cubicBezTo>
                  <a:pt x="147497" y="175234"/>
                  <a:pt x="140513" y="172152"/>
                  <a:pt x="133135" y="171795"/>
                </a:cubicBezTo>
                <a:cubicBezTo>
                  <a:pt x="132309" y="156922"/>
                  <a:pt x="120628" y="144942"/>
                  <a:pt x="105781" y="143741"/>
                </a:cubicBezTo>
                <a:cubicBezTo>
                  <a:pt x="105207" y="136729"/>
                  <a:pt x="102144" y="130155"/>
                  <a:pt x="97143" y="125207"/>
                </a:cubicBezTo>
                <a:cubicBezTo>
                  <a:pt x="90542" y="118650"/>
                  <a:pt x="81263" y="115539"/>
                  <a:pt x="72043" y="116793"/>
                </a:cubicBezTo>
                <a:cubicBezTo>
                  <a:pt x="68386" y="103534"/>
                  <a:pt x="56144" y="94487"/>
                  <a:pt x="42394" y="94885"/>
                </a:cubicBezTo>
                <a:cubicBezTo>
                  <a:pt x="40240" y="74939"/>
                  <a:pt x="47295" y="55098"/>
                  <a:pt x="61558" y="40989"/>
                </a:cubicBezTo>
                <a:cubicBezTo>
                  <a:pt x="74824" y="27811"/>
                  <a:pt x="93010" y="20803"/>
                  <a:pt x="111688" y="21671"/>
                </a:cubicBezTo>
                <a:lnTo>
                  <a:pt x="90732" y="37532"/>
                </a:lnTo>
                <a:cubicBezTo>
                  <a:pt x="76467" y="48328"/>
                  <a:pt x="73654" y="68645"/>
                  <a:pt x="84451" y="82910"/>
                </a:cubicBezTo>
                <a:cubicBezTo>
                  <a:pt x="84491" y="82964"/>
                  <a:pt x="84532" y="83017"/>
                  <a:pt x="84572" y="83070"/>
                </a:cubicBezTo>
                <a:cubicBezTo>
                  <a:pt x="95496" y="97310"/>
                  <a:pt x="115864" y="100067"/>
                  <a:pt x="130181" y="89244"/>
                </a:cubicBezTo>
                <a:lnTo>
                  <a:pt x="156625" y="69211"/>
                </a:lnTo>
                <a:lnTo>
                  <a:pt x="184258" y="69211"/>
                </a:lnTo>
                <a:close/>
                <a:moveTo>
                  <a:pt x="103401" y="54288"/>
                </a:moveTo>
                <a:lnTo>
                  <a:pt x="147343" y="20999"/>
                </a:lnTo>
                <a:lnTo>
                  <a:pt x="154399" y="20999"/>
                </a:lnTo>
                <a:cubicBezTo>
                  <a:pt x="155272" y="20993"/>
                  <a:pt x="156144" y="21016"/>
                  <a:pt x="157017" y="21069"/>
                </a:cubicBezTo>
                <a:lnTo>
                  <a:pt x="179779" y="21069"/>
                </a:lnTo>
                <a:cubicBezTo>
                  <a:pt x="203046" y="21038"/>
                  <a:pt x="224455" y="33779"/>
                  <a:pt x="235522" y="54246"/>
                </a:cubicBezTo>
                <a:cubicBezTo>
                  <a:pt x="242452" y="67125"/>
                  <a:pt x="244622" y="81936"/>
                  <a:pt x="241738" y="96173"/>
                </a:cubicBezTo>
                <a:lnTo>
                  <a:pt x="196787" y="51433"/>
                </a:lnTo>
                <a:cubicBezTo>
                  <a:pt x="194811" y="49386"/>
                  <a:pt x="192088" y="48229"/>
                  <a:pt x="189242" y="48227"/>
                </a:cubicBezTo>
                <a:lnTo>
                  <a:pt x="153111" y="48227"/>
                </a:lnTo>
                <a:cubicBezTo>
                  <a:pt x="150822" y="48226"/>
                  <a:pt x="148595" y="48973"/>
                  <a:pt x="146769" y="50355"/>
                </a:cubicBezTo>
                <a:lnTo>
                  <a:pt x="117512" y="72515"/>
                </a:lnTo>
                <a:cubicBezTo>
                  <a:pt x="112405" y="76369"/>
                  <a:pt x="105146" y="75388"/>
                  <a:pt x="101245" y="70317"/>
                </a:cubicBezTo>
                <a:cubicBezTo>
                  <a:pt x="97414" y="65324"/>
                  <a:pt x="98355" y="58171"/>
                  <a:pt x="103347" y="54340"/>
                </a:cubicBezTo>
                <a:cubicBezTo>
                  <a:pt x="103370" y="54322"/>
                  <a:pt x="103392" y="54305"/>
                  <a:pt x="103415" y="54288"/>
                </a:cubicBezTo>
                <a:close/>
                <a:moveTo>
                  <a:pt x="56449" y="165649"/>
                </a:moveTo>
                <a:cubicBezTo>
                  <a:pt x="53047" y="162273"/>
                  <a:pt x="53027" y="156777"/>
                  <a:pt x="56404" y="153375"/>
                </a:cubicBezTo>
                <a:cubicBezTo>
                  <a:pt x="56419" y="153360"/>
                  <a:pt x="56434" y="153346"/>
                  <a:pt x="56449" y="153330"/>
                </a:cubicBezTo>
                <a:lnTo>
                  <a:pt x="69846" y="140003"/>
                </a:lnTo>
                <a:cubicBezTo>
                  <a:pt x="73282" y="136606"/>
                  <a:pt x="78813" y="136606"/>
                  <a:pt x="82249" y="140003"/>
                </a:cubicBezTo>
                <a:cubicBezTo>
                  <a:pt x="85625" y="143355"/>
                  <a:pt x="85675" y="148798"/>
                  <a:pt x="82361" y="152210"/>
                </a:cubicBezTo>
                <a:lnTo>
                  <a:pt x="82249" y="152322"/>
                </a:lnTo>
                <a:lnTo>
                  <a:pt x="68852" y="165635"/>
                </a:lnTo>
                <a:lnTo>
                  <a:pt x="68726" y="165761"/>
                </a:lnTo>
                <a:cubicBezTo>
                  <a:pt x="65275" y="169047"/>
                  <a:pt x="59839" y="168997"/>
                  <a:pt x="56449" y="165649"/>
                </a:cubicBezTo>
                <a:close/>
                <a:moveTo>
                  <a:pt x="49575" y="118487"/>
                </a:moveTo>
                <a:cubicBezTo>
                  <a:pt x="52878" y="121897"/>
                  <a:pt x="52816" y="127333"/>
                  <a:pt x="49435" y="130666"/>
                </a:cubicBezTo>
                <a:lnTo>
                  <a:pt x="36038" y="143993"/>
                </a:lnTo>
                <a:cubicBezTo>
                  <a:pt x="32602" y="147391"/>
                  <a:pt x="27071" y="147391"/>
                  <a:pt x="23635" y="143993"/>
                </a:cubicBezTo>
                <a:cubicBezTo>
                  <a:pt x="20233" y="140617"/>
                  <a:pt x="20214" y="135121"/>
                  <a:pt x="23591" y="131719"/>
                </a:cubicBezTo>
                <a:cubicBezTo>
                  <a:pt x="23606" y="131704"/>
                  <a:pt x="23620" y="131690"/>
                  <a:pt x="23635" y="131674"/>
                </a:cubicBezTo>
                <a:lnTo>
                  <a:pt x="37046" y="118361"/>
                </a:lnTo>
                <a:cubicBezTo>
                  <a:pt x="40482" y="114964"/>
                  <a:pt x="46013" y="114964"/>
                  <a:pt x="49449" y="118361"/>
                </a:cubicBezTo>
                <a:lnTo>
                  <a:pt x="49575" y="118487"/>
                </a:lnTo>
                <a:close/>
                <a:moveTo>
                  <a:pt x="124441" y="220875"/>
                </a:moveTo>
                <a:cubicBezTo>
                  <a:pt x="121004" y="224272"/>
                  <a:pt x="115475" y="224272"/>
                  <a:pt x="112038" y="220875"/>
                </a:cubicBezTo>
                <a:cubicBezTo>
                  <a:pt x="108636" y="217498"/>
                  <a:pt x="108616" y="212002"/>
                  <a:pt x="111993" y="208601"/>
                </a:cubicBezTo>
                <a:cubicBezTo>
                  <a:pt x="112009" y="208585"/>
                  <a:pt x="112023" y="208571"/>
                  <a:pt x="112038" y="208556"/>
                </a:cubicBezTo>
                <a:lnTo>
                  <a:pt x="125435" y="195243"/>
                </a:lnTo>
                <a:cubicBezTo>
                  <a:pt x="128872" y="191845"/>
                  <a:pt x="134401" y="191845"/>
                  <a:pt x="137838" y="195243"/>
                </a:cubicBezTo>
                <a:cubicBezTo>
                  <a:pt x="141240" y="198620"/>
                  <a:pt x="141259" y="204115"/>
                  <a:pt x="137883" y="207517"/>
                </a:cubicBezTo>
                <a:cubicBezTo>
                  <a:pt x="137868" y="207533"/>
                  <a:pt x="137854" y="207547"/>
                  <a:pt x="137838" y="207562"/>
                </a:cubicBezTo>
                <a:lnTo>
                  <a:pt x="124441" y="220875"/>
                </a:lnTo>
                <a:close/>
                <a:moveTo>
                  <a:pt x="96150" y="192765"/>
                </a:moveTo>
                <a:cubicBezTo>
                  <a:pt x="92717" y="196171"/>
                  <a:pt x="87179" y="196171"/>
                  <a:pt x="83746" y="192765"/>
                </a:cubicBezTo>
                <a:cubicBezTo>
                  <a:pt x="80366" y="189418"/>
                  <a:pt x="80310" y="183974"/>
                  <a:pt x="83621" y="180558"/>
                </a:cubicBezTo>
                <a:lnTo>
                  <a:pt x="83746" y="180446"/>
                </a:lnTo>
                <a:lnTo>
                  <a:pt x="97143" y="167133"/>
                </a:lnTo>
                <a:lnTo>
                  <a:pt x="97255" y="167007"/>
                </a:lnTo>
                <a:cubicBezTo>
                  <a:pt x="100712" y="163718"/>
                  <a:pt x="106158" y="163774"/>
                  <a:pt x="109546" y="167133"/>
                </a:cubicBezTo>
                <a:cubicBezTo>
                  <a:pt x="112948" y="170510"/>
                  <a:pt x="112968" y="176006"/>
                  <a:pt x="109591" y="179407"/>
                </a:cubicBezTo>
                <a:cubicBezTo>
                  <a:pt x="109576" y="179423"/>
                  <a:pt x="109561" y="179437"/>
                  <a:pt x="109546" y="179452"/>
                </a:cubicBezTo>
                <a:lnTo>
                  <a:pt x="96150" y="192765"/>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64" name="Rectangle: Rounded Corners 63">
            <a:extLst>
              <a:ext uri="{FF2B5EF4-FFF2-40B4-BE49-F238E27FC236}">
                <a16:creationId xmlns:a16="http://schemas.microsoft.com/office/drawing/2014/main" id="{64C3A6BE-E99C-4B75-09F2-E01618AFABDB}"/>
              </a:ext>
            </a:extLst>
          </p:cNvPr>
          <p:cNvSpPr/>
          <p:nvPr/>
        </p:nvSpPr>
        <p:spPr>
          <a:xfrm>
            <a:off x="6267571" y="2971436"/>
            <a:ext cx="2380884" cy="482600"/>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r>
              <a:rPr lang="en-US" sz="1800">
                <a:solidFill>
                  <a:schemeClr val="bg1"/>
                </a:solidFill>
                <a:latin typeface="+mj-lt"/>
              </a:rPr>
              <a:t>Attach</a:t>
            </a:r>
          </a:p>
        </p:txBody>
      </p:sp>
      <p:sp>
        <p:nvSpPr>
          <p:cNvPr id="77" name="Text Placeholder 25">
            <a:extLst>
              <a:ext uri="{FF2B5EF4-FFF2-40B4-BE49-F238E27FC236}">
                <a16:creationId xmlns:a16="http://schemas.microsoft.com/office/drawing/2014/main" id="{F50AAFE9-C277-8301-E9C5-EB4489FA5EF1}"/>
              </a:ext>
            </a:extLst>
          </p:cNvPr>
          <p:cNvSpPr txBox="1">
            <a:spLocks/>
          </p:cNvSpPr>
          <p:nvPr/>
        </p:nvSpPr>
        <p:spPr>
          <a:xfrm>
            <a:off x="6267571" y="3623341"/>
            <a:ext cx="2380884" cy="1231106"/>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latin typeface="+mj-lt"/>
              </a:rPr>
              <a:t>Copilot for Microsoft 365 </a:t>
            </a:r>
            <a:r>
              <a:rPr lang="en-US" sz="1600"/>
              <a:t>for customers on </a:t>
            </a:r>
            <a:r>
              <a:rPr lang="en-US" sz="1600">
                <a:latin typeface="+mj-lt"/>
              </a:rPr>
              <a:t>Microsoft 365 </a:t>
            </a:r>
            <a:r>
              <a:rPr lang="en-US" sz="1600"/>
              <a:t>or standalone Modern </a:t>
            </a:r>
            <a:br>
              <a:rPr lang="en-US" sz="1600"/>
            </a:br>
            <a:r>
              <a:rPr lang="en-US" sz="1600"/>
              <a:t>Work SKUs</a:t>
            </a:r>
          </a:p>
        </p:txBody>
      </p:sp>
      <p:sp>
        <p:nvSpPr>
          <p:cNvPr id="92" name="Graphic 77">
            <a:extLst>
              <a:ext uri="{FF2B5EF4-FFF2-40B4-BE49-F238E27FC236}">
                <a16:creationId xmlns:a16="http://schemas.microsoft.com/office/drawing/2014/main" id="{0717C3D2-F088-0839-DC14-13D04D09D22F}"/>
              </a:ext>
              <a:ext uri="{C183D7F6-B498-43B3-948B-1728B52AA6E4}">
                <adec:decorative xmlns:adec="http://schemas.microsoft.com/office/drawing/2017/decorative" val="1"/>
              </a:ext>
            </a:extLst>
          </p:cNvPr>
          <p:cNvSpPr/>
          <p:nvPr/>
        </p:nvSpPr>
        <p:spPr>
          <a:xfrm>
            <a:off x="10040886" y="2237255"/>
            <a:ext cx="282312" cy="312028"/>
          </a:xfrm>
          <a:custGeom>
            <a:avLst/>
            <a:gdLst>
              <a:gd name="connsiteX0" fmla="*/ 262783 w 293698"/>
              <a:gd name="connsiteY0" fmla="*/ 285970 h 324614"/>
              <a:gd name="connsiteX1" fmla="*/ 174176 w 293698"/>
              <a:gd name="connsiteY1" fmla="*/ 285970 h 324614"/>
              <a:gd name="connsiteX2" fmla="*/ 157522 w 293698"/>
              <a:gd name="connsiteY2" fmla="*/ 309157 h 324614"/>
              <a:gd name="connsiteX3" fmla="*/ 262783 w 293698"/>
              <a:gd name="connsiteY3" fmla="*/ 309157 h 324614"/>
              <a:gd name="connsiteX4" fmla="*/ 293699 w 293698"/>
              <a:gd name="connsiteY4" fmla="*/ 278241 h 324614"/>
              <a:gd name="connsiteX5" fmla="*/ 293699 w 293698"/>
              <a:gd name="connsiteY5" fmla="*/ 121004 h 324614"/>
              <a:gd name="connsiteX6" fmla="*/ 284641 w 293698"/>
              <a:gd name="connsiteY6" fmla="*/ 99147 h 324614"/>
              <a:gd name="connsiteX7" fmla="*/ 194537 w 293698"/>
              <a:gd name="connsiteY7" fmla="*/ 9058 h 324614"/>
              <a:gd name="connsiteX8" fmla="*/ 193784 w 293698"/>
              <a:gd name="connsiteY8" fmla="*/ 8428 h 324614"/>
              <a:gd name="connsiteX9" fmla="*/ 193223 w 293698"/>
              <a:gd name="connsiteY9" fmla="*/ 7976 h 324614"/>
              <a:gd name="connsiteX10" fmla="*/ 189838 w 293698"/>
              <a:gd name="connsiteY10" fmla="*/ 5194 h 324614"/>
              <a:gd name="connsiteX11" fmla="*/ 188593 w 293698"/>
              <a:gd name="connsiteY11" fmla="*/ 4515 h 324614"/>
              <a:gd name="connsiteX12" fmla="*/ 187859 w 293698"/>
              <a:gd name="connsiteY12" fmla="*/ 4143 h 324614"/>
              <a:gd name="connsiteX13" fmla="*/ 187086 w 293698"/>
              <a:gd name="connsiteY13" fmla="*/ 3700 h 324614"/>
              <a:gd name="connsiteX14" fmla="*/ 184520 w 293698"/>
              <a:gd name="connsiteY14" fmla="*/ 2350 h 324614"/>
              <a:gd name="connsiteX15" fmla="*/ 174874 w 293698"/>
              <a:gd name="connsiteY15" fmla="*/ 216 h 324614"/>
              <a:gd name="connsiteX16" fmla="*/ 173966 w 293698"/>
              <a:gd name="connsiteY16" fmla="*/ 115 h 324614"/>
              <a:gd name="connsiteX17" fmla="*/ 172695 w 293698"/>
              <a:gd name="connsiteY17" fmla="*/ 0 h 324614"/>
              <a:gd name="connsiteX18" fmla="*/ 77289 w 293698"/>
              <a:gd name="connsiteY18" fmla="*/ 0 h 324614"/>
              <a:gd name="connsiteX19" fmla="*/ 46374 w 293698"/>
              <a:gd name="connsiteY19" fmla="*/ 30916 h 324614"/>
              <a:gd name="connsiteX20" fmla="*/ 46374 w 293698"/>
              <a:gd name="connsiteY20" fmla="*/ 146822 h 324614"/>
              <a:gd name="connsiteX21" fmla="*/ 69560 w 293698"/>
              <a:gd name="connsiteY21" fmla="*/ 140301 h 324614"/>
              <a:gd name="connsiteX22" fmla="*/ 69560 w 293698"/>
              <a:gd name="connsiteY22" fmla="*/ 30916 h 324614"/>
              <a:gd name="connsiteX23" fmla="*/ 77289 w 293698"/>
              <a:gd name="connsiteY23" fmla="*/ 23187 h 324614"/>
              <a:gd name="connsiteX24" fmla="*/ 170036 w 293698"/>
              <a:gd name="connsiteY24" fmla="*/ 23187 h 324614"/>
              <a:gd name="connsiteX25" fmla="*/ 170036 w 293698"/>
              <a:gd name="connsiteY25" fmla="*/ 92747 h 324614"/>
              <a:gd name="connsiteX26" fmla="*/ 200952 w 293698"/>
              <a:gd name="connsiteY26" fmla="*/ 123663 h 324614"/>
              <a:gd name="connsiteX27" fmla="*/ 270512 w 293698"/>
              <a:gd name="connsiteY27" fmla="*/ 123663 h 324614"/>
              <a:gd name="connsiteX28" fmla="*/ 270512 w 293698"/>
              <a:gd name="connsiteY28" fmla="*/ 278241 h 324614"/>
              <a:gd name="connsiteX29" fmla="*/ 262783 w 293698"/>
              <a:gd name="connsiteY29" fmla="*/ 285970 h 324614"/>
              <a:gd name="connsiteX30" fmla="*/ 253168 w 293698"/>
              <a:gd name="connsiteY30" fmla="*/ 100476 h 324614"/>
              <a:gd name="connsiteX31" fmla="*/ 200952 w 293698"/>
              <a:gd name="connsiteY31" fmla="*/ 100476 h 324614"/>
              <a:gd name="connsiteX32" fmla="*/ 193223 w 293698"/>
              <a:gd name="connsiteY32" fmla="*/ 92747 h 324614"/>
              <a:gd name="connsiteX33" fmla="*/ 193223 w 293698"/>
              <a:gd name="connsiteY33" fmla="*/ 40515 h 324614"/>
              <a:gd name="connsiteX34" fmla="*/ 253168 w 293698"/>
              <a:gd name="connsiteY34" fmla="*/ 100476 h 324614"/>
              <a:gd name="connsiteX35" fmla="*/ 185494 w 293698"/>
              <a:gd name="connsiteY35" fmla="*/ 239596 h 324614"/>
              <a:gd name="connsiteX36" fmla="*/ 182806 w 293698"/>
              <a:gd name="connsiteY36" fmla="*/ 262783 h 324614"/>
              <a:gd name="connsiteX37" fmla="*/ 220274 w 293698"/>
              <a:gd name="connsiteY37" fmla="*/ 262783 h 324614"/>
              <a:gd name="connsiteX38" fmla="*/ 247325 w 293698"/>
              <a:gd name="connsiteY38" fmla="*/ 235732 h 324614"/>
              <a:gd name="connsiteX39" fmla="*/ 247325 w 293698"/>
              <a:gd name="connsiteY39" fmla="*/ 173901 h 324614"/>
              <a:gd name="connsiteX40" fmla="*/ 220274 w 293698"/>
              <a:gd name="connsiteY40" fmla="*/ 146849 h 324614"/>
              <a:gd name="connsiteX41" fmla="*/ 123731 w 293698"/>
              <a:gd name="connsiteY41" fmla="*/ 146849 h 324614"/>
              <a:gd name="connsiteX42" fmla="*/ 162307 w 293698"/>
              <a:gd name="connsiteY42" fmla="*/ 175391 h 324614"/>
              <a:gd name="connsiteX43" fmla="*/ 162307 w 293698"/>
              <a:gd name="connsiteY43" fmla="*/ 170036 h 324614"/>
              <a:gd name="connsiteX44" fmla="*/ 220274 w 293698"/>
              <a:gd name="connsiteY44" fmla="*/ 170036 h 324614"/>
              <a:gd name="connsiteX45" fmla="*/ 224139 w 293698"/>
              <a:gd name="connsiteY45" fmla="*/ 173901 h 324614"/>
              <a:gd name="connsiteX46" fmla="*/ 224139 w 293698"/>
              <a:gd name="connsiteY46" fmla="*/ 193223 h 324614"/>
              <a:gd name="connsiteX47" fmla="*/ 174176 w 293698"/>
              <a:gd name="connsiteY47" fmla="*/ 193223 h 324614"/>
              <a:gd name="connsiteX48" fmla="*/ 182806 w 293698"/>
              <a:gd name="connsiteY48" fmla="*/ 216410 h 324614"/>
              <a:gd name="connsiteX49" fmla="*/ 224139 w 293698"/>
              <a:gd name="connsiteY49" fmla="*/ 216410 h 324614"/>
              <a:gd name="connsiteX50" fmla="*/ 224139 w 293698"/>
              <a:gd name="connsiteY50" fmla="*/ 235732 h 324614"/>
              <a:gd name="connsiteX51" fmla="*/ 220274 w 293698"/>
              <a:gd name="connsiteY51" fmla="*/ 239596 h 324614"/>
              <a:gd name="connsiteX52" fmla="*/ 185494 w 293698"/>
              <a:gd name="connsiteY52" fmla="*/ 239596 h 324614"/>
              <a:gd name="connsiteX53" fmla="*/ 170036 w 293698"/>
              <a:gd name="connsiteY53" fmla="*/ 239596 h 324614"/>
              <a:gd name="connsiteX54" fmla="*/ 85018 w 293698"/>
              <a:gd name="connsiteY54" fmla="*/ 324615 h 324614"/>
              <a:gd name="connsiteX55" fmla="*/ 0 w 293698"/>
              <a:gd name="connsiteY55" fmla="*/ 239596 h 324614"/>
              <a:gd name="connsiteX56" fmla="*/ 85018 w 293698"/>
              <a:gd name="connsiteY56" fmla="*/ 154578 h 324614"/>
              <a:gd name="connsiteX57" fmla="*/ 170036 w 293698"/>
              <a:gd name="connsiteY57" fmla="*/ 239596 h 324614"/>
              <a:gd name="connsiteX58" fmla="*/ 136857 w 293698"/>
              <a:gd name="connsiteY58" fmla="*/ 203215 h 324614"/>
              <a:gd name="connsiteX59" fmla="*/ 125926 w 293698"/>
              <a:gd name="connsiteY59" fmla="*/ 203215 h 324614"/>
              <a:gd name="connsiteX60" fmla="*/ 69560 w 293698"/>
              <a:gd name="connsiteY60" fmla="*/ 259582 h 324614"/>
              <a:gd name="connsiteX61" fmla="*/ 44110 w 293698"/>
              <a:gd name="connsiteY61" fmla="*/ 234131 h 324614"/>
              <a:gd name="connsiteX62" fmla="*/ 33179 w 293698"/>
              <a:gd name="connsiteY62" fmla="*/ 234131 h 324614"/>
              <a:gd name="connsiteX63" fmla="*/ 33179 w 293698"/>
              <a:gd name="connsiteY63" fmla="*/ 245062 h 324614"/>
              <a:gd name="connsiteX64" fmla="*/ 64095 w 293698"/>
              <a:gd name="connsiteY64" fmla="*/ 275978 h 324614"/>
              <a:gd name="connsiteX65" fmla="*/ 75025 w 293698"/>
              <a:gd name="connsiteY65" fmla="*/ 275978 h 324614"/>
              <a:gd name="connsiteX66" fmla="*/ 136857 w 293698"/>
              <a:gd name="connsiteY66" fmla="*/ 214147 h 324614"/>
              <a:gd name="connsiteX67" fmla="*/ 136857 w 293698"/>
              <a:gd name="connsiteY67" fmla="*/ 203215 h 32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93698" h="324614">
                <a:moveTo>
                  <a:pt x="262783" y="285970"/>
                </a:moveTo>
                <a:lnTo>
                  <a:pt x="174176" y="285970"/>
                </a:lnTo>
                <a:cubicBezTo>
                  <a:pt x="169736" y="294487"/>
                  <a:pt x="164113" y="302289"/>
                  <a:pt x="157522" y="309157"/>
                </a:cubicBezTo>
                <a:lnTo>
                  <a:pt x="262783" y="309157"/>
                </a:lnTo>
                <a:cubicBezTo>
                  <a:pt x="279849" y="309157"/>
                  <a:pt x="293699" y="295306"/>
                  <a:pt x="293699" y="278241"/>
                </a:cubicBezTo>
                <a:lnTo>
                  <a:pt x="293699" y="121004"/>
                </a:lnTo>
                <a:cubicBezTo>
                  <a:pt x="293699" y="112811"/>
                  <a:pt x="290437" y="104943"/>
                  <a:pt x="284641" y="99147"/>
                </a:cubicBezTo>
                <a:lnTo>
                  <a:pt x="194537" y="9058"/>
                </a:lnTo>
                <a:cubicBezTo>
                  <a:pt x="194305" y="8827"/>
                  <a:pt x="194044" y="8627"/>
                  <a:pt x="193784" y="8428"/>
                </a:cubicBezTo>
                <a:cubicBezTo>
                  <a:pt x="193591" y="8280"/>
                  <a:pt x="193401" y="8134"/>
                  <a:pt x="193223" y="7976"/>
                </a:cubicBezTo>
                <a:cubicBezTo>
                  <a:pt x="192125" y="6987"/>
                  <a:pt x="191043" y="6013"/>
                  <a:pt x="189838" y="5194"/>
                </a:cubicBezTo>
                <a:cubicBezTo>
                  <a:pt x="189447" y="4930"/>
                  <a:pt x="189020" y="4722"/>
                  <a:pt x="188593" y="4515"/>
                </a:cubicBezTo>
                <a:cubicBezTo>
                  <a:pt x="188346" y="4394"/>
                  <a:pt x="188099" y="4274"/>
                  <a:pt x="187859" y="4143"/>
                </a:cubicBezTo>
                <a:cubicBezTo>
                  <a:pt x="187601" y="3997"/>
                  <a:pt x="187344" y="3849"/>
                  <a:pt x="187086" y="3700"/>
                </a:cubicBezTo>
                <a:cubicBezTo>
                  <a:pt x="186248" y="3215"/>
                  <a:pt x="185407" y="2728"/>
                  <a:pt x="184520" y="2350"/>
                </a:cubicBezTo>
                <a:cubicBezTo>
                  <a:pt x="181475" y="1082"/>
                  <a:pt x="178198" y="448"/>
                  <a:pt x="174874" y="216"/>
                </a:cubicBezTo>
                <a:cubicBezTo>
                  <a:pt x="174570" y="197"/>
                  <a:pt x="174269" y="156"/>
                  <a:pt x="173966" y="115"/>
                </a:cubicBezTo>
                <a:cubicBezTo>
                  <a:pt x="173547" y="57"/>
                  <a:pt x="173126" y="0"/>
                  <a:pt x="172695" y="0"/>
                </a:cubicBezTo>
                <a:lnTo>
                  <a:pt x="77289" y="0"/>
                </a:lnTo>
                <a:cubicBezTo>
                  <a:pt x="60224" y="0"/>
                  <a:pt x="46374" y="13850"/>
                  <a:pt x="46374" y="30916"/>
                </a:cubicBezTo>
                <a:lnTo>
                  <a:pt x="46374" y="146822"/>
                </a:lnTo>
                <a:cubicBezTo>
                  <a:pt x="53703" y="143764"/>
                  <a:pt x="61473" y="141550"/>
                  <a:pt x="69560" y="140301"/>
                </a:cubicBezTo>
                <a:lnTo>
                  <a:pt x="69560" y="30916"/>
                </a:lnTo>
                <a:cubicBezTo>
                  <a:pt x="69560" y="26665"/>
                  <a:pt x="73023" y="23187"/>
                  <a:pt x="77289" y="23187"/>
                </a:cubicBezTo>
                <a:lnTo>
                  <a:pt x="170036" y="23187"/>
                </a:lnTo>
                <a:lnTo>
                  <a:pt x="170036" y="92747"/>
                </a:lnTo>
                <a:cubicBezTo>
                  <a:pt x="170036" y="109812"/>
                  <a:pt x="183886" y="123663"/>
                  <a:pt x="200952" y="123663"/>
                </a:cubicBezTo>
                <a:lnTo>
                  <a:pt x="270512" y="123663"/>
                </a:lnTo>
                <a:lnTo>
                  <a:pt x="270512" y="278241"/>
                </a:lnTo>
                <a:cubicBezTo>
                  <a:pt x="270512" y="282492"/>
                  <a:pt x="267050" y="285970"/>
                  <a:pt x="262783" y="285970"/>
                </a:cubicBezTo>
                <a:close/>
                <a:moveTo>
                  <a:pt x="253168" y="100476"/>
                </a:moveTo>
                <a:lnTo>
                  <a:pt x="200952" y="100476"/>
                </a:lnTo>
                <a:cubicBezTo>
                  <a:pt x="196685" y="100476"/>
                  <a:pt x="193223" y="96998"/>
                  <a:pt x="193223" y="92747"/>
                </a:cubicBezTo>
                <a:lnTo>
                  <a:pt x="193223" y="40515"/>
                </a:lnTo>
                <a:lnTo>
                  <a:pt x="253168" y="100476"/>
                </a:lnTo>
                <a:close/>
                <a:moveTo>
                  <a:pt x="185494" y="239596"/>
                </a:moveTo>
                <a:cubicBezTo>
                  <a:pt x="185494" y="247577"/>
                  <a:pt x="184563" y="255340"/>
                  <a:pt x="182806" y="262783"/>
                </a:cubicBezTo>
                <a:lnTo>
                  <a:pt x="220274" y="262783"/>
                </a:lnTo>
                <a:cubicBezTo>
                  <a:pt x="235214" y="262783"/>
                  <a:pt x="247325" y="250672"/>
                  <a:pt x="247325" y="235732"/>
                </a:cubicBezTo>
                <a:lnTo>
                  <a:pt x="247325" y="173901"/>
                </a:lnTo>
                <a:cubicBezTo>
                  <a:pt x="247325" y="158961"/>
                  <a:pt x="235214" y="146849"/>
                  <a:pt x="220274" y="146849"/>
                </a:cubicBezTo>
                <a:lnTo>
                  <a:pt x="123731" y="146849"/>
                </a:lnTo>
                <a:cubicBezTo>
                  <a:pt x="138803" y="153148"/>
                  <a:pt x="152014" y="163014"/>
                  <a:pt x="162307" y="175391"/>
                </a:cubicBezTo>
                <a:lnTo>
                  <a:pt x="162307" y="170036"/>
                </a:lnTo>
                <a:lnTo>
                  <a:pt x="220274" y="170036"/>
                </a:lnTo>
                <a:cubicBezTo>
                  <a:pt x="222409" y="170036"/>
                  <a:pt x="224139" y="171766"/>
                  <a:pt x="224139" y="173901"/>
                </a:cubicBezTo>
                <a:lnTo>
                  <a:pt x="224139" y="193223"/>
                </a:lnTo>
                <a:lnTo>
                  <a:pt x="174176" y="193223"/>
                </a:lnTo>
                <a:cubicBezTo>
                  <a:pt x="177957" y="200477"/>
                  <a:pt x="180878" y="208251"/>
                  <a:pt x="182806" y="216410"/>
                </a:cubicBezTo>
                <a:lnTo>
                  <a:pt x="224139" y="216410"/>
                </a:lnTo>
                <a:lnTo>
                  <a:pt x="224139" y="235732"/>
                </a:lnTo>
                <a:cubicBezTo>
                  <a:pt x="224139" y="237867"/>
                  <a:pt x="222409" y="239596"/>
                  <a:pt x="220274" y="239596"/>
                </a:cubicBezTo>
                <a:lnTo>
                  <a:pt x="185494" y="239596"/>
                </a:lnTo>
                <a:close/>
                <a:moveTo>
                  <a:pt x="170036" y="239596"/>
                </a:moveTo>
                <a:cubicBezTo>
                  <a:pt x="170036" y="286551"/>
                  <a:pt x="131972" y="324615"/>
                  <a:pt x="85018" y="324615"/>
                </a:cubicBezTo>
                <a:cubicBezTo>
                  <a:pt x="38064" y="324615"/>
                  <a:pt x="0" y="286551"/>
                  <a:pt x="0" y="239596"/>
                </a:cubicBezTo>
                <a:cubicBezTo>
                  <a:pt x="0" y="192642"/>
                  <a:pt x="38064" y="154578"/>
                  <a:pt x="85018" y="154578"/>
                </a:cubicBezTo>
                <a:cubicBezTo>
                  <a:pt x="131972" y="154578"/>
                  <a:pt x="170036" y="192642"/>
                  <a:pt x="170036" y="239596"/>
                </a:cubicBezTo>
                <a:close/>
                <a:moveTo>
                  <a:pt x="136857" y="203215"/>
                </a:moveTo>
                <a:cubicBezTo>
                  <a:pt x="133838" y="200197"/>
                  <a:pt x="128945" y="200197"/>
                  <a:pt x="125926" y="203215"/>
                </a:cubicBezTo>
                <a:lnTo>
                  <a:pt x="69560" y="259582"/>
                </a:lnTo>
                <a:lnTo>
                  <a:pt x="44110" y="234131"/>
                </a:lnTo>
                <a:cubicBezTo>
                  <a:pt x="41091" y="231113"/>
                  <a:pt x="36198" y="231113"/>
                  <a:pt x="33179" y="234131"/>
                </a:cubicBezTo>
                <a:cubicBezTo>
                  <a:pt x="30161" y="237149"/>
                  <a:pt x="30161" y="242043"/>
                  <a:pt x="33179" y="245062"/>
                </a:cubicBezTo>
                <a:lnTo>
                  <a:pt x="64095" y="275978"/>
                </a:lnTo>
                <a:cubicBezTo>
                  <a:pt x="67113" y="278995"/>
                  <a:pt x="72007" y="278995"/>
                  <a:pt x="75025" y="275978"/>
                </a:cubicBezTo>
                <a:lnTo>
                  <a:pt x="136857" y="214147"/>
                </a:lnTo>
                <a:cubicBezTo>
                  <a:pt x="139875" y="211128"/>
                  <a:pt x="139875" y="206234"/>
                  <a:pt x="136857" y="203215"/>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67" name="Rectangle: Rounded Corners 66">
            <a:extLst>
              <a:ext uri="{FF2B5EF4-FFF2-40B4-BE49-F238E27FC236}">
                <a16:creationId xmlns:a16="http://schemas.microsoft.com/office/drawing/2014/main" id="{7EB28FAB-C74A-9CBD-B93A-6CE410D6E966}"/>
              </a:ext>
            </a:extLst>
          </p:cNvPr>
          <p:cNvSpPr/>
          <p:nvPr/>
        </p:nvSpPr>
        <p:spPr>
          <a:xfrm>
            <a:off x="8991600" y="2971436"/>
            <a:ext cx="2380884" cy="482600"/>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Aft>
                <a:spcPts val="87"/>
              </a:spcAft>
            </a:pPr>
            <a:r>
              <a:rPr lang="en-US" sz="1800">
                <a:solidFill>
                  <a:schemeClr val="bg1"/>
                </a:solidFill>
                <a:latin typeface="+mj-lt"/>
              </a:rPr>
              <a:t>Renew</a:t>
            </a:r>
          </a:p>
        </p:txBody>
      </p:sp>
      <p:sp>
        <p:nvSpPr>
          <p:cNvPr id="80" name="Text Placeholder 25">
            <a:extLst>
              <a:ext uri="{FF2B5EF4-FFF2-40B4-BE49-F238E27FC236}">
                <a16:creationId xmlns:a16="http://schemas.microsoft.com/office/drawing/2014/main" id="{A3ADC54E-8B78-8DCD-B99C-D02150A86753}"/>
              </a:ext>
            </a:extLst>
          </p:cNvPr>
          <p:cNvSpPr txBox="1">
            <a:spLocks/>
          </p:cNvSpPr>
          <p:nvPr/>
        </p:nvSpPr>
        <p:spPr>
          <a:xfrm>
            <a:off x="8991600" y="3623341"/>
            <a:ext cx="2380884" cy="738664"/>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t>existing customers and grow revenue among customers ready for AI</a:t>
            </a:r>
          </a:p>
        </p:txBody>
      </p:sp>
    </p:spTree>
    <p:extLst>
      <p:ext uri="{BB962C8B-B14F-4D97-AF65-F5344CB8AC3E}">
        <p14:creationId xmlns:p14="http://schemas.microsoft.com/office/powerpoint/2010/main" val="1563411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Rounded Corners 5">
            <a:extLst>
              <a:ext uri="{FF2B5EF4-FFF2-40B4-BE49-F238E27FC236}">
                <a16:creationId xmlns:a16="http://schemas.microsoft.com/office/drawing/2014/main" id="{AE1074DE-9121-9753-6726-8A55491B26F9}"/>
              </a:ext>
              <a:ext uri="{C183D7F6-B498-43B3-948B-1728B52AA6E4}">
                <adec:decorative xmlns:adec="http://schemas.microsoft.com/office/drawing/2017/decorative" val="1"/>
              </a:ext>
            </a:extLst>
          </p:cNvPr>
          <p:cNvSpPr>
            <a:spLocks/>
          </p:cNvSpPr>
          <p:nvPr/>
        </p:nvSpPr>
        <p:spPr>
          <a:xfrm>
            <a:off x="495300" y="1456468"/>
            <a:ext cx="11201400" cy="5025014"/>
          </a:xfrm>
          <a:prstGeom prst="roundRect">
            <a:avLst>
              <a:gd name="adj" fmla="val 5692"/>
            </a:avLst>
          </a:prstGeom>
          <a:gradFill flip="none" rotWithShape="1">
            <a:gsLst>
              <a:gs pos="89000">
                <a:schemeClr val="bg1">
                  <a:alpha val="58000"/>
                </a:schemeClr>
              </a:gs>
              <a:gs pos="100000">
                <a:schemeClr val="bg1">
                  <a:alpha val="73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latin typeface="Segoe Sans Text"/>
            </a:endParaRPr>
          </a:p>
        </p:txBody>
      </p:sp>
      <p:sp>
        <p:nvSpPr>
          <p:cNvPr id="53" name="!!Rectangle: Rounded Corners 5">
            <a:extLst>
              <a:ext uri="{FF2B5EF4-FFF2-40B4-BE49-F238E27FC236}">
                <a16:creationId xmlns:a16="http://schemas.microsoft.com/office/drawing/2014/main" id="{50D8C58F-8B6C-E2FF-1E52-935BBF963394}"/>
              </a:ext>
              <a:ext uri="{C183D7F6-B498-43B3-948B-1728B52AA6E4}">
                <adec:decorative xmlns:adec="http://schemas.microsoft.com/office/drawing/2017/decorative" val="1"/>
              </a:ext>
            </a:extLst>
          </p:cNvPr>
          <p:cNvSpPr>
            <a:spLocks/>
          </p:cNvSpPr>
          <p:nvPr/>
        </p:nvSpPr>
        <p:spPr>
          <a:xfrm>
            <a:off x="815778" y="1873072"/>
            <a:ext cx="10560444" cy="1592999"/>
          </a:xfrm>
          <a:prstGeom prst="roundRect">
            <a:avLst>
              <a:gd name="adj" fmla="val 8318"/>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latin typeface="Segoe Sans Text"/>
            </a:endParaRPr>
          </a:p>
        </p:txBody>
      </p:sp>
      <p:sp>
        <p:nvSpPr>
          <p:cNvPr id="55" name="Rectangle: Rounded Corners 34">
            <a:extLst>
              <a:ext uri="{FF2B5EF4-FFF2-40B4-BE49-F238E27FC236}">
                <a16:creationId xmlns:a16="http://schemas.microsoft.com/office/drawing/2014/main" id="{85124753-43BC-DFD9-A6D2-92529D2FAC4A}"/>
              </a:ext>
              <a:ext uri="{C183D7F6-B498-43B3-948B-1728B52AA6E4}">
                <adec:decorative xmlns:adec="http://schemas.microsoft.com/office/drawing/2017/decorative" val="1"/>
              </a:ext>
            </a:extLst>
          </p:cNvPr>
          <p:cNvSpPr>
            <a:spLocks/>
          </p:cNvSpPr>
          <p:nvPr/>
        </p:nvSpPr>
        <p:spPr bwMode="auto">
          <a:xfrm>
            <a:off x="815778" y="1873072"/>
            <a:ext cx="10560444" cy="1583924"/>
          </a:xfrm>
          <a:prstGeom prst="roundRect">
            <a:avLst>
              <a:gd name="adj" fmla="val 9489"/>
            </a:avLst>
          </a:prstGeom>
          <a:noFill/>
          <a:ln>
            <a:gradFill flip="none" rotWithShape="1">
              <a:gsLst>
                <a:gs pos="0">
                  <a:srgbClr val="1264B1"/>
                </a:gs>
                <a:gs pos="100000">
                  <a:srgbClr val="944DCF"/>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Sans Text Semibold"/>
              <a:ea typeface="+mn-ea"/>
              <a:cs typeface="Segoe UI" pitchFamily="34" charset="0"/>
            </a:endParaRPr>
          </a:p>
        </p:txBody>
      </p:sp>
      <p:grpSp>
        <p:nvGrpSpPr>
          <p:cNvPr id="7" name="Group 6">
            <a:extLst>
              <a:ext uri="{FF2B5EF4-FFF2-40B4-BE49-F238E27FC236}">
                <a16:creationId xmlns:a16="http://schemas.microsoft.com/office/drawing/2014/main" id="{B751538A-8100-9B02-97A4-C226CCC22D61}"/>
              </a:ext>
              <a:ext uri="{C183D7F6-B498-43B3-948B-1728B52AA6E4}">
                <adec:decorative xmlns:adec="http://schemas.microsoft.com/office/drawing/2017/decorative" val="1"/>
              </a:ext>
            </a:extLst>
          </p:cNvPr>
          <p:cNvGrpSpPr>
            <a:grpSpLocks/>
          </p:cNvGrpSpPr>
          <p:nvPr/>
        </p:nvGrpSpPr>
        <p:grpSpPr>
          <a:xfrm>
            <a:off x="1571169" y="2355916"/>
            <a:ext cx="627310" cy="627310"/>
            <a:chOff x="3101063" y="1686958"/>
            <a:chExt cx="2149566" cy="2149566"/>
          </a:xfrm>
          <a:effectLst/>
        </p:grpSpPr>
        <p:grpSp>
          <p:nvGrpSpPr>
            <p:cNvPr id="9" name="Group 8">
              <a:extLst>
                <a:ext uri="{FF2B5EF4-FFF2-40B4-BE49-F238E27FC236}">
                  <a16:creationId xmlns:a16="http://schemas.microsoft.com/office/drawing/2014/main" id="{B4B34372-D8F0-C370-C4C3-A346A5B87AB0}"/>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 name="Oval 10">
                <a:extLst>
                  <a:ext uri="{FF2B5EF4-FFF2-40B4-BE49-F238E27FC236}">
                    <a16:creationId xmlns:a16="http://schemas.microsoft.com/office/drawing/2014/main" id="{3FC2D143-CA55-BCA7-C1C0-7080358E999E}"/>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 name="Oval 46_1">
                <a:extLst>
                  <a:ext uri="{FF2B5EF4-FFF2-40B4-BE49-F238E27FC236}">
                    <a16:creationId xmlns:a16="http://schemas.microsoft.com/office/drawing/2014/main" id="{412B80EF-7351-6363-70E2-BB2BCA58680C}"/>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 name="Oval 34_1">
              <a:extLst>
                <a:ext uri="{FF2B5EF4-FFF2-40B4-BE49-F238E27FC236}">
                  <a16:creationId xmlns:a16="http://schemas.microsoft.com/office/drawing/2014/main" id="{82AA25BD-4502-A261-0B6B-4AAADBD42590}"/>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7" name="Group 16">
            <a:extLst>
              <a:ext uri="{FF2B5EF4-FFF2-40B4-BE49-F238E27FC236}">
                <a16:creationId xmlns:a16="http://schemas.microsoft.com/office/drawing/2014/main" id="{66A42DC8-FE4C-9EF8-6AC8-FC1AD0A9DAFE}"/>
              </a:ext>
              <a:ext uri="{C183D7F6-B498-43B3-948B-1728B52AA6E4}">
                <adec:decorative xmlns:adec="http://schemas.microsoft.com/office/drawing/2017/decorative" val="1"/>
              </a:ext>
            </a:extLst>
          </p:cNvPr>
          <p:cNvGrpSpPr/>
          <p:nvPr/>
        </p:nvGrpSpPr>
        <p:grpSpPr>
          <a:xfrm>
            <a:off x="4383494" y="2355916"/>
            <a:ext cx="627310" cy="627310"/>
            <a:chOff x="5022805" y="1308100"/>
            <a:chExt cx="2149566" cy="2149566"/>
          </a:xfrm>
        </p:grpSpPr>
        <p:sp>
          <p:nvSpPr>
            <p:cNvPr id="19" name="Oval 18">
              <a:extLst>
                <a:ext uri="{FF2B5EF4-FFF2-40B4-BE49-F238E27FC236}">
                  <a16:creationId xmlns:a16="http://schemas.microsoft.com/office/drawing/2014/main" id="{891DDC6E-4CA3-B39B-3E91-78AE372F11E6}"/>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0" name="Oval 46_1">
              <a:extLst>
                <a:ext uri="{FF2B5EF4-FFF2-40B4-BE49-F238E27FC236}">
                  <a16:creationId xmlns:a16="http://schemas.microsoft.com/office/drawing/2014/main" id="{4F231420-82D9-2CE7-7D2F-06D110F4E89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8" name="Oval 34_1">
            <a:extLst>
              <a:ext uri="{FF2B5EF4-FFF2-40B4-BE49-F238E27FC236}">
                <a16:creationId xmlns:a16="http://schemas.microsoft.com/office/drawing/2014/main" id="{036889D8-463A-A56F-7284-B5DD99CE764B}"/>
              </a:ext>
              <a:ext uri="{C183D7F6-B498-43B3-948B-1728B52AA6E4}">
                <adec:decorative xmlns:adec="http://schemas.microsoft.com/office/drawing/2017/decorative" val="1"/>
              </a:ext>
            </a:extLst>
          </p:cNvPr>
          <p:cNvSpPr>
            <a:spLocks/>
          </p:cNvSpPr>
          <p:nvPr/>
        </p:nvSpPr>
        <p:spPr bwMode="auto">
          <a:xfrm>
            <a:off x="4427056" y="2399478"/>
            <a:ext cx="540186" cy="540186"/>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nvGrpSpPr>
          <p:cNvPr id="24" name="Group 23">
            <a:extLst>
              <a:ext uri="{FF2B5EF4-FFF2-40B4-BE49-F238E27FC236}">
                <a16:creationId xmlns:a16="http://schemas.microsoft.com/office/drawing/2014/main" id="{39054C92-CA9B-1699-FAF7-564D245426E0}"/>
              </a:ext>
              <a:ext uri="{C183D7F6-B498-43B3-948B-1728B52AA6E4}">
                <adec:decorative xmlns:adec="http://schemas.microsoft.com/office/drawing/2017/decorative" val="1"/>
              </a:ext>
            </a:extLst>
          </p:cNvPr>
          <p:cNvGrpSpPr/>
          <p:nvPr/>
        </p:nvGrpSpPr>
        <p:grpSpPr>
          <a:xfrm>
            <a:off x="7195819" y="2355916"/>
            <a:ext cx="627310" cy="627310"/>
            <a:chOff x="5022805" y="1308100"/>
            <a:chExt cx="2149566" cy="2149566"/>
          </a:xfrm>
        </p:grpSpPr>
        <p:sp>
          <p:nvSpPr>
            <p:cNvPr id="26" name="Oval 25">
              <a:extLst>
                <a:ext uri="{FF2B5EF4-FFF2-40B4-BE49-F238E27FC236}">
                  <a16:creationId xmlns:a16="http://schemas.microsoft.com/office/drawing/2014/main" id="{7B25E4C4-21F9-281C-AF65-1983590B76B3}"/>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Oval 46_1">
              <a:extLst>
                <a:ext uri="{FF2B5EF4-FFF2-40B4-BE49-F238E27FC236}">
                  <a16:creationId xmlns:a16="http://schemas.microsoft.com/office/drawing/2014/main" id="{955FB3D3-4840-166B-5977-63E74FA5EF89}"/>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5" name="Oval 34_1">
            <a:extLst>
              <a:ext uri="{FF2B5EF4-FFF2-40B4-BE49-F238E27FC236}">
                <a16:creationId xmlns:a16="http://schemas.microsoft.com/office/drawing/2014/main" id="{D7406A68-94AE-2E9B-C885-27479DD2E00A}"/>
              </a:ext>
              <a:ext uri="{C183D7F6-B498-43B3-948B-1728B52AA6E4}">
                <adec:decorative xmlns:adec="http://schemas.microsoft.com/office/drawing/2017/decorative" val="1"/>
              </a:ext>
            </a:extLst>
          </p:cNvPr>
          <p:cNvSpPr>
            <a:spLocks/>
          </p:cNvSpPr>
          <p:nvPr/>
        </p:nvSpPr>
        <p:spPr bwMode="auto">
          <a:xfrm>
            <a:off x="7239381" y="2399478"/>
            <a:ext cx="540186" cy="540186"/>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nvGrpSpPr>
          <p:cNvPr id="31" name="Group 30">
            <a:extLst>
              <a:ext uri="{FF2B5EF4-FFF2-40B4-BE49-F238E27FC236}">
                <a16:creationId xmlns:a16="http://schemas.microsoft.com/office/drawing/2014/main" id="{D27FB194-AA5C-C894-CE5A-CE4AEEDA108A}"/>
              </a:ext>
              <a:ext uri="{C183D7F6-B498-43B3-948B-1728B52AA6E4}">
                <adec:decorative xmlns:adec="http://schemas.microsoft.com/office/drawing/2017/decorative" val="1"/>
              </a:ext>
            </a:extLst>
          </p:cNvPr>
          <p:cNvGrpSpPr/>
          <p:nvPr/>
        </p:nvGrpSpPr>
        <p:grpSpPr>
          <a:xfrm>
            <a:off x="10008146" y="2355916"/>
            <a:ext cx="627310" cy="627310"/>
            <a:chOff x="5022805" y="1308100"/>
            <a:chExt cx="2149566" cy="2149566"/>
          </a:xfrm>
        </p:grpSpPr>
        <p:sp>
          <p:nvSpPr>
            <p:cNvPr id="33" name="Oval 32">
              <a:extLst>
                <a:ext uri="{FF2B5EF4-FFF2-40B4-BE49-F238E27FC236}">
                  <a16:creationId xmlns:a16="http://schemas.microsoft.com/office/drawing/2014/main" id="{DF327E67-88D6-7ECD-F84E-ECEC3573410C}"/>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4" name="Oval 46_1">
              <a:extLst>
                <a:ext uri="{FF2B5EF4-FFF2-40B4-BE49-F238E27FC236}">
                  <a16:creationId xmlns:a16="http://schemas.microsoft.com/office/drawing/2014/main" id="{F5AF5CB6-141B-8F11-AD56-D879C545FF8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2" name="Oval 34_1">
            <a:extLst>
              <a:ext uri="{FF2B5EF4-FFF2-40B4-BE49-F238E27FC236}">
                <a16:creationId xmlns:a16="http://schemas.microsoft.com/office/drawing/2014/main" id="{20FD2ABC-C431-5C16-DB71-02DD90FECBAC}"/>
              </a:ext>
              <a:ext uri="{C183D7F6-B498-43B3-948B-1728B52AA6E4}">
                <adec:decorative xmlns:adec="http://schemas.microsoft.com/office/drawing/2017/decorative" val="1"/>
              </a:ext>
            </a:extLst>
          </p:cNvPr>
          <p:cNvSpPr>
            <a:spLocks/>
          </p:cNvSpPr>
          <p:nvPr/>
        </p:nvSpPr>
        <p:spPr bwMode="auto">
          <a:xfrm>
            <a:off x="10051708" y="2399478"/>
            <a:ext cx="540186" cy="540186"/>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sp>
        <p:nvSpPr>
          <p:cNvPr id="57" name="Rectangle: Rounded Corners 56">
            <a:extLst>
              <a:ext uri="{FF2B5EF4-FFF2-40B4-BE49-F238E27FC236}">
                <a16:creationId xmlns:a16="http://schemas.microsoft.com/office/drawing/2014/main" id="{1DEC1455-111A-84FF-7747-E40549714F26}"/>
              </a:ext>
              <a:ext uri="{C183D7F6-B498-43B3-948B-1728B52AA6E4}">
                <adec:decorative xmlns:adec="http://schemas.microsoft.com/office/drawing/2017/decorative" val="1"/>
              </a:ext>
            </a:extLst>
          </p:cNvPr>
          <p:cNvSpPr>
            <a:spLocks/>
          </p:cNvSpPr>
          <p:nvPr/>
        </p:nvSpPr>
        <p:spPr>
          <a:xfrm>
            <a:off x="805152" y="3562406"/>
            <a:ext cx="3468394" cy="2647894"/>
          </a:xfrm>
          <a:prstGeom prst="roundRect">
            <a:avLst>
              <a:gd name="adj" fmla="val 808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58" name="Rectangle: Rounded Corners 57">
            <a:extLst>
              <a:ext uri="{FF2B5EF4-FFF2-40B4-BE49-F238E27FC236}">
                <a16:creationId xmlns:a16="http://schemas.microsoft.com/office/drawing/2014/main" id="{FD33C5C7-FF70-B287-0AC6-F64CAB914DFE}"/>
              </a:ext>
              <a:ext uri="{C183D7F6-B498-43B3-948B-1728B52AA6E4}">
                <adec:decorative xmlns:adec="http://schemas.microsoft.com/office/drawing/2017/decorative" val="1"/>
              </a:ext>
            </a:extLst>
          </p:cNvPr>
          <p:cNvSpPr/>
          <p:nvPr/>
        </p:nvSpPr>
        <p:spPr>
          <a:xfrm>
            <a:off x="897731" y="3669186"/>
            <a:ext cx="3283236" cy="476094"/>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84632" tIns="45720" rIns="91440" bIns="45720" numCol="1" spcCol="0" rtlCol="0" fromWordArt="0" anchor="ctr" anchorCtr="0" forceAA="0" compatLnSpc="1">
            <a:prstTxWarp prst="textNoShape">
              <a:avLst/>
            </a:prstTxWarp>
            <a:noAutofit/>
          </a:bodyPr>
          <a:lstStyle/>
          <a:p>
            <a:pPr defTabSz="635943">
              <a:spcBef>
                <a:spcPts val="0"/>
              </a:spcBef>
              <a:spcAft>
                <a:spcPts val="87"/>
              </a:spcAft>
              <a:defRPr/>
            </a:pPr>
            <a:endParaRPr lang="en-US" sz="1600">
              <a:solidFill>
                <a:schemeClr val="bg1"/>
              </a:solidFill>
              <a:latin typeface="+mj-lt"/>
            </a:endParaRPr>
          </a:p>
        </p:txBody>
      </p:sp>
      <p:grpSp>
        <p:nvGrpSpPr>
          <p:cNvPr id="61" name="Group 60">
            <a:extLst>
              <a:ext uri="{FF2B5EF4-FFF2-40B4-BE49-F238E27FC236}">
                <a16:creationId xmlns:a16="http://schemas.microsoft.com/office/drawing/2014/main" id="{4EF612CC-1866-1024-19B7-7088D72CA710}"/>
              </a:ext>
              <a:ext uri="{C183D7F6-B498-43B3-948B-1728B52AA6E4}">
                <adec:decorative xmlns:adec="http://schemas.microsoft.com/office/drawing/2017/decorative" val="1"/>
              </a:ext>
            </a:extLst>
          </p:cNvPr>
          <p:cNvGrpSpPr>
            <a:grpSpLocks/>
          </p:cNvGrpSpPr>
          <p:nvPr/>
        </p:nvGrpSpPr>
        <p:grpSpPr>
          <a:xfrm>
            <a:off x="941617" y="3710146"/>
            <a:ext cx="394174" cy="394174"/>
            <a:chOff x="3101063" y="1686958"/>
            <a:chExt cx="2149566" cy="2149566"/>
          </a:xfrm>
          <a:effectLst/>
        </p:grpSpPr>
        <p:grpSp>
          <p:nvGrpSpPr>
            <p:cNvPr id="63" name="Group 62">
              <a:extLst>
                <a:ext uri="{FF2B5EF4-FFF2-40B4-BE49-F238E27FC236}">
                  <a16:creationId xmlns:a16="http://schemas.microsoft.com/office/drawing/2014/main" id="{FC6ED860-D16D-F4E4-F2F3-7777BE160D57}"/>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65" name="Oval 64">
                <a:extLst>
                  <a:ext uri="{FF2B5EF4-FFF2-40B4-BE49-F238E27FC236}">
                    <a16:creationId xmlns:a16="http://schemas.microsoft.com/office/drawing/2014/main" id="{24F2F9AF-E057-9DD6-2B2C-47ECABE2410B}"/>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6" name="Oval 46_1">
                <a:extLst>
                  <a:ext uri="{FF2B5EF4-FFF2-40B4-BE49-F238E27FC236}">
                    <a16:creationId xmlns:a16="http://schemas.microsoft.com/office/drawing/2014/main" id="{A428E51C-D16D-21D7-A2F3-CE74095AF4D8}"/>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64" name="Oval 34_1">
              <a:extLst>
                <a:ext uri="{FF2B5EF4-FFF2-40B4-BE49-F238E27FC236}">
                  <a16:creationId xmlns:a16="http://schemas.microsoft.com/office/drawing/2014/main" id="{CD4D0139-FF82-53D9-1C18-8D455761ECDC}"/>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cxnSp>
        <p:nvCxnSpPr>
          <p:cNvPr id="129" name="Straight Connector 128">
            <a:extLst>
              <a:ext uri="{FF2B5EF4-FFF2-40B4-BE49-F238E27FC236}">
                <a16:creationId xmlns:a16="http://schemas.microsoft.com/office/drawing/2014/main" id="{6787A6A5-3823-6FA7-19ED-1020D02C6D40}"/>
              </a:ext>
              <a:ext uri="{C183D7F6-B498-43B3-948B-1728B52AA6E4}">
                <adec:decorative xmlns:adec="http://schemas.microsoft.com/office/drawing/2017/decorative" val="1"/>
              </a:ext>
            </a:extLst>
          </p:cNvPr>
          <p:cNvCxnSpPr>
            <a:cxnSpLocks/>
          </p:cNvCxnSpPr>
          <p:nvPr/>
        </p:nvCxnSpPr>
        <p:spPr>
          <a:xfrm>
            <a:off x="1115613" y="4828799"/>
            <a:ext cx="2847472" cy="0"/>
          </a:xfrm>
          <a:prstGeom prst="line">
            <a:avLst/>
          </a:prstGeom>
          <a:ln>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AB376B15-E287-B179-C878-C4A1A3B5F2F2}"/>
              </a:ext>
              <a:ext uri="{C183D7F6-B498-43B3-948B-1728B52AA6E4}">
                <adec:decorative xmlns:adec="http://schemas.microsoft.com/office/drawing/2017/decorative" val="1"/>
              </a:ext>
            </a:extLst>
          </p:cNvPr>
          <p:cNvCxnSpPr>
            <a:cxnSpLocks/>
          </p:cNvCxnSpPr>
          <p:nvPr/>
        </p:nvCxnSpPr>
        <p:spPr>
          <a:xfrm>
            <a:off x="1115613" y="5517340"/>
            <a:ext cx="2847472" cy="0"/>
          </a:xfrm>
          <a:prstGeom prst="line">
            <a:avLst/>
          </a:prstGeom>
          <a:ln>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0E731DCF-B937-6B4C-5788-48816C550A97}"/>
              </a:ext>
              <a:ext uri="{C183D7F6-B498-43B3-948B-1728B52AA6E4}">
                <adec:decorative xmlns:adec="http://schemas.microsoft.com/office/drawing/2017/decorative" val="1"/>
              </a:ext>
            </a:extLst>
          </p:cNvPr>
          <p:cNvSpPr>
            <a:spLocks/>
          </p:cNvSpPr>
          <p:nvPr/>
        </p:nvSpPr>
        <p:spPr>
          <a:xfrm>
            <a:off x="4361804" y="3562406"/>
            <a:ext cx="3468394" cy="2647894"/>
          </a:xfrm>
          <a:prstGeom prst="roundRect">
            <a:avLst>
              <a:gd name="adj" fmla="val 808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70" name="Rectangle: Rounded Corners 69">
            <a:extLst>
              <a:ext uri="{FF2B5EF4-FFF2-40B4-BE49-F238E27FC236}">
                <a16:creationId xmlns:a16="http://schemas.microsoft.com/office/drawing/2014/main" id="{EF523C2F-C5A0-4FDE-1854-7C0D2BE716D2}"/>
              </a:ext>
              <a:ext uri="{C183D7F6-B498-43B3-948B-1728B52AA6E4}">
                <adec:decorative xmlns:adec="http://schemas.microsoft.com/office/drawing/2017/decorative" val="1"/>
              </a:ext>
            </a:extLst>
          </p:cNvPr>
          <p:cNvSpPr/>
          <p:nvPr/>
        </p:nvSpPr>
        <p:spPr>
          <a:xfrm>
            <a:off x="4454383" y="3669186"/>
            <a:ext cx="3283236" cy="476094"/>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84632" tIns="45720" rIns="91440" bIns="45720" numCol="1" spcCol="0" rtlCol="0" fromWordArt="0" anchor="ctr" anchorCtr="0" forceAA="0" compatLnSpc="1">
            <a:prstTxWarp prst="textNoShape">
              <a:avLst/>
            </a:prstTxWarp>
            <a:noAutofit/>
          </a:bodyPr>
          <a:lstStyle/>
          <a:p>
            <a:pPr defTabSz="635943">
              <a:spcBef>
                <a:spcPts val="0"/>
              </a:spcBef>
              <a:spcAft>
                <a:spcPts val="87"/>
              </a:spcAft>
              <a:defRPr/>
            </a:pPr>
            <a:endParaRPr lang="en-US" sz="1600">
              <a:solidFill>
                <a:schemeClr val="bg1"/>
              </a:solidFill>
              <a:latin typeface="+mj-lt"/>
            </a:endParaRPr>
          </a:p>
        </p:txBody>
      </p:sp>
      <p:grpSp>
        <p:nvGrpSpPr>
          <p:cNvPr id="72" name="Group 71">
            <a:extLst>
              <a:ext uri="{FF2B5EF4-FFF2-40B4-BE49-F238E27FC236}">
                <a16:creationId xmlns:a16="http://schemas.microsoft.com/office/drawing/2014/main" id="{B08FFF56-D3A8-2F82-357C-11EC687CA4C8}"/>
              </a:ext>
              <a:ext uri="{C183D7F6-B498-43B3-948B-1728B52AA6E4}">
                <adec:decorative xmlns:adec="http://schemas.microsoft.com/office/drawing/2017/decorative" val="1"/>
              </a:ext>
            </a:extLst>
          </p:cNvPr>
          <p:cNvGrpSpPr>
            <a:grpSpLocks/>
          </p:cNvGrpSpPr>
          <p:nvPr/>
        </p:nvGrpSpPr>
        <p:grpSpPr>
          <a:xfrm>
            <a:off x="4498269" y="3710146"/>
            <a:ext cx="394174" cy="394174"/>
            <a:chOff x="3101063" y="1686958"/>
            <a:chExt cx="2149566" cy="2149566"/>
          </a:xfrm>
          <a:effectLst/>
        </p:grpSpPr>
        <p:grpSp>
          <p:nvGrpSpPr>
            <p:cNvPr id="74" name="Group 73">
              <a:extLst>
                <a:ext uri="{FF2B5EF4-FFF2-40B4-BE49-F238E27FC236}">
                  <a16:creationId xmlns:a16="http://schemas.microsoft.com/office/drawing/2014/main" id="{A8CD7F72-7541-27E0-28F4-A7565F7DC589}"/>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76" name="Oval 75">
                <a:extLst>
                  <a:ext uri="{FF2B5EF4-FFF2-40B4-BE49-F238E27FC236}">
                    <a16:creationId xmlns:a16="http://schemas.microsoft.com/office/drawing/2014/main" id="{E752C7B5-CFE3-3997-B177-1A8DCA73A246}"/>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7" name="Oval 46_1">
                <a:extLst>
                  <a:ext uri="{FF2B5EF4-FFF2-40B4-BE49-F238E27FC236}">
                    <a16:creationId xmlns:a16="http://schemas.microsoft.com/office/drawing/2014/main" id="{5D1AF021-38BD-7921-4331-9E785F2FE29B}"/>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75" name="Oval 34_1">
              <a:extLst>
                <a:ext uri="{FF2B5EF4-FFF2-40B4-BE49-F238E27FC236}">
                  <a16:creationId xmlns:a16="http://schemas.microsoft.com/office/drawing/2014/main" id="{2F6C632B-B3F4-E2D9-16D8-97672F1C7A52}"/>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110" name="Rectangle: Rounded Corners 109">
            <a:extLst>
              <a:ext uri="{FF2B5EF4-FFF2-40B4-BE49-F238E27FC236}">
                <a16:creationId xmlns:a16="http://schemas.microsoft.com/office/drawing/2014/main" id="{81354393-4CFD-10D0-572C-1B2CEFCCB344}"/>
              </a:ext>
              <a:ext uri="{C183D7F6-B498-43B3-948B-1728B52AA6E4}">
                <adec:decorative xmlns:adec="http://schemas.microsoft.com/office/drawing/2017/decorative" val="1"/>
              </a:ext>
            </a:extLst>
          </p:cNvPr>
          <p:cNvSpPr>
            <a:spLocks/>
          </p:cNvSpPr>
          <p:nvPr/>
        </p:nvSpPr>
        <p:spPr>
          <a:xfrm>
            <a:off x="7918456" y="3562406"/>
            <a:ext cx="3468394" cy="2647894"/>
          </a:xfrm>
          <a:prstGeom prst="roundRect">
            <a:avLst>
              <a:gd name="adj" fmla="val 808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116" name="Rectangle: Rounded Corners 115">
            <a:extLst>
              <a:ext uri="{FF2B5EF4-FFF2-40B4-BE49-F238E27FC236}">
                <a16:creationId xmlns:a16="http://schemas.microsoft.com/office/drawing/2014/main" id="{EBBF27C2-4C39-AD22-A799-7B84647680EB}"/>
              </a:ext>
              <a:ext uri="{C183D7F6-B498-43B3-948B-1728B52AA6E4}">
                <adec:decorative xmlns:adec="http://schemas.microsoft.com/office/drawing/2017/decorative" val="1"/>
              </a:ext>
            </a:extLst>
          </p:cNvPr>
          <p:cNvSpPr/>
          <p:nvPr/>
        </p:nvSpPr>
        <p:spPr>
          <a:xfrm>
            <a:off x="8011035" y="3669186"/>
            <a:ext cx="3283236" cy="476094"/>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84632" tIns="45720" rIns="91440" bIns="45720" numCol="1" spcCol="0" rtlCol="0" fromWordArt="0" anchor="ctr" anchorCtr="0" forceAA="0" compatLnSpc="1">
            <a:prstTxWarp prst="textNoShape">
              <a:avLst/>
            </a:prstTxWarp>
            <a:noAutofit/>
          </a:bodyPr>
          <a:lstStyle/>
          <a:p>
            <a:pPr defTabSz="635943">
              <a:spcBef>
                <a:spcPts val="0"/>
              </a:spcBef>
              <a:spcAft>
                <a:spcPts val="87"/>
              </a:spcAft>
              <a:defRPr/>
            </a:pPr>
            <a:endParaRPr lang="en-US" sz="1600">
              <a:solidFill>
                <a:schemeClr val="bg1"/>
              </a:solidFill>
              <a:latin typeface="+mj-lt"/>
            </a:endParaRPr>
          </a:p>
        </p:txBody>
      </p:sp>
      <p:grpSp>
        <p:nvGrpSpPr>
          <p:cNvPr id="119" name="Group 118">
            <a:extLst>
              <a:ext uri="{FF2B5EF4-FFF2-40B4-BE49-F238E27FC236}">
                <a16:creationId xmlns:a16="http://schemas.microsoft.com/office/drawing/2014/main" id="{2BDC69F9-BD69-0CD4-C31D-EA3D5DF71D15}"/>
              </a:ext>
              <a:ext uri="{C183D7F6-B498-43B3-948B-1728B52AA6E4}">
                <adec:decorative xmlns:adec="http://schemas.microsoft.com/office/drawing/2017/decorative" val="1"/>
              </a:ext>
            </a:extLst>
          </p:cNvPr>
          <p:cNvGrpSpPr>
            <a:grpSpLocks/>
          </p:cNvGrpSpPr>
          <p:nvPr/>
        </p:nvGrpSpPr>
        <p:grpSpPr>
          <a:xfrm>
            <a:off x="8058822" y="3710146"/>
            <a:ext cx="394174" cy="394174"/>
            <a:chOff x="3101063" y="1686958"/>
            <a:chExt cx="2149566" cy="2149566"/>
          </a:xfrm>
          <a:effectLst/>
        </p:grpSpPr>
        <p:grpSp>
          <p:nvGrpSpPr>
            <p:cNvPr id="124" name="Group 123">
              <a:extLst>
                <a:ext uri="{FF2B5EF4-FFF2-40B4-BE49-F238E27FC236}">
                  <a16:creationId xmlns:a16="http://schemas.microsoft.com/office/drawing/2014/main" id="{AF4314F1-F332-B642-7012-543383BCAFE7}"/>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35" name="Oval 134">
                <a:extLst>
                  <a:ext uri="{FF2B5EF4-FFF2-40B4-BE49-F238E27FC236}">
                    <a16:creationId xmlns:a16="http://schemas.microsoft.com/office/drawing/2014/main" id="{306EBCE8-A56F-3531-38C7-83462C6BD362}"/>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6" name="Oval 46_1">
                <a:extLst>
                  <a:ext uri="{FF2B5EF4-FFF2-40B4-BE49-F238E27FC236}">
                    <a16:creationId xmlns:a16="http://schemas.microsoft.com/office/drawing/2014/main" id="{8D8C0C64-F86E-66C1-F0A7-A976A173FF1C}"/>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26" name="Oval 34_1">
              <a:extLst>
                <a:ext uri="{FF2B5EF4-FFF2-40B4-BE49-F238E27FC236}">
                  <a16:creationId xmlns:a16="http://schemas.microsoft.com/office/drawing/2014/main" id="{BD078EF2-8A0B-7D5A-0FA3-290C5F42D967}"/>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2" name="Title 1">
            <a:extLst>
              <a:ext uri="{FF2B5EF4-FFF2-40B4-BE49-F238E27FC236}">
                <a16:creationId xmlns:a16="http://schemas.microsoft.com/office/drawing/2014/main" id="{8A4268C2-121E-68CF-6AFA-D2900536F974}"/>
              </a:ext>
            </a:extLst>
          </p:cNvPr>
          <p:cNvSpPr>
            <a:spLocks noGrp="1"/>
          </p:cNvSpPr>
          <p:nvPr>
            <p:ph type="title"/>
          </p:nvPr>
        </p:nvSpPr>
        <p:spPr>
          <a:xfrm>
            <a:off x="495300" y="509156"/>
            <a:ext cx="11201400" cy="443198"/>
          </a:xfrm>
        </p:spPr>
        <p:txBody>
          <a:bodyPr/>
          <a:lstStyle/>
          <a:p>
            <a:r>
              <a:rPr lang="en-US" sz="3200"/>
              <a:t>Give your customers confidence</a:t>
            </a:r>
          </a:p>
        </p:txBody>
      </p:sp>
      <p:sp>
        <p:nvSpPr>
          <p:cNvPr id="3" name="Title 1">
            <a:extLst>
              <a:ext uri="{FF2B5EF4-FFF2-40B4-BE49-F238E27FC236}">
                <a16:creationId xmlns:a16="http://schemas.microsoft.com/office/drawing/2014/main" id="{701BF963-637E-9504-4B37-65360EC8C761}"/>
              </a:ext>
            </a:extLst>
          </p:cNvPr>
          <p:cNvSpPr txBox="1">
            <a:spLocks/>
          </p:cNvSpPr>
          <p:nvPr/>
        </p:nvSpPr>
        <p:spPr>
          <a:xfrm>
            <a:off x="495300" y="1047858"/>
            <a:ext cx="11201400" cy="276999"/>
          </a:xfrm>
          <a:prstGeom prst="rect">
            <a:avLst/>
          </a:prstGeom>
        </p:spPr>
        <p:txBody>
          <a:bodyPr vert="horz" wrap="square" lIns="0" tIns="0" rIns="0" bIns="0" rtlCol="0" anchor="t">
            <a:spAutoFit/>
          </a:bodyPr>
          <a:lstStyle>
            <a:lvl1pPr algn="l" defTabSz="932563" rtl="0" eaLnBrk="1" latinLnBrk="0" hangingPunct="1">
              <a:lnSpc>
                <a:spcPct val="100000"/>
              </a:lnSpc>
              <a:spcBef>
                <a:spcPct val="0"/>
              </a:spcBef>
              <a:buNone/>
              <a:defRPr lang="en-US" sz="2800" b="0" kern="1200" cap="none" spc="-50" baseline="0" dirty="0">
                <a:ln w="3175">
                  <a:noFill/>
                </a:ln>
                <a:gradFill>
                  <a:gsLst>
                    <a:gs pos="100000">
                      <a:srgbClr val="282828"/>
                    </a:gs>
                    <a:gs pos="83000">
                      <a:srgbClr val="282828"/>
                    </a:gs>
                  </a:gsLst>
                  <a:lin ang="5400000" scaled="1"/>
                </a:gradFill>
                <a:effectLst/>
                <a:latin typeface="+mj-lt"/>
                <a:ea typeface="+mn-ea"/>
                <a:cs typeface="Segoe UI" pitchFamily="34" charset="0"/>
              </a:defRPr>
            </a:lvl1pPr>
          </a:lstStyle>
          <a:p>
            <a:r>
              <a:rPr lang="en-US" sz="1800">
                <a:latin typeface="+mn-lt"/>
              </a:rPr>
              <a:t>Secure and govern Copilot with Microsoft Security</a:t>
            </a:r>
          </a:p>
        </p:txBody>
      </p:sp>
      <p:grpSp>
        <p:nvGrpSpPr>
          <p:cNvPr id="138" name="Group 137" descr="Microsoft Copilot logo">
            <a:extLst>
              <a:ext uri="{FF2B5EF4-FFF2-40B4-BE49-F238E27FC236}">
                <a16:creationId xmlns:a16="http://schemas.microsoft.com/office/drawing/2014/main" id="{DC698452-3290-1748-A16F-60BA44827431}"/>
              </a:ext>
              <a:ext uri="{C183D7F6-B498-43B3-948B-1728B52AA6E4}">
                <adec:decorative xmlns:adec="http://schemas.microsoft.com/office/drawing/2017/decorative" val="0"/>
              </a:ext>
            </a:extLst>
          </p:cNvPr>
          <p:cNvGrpSpPr/>
          <p:nvPr/>
        </p:nvGrpSpPr>
        <p:grpSpPr>
          <a:xfrm>
            <a:off x="5743575" y="1536714"/>
            <a:ext cx="704850" cy="704850"/>
            <a:chOff x="5759374" y="1168484"/>
            <a:chExt cx="704850" cy="704850"/>
          </a:xfrm>
        </p:grpSpPr>
        <p:sp>
          <p:nvSpPr>
            <p:cNvPr id="112" name="Oval 111">
              <a:extLst>
                <a:ext uri="{FF2B5EF4-FFF2-40B4-BE49-F238E27FC236}">
                  <a16:creationId xmlns:a16="http://schemas.microsoft.com/office/drawing/2014/main" id="{57CA5D56-F8A2-45DC-20D8-0A7631F94287}"/>
                </a:ext>
                <a:ext uri="{C183D7F6-B498-43B3-948B-1728B52AA6E4}">
                  <adec:decorative xmlns:adec="http://schemas.microsoft.com/office/drawing/2017/decorative" val="1"/>
                </a:ext>
              </a:extLst>
            </p:cNvPr>
            <p:cNvSpPr/>
            <p:nvPr/>
          </p:nvSpPr>
          <p:spPr bwMode="auto">
            <a:xfrm>
              <a:off x="5759374" y="1168484"/>
              <a:ext cx="704850" cy="704850"/>
            </a:xfrm>
            <a:prstGeom prst="ellipse">
              <a:avLst/>
            </a:prstGeom>
            <a:solidFill>
              <a:schemeClr val="bg1"/>
            </a:solidFill>
            <a:ln w="63500" cap="rnd">
              <a:noFill/>
              <a:prstDash val="solid"/>
              <a:headEnd type="none" w="med" len="med"/>
              <a:tailEnd type="none" w="med" len="med"/>
            </a:ln>
            <a:effectLst>
              <a:outerShdw blurRad="372272" dist="50800" dir="2760000" algn="ctr" rotWithShape="0">
                <a:srgbClr val="000000">
                  <a:alpha val="1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4572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Segoe UI Semibold"/>
                <a:ea typeface="+mn-ea"/>
                <a:cs typeface="Segoe UI" pitchFamily="34" charset="0"/>
              </a:endParaRPr>
            </a:p>
          </p:txBody>
        </p:sp>
        <p:pic>
          <p:nvPicPr>
            <p:cNvPr id="113" name="Picture 2" descr="Copilot">
              <a:extLst>
                <a:ext uri="{FF2B5EF4-FFF2-40B4-BE49-F238E27FC236}">
                  <a16:creationId xmlns:a16="http://schemas.microsoft.com/office/drawing/2014/main" id="{011A4F2C-CFB3-3C4D-2FF7-D38E4F5FD25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72983" y="1282093"/>
              <a:ext cx="477633" cy="477633"/>
            </a:xfrm>
            <a:prstGeom prst="rect">
              <a:avLst/>
            </a:prstGeom>
            <a:noFill/>
            <a:extLst>
              <a:ext uri="{909E8E84-426E-40DD-AFC4-6F175D3DCCD1}">
                <a14:hiddenFill xmlns:a14="http://schemas.microsoft.com/office/drawing/2010/main">
                  <a:solidFill>
                    <a:srgbClr val="FFFFFF"/>
                  </a:solidFill>
                </a14:hiddenFill>
              </a:ext>
            </a:extLst>
          </p:spPr>
        </p:pic>
      </p:grpSp>
      <p:sp>
        <p:nvSpPr>
          <p:cNvPr id="140" name="Graphic 186" descr="Icon of a shield">
            <a:extLst>
              <a:ext uri="{FF2B5EF4-FFF2-40B4-BE49-F238E27FC236}">
                <a16:creationId xmlns:a16="http://schemas.microsoft.com/office/drawing/2014/main" id="{CC0C215E-E570-A36A-80D0-E49612CDAACB}"/>
              </a:ext>
            </a:extLst>
          </p:cNvPr>
          <p:cNvSpPr/>
          <p:nvPr/>
        </p:nvSpPr>
        <p:spPr>
          <a:xfrm>
            <a:off x="1734018" y="2502009"/>
            <a:ext cx="301612" cy="335124"/>
          </a:xfrm>
          <a:custGeom>
            <a:avLst/>
            <a:gdLst>
              <a:gd name="connsiteX0" fmla="*/ 0 w 296704"/>
              <a:gd name="connsiteY0" fmla="*/ 61813 h 329671"/>
              <a:gd name="connsiteX1" fmla="*/ 12363 w 296704"/>
              <a:gd name="connsiteY1" fmla="*/ 49451 h 329671"/>
              <a:gd name="connsiteX2" fmla="*/ 140935 w 296704"/>
              <a:gd name="connsiteY2" fmla="*/ 2473 h 329671"/>
              <a:gd name="connsiteX3" fmla="*/ 155770 w 296704"/>
              <a:gd name="connsiteY3" fmla="*/ 2473 h 329671"/>
              <a:gd name="connsiteX4" fmla="*/ 284342 w 296704"/>
              <a:gd name="connsiteY4" fmla="*/ 49451 h 329671"/>
              <a:gd name="connsiteX5" fmla="*/ 296705 w 296704"/>
              <a:gd name="connsiteY5" fmla="*/ 61813 h 329671"/>
              <a:gd name="connsiteX6" fmla="*/ 296705 w 296704"/>
              <a:gd name="connsiteY6" fmla="*/ 148352 h 329671"/>
              <a:gd name="connsiteX7" fmla="*/ 152884 w 296704"/>
              <a:gd name="connsiteY7" fmla="*/ 328811 h 329671"/>
              <a:gd name="connsiteX8" fmla="*/ 143821 w 296704"/>
              <a:gd name="connsiteY8" fmla="*/ 328811 h 329671"/>
              <a:gd name="connsiteX9" fmla="*/ 0 w 296704"/>
              <a:gd name="connsiteY9" fmla="*/ 148352 h 329671"/>
              <a:gd name="connsiteX10" fmla="*/ 0 w 296704"/>
              <a:gd name="connsiteY10" fmla="*/ 61813 h 329671"/>
              <a:gd name="connsiteX11" fmla="*/ 24725 w 296704"/>
              <a:gd name="connsiteY11" fmla="*/ 73812 h 329671"/>
              <a:gd name="connsiteX12" fmla="*/ 24725 w 296704"/>
              <a:gd name="connsiteY12" fmla="*/ 148352 h 329671"/>
              <a:gd name="connsiteX13" fmla="*/ 148352 w 296704"/>
              <a:gd name="connsiteY13" fmla="*/ 303989 h 329671"/>
              <a:gd name="connsiteX14" fmla="*/ 271979 w 296704"/>
              <a:gd name="connsiteY14" fmla="*/ 148352 h 329671"/>
              <a:gd name="connsiteX15" fmla="*/ 271979 w 296704"/>
              <a:gd name="connsiteY15" fmla="*/ 73812 h 329671"/>
              <a:gd name="connsiteX16" fmla="*/ 148352 w 296704"/>
              <a:gd name="connsiteY16" fmla="*/ 27656 h 329671"/>
              <a:gd name="connsiteX17" fmla="*/ 24725 w 296704"/>
              <a:gd name="connsiteY17" fmla="*/ 73812 h 3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6704" h="329671">
                <a:moveTo>
                  <a:pt x="0" y="61813"/>
                </a:moveTo>
                <a:cubicBezTo>
                  <a:pt x="0" y="54986"/>
                  <a:pt x="5535" y="49451"/>
                  <a:pt x="12363" y="49451"/>
                </a:cubicBezTo>
                <a:cubicBezTo>
                  <a:pt x="56265" y="49451"/>
                  <a:pt x="99033" y="33899"/>
                  <a:pt x="140935" y="2473"/>
                </a:cubicBezTo>
                <a:cubicBezTo>
                  <a:pt x="145331" y="-824"/>
                  <a:pt x="151374" y="-824"/>
                  <a:pt x="155770" y="2473"/>
                </a:cubicBezTo>
                <a:cubicBezTo>
                  <a:pt x="197671" y="33899"/>
                  <a:pt x="240439" y="49451"/>
                  <a:pt x="284342" y="49451"/>
                </a:cubicBezTo>
                <a:cubicBezTo>
                  <a:pt x="291169" y="49451"/>
                  <a:pt x="296705" y="54986"/>
                  <a:pt x="296705" y="61813"/>
                </a:cubicBezTo>
                <a:lnTo>
                  <a:pt x="296705" y="148352"/>
                </a:lnTo>
                <a:cubicBezTo>
                  <a:pt x="296705" y="230790"/>
                  <a:pt x="247953" y="291359"/>
                  <a:pt x="152884" y="328811"/>
                </a:cubicBezTo>
                <a:cubicBezTo>
                  <a:pt x="149971" y="329959"/>
                  <a:pt x="146734" y="329959"/>
                  <a:pt x="143821" y="328811"/>
                </a:cubicBezTo>
                <a:cubicBezTo>
                  <a:pt x="48751" y="291359"/>
                  <a:pt x="0" y="230790"/>
                  <a:pt x="0" y="148352"/>
                </a:cubicBezTo>
                <a:lnTo>
                  <a:pt x="0" y="61813"/>
                </a:lnTo>
                <a:close/>
                <a:moveTo>
                  <a:pt x="24725" y="73812"/>
                </a:moveTo>
                <a:lnTo>
                  <a:pt x="24725" y="148352"/>
                </a:lnTo>
                <a:cubicBezTo>
                  <a:pt x="24725" y="218500"/>
                  <a:pt x="65166" y="269983"/>
                  <a:pt x="148352" y="303989"/>
                </a:cubicBezTo>
                <a:cubicBezTo>
                  <a:pt x="231538" y="269983"/>
                  <a:pt x="271979" y="218500"/>
                  <a:pt x="271979" y="148352"/>
                </a:cubicBezTo>
                <a:lnTo>
                  <a:pt x="271979" y="73812"/>
                </a:lnTo>
                <a:cubicBezTo>
                  <a:pt x="229496" y="71306"/>
                  <a:pt x="188229" y="55851"/>
                  <a:pt x="148352" y="27656"/>
                </a:cubicBezTo>
                <a:cubicBezTo>
                  <a:pt x="108476" y="55851"/>
                  <a:pt x="67209" y="71306"/>
                  <a:pt x="24725" y="73812"/>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09" name="TextBox 108">
            <a:extLst>
              <a:ext uri="{FF2B5EF4-FFF2-40B4-BE49-F238E27FC236}">
                <a16:creationId xmlns:a16="http://schemas.microsoft.com/office/drawing/2014/main" id="{3AE25D9F-7609-CE97-22B6-7AA54A27D428}"/>
              </a:ext>
            </a:extLst>
          </p:cNvPr>
          <p:cNvSpPr txBox="1"/>
          <p:nvPr/>
        </p:nvSpPr>
        <p:spPr>
          <a:xfrm>
            <a:off x="1237701" y="3105539"/>
            <a:ext cx="1294247" cy="18466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latin typeface="+mj-lt"/>
                <a:ea typeface="+mn-ea"/>
                <a:cs typeface="+mn-cs"/>
              </a:rPr>
              <a:t>Security</a:t>
            </a:r>
          </a:p>
        </p:txBody>
      </p:sp>
      <p:sp>
        <p:nvSpPr>
          <p:cNvPr id="13" name="Graphic 8" descr="plus">
            <a:extLst>
              <a:ext uri="{FF2B5EF4-FFF2-40B4-BE49-F238E27FC236}">
                <a16:creationId xmlns:a16="http://schemas.microsoft.com/office/drawing/2014/main" id="{E0DE0C5A-8303-84BC-08F5-E670416FE70E}"/>
              </a:ext>
              <a:ext uri="{C183D7F6-B498-43B3-948B-1728B52AA6E4}">
                <adec:decorative xmlns:adec="http://schemas.microsoft.com/office/drawing/2017/decorative" val="0"/>
              </a:ext>
            </a:extLst>
          </p:cNvPr>
          <p:cNvSpPr>
            <a:spLocks/>
          </p:cNvSpPr>
          <p:nvPr/>
        </p:nvSpPr>
        <p:spPr>
          <a:xfrm>
            <a:off x="3188003" y="2566604"/>
            <a:ext cx="205967" cy="205934"/>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600"/>
              </a:spcBef>
              <a:spcAft>
                <a:spcPct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Segoe Sans Text Semibold"/>
              <a:ea typeface="+mn-ea"/>
              <a:cs typeface="Segoe UI" pitchFamily="34" charset="0"/>
            </a:endParaRPr>
          </a:p>
        </p:txBody>
      </p:sp>
      <p:sp>
        <p:nvSpPr>
          <p:cNvPr id="143" name="Graphic 26" descr="Icon of a checkmark inside a circle">
            <a:extLst>
              <a:ext uri="{FF2B5EF4-FFF2-40B4-BE49-F238E27FC236}">
                <a16:creationId xmlns:a16="http://schemas.microsoft.com/office/drawing/2014/main" id="{DAD72D08-F6DE-16E9-6769-A63C7F463BBF}"/>
              </a:ext>
            </a:extLst>
          </p:cNvPr>
          <p:cNvSpPr>
            <a:spLocks noChangeAspect="1"/>
          </p:cNvSpPr>
          <p:nvPr/>
        </p:nvSpPr>
        <p:spPr>
          <a:xfrm>
            <a:off x="4523393" y="2495815"/>
            <a:ext cx="347512" cy="347512"/>
          </a:xfrm>
          <a:custGeom>
            <a:avLst/>
            <a:gdLst>
              <a:gd name="connsiteX0" fmla="*/ 119818 w 239636"/>
              <a:gd name="connsiteY0" fmla="*/ 0 h 239636"/>
              <a:gd name="connsiteX1" fmla="*/ 239637 w 239636"/>
              <a:gd name="connsiteY1" fmla="*/ 119818 h 239636"/>
              <a:gd name="connsiteX2" fmla="*/ 119818 w 239636"/>
              <a:gd name="connsiteY2" fmla="*/ 239637 h 239636"/>
              <a:gd name="connsiteX3" fmla="*/ 0 w 239636"/>
              <a:gd name="connsiteY3" fmla="*/ 119818 h 239636"/>
              <a:gd name="connsiteX4" fmla="*/ 119818 w 239636"/>
              <a:gd name="connsiteY4" fmla="*/ 0 h 239636"/>
              <a:gd name="connsiteX5" fmla="*/ 119818 w 239636"/>
              <a:gd name="connsiteY5" fmla="*/ 17973 h 239636"/>
              <a:gd name="connsiteX6" fmla="*/ 17973 w 239636"/>
              <a:gd name="connsiteY6" fmla="*/ 119818 h 239636"/>
              <a:gd name="connsiteX7" fmla="*/ 119818 w 239636"/>
              <a:gd name="connsiteY7" fmla="*/ 221664 h 239636"/>
              <a:gd name="connsiteX8" fmla="*/ 221664 w 239636"/>
              <a:gd name="connsiteY8" fmla="*/ 119818 h 239636"/>
              <a:gd name="connsiteX9" fmla="*/ 119818 w 239636"/>
              <a:gd name="connsiteY9" fmla="*/ 17973 h 239636"/>
              <a:gd name="connsiteX10" fmla="*/ 104841 w 239636"/>
              <a:gd name="connsiteY10" fmla="*/ 137064 h 239636"/>
              <a:gd name="connsiteX11" fmla="*/ 158396 w 239636"/>
              <a:gd name="connsiteY11" fmla="*/ 83509 h 239636"/>
              <a:gd name="connsiteX12" fmla="*/ 171104 w 239636"/>
              <a:gd name="connsiteY12" fmla="*/ 83509 h 239636"/>
              <a:gd name="connsiteX13" fmla="*/ 171974 w 239636"/>
              <a:gd name="connsiteY13" fmla="*/ 95210 h 239636"/>
              <a:gd name="connsiteX14" fmla="*/ 171104 w 239636"/>
              <a:gd name="connsiteY14" fmla="*/ 96218 h 239636"/>
              <a:gd name="connsiteX15" fmla="*/ 111195 w 239636"/>
              <a:gd name="connsiteY15" fmla="*/ 156127 h 239636"/>
              <a:gd name="connsiteX16" fmla="*/ 99495 w 239636"/>
              <a:gd name="connsiteY16" fmla="*/ 156997 h 239636"/>
              <a:gd name="connsiteX17" fmla="*/ 98487 w 239636"/>
              <a:gd name="connsiteY17" fmla="*/ 156127 h 239636"/>
              <a:gd name="connsiteX18" fmla="*/ 68532 w 239636"/>
              <a:gd name="connsiteY18" fmla="*/ 126172 h 239636"/>
              <a:gd name="connsiteX19" fmla="*/ 68532 w 239636"/>
              <a:gd name="connsiteY19" fmla="*/ 113464 h 239636"/>
              <a:gd name="connsiteX20" fmla="*/ 80233 w 239636"/>
              <a:gd name="connsiteY20" fmla="*/ 112594 h 239636"/>
              <a:gd name="connsiteX21" fmla="*/ 81241 w 239636"/>
              <a:gd name="connsiteY21" fmla="*/ 113464 h 239636"/>
              <a:gd name="connsiteX22" fmla="*/ 104841 w 239636"/>
              <a:gd name="connsiteY22" fmla="*/ 137064 h 239636"/>
              <a:gd name="connsiteX23" fmla="*/ 158396 w 239636"/>
              <a:gd name="connsiteY23" fmla="*/ 83509 h 239636"/>
              <a:gd name="connsiteX24" fmla="*/ 104841 w 239636"/>
              <a:gd name="connsiteY24" fmla="*/ 137064 h 239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9636" h="239636">
                <a:moveTo>
                  <a:pt x="119818" y="0"/>
                </a:moveTo>
                <a:cubicBezTo>
                  <a:pt x="185992" y="0"/>
                  <a:pt x="239637" y="53644"/>
                  <a:pt x="239637" y="119818"/>
                </a:cubicBezTo>
                <a:cubicBezTo>
                  <a:pt x="239637" y="185992"/>
                  <a:pt x="185992" y="239637"/>
                  <a:pt x="119818" y="239637"/>
                </a:cubicBezTo>
                <a:cubicBezTo>
                  <a:pt x="53644" y="239637"/>
                  <a:pt x="0" y="185992"/>
                  <a:pt x="0" y="119818"/>
                </a:cubicBezTo>
                <a:cubicBezTo>
                  <a:pt x="0" y="53644"/>
                  <a:pt x="53644" y="0"/>
                  <a:pt x="119818" y="0"/>
                </a:cubicBezTo>
                <a:close/>
                <a:moveTo>
                  <a:pt x="119818" y="17973"/>
                </a:moveTo>
                <a:cubicBezTo>
                  <a:pt x="63571" y="17973"/>
                  <a:pt x="17973" y="63571"/>
                  <a:pt x="17973" y="119818"/>
                </a:cubicBezTo>
                <a:cubicBezTo>
                  <a:pt x="17973" y="176066"/>
                  <a:pt x="63571" y="221664"/>
                  <a:pt x="119818" y="221664"/>
                </a:cubicBezTo>
                <a:cubicBezTo>
                  <a:pt x="176066" y="221664"/>
                  <a:pt x="221664" y="176066"/>
                  <a:pt x="221664" y="119818"/>
                </a:cubicBezTo>
                <a:cubicBezTo>
                  <a:pt x="221664" y="63571"/>
                  <a:pt x="176066" y="17973"/>
                  <a:pt x="119818" y="17973"/>
                </a:cubicBezTo>
                <a:close/>
                <a:moveTo>
                  <a:pt x="104841" y="137064"/>
                </a:moveTo>
                <a:lnTo>
                  <a:pt x="158396" y="83509"/>
                </a:lnTo>
                <a:cubicBezTo>
                  <a:pt x="161906" y="80000"/>
                  <a:pt x="167595" y="80000"/>
                  <a:pt x="171104" y="83509"/>
                </a:cubicBezTo>
                <a:cubicBezTo>
                  <a:pt x="174295" y="86700"/>
                  <a:pt x="174585" y="91692"/>
                  <a:pt x="171974" y="95210"/>
                </a:cubicBezTo>
                <a:lnTo>
                  <a:pt x="171104" y="96218"/>
                </a:lnTo>
                <a:lnTo>
                  <a:pt x="111195" y="156127"/>
                </a:lnTo>
                <a:cubicBezTo>
                  <a:pt x="108005" y="159318"/>
                  <a:pt x="103013" y="159608"/>
                  <a:pt x="99495" y="156997"/>
                </a:cubicBezTo>
                <a:lnTo>
                  <a:pt x="98487" y="156127"/>
                </a:lnTo>
                <a:lnTo>
                  <a:pt x="68532" y="126172"/>
                </a:lnTo>
                <a:cubicBezTo>
                  <a:pt x="65023" y="122663"/>
                  <a:pt x="65023" y="116974"/>
                  <a:pt x="68532" y="113464"/>
                </a:cubicBezTo>
                <a:cubicBezTo>
                  <a:pt x="71723" y="110274"/>
                  <a:pt x="76715" y="109984"/>
                  <a:pt x="80233" y="112594"/>
                </a:cubicBezTo>
                <a:lnTo>
                  <a:pt x="81241" y="113464"/>
                </a:lnTo>
                <a:lnTo>
                  <a:pt x="104841" y="137064"/>
                </a:lnTo>
                <a:lnTo>
                  <a:pt x="158396" y="83509"/>
                </a:lnTo>
                <a:lnTo>
                  <a:pt x="104841" y="137064"/>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06" name="TextBox 105">
            <a:extLst>
              <a:ext uri="{FF2B5EF4-FFF2-40B4-BE49-F238E27FC236}">
                <a16:creationId xmlns:a16="http://schemas.microsoft.com/office/drawing/2014/main" id="{6A91EEBD-8EC4-A4E4-5334-3A80D31BEBB8}"/>
              </a:ext>
            </a:extLst>
          </p:cNvPr>
          <p:cNvSpPr txBox="1"/>
          <p:nvPr/>
        </p:nvSpPr>
        <p:spPr>
          <a:xfrm>
            <a:off x="4043604" y="3105539"/>
            <a:ext cx="1307089" cy="18466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latin typeface="+mj-lt"/>
                <a:ea typeface="+mn-ea"/>
                <a:cs typeface="+mn-cs"/>
              </a:rPr>
              <a:t>Compliance</a:t>
            </a:r>
          </a:p>
        </p:txBody>
      </p:sp>
      <p:sp>
        <p:nvSpPr>
          <p:cNvPr id="35" name="Graphic 8" descr="plus">
            <a:extLst>
              <a:ext uri="{FF2B5EF4-FFF2-40B4-BE49-F238E27FC236}">
                <a16:creationId xmlns:a16="http://schemas.microsoft.com/office/drawing/2014/main" id="{6A521AB2-7424-461A-2FCB-38AFE2773681}"/>
              </a:ext>
              <a:ext uri="{C183D7F6-B498-43B3-948B-1728B52AA6E4}">
                <adec:decorative xmlns:adec="http://schemas.microsoft.com/office/drawing/2017/decorative" val="0"/>
              </a:ext>
            </a:extLst>
          </p:cNvPr>
          <p:cNvSpPr>
            <a:spLocks/>
          </p:cNvSpPr>
          <p:nvPr/>
        </p:nvSpPr>
        <p:spPr>
          <a:xfrm>
            <a:off x="6000328" y="2566604"/>
            <a:ext cx="205967" cy="205934"/>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600"/>
              </a:spcBef>
              <a:spcAft>
                <a:spcPct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Segoe Sans Text Semibold"/>
              <a:ea typeface="+mn-ea"/>
              <a:cs typeface="Segoe UI" pitchFamily="34" charset="0"/>
            </a:endParaRPr>
          </a:p>
        </p:txBody>
      </p:sp>
      <p:sp>
        <p:nvSpPr>
          <p:cNvPr id="144" name="Graphic 64" descr="Icon of a closed padlock">
            <a:extLst>
              <a:ext uri="{FF2B5EF4-FFF2-40B4-BE49-F238E27FC236}">
                <a16:creationId xmlns:a16="http://schemas.microsoft.com/office/drawing/2014/main" id="{AC096380-9D56-34A3-8A4E-0DF7617396F7}"/>
              </a:ext>
            </a:extLst>
          </p:cNvPr>
          <p:cNvSpPr/>
          <p:nvPr/>
        </p:nvSpPr>
        <p:spPr>
          <a:xfrm>
            <a:off x="7376339" y="2503152"/>
            <a:ext cx="266270" cy="332838"/>
          </a:xfrm>
          <a:custGeom>
            <a:avLst/>
            <a:gdLst>
              <a:gd name="connsiteX0" fmla="*/ 123663 w 247325"/>
              <a:gd name="connsiteY0" fmla="*/ 0 h 309156"/>
              <a:gd name="connsiteX1" fmla="*/ 185494 w 247325"/>
              <a:gd name="connsiteY1" fmla="*/ 61831 h 309156"/>
              <a:gd name="connsiteX2" fmla="*/ 185494 w 247325"/>
              <a:gd name="connsiteY2" fmla="*/ 92747 h 309156"/>
              <a:gd name="connsiteX3" fmla="*/ 212545 w 247325"/>
              <a:gd name="connsiteY3" fmla="*/ 92747 h 309156"/>
              <a:gd name="connsiteX4" fmla="*/ 247325 w 247325"/>
              <a:gd name="connsiteY4" fmla="*/ 127527 h 309156"/>
              <a:gd name="connsiteX5" fmla="*/ 247325 w 247325"/>
              <a:gd name="connsiteY5" fmla="*/ 274377 h 309156"/>
              <a:gd name="connsiteX6" fmla="*/ 212545 w 247325"/>
              <a:gd name="connsiteY6" fmla="*/ 309157 h 309156"/>
              <a:gd name="connsiteX7" fmla="*/ 34780 w 247325"/>
              <a:gd name="connsiteY7" fmla="*/ 309157 h 309156"/>
              <a:gd name="connsiteX8" fmla="*/ 0 w 247325"/>
              <a:gd name="connsiteY8" fmla="*/ 274377 h 309156"/>
              <a:gd name="connsiteX9" fmla="*/ 0 w 247325"/>
              <a:gd name="connsiteY9" fmla="*/ 127527 h 309156"/>
              <a:gd name="connsiteX10" fmla="*/ 34780 w 247325"/>
              <a:gd name="connsiteY10" fmla="*/ 92747 h 309156"/>
              <a:gd name="connsiteX11" fmla="*/ 61831 w 247325"/>
              <a:gd name="connsiteY11" fmla="*/ 92747 h 309156"/>
              <a:gd name="connsiteX12" fmla="*/ 61831 w 247325"/>
              <a:gd name="connsiteY12" fmla="*/ 61831 h 309156"/>
              <a:gd name="connsiteX13" fmla="*/ 123663 w 247325"/>
              <a:gd name="connsiteY13" fmla="*/ 0 h 309156"/>
              <a:gd name="connsiteX14" fmla="*/ 212545 w 247325"/>
              <a:gd name="connsiteY14" fmla="*/ 115934 h 309156"/>
              <a:gd name="connsiteX15" fmla="*/ 34780 w 247325"/>
              <a:gd name="connsiteY15" fmla="*/ 115934 h 309156"/>
              <a:gd name="connsiteX16" fmla="*/ 23187 w 247325"/>
              <a:gd name="connsiteY16" fmla="*/ 127527 h 309156"/>
              <a:gd name="connsiteX17" fmla="*/ 23187 w 247325"/>
              <a:gd name="connsiteY17" fmla="*/ 274377 h 309156"/>
              <a:gd name="connsiteX18" fmla="*/ 34780 w 247325"/>
              <a:gd name="connsiteY18" fmla="*/ 285970 h 309156"/>
              <a:gd name="connsiteX19" fmla="*/ 212545 w 247325"/>
              <a:gd name="connsiteY19" fmla="*/ 285970 h 309156"/>
              <a:gd name="connsiteX20" fmla="*/ 224139 w 247325"/>
              <a:gd name="connsiteY20" fmla="*/ 274377 h 309156"/>
              <a:gd name="connsiteX21" fmla="*/ 224139 w 247325"/>
              <a:gd name="connsiteY21" fmla="*/ 127527 h 309156"/>
              <a:gd name="connsiteX22" fmla="*/ 212545 w 247325"/>
              <a:gd name="connsiteY22" fmla="*/ 115934 h 309156"/>
              <a:gd name="connsiteX23" fmla="*/ 123664 w 247325"/>
              <a:gd name="connsiteY23" fmla="*/ 177765 h 309156"/>
              <a:gd name="connsiteX24" fmla="*/ 146851 w 247325"/>
              <a:gd name="connsiteY24" fmla="*/ 200952 h 309156"/>
              <a:gd name="connsiteX25" fmla="*/ 123664 w 247325"/>
              <a:gd name="connsiteY25" fmla="*/ 224139 h 309156"/>
              <a:gd name="connsiteX26" fmla="*/ 100477 w 247325"/>
              <a:gd name="connsiteY26" fmla="*/ 200952 h 309156"/>
              <a:gd name="connsiteX27" fmla="*/ 123664 w 247325"/>
              <a:gd name="connsiteY27" fmla="*/ 177765 h 309156"/>
              <a:gd name="connsiteX28" fmla="*/ 123663 w 247325"/>
              <a:gd name="connsiteY28" fmla="*/ 23187 h 309156"/>
              <a:gd name="connsiteX29" fmla="*/ 85018 w 247325"/>
              <a:gd name="connsiteY29" fmla="*/ 61831 h 309156"/>
              <a:gd name="connsiteX30" fmla="*/ 85018 w 247325"/>
              <a:gd name="connsiteY30" fmla="*/ 92747 h 309156"/>
              <a:gd name="connsiteX31" fmla="*/ 162307 w 247325"/>
              <a:gd name="connsiteY31" fmla="*/ 92747 h 309156"/>
              <a:gd name="connsiteX32" fmla="*/ 162307 w 247325"/>
              <a:gd name="connsiteY32" fmla="*/ 61831 h 309156"/>
              <a:gd name="connsiteX33" fmla="*/ 123663 w 247325"/>
              <a:gd name="connsiteY33" fmla="*/ 23187 h 30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7325" h="309156">
                <a:moveTo>
                  <a:pt x="123663" y="0"/>
                </a:moveTo>
                <a:cubicBezTo>
                  <a:pt x="157811" y="0"/>
                  <a:pt x="185494" y="27683"/>
                  <a:pt x="185494" y="61831"/>
                </a:cubicBezTo>
                <a:lnTo>
                  <a:pt x="185494" y="92747"/>
                </a:lnTo>
                <a:lnTo>
                  <a:pt x="212545" y="92747"/>
                </a:lnTo>
                <a:cubicBezTo>
                  <a:pt x="231753" y="92747"/>
                  <a:pt x="247325" y="108319"/>
                  <a:pt x="247325" y="127527"/>
                </a:cubicBezTo>
                <a:lnTo>
                  <a:pt x="247325" y="274377"/>
                </a:lnTo>
                <a:cubicBezTo>
                  <a:pt x="247325" y="293584"/>
                  <a:pt x="231753" y="309157"/>
                  <a:pt x="212545" y="309157"/>
                </a:cubicBezTo>
                <a:lnTo>
                  <a:pt x="34780" y="309157"/>
                </a:lnTo>
                <a:cubicBezTo>
                  <a:pt x="15572" y="309157"/>
                  <a:pt x="0" y="293584"/>
                  <a:pt x="0" y="274377"/>
                </a:cubicBezTo>
                <a:lnTo>
                  <a:pt x="0" y="127527"/>
                </a:lnTo>
                <a:cubicBezTo>
                  <a:pt x="0" y="108319"/>
                  <a:pt x="15572" y="92747"/>
                  <a:pt x="34780" y="92747"/>
                </a:cubicBezTo>
                <a:lnTo>
                  <a:pt x="61831" y="92747"/>
                </a:lnTo>
                <a:lnTo>
                  <a:pt x="61831" y="61831"/>
                </a:lnTo>
                <a:cubicBezTo>
                  <a:pt x="61831" y="27683"/>
                  <a:pt x="89514" y="0"/>
                  <a:pt x="123663" y="0"/>
                </a:cubicBezTo>
                <a:close/>
                <a:moveTo>
                  <a:pt x="212545" y="115934"/>
                </a:moveTo>
                <a:lnTo>
                  <a:pt x="34780" y="115934"/>
                </a:lnTo>
                <a:cubicBezTo>
                  <a:pt x="28377" y="115934"/>
                  <a:pt x="23187" y="121124"/>
                  <a:pt x="23187" y="127527"/>
                </a:cubicBezTo>
                <a:lnTo>
                  <a:pt x="23187" y="274377"/>
                </a:lnTo>
                <a:cubicBezTo>
                  <a:pt x="23187" y="280779"/>
                  <a:pt x="28377" y="285970"/>
                  <a:pt x="34780" y="285970"/>
                </a:cubicBezTo>
                <a:lnTo>
                  <a:pt x="212545" y="285970"/>
                </a:lnTo>
                <a:cubicBezTo>
                  <a:pt x="218948" y="285970"/>
                  <a:pt x="224139" y="280779"/>
                  <a:pt x="224139" y="274377"/>
                </a:cubicBezTo>
                <a:lnTo>
                  <a:pt x="224139" y="127527"/>
                </a:lnTo>
                <a:cubicBezTo>
                  <a:pt x="224139" y="121124"/>
                  <a:pt x="218948" y="115934"/>
                  <a:pt x="212545" y="115934"/>
                </a:cubicBezTo>
                <a:close/>
                <a:moveTo>
                  <a:pt x="123664" y="177765"/>
                </a:moveTo>
                <a:cubicBezTo>
                  <a:pt x="136471" y="177765"/>
                  <a:pt x="146851" y="188147"/>
                  <a:pt x="146851" y="200952"/>
                </a:cubicBezTo>
                <a:cubicBezTo>
                  <a:pt x="146851" y="213757"/>
                  <a:pt x="136471" y="224139"/>
                  <a:pt x="123664" y="224139"/>
                </a:cubicBezTo>
                <a:cubicBezTo>
                  <a:pt x="110859" y="224139"/>
                  <a:pt x="100477" y="213757"/>
                  <a:pt x="100477" y="200952"/>
                </a:cubicBezTo>
                <a:cubicBezTo>
                  <a:pt x="100477" y="188147"/>
                  <a:pt x="110859" y="177765"/>
                  <a:pt x="123664" y="177765"/>
                </a:cubicBezTo>
                <a:close/>
                <a:moveTo>
                  <a:pt x="123663" y="23187"/>
                </a:moveTo>
                <a:cubicBezTo>
                  <a:pt x="102320" y="23187"/>
                  <a:pt x="85018" y="40489"/>
                  <a:pt x="85018" y="61831"/>
                </a:cubicBezTo>
                <a:lnTo>
                  <a:pt x="85018" y="92747"/>
                </a:lnTo>
                <a:lnTo>
                  <a:pt x="162307" y="92747"/>
                </a:lnTo>
                <a:lnTo>
                  <a:pt x="162307" y="61831"/>
                </a:lnTo>
                <a:cubicBezTo>
                  <a:pt x="162307" y="40489"/>
                  <a:pt x="145005" y="23187"/>
                  <a:pt x="123663" y="23187"/>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03" name="TextBox 102">
            <a:extLst>
              <a:ext uri="{FF2B5EF4-FFF2-40B4-BE49-F238E27FC236}">
                <a16:creationId xmlns:a16="http://schemas.microsoft.com/office/drawing/2014/main" id="{81887B4E-C550-8A08-34EF-6AD8E41D74AE}"/>
              </a:ext>
            </a:extLst>
          </p:cNvPr>
          <p:cNvSpPr txBox="1"/>
          <p:nvPr/>
        </p:nvSpPr>
        <p:spPr>
          <a:xfrm>
            <a:off x="6965639" y="3105539"/>
            <a:ext cx="1087670" cy="18466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latin typeface="+mj-lt"/>
                <a:ea typeface="+mn-ea"/>
                <a:cs typeface="+mn-cs"/>
              </a:rPr>
              <a:t>Privacy</a:t>
            </a:r>
          </a:p>
        </p:txBody>
      </p:sp>
      <p:sp>
        <p:nvSpPr>
          <p:cNvPr id="36" name="Graphic 8" descr="plus">
            <a:extLst>
              <a:ext uri="{FF2B5EF4-FFF2-40B4-BE49-F238E27FC236}">
                <a16:creationId xmlns:a16="http://schemas.microsoft.com/office/drawing/2014/main" id="{3729D6EA-287E-48CF-EF15-1DA136F47BEB}"/>
              </a:ext>
              <a:ext uri="{C183D7F6-B498-43B3-948B-1728B52AA6E4}">
                <adec:decorative xmlns:adec="http://schemas.microsoft.com/office/drawing/2017/decorative" val="0"/>
              </a:ext>
            </a:extLst>
          </p:cNvPr>
          <p:cNvSpPr>
            <a:spLocks/>
          </p:cNvSpPr>
          <p:nvPr/>
        </p:nvSpPr>
        <p:spPr>
          <a:xfrm>
            <a:off x="8812653" y="2566604"/>
            <a:ext cx="205967" cy="205934"/>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600"/>
              </a:spcBef>
              <a:spcAft>
                <a:spcPct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Segoe Sans Text Semibold"/>
              <a:ea typeface="+mn-ea"/>
              <a:cs typeface="Segoe UI" pitchFamily="34" charset="0"/>
            </a:endParaRPr>
          </a:p>
        </p:txBody>
      </p:sp>
      <p:sp>
        <p:nvSpPr>
          <p:cNvPr id="145" name="Graphic 299" descr="Icon of a computer chip">
            <a:extLst>
              <a:ext uri="{FF2B5EF4-FFF2-40B4-BE49-F238E27FC236}">
                <a16:creationId xmlns:a16="http://schemas.microsoft.com/office/drawing/2014/main" id="{C33A2A34-FAB4-A7D1-F283-E111B04D3741}"/>
              </a:ext>
            </a:extLst>
          </p:cNvPr>
          <p:cNvSpPr/>
          <p:nvPr/>
        </p:nvSpPr>
        <p:spPr>
          <a:xfrm>
            <a:off x="10159297" y="2507061"/>
            <a:ext cx="325008" cy="325020"/>
          </a:xfrm>
          <a:custGeom>
            <a:avLst/>
            <a:gdLst>
              <a:gd name="connsiteX0" fmla="*/ 209778 w 316646"/>
              <a:gd name="connsiteY0" fmla="*/ 0 h 316658"/>
              <a:gd name="connsiteX1" fmla="*/ 221542 w 316646"/>
              <a:gd name="connsiteY1" fmla="*/ 10259 h 316658"/>
              <a:gd name="connsiteX2" fmla="*/ 221653 w 316646"/>
              <a:gd name="connsiteY2" fmla="*/ 11874 h 316658"/>
              <a:gd name="connsiteX3" fmla="*/ 221653 w 316646"/>
              <a:gd name="connsiteY3" fmla="*/ 48684 h 316658"/>
              <a:gd name="connsiteX4" fmla="*/ 267962 w 316646"/>
              <a:gd name="connsiteY4" fmla="*/ 94994 h 316658"/>
              <a:gd name="connsiteX5" fmla="*/ 304772 w 316646"/>
              <a:gd name="connsiteY5" fmla="*/ 94994 h 316658"/>
              <a:gd name="connsiteX6" fmla="*/ 316643 w 316646"/>
              <a:gd name="connsiteY6" fmla="*/ 106872 h 316658"/>
              <a:gd name="connsiteX7" fmla="*/ 306387 w 316646"/>
              <a:gd name="connsiteY7" fmla="*/ 118632 h 316658"/>
              <a:gd name="connsiteX8" fmla="*/ 304772 w 316646"/>
              <a:gd name="connsiteY8" fmla="*/ 118743 h 316658"/>
              <a:gd name="connsiteX9" fmla="*/ 269150 w 316646"/>
              <a:gd name="connsiteY9" fmla="*/ 118743 h 316658"/>
              <a:gd name="connsiteX10" fmla="*/ 269150 w 316646"/>
              <a:gd name="connsiteY10" fmla="*/ 146449 h 316658"/>
              <a:gd name="connsiteX11" fmla="*/ 304772 w 316646"/>
              <a:gd name="connsiteY11" fmla="*/ 146449 h 316658"/>
              <a:gd name="connsiteX12" fmla="*/ 316536 w 316646"/>
              <a:gd name="connsiteY12" fmla="*/ 156708 h 316658"/>
              <a:gd name="connsiteX13" fmla="*/ 316647 w 316646"/>
              <a:gd name="connsiteY13" fmla="*/ 158323 h 316658"/>
              <a:gd name="connsiteX14" fmla="*/ 306387 w 316646"/>
              <a:gd name="connsiteY14" fmla="*/ 170087 h 316658"/>
              <a:gd name="connsiteX15" fmla="*/ 304772 w 316646"/>
              <a:gd name="connsiteY15" fmla="*/ 170198 h 316658"/>
              <a:gd name="connsiteX16" fmla="*/ 269150 w 316646"/>
              <a:gd name="connsiteY16" fmla="*/ 170198 h 316658"/>
              <a:gd name="connsiteX17" fmla="*/ 269150 w 316646"/>
              <a:gd name="connsiteY17" fmla="*/ 197904 h 316658"/>
              <a:gd name="connsiteX18" fmla="*/ 304772 w 316646"/>
              <a:gd name="connsiteY18" fmla="*/ 197904 h 316658"/>
              <a:gd name="connsiteX19" fmla="*/ 316536 w 316646"/>
              <a:gd name="connsiteY19" fmla="*/ 208164 h 316658"/>
              <a:gd name="connsiteX20" fmla="*/ 316647 w 316646"/>
              <a:gd name="connsiteY20" fmla="*/ 209778 h 316658"/>
              <a:gd name="connsiteX21" fmla="*/ 306387 w 316646"/>
              <a:gd name="connsiteY21" fmla="*/ 221542 h 316658"/>
              <a:gd name="connsiteX22" fmla="*/ 304772 w 316646"/>
              <a:gd name="connsiteY22" fmla="*/ 221653 h 316658"/>
              <a:gd name="connsiteX23" fmla="*/ 267962 w 316646"/>
              <a:gd name="connsiteY23" fmla="*/ 221653 h 316658"/>
              <a:gd name="connsiteX24" fmla="*/ 221653 w 316646"/>
              <a:gd name="connsiteY24" fmla="*/ 267978 h 316658"/>
              <a:gd name="connsiteX25" fmla="*/ 221653 w 316646"/>
              <a:gd name="connsiteY25" fmla="*/ 304788 h 316658"/>
              <a:gd name="connsiteX26" fmla="*/ 209775 w 316646"/>
              <a:gd name="connsiteY26" fmla="*/ 316659 h 316658"/>
              <a:gd name="connsiteX27" fmla="*/ 198015 w 316646"/>
              <a:gd name="connsiteY27" fmla="*/ 306403 h 316658"/>
              <a:gd name="connsiteX28" fmla="*/ 197904 w 316646"/>
              <a:gd name="connsiteY28" fmla="*/ 304788 h 316658"/>
              <a:gd name="connsiteX29" fmla="*/ 197904 w 316646"/>
              <a:gd name="connsiteY29" fmla="*/ 269150 h 316658"/>
              <a:gd name="connsiteX30" fmla="*/ 170182 w 316646"/>
              <a:gd name="connsiteY30" fmla="*/ 269150 h 316658"/>
              <a:gd name="connsiteX31" fmla="*/ 170198 w 316646"/>
              <a:gd name="connsiteY31" fmla="*/ 304788 h 316658"/>
              <a:gd name="connsiteX32" fmla="*/ 159938 w 316646"/>
              <a:gd name="connsiteY32" fmla="*/ 316552 h 316658"/>
              <a:gd name="connsiteX33" fmla="*/ 158323 w 316646"/>
              <a:gd name="connsiteY33" fmla="*/ 316647 h 316658"/>
              <a:gd name="connsiteX34" fmla="*/ 146560 w 316646"/>
              <a:gd name="connsiteY34" fmla="*/ 306387 h 316658"/>
              <a:gd name="connsiteX35" fmla="*/ 146449 w 316646"/>
              <a:gd name="connsiteY35" fmla="*/ 304772 h 316658"/>
              <a:gd name="connsiteX36" fmla="*/ 146433 w 316646"/>
              <a:gd name="connsiteY36" fmla="*/ 269134 h 316658"/>
              <a:gd name="connsiteX37" fmla="*/ 118743 w 316646"/>
              <a:gd name="connsiteY37" fmla="*/ 269134 h 316658"/>
              <a:gd name="connsiteX38" fmla="*/ 118743 w 316646"/>
              <a:gd name="connsiteY38" fmla="*/ 304772 h 316658"/>
              <a:gd name="connsiteX39" fmla="*/ 108483 w 316646"/>
              <a:gd name="connsiteY39" fmla="*/ 316536 h 316658"/>
              <a:gd name="connsiteX40" fmla="*/ 106868 w 316646"/>
              <a:gd name="connsiteY40" fmla="*/ 316647 h 316658"/>
              <a:gd name="connsiteX41" fmla="*/ 95105 w 316646"/>
              <a:gd name="connsiteY41" fmla="*/ 306387 h 316658"/>
              <a:gd name="connsiteX42" fmla="*/ 94994 w 316646"/>
              <a:gd name="connsiteY42" fmla="*/ 304772 h 316658"/>
              <a:gd name="connsiteX43" fmla="*/ 94994 w 316646"/>
              <a:gd name="connsiteY43" fmla="*/ 267962 h 316658"/>
              <a:gd name="connsiteX44" fmla="*/ 48684 w 316646"/>
              <a:gd name="connsiteY44" fmla="*/ 221653 h 316658"/>
              <a:gd name="connsiteX45" fmla="*/ 11874 w 316646"/>
              <a:gd name="connsiteY45" fmla="*/ 221653 h 316658"/>
              <a:gd name="connsiteX46" fmla="*/ 4 w 316646"/>
              <a:gd name="connsiteY46" fmla="*/ 209775 h 316658"/>
              <a:gd name="connsiteX47" fmla="*/ 10259 w 316646"/>
              <a:gd name="connsiteY47" fmla="*/ 198015 h 316658"/>
              <a:gd name="connsiteX48" fmla="*/ 11874 w 316646"/>
              <a:gd name="connsiteY48" fmla="*/ 197904 h 316658"/>
              <a:gd name="connsiteX49" fmla="*/ 47497 w 316646"/>
              <a:gd name="connsiteY49" fmla="*/ 197888 h 316658"/>
              <a:gd name="connsiteX50" fmla="*/ 47497 w 316646"/>
              <a:gd name="connsiteY50" fmla="*/ 170182 h 316658"/>
              <a:gd name="connsiteX51" fmla="*/ 11874 w 316646"/>
              <a:gd name="connsiteY51" fmla="*/ 170198 h 316658"/>
              <a:gd name="connsiteX52" fmla="*/ 111 w 316646"/>
              <a:gd name="connsiteY52" fmla="*/ 159938 h 316658"/>
              <a:gd name="connsiteX53" fmla="*/ 0 w 316646"/>
              <a:gd name="connsiteY53" fmla="*/ 158323 h 316658"/>
              <a:gd name="connsiteX54" fmla="*/ 10259 w 316646"/>
              <a:gd name="connsiteY54" fmla="*/ 146560 h 316658"/>
              <a:gd name="connsiteX55" fmla="*/ 11874 w 316646"/>
              <a:gd name="connsiteY55" fmla="*/ 146449 h 316658"/>
              <a:gd name="connsiteX56" fmla="*/ 47497 w 316646"/>
              <a:gd name="connsiteY56" fmla="*/ 146433 h 316658"/>
              <a:gd name="connsiteX57" fmla="*/ 47497 w 316646"/>
              <a:gd name="connsiteY57" fmla="*/ 118727 h 316658"/>
              <a:gd name="connsiteX58" fmla="*/ 11874 w 316646"/>
              <a:gd name="connsiteY58" fmla="*/ 118743 h 316658"/>
              <a:gd name="connsiteX59" fmla="*/ 111 w 316646"/>
              <a:gd name="connsiteY59" fmla="*/ 108483 h 316658"/>
              <a:gd name="connsiteX60" fmla="*/ 0 w 316646"/>
              <a:gd name="connsiteY60" fmla="*/ 106868 h 316658"/>
              <a:gd name="connsiteX61" fmla="*/ 10259 w 316646"/>
              <a:gd name="connsiteY61" fmla="*/ 95105 h 316658"/>
              <a:gd name="connsiteX62" fmla="*/ 11874 w 316646"/>
              <a:gd name="connsiteY62" fmla="*/ 94994 h 316658"/>
              <a:gd name="connsiteX63" fmla="*/ 48684 w 316646"/>
              <a:gd name="connsiteY63" fmla="*/ 94978 h 316658"/>
              <a:gd name="connsiteX64" fmla="*/ 94994 w 316646"/>
              <a:gd name="connsiteY64" fmla="*/ 48684 h 316658"/>
              <a:gd name="connsiteX65" fmla="*/ 94994 w 316646"/>
              <a:gd name="connsiteY65" fmla="*/ 11874 h 316658"/>
              <a:gd name="connsiteX66" fmla="*/ 106872 w 316646"/>
              <a:gd name="connsiteY66" fmla="*/ 4 h 316658"/>
              <a:gd name="connsiteX67" fmla="*/ 118632 w 316646"/>
              <a:gd name="connsiteY67" fmla="*/ 10259 h 316658"/>
              <a:gd name="connsiteX68" fmla="*/ 118743 w 316646"/>
              <a:gd name="connsiteY68" fmla="*/ 11874 h 316658"/>
              <a:gd name="connsiteX69" fmla="*/ 118743 w 316646"/>
              <a:gd name="connsiteY69" fmla="*/ 47481 h 316658"/>
              <a:gd name="connsiteX70" fmla="*/ 146433 w 316646"/>
              <a:gd name="connsiteY70" fmla="*/ 47481 h 316658"/>
              <a:gd name="connsiteX71" fmla="*/ 146449 w 316646"/>
              <a:gd name="connsiteY71" fmla="*/ 11874 h 316658"/>
              <a:gd name="connsiteX72" fmla="*/ 156708 w 316646"/>
              <a:gd name="connsiteY72" fmla="*/ 111 h 316658"/>
              <a:gd name="connsiteX73" fmla="*/ 158323 w 316646"/>
              <a:gd name="connsiteY73" fmla="*/ 0 h 316658"/>
              <a:gd name="connsiteX74" fmla="*/ 170087 w 316646"/>
              <a:gd name="connsiteY74" fmla="*/ 10259 h 316658"/>
              <a:gd name="connsiteX75" fmla="*/ 170198 w 316646"/>
              <a:gd name="connsiteY75" fmla="*/ 11874 h 316658"/>
              <a:gd name="connsiteX76" fmla="*/ 170182 w 316646"/>
              <a:gd name="connsiteY76" fmla="*/ 47481 h 316658"/>
              <a:gd name="connsiteX77" fmla="*/ 197904 w 316646"/>
              <a:gd name="connsiteY77" fmla="*/ 47481 h 316658"/>
              <a:gd name="connsiteX78" fmla="*/ 197904 w 316646"/>
              <a:gd name="connsiteY78" fmla="*/ 11874 h 316658"/>
              <a:gd name="connsiteX79" fmla="*/ 206612 w 316646"/>
              <a:gd name="connsiteY79" fmla="*/ 427 h 316658"/>
              <a:gd name="connsiteX80" fmla="*/ 208164 w 316646"/>
              <a:gd name="connsiteY80" fmla="*/ 111 h 316658"/>
              <a:gd name="connsiteX81" fmla="*/ 209778 w 316646"/>
              <a:gd name="connsiteY81" fmla="*/ 0 h 316658"/>
              <a:gd name="connsiteX82" fmla="*/ 209778 w 316646"/>
              <a:gd name="connsiteY82" fmla="*/ 71246 h 316658"/>
              <a:gd name="connsiteX83" fmla="*/ 106868 w 316646"/>
              <a:gd name="connsiteY83" fmla="*/ 71246 h 316658"/>
              <a:gd name="connsiteX84" fmla="*/ 71246 w 316646"/>
              <a:gd name="connsiteY84" fmla="*/ 106868 h 316658"/>
              <a:gd name="connsiteX85" fmla="*/ 71246 w 316646"/>
              <a:gd name="connsiteY85" fmla="*/ 209778 h 316658"/>
              <a:gd name="connsiteX86" fmla="*/ 106868 w 316646"/>
              <a:gd name="connsiteY86" fmla="*/ 245401 h 316658"/>
              <a:gd name="connsiteX87" fmla="*/ 209778 w 316646"/>
              <a:gd name="connsiteY87" fmla="*/ 245401 h 316658"/>
              <a:gd name="connsiteX88" fmla="*/ 245401 w 316646"/>
              <a:gd name="connsiteY88" fmla="*/ 209778 h 316658"/>
              <a:gd name="connsiteX89" fmla="*/ 245401 w 316646"/>
              <a:gd name="connsiteY89" fmla="*/ 106868 h 316658"/>
              <a:gd name="connsiteX90" fmla="*/ 209778 w 316646"/>
              <a:gd name="connsiteY90" fmla="*/ 71246 h 316658"/>
              <a:gd name="connsiteX91" fmla="*/ 158403 w 316646"/>
              <a:gd name="connsiteY91" fmla="*/ 110906 h 316658"/>
              <a:gd name="connsiteX92" fmla="*/ 205900 w 316646"/>
              <a:gd name="connsiteY92" fmla="*/ 158403 h 316658"/>
              <a:gd name="connsiteX93" fmla="*/ 158403 w 316646"/>
              <a:gd name="connsiteY93" fmla="*/ 205900 h 316658"/>
              <a:gd name="connsiteX94" fmla="*/ 110906 w 316646"/>
              <a:gd name="connsiteY94" fmla="*/ 158403 h 316658"/>
              <a:gd name="connsiteX95" fmla="*/ 158403 w 316646"/>
              <a:gd name="connsiteY95" fmla="*/ 110906 h 316658"/>
              <a:gd name="connsiteX96" fmla="*/ 158403 w 316646"/>
              <a:gd name="connsiteY96" fmla="*/ 134654 h 316658"/>
              <a:gd name="connsiteX97" fmla="*/ 134654 w 316646"/>
              <a:gd name="connsiteY97" fmla="*/ 158403 h 316658"/>
              <a:gd name="connsiteX98" fmla="*/ 158403 w 316646"/>
              <a:gd name="connsiteY98" fmla="*/ 182151 h 316658"/>
              <a:gd name="connsiteX99" fmla="*/ 182151 w 316646"/>
              <a:gd name="connsiteY99" fmla="*/ 158403 h 316658"/>
              <a:gd name="connsiteX100" fmla="*/ 158403 w 316646"/>
              <a:gd name="connsiteY100" fmla="*/ 134654 h 316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16646" h="316658">
                <a:moveTo>
                  <a:pt x="209778" y="0"/>
                </a:moveTo>
                <a:cubicBezTo>
                  <a:pt x="215712" y="0"/>
                  <a:pt x="220735" y="4381"/>
                  <a:pt x="221542" y="10259"/>
                </a:cubicBezTo>
                <a:lnTo>
                  <a:pt x="221653" y="11874"/>
                </a:lnTo>
                <a:lnTo>
                  <a:pt x="221653" y="48684"/>
                </a:lnTo>
                <a:cubicBezTo>
                  <a:pt x="244969" y="53457"/>
                  <a:pt x="263190" y="71678"/>
                  <a:pt x="267962" y="94994"/>
                </a:cubicBezTo>
                <a:lnTo>
                  <a:pt x="304772" y="94994"/>
                </a:lnTo>
                <a:cubicBezTo>
                  <a:pt x="311330" y="94996"/>
                  <a:pt x="316645" y="100314"/>
                  <a:pt x="316643" y="106872"/>
                </a:cubicBezTo>
                <a:cubicBezTo>
                  <a:pt x="316641" y="112803"/>
                  <a:pt x="312263" y="117823"/>
                  <a:pt x="306387" y="118632"/>
                </a:cubicBezTo>
                <a:lnTo>
                  <a:pt x="304772" y="118743"/>
                </a:lnTo>
                <a:lnTo>
                  <a:pt x="269150" y="118743"/>
                </a:lnTo>
                <a:lnTo>
                  <a:pt x="269150" y="146449"/>
                </a:lnTo>
                <a:lnTo>
                  <a:pt x="304772" y="146449"/>
                </a:lnTo>
                <a:cubicBezTo>
                  <a:pt x="310706" y="146449"/>
                  <a:pt x="315729" y="150830"/>
                  <a:pt x="316536" y="156708"/>
                </a:cubicBezTo>
                <a:lnTo>
                  <a:pt x="316647" y="158323"/>
                </a:lnTo>
                <a:cubicBezTo>
                  <a:pt x="316646" y="164257"/>
                  <a:pt x="312266" y="169280"/>
                  <a:pt x="306387" y="170087"/>
                </a:cubicBezTo>
                <a:lnTo>
                  <a:pt x="304772" y="170198"/>
                </a:lnTo>
                <a:lnTo>
                  <a:pt x="269150" y="170198"/>
                </a:lnTo>
                <a:lnTo>
                  <a:pt x="269150" y="197904"/>
                </a:lnTo>
                <a:lnTo>
                  <a:pt x="304772" y="197904"/>
                </a:lnTo>
                <a:cubicBezTo>
                  <a:pt x="310706" y="197904"/>
                  <a:pt x="315729" y="202285"/>
                  <a:pt x="316536" y="208164"/>
                </a:cubicBezTo>
                <a:lnTo>
                  <a:pt x="316647" y="209778"/>
                </a:lnTo>
                <a:cubicBezTo>
                  <a:pt x="316646" y="215712"/>
                  <a:pt x="312266" y="220735"/>
                  <a:pt x="306387" y="221542"/>
                </a:cubicBezTo>
                <a:lnTo>
                  <a:pt x="304772" y="221653"/>
                </a:lnTo>
                <a:lnTo>
                  <a:pt x="267962" y="221653"/>
                </a:lnTo>
                <a:cubicBezTo>
                  <a:pt x="263196" y="244975"/>
                  <a:pt x="244973" y="263203"/>
                  <a:pt x="221653" y="267978"/>
                </a:cubicBezTo>
                <a:lnTo>
                  <a:pt x="221653" y="304788"/>
                </a:lnTo>
                <a:cubicBezTo>
                  <a:pt x="221651" y="311346"/>
                  <a:pt x="216333" y="316661"/>
                  <a:pt x="209775" y="316659"/>
                </a:cubicBezTo>
                <a:cubicBezTo>
                  <a:pt x="203844" y="316657"/>
                  <a:pt x="198823" y="312279"/>
                  <a:pt x="198015" y="306403"/>
                </a:cubicBezTo>
                <a:lnTo>
                  <a:pt x="197904" y="304788"/>
                </a:lnTo>
                <a:lnTo>
                  <a:pt x="197904" y="269150"/>
                </a:lnTo>
                <a:lnTo>
                  <a:pt x="170182" y="269150"/>
                </a:lnTo>
                <a:lnTo>
                  <a:pt x="170198" y="304788"/>
                </a:lnTo>
                <a:cubicBezTo>
                  <a:pt x="170197" y="310722"/>
                  <a:pt x="165817" y="315745"/>
                  <a:pt x="159938" y="316552"/>
                </a:cubicBezTo>
                <a:lnTo>
                  <a:pt x="158323" y="316647"/>
                </a:lnTo>
                <a:cubicBezTo>
                  <a:pt x="152390" y="316646"/>
                  <a:pt x="147367" y="312266"/>
                  <a:pt x="146560" y="306387"/>
                </a:cubicBezTo>
                <a:lnTo>
                  <a:pt x="146449" y="304772"/>
                </a:lnTo>
                <a:lnTo>
                  <a:pt x="146433" y="269134"/>
                </a:lnTo>
                <a:lnTo>
                  <a:pt x="118743" y="269134"/>
                </a:lnTo>
                <a:lnTo>
                  <a:pt x="118743" y="304772"/>
                </a:lnTo>
                <a:cubicBezTo>
                  <a:pt x="118742" y="310706"/>
                  <a:pt x="114362" y="315729"/>
                  <a:pt x="108483" y="316536"/>
                </a:cubicBezTo>
                <a:lnTo>
                  <a:pt x="106868" y="316647"/>
                </a:lnTo>
                <a:cubicBezTo>
                  <a:pt x="100935" y="316646"/>
                  <a:pt x="95912" y="312266"/>
                  <a:pt x="95105" y="306387"/>
                </a:cubicBezTo>
                <a:lnTo>
                  <a:pt x="94994" y="304772"/>
                </a:lnTo>
                <a:lnTo>
                  <a:pt x="94994" y="267962"/>
                </a:lnTo>
                <a:cubicBezTo>
                  <a:pt x="71678" y="263190"/>
                  <a:pt x="53457" y="244969"/>
                  <a:pt x="48684" y="221653"/>
                </a:cubicBezTo>
                <a:lnTo>
                  <a:pt x="11874" y="221653"/>
                </a:lnTo>
                <a:cubicBezTo>
                  <a:pt x="5316" y="221651"/>
                  <a:pt x="2" y="216333"/>
                  <a:pt x="4" y="209775"/>
                </a:cubicBezTo>
                <a:cubicBezTo>
                  <a:pt x="5" y="203844"/>
                  <a:pt x="4384" y="198823"/>
                  <a:pt x="10259" y="198015"/>
                </a:cubicBezTo>
                <a:lnTo>
                  <a:pt x="11874" y="197904"/>
                </a:lnTo>
                <a:lnTo>
                  <a:pt x="47497" y="197888"/>
                </a:lnTo>
                <a:lnTo>
                  <a:pt x="47497" y="170182"/>
                </a:lnTo>
                <a:lnTo>
                  <a:pt x="11874" y="170198"/>
                </a:lnTo>
                <a:cubicBezTo>
                  <a:pt x="5941" y="170197"/>
                  <a:pt x="918" y="165817"/>
                  <a:pt x="111" y="159938"/>
                </a:cubicBezTo>
                <a:lnTo>
                  <a:pt x="0" y="158323"/>
                </a:lnTo>
                <a:cubicBezTo>
                  <a:pt x="0" y="152390"/>
                  <a:pt x="4381" y="147367"/>
                  <a:pt x="10259" y="146560"/>
                </a:cubicBezTo>
                <a:lnTo>
                  <a:pt x="11874" y="146449"/>
                </a:lnTo>
                <a:lnTo>
                  <a:pt x="47497" y="146433"/>
                </a:lnTo>
                <a:lnTo>
                  <a:pt x="47497" y="118727"/>
                </a:lnTo>
                <a:lnTo>
                  <a:pt x="11874" y="118743"/>
                </a:lnTo>
                <a:cubicBezTo>
                  <a:pt x="5941" y="118742"/>
                  <a:pt x="918" y="114362"/>
                  <a:pt x="111" y="108483"/>
                </a:cubicBezTo>
                <a:lnTo>
                  <a:pt x="0" y="106868"/>
                </a:lnTo>
                <a:cubicBezTo>
                  <a:pt x="0" y="100935"/>
                  <a:pt x="4381" y="95912"/>
                  <a:pt x="10259" y="95105"/>
                </a:cubicBezTo>
                <a:lnTo>
                  <a:pt x="11874" y="94994"/>
                </a:lnTo>
                <a:lnTo>
                  <a:pt x="48684" y="94978"/>
                </a:lnTo>
                <a:cubicBezTo>
                  <a:pt x="53462" y="71668"/>
                  <a:pt x="71682" y="53454"/>
                  <a:pt x="94994" y="48684"/>
                </a:cubicBezTo>
                <a:lnTo>
                  <a:pt x="94994" y="11874"/>
                </a:lnTo>
                <a:cubicBezTo>
                  <a:pt x="94996" y="5316"/>
                  <a:pt x="100314" y="2"/>
                  <a:pt x="106872" y="4"/>
                </a:cubicBezTo>
                <a:cubicBezTo>
                  <a:pt x="112803" y="5"/>
                  <a:pt x="117823" y="4384"/>
                  <a:pt x="118632" y="10259"/>
                </a:cubicBezTo>
                <a:lnTo>
                  <a:pt x="118743" y="11874"/>
                </a:lnTo>
                <a:lnTo>
                  <a:pt x="118743" y="47481"/>
                </a:lnTo>
                <a:lnTo>
                  <a:pt x="146433" y="47481"/>
                </a:lnTo>
                <a:lnTo>
                  <a:pt x="146449" y="11874"/>
                </a:lnTo>
                <a:cubicBezTo>
                  <a:pt x="146449" y="5941"/>
                  <a:pt x="150830" y="918"/>
                  <a:pt x="156708" y="111"/>
                </a:cubicBezTo>
                <a:lnTo>
                  <a:pt x="158323" y="0"/>
                </a:lnTo>
                <a:cubicBezTo>
                  <a:pt x="164257" y="0"/>
                  <a:pt x="169280" y="4381"/>
                  <a:pt x="170087" y="10259"/>
                </a:cubicBezTo>
                <a:lnTo>
                  <a:pt x="170198" y="11874"/>
                </a:lnTo>
                <a:lnTo>
                  <a:pt x="170182" y="47481"/>
                </a:lnTo>
                <a:lnTo>
                  <a:pt x="197904" y="47481"/>
                </a:lnTo>
                <a:lnTo>
                  <a:pt x="197904" y="11874"/>
                </a:lnTo>
                <a:cubicBezTo>
                  <a:pt x="197903" y="6535"/>
                  <a:pt x="201466" y="1851"/>
                  <a:pt x="206612" y="427"/>
                </a:cubicBezTo>
                <a:lnTo>
                  <a:pt x="208164" y="111"/>
                </a:lnTo>
                <a:lnTo>
                  <a:pt x="209778" y="0"/>
                </a:lnTo>
                <a:close/>
                <a:moveTo>
                  <a:pt x="209778" y="71246"/>
                </a:moveTo>
                <a:lnTo>
                  <a:pt x="106868" y="71246"/>
                </a:lnTo>
                <a:cubicBezTo>
                  <a:pt x="87194" y="71246"/>
                  <a:pt x="71246" y="87194"/>
                  <a:pt x="71246" y="106868"/>
                </a:cubicBezTo>
                <a:lnTo>
                  <a:pt x="71246" y="209778"/>
                </a:lnTo>
                <a:cubicBezTo>
                  <a:pt x="71246" y="229452"/>
                  <a:pt x="87194" y="245401"/>
                  <a:pt x="106868" y="245401"/>
                </a:cubicBezTo>
                <a:lnTo>
                  <a:pt x="209778" y="245401"/>
                </a:lnTo>
                <a:cubicBezTo>
                  <a:pt x="229452" y="245401"/>
                  <a:pt x="245401" y="229452"/>
                  <a:pt x="245401" y="209778"/>
                </a:cubicBezTo>
                <a:lnTo>
                  <a:pt x="245401" y="106868"/>
                </a:lnTo>
                <a:cubicBezTo>
                  <a:pt x="245401" y="87194"/>
                  <a:pt x="229452" y="71246"/>
                  <a:pt x="209778" y="71246"/>
                </a:cubicBezTo>
                <a:close/>
                <a:moveTo>
                  <a:pt x="158403" y="110906"/>
                </a:moveTo>
                <a:cubicBezTo>
                  <a:pt x="184634" y="110906"/>
                  <a:pt x="205900" y="132171"/>
                  <a:pt x="205900" y="158403"/>
                </a:cubicBezTo>
                <a:cubicBezTo>
                  <a:pt x="205900" y="184634"/>
                  <a:pt x="184634" y="205900"/>
                  <a:pt x="158403" y="205900"/>
                </a:cubicBezTo>
                <a:cubicBezTo>
                  <a:pt x="132171" y="205900"/>
                  <a:pt x="110906" y="184634"/>
                  <a:pt x="110906" y="158403"/>
                </a:cubicBezTo>
                <a:cubicBezTo>
                  <a:pt x="110906" y="132171"/>
                  <a:pt x="132171" y="110906"/>
                  <a:pt x="158403" y="110906"/>
                </a:cubicBezTo>
                <a:close/>
                <a:moveTo>
                  <a:pt x="158403" y="134654"/>
                </a:moveTo>
                <a:cubicBezTo>
                  <a:pt x="145287" y="134654"/>
                  <a:pt x="134654" y="145287"/>
                  <a:pt x="134654" y="158403"/>
                </a:cubicBezTo>
                <a:cubicBezTo>
                  <a:pt x="134654" y="171518"/>
                  <a:pt x="145287" y="182151"/>
                  <a:pt x="158403" y="182151"/>
                </a:cubicBezTo>
                <a:cubicBezTo>
                  <a:pt x="171518" y="182151"/>
                  <a:pt x="182151" y="171518"/>
                  <a:pt x="182151" y="158403"/>
                </a:cubicBezTo>
                <a:cubicBezTo>
                  <a:pt x="182151" y="145287"/>
                  <a:pt x="171518" y="134654"/>
                  <a:pt x="158403" y="134654"/>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01" name="TextBox 100">
            <a:extLst>
              <a:ext uri="{FF2B5EF4-FFF2-40B4-BE49-F238E27FC236}">
                <a16:creationId xmlns:a16="http://schemas.microsoft.com/office/drawing/2014/main" id="{EC704ED6-906B-E425-DB60-D6E1EB7FBC2E}"/>
              </a:ext>
            </a:extLst>
          </p:cNvPr>
          <p:cNvSpPr txBox="1"/>
          <p:nvPr/>
        </p:nvSpPr>
        <p:spPr>
          <a:xfrm>
            <a:off x="9713352" y="3105539"/>
            <a:ext cx="1216898" cy="18466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mj-lt"/>
                <a:ea typeface="+mn-ea"/>
                <a:cs typeface="+mn-cs"/>
              </a:rPr>
              <a:t>Responsible AI</a:t>
            </a:r>
          </a:p>
        </p:txBody>
      </p:sp>
      <p:sp>
        <p:nvSpPr>
          <p:cNvPr id="146" name="Graphic 43" descr="Icon of a magnifying glass">
            <a:extLst>
              <a:ext uri="{FF2B5EF4-FFF2-40B4-BE49-F238E27FC236}">
                <a16:creationId xmlns:a16="http://schemas.microsoft.com/office/drawing/2014/main" id="{2BEE7A10-43E3-48B2-4207-2E960ECF3897}"/>
              </a:ext>
            </a:extLst>
          </p:cNvPr>
          <p:cNvSpPr>
            <a:spLocks noChangeAspect="1"/>
          </p:cNvSpPr>
          <p:nvPr/>
        </p:nvSpPr>
        <p:spPr>
          <a:xfrm>
            <a:off x="1029633" y="3798162"/>
            <a:ext cx="218142" cy="218142"/>
          </a:xfrm>
          <a:custGeom>
            <a:avLst/>
            <a:gdLst>
              <a:gd name="connsiteX0" fmla="*/ 110490 w 274319"/>
              <a:gd name="connsiteY0" fmla="*/ 0 h 274319"/>
              <a:gd name="connsiteX1" fmla="*/ 220980 w 274319"/>
              <a:gd name="connsiteY1" fmla="*/ 110490 h 274319"/>
              <a:gd name="connsiteX2" fmla="*/ 196284 w 274319"/>
              <a:gd name="connsiteY2" fmla="*/ 180119 h 274319"/>
              <a:gd name="connsiteX3" fmla="*/ 270972 w 274319"/>
              <a:gd name="connsiteY3" fmla="*/ 254808 h 274319"/>
              <a:gd name="connsiteX4" fmla="*/ 270972 w 274319"/>
              <a:gd name="connsiteY4" fmla="*/ 270972 h 274319"/>
              <a:gd name="connsiteX5" fmla="*/ 256090 w 274319"/>
              <a:gd name="connsiteY5" fmla="*/ 272078 h 274319"/>
              <a:gd name="connsiteX6" fmla="*/ 254808 w 274319"/>
              <a:gd name="connsiteY6" fmla="*/ 270972 h 274319"/>
              <a:gd name="connsiteX7" fmla="*/ 180119 w 274319"/>
              <a:gd name="connsiteY7" fmla="*/ 196284 h 274319"/>
              <a:gd name="connsiteX8" fmla="*/ 110490 w 274319"/>
              <a:gd name="connsiteY8" fmla="*/ 220980 h 274319"/>
              <a:gd name="connsiteX9" fmla="*/ 0 w 274319"/>
              <a:gd name="connsiteY9" fmla="*/ 110490 h 274319"/>
              <a:gd name="connsiteX10" fmla="*/ 110490 w 274319"/>
              <a:gd name="connsiteY10" fmla="*/ 0 h 274319"/>
              <a:gd name="connsiteX11" fmla="*/ 110490 w 274319"/>
              <a:gd name="connsiteY11" fmla="*/ 22860 h 274319"/>
              <a:gd name="connsiteX12" fmla="*/ 22860 w 274319"/>
              <a:gd name="connsiteY12" fmla="*/ 110490 h 274319"/>
              <a:gd name="connsiteX13" fmla="*/ 110490 w 274319"/>
              <a:gd name="connsiteY13" fmla="*/ 198120 h 274319"/>
              <a:gd name="connsiteX14" fmla="*/ 198120 w 274319"/>
              <a:gd name="connsiteY14" fmla="*/ 110490 h 274319"/>
              <a:gd name="connsiteX15" fmla="*/ 110490 w 274319"/>
              <a:gd name="connsiteY15" fmla="*/ 22860 h 274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4319" h="274319">
                <a:moveTo>
                  <a:pt x="110490" y="0"/>
                </a:moveTo>
                <a:cubicBezTo>
                  <a:pt x="171512" y="0"/>
                  <a:pt x="220980" y="49468"/>
                  <a:pt x="220980" y="110490"/>
                </a:cubicBezTo>
                <a:cubicBezTo>
                  <a:pt x="220980" y="136884"/>
                  <a:pt x="211725" y="161116"/>
                  <a:pt x="196284" y="180119"/>
                </a:cubicBezTo>
                <a:lnTo>
                  <a:pt x="270972" y="254808"/>
                </a:lnTo>
                <a:cubicBezTo>
                  <a:pt x="275436" y="259272"/>
                  <a:pt x="275436" y="266508"/>
                  <a:pt x="270972" y="270972"/>
                </a:cubicBezTo>
                <a:cubicBezTo>
                  <a:pt x="266915" y="275030"/>
                  <a:pt x="260564" y="275399"/>
                  <a:pt x="256090" y="272078"/>
                </a:cubicBezTo>
                <a:lnTo>
                  <a:pt x="254808" y="270972"/>
                </a:lnTo>
                <a:lnTo>
                  <a:pt x="180119" y="196284"/>
                </a:lnTo>
                <a:cubicBezTo>
                  <a:pt x="161116" y="211725"/>
                  <a:pt x="136884" y="220980"/>
                  <a:pt x="110490" y="220980"/>
                </a:cubicBezTo>
                <a:cubicBezTo>
                  <a:pt x="49468" y="220980"/>
                  <a:pt x="0" y="171512"/>
                  <a:pt x="0" y="110490"/>
                </a:cubicBezTo>
                <a:cubicBezTo>
                  <a:pt x="0" y="49468"/>
                  <a:pt x="49468" y="0"/>
                  <a:pt x="110490" y="0"/>
                </a:cubicBezTo>
                <a:close/>
                <a:moveTo>
                  <a:pt x="110490" y="22860"/>
                </a:moveTo>
                <a:cubicBezTo>
                  <a:pt x="62093" y="22860"/>
                  <a:pt x="22860" y="62093"/>
                  <a:pt x="22860" y="110490"/>
                </a:cubicBezTo>
                <a:cubicBezTo>
                  <a:pt x="22860" y="158886"/>
                  <a:pt x="62093" y="198120"/>
                  <a:pt x="110490" y="198120"/>
                </a:cubicBezTo>
                <a:cubicBezTo>
                  <a:pt x="158886" y="198120"/>
                  <a:pt x="198120" y="158886"/>
                  <a:pt x="198120" y="110490"/>
                </a:cubicBezTo>
                <a:cubicBezTo>
                  <a:pt x="198120" y="62093"/>
                  <a:pt x="158886" y="22860"/>
                  <a:pt x="110490" y="22860"/>
                </a:cubicBezTo>
                <a:close/>
              </a:path>
            </a:pathLst>
          </a:custGeom>
          <a:gradFill>
            <a:gsLst>
              <a:gs pos="0">
                <a:schemeClr val="accent2"/>
              </a:gs>
              <a:gs pos="100000">
                <a:schemeClr val="accent6"/>
              </a:gs>
            </a:gsLst>
            <a:lin ang="5400000" scaled="1"/>
          </a:gradFill>
          <a:ln w="2024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460"/>
            <a:endParaRPr lang="en-US" sz="1765">
              <a:solidFill>
                <a:srgbClr val="000000"/>
              </a:solidFill>
              <a:latin typeface="Segoe UI"/>
            </a:endParaRPr>
          </a:p>
        </p:txBody>
      </p:sp>
      <p:sp>
        <p:nvSpPr>
          <p:cNvPr id="68" name="TextBox 67">
            <a:extLst>
              <a:ext uri="{FF2B5EF4-FFF2-40B4-BE49-F238E27FC236}">
                <a16:creationId xmlns:a16="http://schemas.microsoft.com/office/drawing/2014/main" id="{0AC39DEA-F52C-52C8-B5BA-4FCDFD5A1B0B}"/>
              </a:ext>
            </a:extLst>
          </p:cNvPr>
          <p:cNvSpPr txBox="1"/>
          <p:nvPr/>
        </p:nvSpPr>
        <p:spPr>
          <a:xfrm>
            <a:off x="1461513" y="3784123"/>
            <a:ext cx="2571614" cy="246221"/>
          </a:xfrm>
          <a:prstGeom prst="rect">
            <a:avLst/>
          </a:prstGeom>
          <a:noFill/>
        </p:spPr>
        <p:txBody>
          <a:bodyPr wrap="square" lIns="0" tIns="0" rIns="0" bIns="0" anchor="ctr">
            <a:spAutoFit/>
          </a:bodyPr>
          <a:lstStyle/>
          <a:p>
            <a:pPr defTabSz="635943">
              <a:spcBef>
                <a:spcPts val="0"/>
              </a:spcBef>
              <a:spcAft>
                <a:spcPts val="87"/>
              </a:spcAft>
              <a:defRPr/>
            </a:pPr>
            <a:r>
              <a:rPr lang="en-US" sz="1600">
                <a:solidFill>
                  <a:schemeClr val="bg1"/>
                </a:solidFill>
                <a:latin typeface="+mj-lt"/>
              </a:rPr>
              <a:t>Secure access</a:t>
            </a:r>
          </a:p>
        </p:txBody>
      </p:sp>
      <p:sp>
        <p:nvSpPr>
          <p:cNvPr id="81" name="Rectangle 80">
            <a:extLst>
              <a:ext uri="{FF2B5EF4-FFF2-40B4-BE49-F238E27FC236}">
                <a16:creationId xmlns:a16="http://schemas.microsoft.com/office/drawing/2014/main" id="{93D5EE84-F78A-D968-15E8-52321866D645}"/>
              </a:ext>
            </a:extLst>
          </p:cNvPr>
          <p:cNvSpPr/>
          <p:nvPr/>
        </p:nvSpPr>
        <p:spPr bwMode="auto">
          <a:xfrm>
            <a:off x="995326" y="4345103"/>
            <a:ext cx="3088046" cy="27885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Manage organization-wide search</a:t>
            </a:r>
            <a:endParaRPr kumimoji="0" lang="en-US" sz="1200"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sp>
        <p:nvSpPr>
          <p:cNvPr id="82" name="Rectangle 81">
            <a:extLst>
              <a:ext uri="{FF2B5EF4-FFF2-40B4-BE49-F238E27FC236}">
                <a16:creationId xmlns:a16="http://schemas.microsoft.com/office/drawing/2014/main" id="{EC6A33A6-9BBA-2189-9B4E-257BCF7B3285}"/>
              </a:ext>
            </a:extLst>
          </p:cNvPr>
          <p:cNvSpPr/>
          <p:nvPr/>
        </p:nvSpPr>
        <p:spPr bwMode="auto">
          <a:xfrm>
            <a:off x="1077655" y="5033644"/>
            <a:ext cx="2923388" cy="27885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Restrict or block risky access </a:t>
            </a:r>
            <a:endParaRPr kumimoji="0" lang="en-US" sz="1200"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sp>
        <p:nvSpPr>
          <p:cNvPr id="83" name="Rectangle 82">
            <a:extLst>
              <a:ext uri="{FF2B5EF4-FFF2-40B4-BE49-F238E27FC236}">
                <a16:creationId xmlns:a16="http://schemas.microsoft.com/office/drawing/2014/main" id="{EF94D545-C767-ACAA-F944-08C249248ACD}"/>
              </a:ext>
              <a:ext uri="{C183D7F6-B498-43B3-948B-1728B52AA6E4}">
                <adec:decorative xmlns:adec="http://schemas.microsoft.com/office/drawing/2017/decorative" val="0"/>
              </a:ext>
            </a:extLst>
          </p:cNvPr>
          <p:cNvSpPr/>
          <p:nvPr/>
        </p:nvSpPr>
        <p:spPr bwMode="auto">
          <a:xfrm>
            <a:off x="1077655" y="5722186"/>
            <a:ext cx="2923388" cy="27885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Control the use of Copilot on devices</a:t>
            </a:r>
            <a:endParaRPr kumimoji="0" lang="en-US" sz="1200"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sp>
        <p:nvSpPr>
          <p:cNvPr id="147" name="Graphic 55" descr="Icon of a shield with a checkmark">
            <a:extLst>
              <a:ext uri="{FF2B5EF4-FFF2-40B4-BE49-F238E27FC236}">
                <a16:creationId xmlns:a16="http://schemas.microsoft.com/office/drawing/2014/main" id="{E628676A-8954-7ED4-0221-BA59A9D58100}"/>
              </a:ext>
            </a:extLst>
          </p:cNvPr>
          <p:cNvSpPr/>
          <p:nvPr/>
        </p:nvSpPr>
        <p:spPr>
          <a:xfrm>
            <a:off x="4584271" y="3783806"/>
            <a:ext cx="222170" cy="246854"/>
          </a:xfrm>
          <a:custGeom>
            <a:avLst/>
            <a:gdLst>
              <a:gd name="connsiteX0" fmla="*/ 339367 w 444042"/>
              <a:gd name="connsiteY0" fmla="*/ 180155 h 493380"/>
              <a:gd name="connsiteX1" fmla="*/ 340504 w 444042"/>
              <a:gd name="connsiteY1" fmla="*/ 154014 h 493380"/>
              <a:gd name="connsiteX2" fmla="*/ 314363 w 444042"/>
              <a:gd name="connsiteY2" fmla="*/ 152878 h 493380"/>
              <a:gd name="connsiteX3" fmla="*/ 179408 w 444042"/>
              <a:gd name="connsiteY3" fmla="*/ 276587 h 493380"/>
              <a:gd name="connsiteX4" fmla="*/ 130261 w 444042"/>
              <a:gd name="connsiteY4" fmla="*/ 227441 h 493380"/>
              <a:gd name="connsiteX5" fmla="*/ 104095 w 444042"/>
              <a:gd name="connsiteY5" fmla="*/ 227441 h 493380"/>
              <a:gd name="connsiteX6" fmla="*/ 104095 w 444042"/>
              <a:gd name="connsiteY6" fmla="*/ 253605 h 493380"/>
              <a:gd name="connsiteX7" fmla="*/ 165768 w 444042"/>
              <a:gd name="connsiteY7" fmla="*/ 315278 h 493380"/>
              <a:gd name="connsiteX8" fmla="*/ 191353 w 444042"/>
              <a:gd name="connsiteY8" fmla="*/ 315835 h 493380"/>
              <a:gd name="connsiteX9" fmla="*/ 339367 w 444042"/>
              <a:gd name="connsiteY9" fmla="*/ 180155 h 493380"/>
              <a:gd name="connsiteX10" fmla="*/ 425541 w 444042"/>
              <a:gd name="connsiteY10" fmla="*/ 74007 h 493380"/>
              <a:gd name="connsiteX11" fmla="*/ 233122 w 444042"/>
              <a:gd name="connsiteY11" fmla="*/ 3700 h 493380"/>
              <a:gd name="connsiteX12" fmla="*/ 210920 w 444042"/>
              <a:gd name="connsiteY12" fmla="*/ 3700 h 493380"/>
              <a:gd name="connsiteX13" fmla="*/ 18502 w 444042"/>
              <a:gd name="connsiteY13" fmla="*/ 74007 h 493380"/>
              <a:gd name="connsiteX14" fmla="*/ 0 w 444042"/>
              <a:gd name="connsiteY14" fmla="*/ 92509 h 493380"/>
              <a:gd name="connsiteX15" fmla="*/ 0 w 444042"/>
              <a:gd name="connsiteY15" fmla="*/ 222021 h 493380"/>
              <a:gd name="connsiteX16" fmla="*/ 215240 w 444042"/>
              <a:gd name="connsiteY16" fmla="*/ 492093 h 493380"/>
              <a:gd name="connsiteX17" fmla="*/ 228803 w 444042"/>
              <a:gd name="connsiteY17" fmla="*/ 492093 h 493380"/>
              <a:gd name="connsiteX18" fmla="*/ 444043 w 444042"/>
              <a:gd name="connsiteY18" fmla="*/ 222021 h 493380"/>
              <a:gd name="connsiteX19" fmla="*/ 444043 w 444042"/>
              <a:gd name="connsiteY19" fmla="*/ 92509 h 493380"/>
              <a:gd name="connsiteX20" fmla="*/ 425541 w 444042"/>
              <a:gd name="connsiteY20" fmla="*/ 74007 h 493380"/>
              <a:gd name="connsiteX21" fmla="*/ 37004 w 444042"/>
              <a:gd name="connsiteY21" fmla="*/ 110466 h 493380"/>
              <a:gd name="connsiteX22" fmla="*/ 222021 w 444042"/>
              <a:gd name="connsiteY22" fmla="*/ 41390 h 493380"/>
              <a:gd name="connsiteX23" fmla="*/ 407039 w 444042"/>
              <a:gd name="connsiteY23" fmla="*/ 110466 h 493380"/>
              <a:gd name="connsiteX24" fmla="*/ 407039 w 444042"/>
              <a:gd name="connsiteY24" fmla="*/ 222021 h 493380"/>
              <a:gd name="connsiteX25" fmla="*/ 222021 w 444042"/>
              <a:gd name="connsiteY25" fmla="*/ 454944 h 493380"/>
              <a:gd name="connsiteX26" fmla="*/ 37004 w 444042"/>
              <a:gd name="connsiteY26" fmla="*/ 222021 h 493380"/>
              <a:gd name="connsiteX27" fmla="*/ 37004 w 444042"/>
              <a:gd name="connsiteY27" fmla="*/ 110466 h 4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44042" h="493380">
                <a:moveTo>
                  <a:pt x="339367" y="180155"/>
                </a:moveTo>
                <a:cubicBezTo>
                  <a:pt x="346899" y="173250"/>
                  <a:pt x="347409" y="161546"/>
                  <a:pt x="340504" y="154014"/>
                </a:cubicBezTo>
                <a:cubicBezTo>
                  <a:pt x="333599" y="146482"/>
                  <a:pt x="321894" y="145973"/>
                  <a:pt x="314363" y="152878"/>
                </a:cubicBezTo>
                <a:lnTo>
                  <a:pt x="179408" y="276587"/>
                </a:lnTo>
                <a:lnTo>
                  <a:pt x="130261" y="227441"/>
                </a:lnTo>
                <a:cubicBezTo>
                  <a:pt x="123035" y="220216"/>
                  <a:pt x="111321" y="220216"/>
                  <a:pt x="104095" y="227441"/>
                </a:cubicBezTo>
                <a:cubicBezTo>
                  <a:pt x="96870" y="234667"/>
                  <a:pt x="96870" y="246380"/>
                  <a:pt x="104095" y="253605"/>
                </a:cubicBezTo>
                <a:lnTo>
                  <a:pt x="165768" y="315278"/>
                </a:lnTo>
                <a:cubicBezTo>
                  <a:pt x="172772" y="322284"/>
                  <a:pt x="184051" y="322528"/>
                  <a:pt x="191353" y="315835"/>
                </a:cubicBezTo>
                <a:lnTo>
                  <a:pt x="339367" y="180155"/>
                </a:lnTo>
                <a:close/>
                <a:moveTo>
                  <a:pt x="425541" y="74007"/>
                </a:moveTo>
                <a:cubicBezTo>
                  <a:pt x="359837" y="74007"/>
                  <a:pt x="295831" y="50732"/>
                  <a:pt x="233122" y="3700"/>
                </a:cubicBezTo>
                <a:cubicBezTo>
                  <a:pt x="226543" y="-1233"/>
                  <a:pt x="217500" y="-1233"/>
                  <a:pt x="210920" y="3700"/>
                </a:cubicBezTo>
                <a:cubicBezTo>
                  <a:pt x="148211" y="50732"/>
                  <a:pt x="84206" y="74007"/>
                  <a:pt x="18502" y="74007"/>
                </a:cubicBezTo>
                <a:cubicBezTo>
                  <a:pt x="8284" y="74007"/>
                  <a:pt x="0" y="82291"/>
                  <a:pt x="0" y="92509"/>
                </a:cubicBezTo>
                <a:lnTo>
                  <a:pt x="0" y="222021"/>
                </a:lnTo>
                <a:cubicBezTo>
                  <a:pt x="0" y="345396"/>
                  <a:pt x="72960" y="436043"/>
                  <a:pt x="215240" y="492093"/>
                </a:cubicBezTo>
                <a:cubicBezTo>
                  <a:pt x="219599" y="493810"/>
                  <a:pt x="224444" y="493810"/>
                  <a:pt x="228803" y="492093"/>
                </a:cubicBezTo>
                <a:cubicBezTo>
                  <a:pt x="371082" y="436043"/>
                  <a:pt x="444043" y="345396"/>
                  <a:pt x="444043" y="222021"/>
                </a:cubicBezTo>
                <a:lnTo>
                  <a:pt x="444043" y="92509"/>
                </a:lnTo>
                <a:cubicBezTo>
                  <a:pt x="444043" y="82291"/>
                  <a:pt x="435759" y="74007"/>
                  <a:pt x="425541" y="74007"/>
                </a:cubicBezTo>
                <a:close/>
                <a:moveTo>
                  <a:pt x="37004" y="110466"/>
                </a:moveTo>
                <a:cubicBezTo>
                  <a:pt x="100584" y="106715"/>
                  <a:pt x="162343" y="83586"/>
                  <a:pt x="222021" y="41390"/>
                </a:cubicBezTo>
                <a:cubicBezTo>
                  <a:pt x="281701" y="83586"/>
                  <a:pt x="343460" y="106715"/>
                  <a:pt x="407039" y="110466"/>
                </a:cubicBezTo>
                <a:lnTo>
                  <a:pt x="407039" y="222021"/>
                </a:lnTo>
                <a:cubicBezTo>
                  <a:pt x="407039" y="327003"/>
                  <a:pt x="346516" y="404052"/>
                  <a:pt x="222021" y="454944"/>
                </a:cubicBezTo>
                <a:cubicBezTo>
                  <a:pt x="97526" y="404052"/>
                  <a:pt x="37004" y="327003"/>
                  <a:pt x="37004" y="222021"/>
                </a:cubicBezTo>
                <a:lnTo>
                  <a:pt x="37004" y="110466"/>
                </a:lnTo>
                <a:close/>
              </a:path>
            </a:pathLst>
          </a:custGeom>
          <a:gradFill>
            <a:gsLst>
              <a:gs pos="0">
                <a:schemeClr val="accent2"/>
              </a:gs>
              <a:gs pos="100000">
                <a:schemeClr val="accent6"/>
              </a:gs>
            </a:gsLst>
            <a:lin ang="5400000" scaled="1"/>
          </a:gradFill>
          <a:ln w="2024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460"/>
            <a:endParaRPr lang="en-US" sz="1765">
              <a:solidFill>
                <a:srgbClr val="000000"/>
              </a:solidFill>
              <a:latin typeface="Segoe UI"/>
            </a:endParaRPr>
          </a:p>
        </p:txBody>
      </p:sp>
      <p:sp>
        <p:nvSpPr>
          <p:cNvPr id="137" name="TextBox 136">
            <a:extLst>
              <a:ext uri="{FF2B5EF4-FFF2-40B4-BE49-F238E27FC236}">
                <a16:creationId xmlns:a16="http://schemas.microsoft.com/office/drawing/2014/main" id="{55D4CAEB-EE53-20E6-7DF9-8626A8645297}"/>
              </a:ext>
            </a:extLst>
          </p:cNvPr>
          <p:cNvSpPr txBox="1"/>
          <p:nvPr/>
        </p:nvSpPr>
        <p:spPr>
          <a:xfrm>
            <a:off x="5016047" y="3784123"/>
            <a:ext cx="2571614" cy="246221"/>
          </a:xfrm>
          <a:prstGeom prst="rect">
            <a:avLst/>
          </a:prstGeom>
          <a:noFill/>
        </p:spPr>
        <p:txBody>
          <a:bodyPr wrap="square" lIns="0" tIns="0" rIns="0" bIns="0" anchor="ctr">
            <a:spAutoFit/>
          </a:bodyPr>
          <a:lstStyle/>
          <a:p>
            <a:pPr defTabSz="635943">
              <a:spcBef>
                <a:spcPts val="0"/>
              </a:spcBef>
              <a:spcAft>
                <a:spcPts val="87"/>
              </a:spcAft>
              <a:defRPr/>
            </a:pPr>
            <a:r>
              <a:rPr lang="en-US" sz="1600">
                <a:solidFill>
                  <a:schemeClr val="bg1"/>
                </a:solidFill>
                <a:latin typeface="+mj-lt"/>
              </a:rPr>
              <a:t>Protect sensitive data</a:t>
            </a:r>
          </a:p>
        </p:txBody>
      </p:sp>
      <p:sp>
        <p:nvSpPr>
          <p:cNvPr id="84" name="Rectangle 83">
            <a:extLst>
              <a:ext uri="{FF2B5EF4-FFF2-40B4-BE49-F238E27FC236}">
                <a16:creationId xmlns:a16="http://schemas.microsoft.com/office/drawing/2014/main" id="{B23BE71B-BF90-1376-FA05-BD9B978A296A}"/>
              </a:ext>
            </a:extLst>
          </p:cNvPr>
          <p:cNvSpPr/>
          <p:nvPr/>
        </p:nvSpPr>
        <p:spPr bwMode="auto">
          <a:xfrm>
            <a:off x="4629151" y="4252770"/>
            <a:ext cx="2933700" cy="46351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Protect access to sensitive data in </a:t>
            </a:r>
            <a:b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b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Copilot interactions</a:t>
            </a:r>
            <a:endParaRPr kumimoji="0" lang="en-US" sz="1200"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cxnSp>
        <p:nvCxnSpPr>
          <p:cNvPr id="131" name="Straight Connector 130">
            <a:extLst>
              <a:ext uri="{FF2B5EF4-FFF2-40B4-BE49-F238E27FC236}">
                <a16:creationId xmlns:a16="http://schemas.microsoft.com/office/drawing/2014/main" id="{BA11F930-8592-1A4D-60A1-925FF32B841C}"/>
              </a:ext>
              <a:ext uri="{C183D7F6-B498-43B3-948B-1728B52AA6E4}">
                <adec:decorative xmlns:adec="http://schemas.microsoft.com/office/drawing/2017/decorative" val="1"/>
              </a:ext>
            </a:extLst>
          </p:cNvPr>
          <p:cNvCxnSpPr>
            <a:cxnSpLocks/>
          </p:cNvCxnSpPr>
          <p:nvPr/>
        </p:nvCxnSpPr>
        <p:spPr>
          <a:xfrm>
            <a:off x="4672265" y="4828799"/>
            <a:ext cx="2847472" cy="0"/>
          </a:xfrm>
          <a:prstGeom prst="line">
            <a:avLst/>
          </a:prstGeom>
          <a:ln>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id="{B44EE495-D5B5-6527-D291-76893CC3A7F0}"/>
              </a:ext>
            </a:extLst>
          </p:cNvPr>
          <p:cNvSpPr/>
          <p:nvPr/>
        </p:nvSpPr>
        <p:spPr bwMode="auto">
          <a:xfrm>
            <a:off x="4748180" y="4941311"/>
            <a:ext cx="2695641" cy="46351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Keep confidential information within your business</a:t>
            </a:r>
            <a:endParaRPr kumimoji="0" lang="en-US" sz="1200"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cxnSp>
        <p:nvCxnSpPr>
          <p:cNvPr id="132" name="Straight Connector 131">
            <a:extLst>
              <a:ext uri="{FF2B5EF4-FFF2-40B4-BE49-F238E27FC236}">
                <a16:creationId xmlns:a16="http://schemas.microsoft.com/office/drawing/2014/main" id="{8E341F50-EC79-8A9E-4FF0-E5BE15476ECA}"/>
              </a:ext>
              <a:ext uri="{C183D7F6-B498-43B3-948B-1728B52AA6E4}">
                <adec:decorative xmlns:adec="http://schemas.microsoft.com/office/drawing/2017/decorative" val="1"/>
              </a:ext>
            </a:extLst>
          </p:cNvPr>
          <p:cNvCxnSpPr>
            <a:cxnSpLocks/>
          </p:cNvCxnSpPr>
          <p:nvPr/>
        </p:nvCxnSpPr>
        <p:spPr>
          <a:xfrm>
            <a:off x="4672265" y="5517340"/>
            <a:ext cx="2847472" cy="0"/>
          </a:xfrm>
          <a:prstGeom prst="line">
            <a:avLst/>
          </a:prstGeom>
          <a:ln>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615AAD31-6732-A477-1133-11EF8B1A74F2}"/>
              </a:ext>
            </a:extLst>
          </p:cNvPr>
          <p:cNvSpPr/>
          <p:nvPr/>
        </p:nvSpPr>
        <p:spPr bwMode="auto">
          <a:xfrm>
            <a:off x="4652963" y="5629853"/>
            <a:ext cx="2886076" cy="46351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Understand user activities and detect risky access to Copilot</a:t>
            </a:r>
            <a:endParaRPr kumimoji="0" lang="en-US" sz="1200"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sp>
        <p:nvSpPr>
          <p:cNvPr id="148" name="Freeform: Shape 147" descr="Icon of two gears with one being larger than the other">
            <a:extLst>
              <a:ext uri="{FF2B5EF4-FFF2-40B4-BE49-F238E27FC236}">
                <a16:creationId xmlns:a16="http://schemas.microsoft.com/office/drawing/2014/main" id="{00B28B66-53C7-DCFA-5E16-817D0B66BC4B}"/>
              </a:ext>
            </a:extLst>
          </p:cNvPr>
          <p:cNvSpPr>
            <a:spLocks noChangeAspect="1"/>
          </p:cNvSpPr>
          <p:nvPr/>
        </p:nvSpPr>
        <p:spPr>
          <a:xfrm>
            <a:off x="8152112" y="3781762"/>
            <a:ext cx="207594" cy="250942"/>
          </a:xfrm>
          <a:custGeom>
            <a:avLst/>
            <a:gdLst>
              <a:gd name="connsiteX0" fmla="*/ 141060 w 348497"/>
              <a:gd name="connsiteY0" fmla="*/ 240570 h 421268"/>
              <a:gd name="connsiteX1" fmla="*/ 107182 w 348497"/>
              <a:gd name="connsiteY1" fmla="*/ 274931 h 421268"/>
              <a:gd name="connsiteX2" fmla="*/ 140578 w 348497"/>
              <a:gd name="connsiteY2" fmla="*/ 308327 h 421268"/>
              <a:gd name="connsiteX3" fmla="*/ 174939 w 348497"/>
              <a:gd name="connsiteY3" fmla="*/ 274448 h 421268"/>
              <a:gd name="connsiteX4" fmla="*/ 141060 w 348497"/>
              <a:gd name="connsiteY4" fmla="*/ 240570 h 421268"/>
              <a:gd name="connsiteX5" fmla="*/ 141060 w 348497"/>
              <a:gd name="connsiteY5" fmla="*/ 217984 h 421268"/>
              <a:gd name="connsiteX6" fmla="*/ 197525 w 348497"/>
              <a:gd name="connsiteY6" fmla="*/ 274448 h 421268"/>
              <a:gd name="connsiteX7" fmla="*/ 141060 w 348497"/>
              <a:gd name="connsiteY7" fmla="*/ 330913 h 421268"/>
              <a:gd name="connsiteX8" fmla="*/ 84596 w 348497"/>
              <a:gd name="connsiteY8" fmla="*/ 274448 h 421268"/>
              <a:gd name="connsiteX9" fmla="*/ 141060 w 348497"/>
              <a:gd name="connsiteY9" fmla="*/ 217984 h 421268"/>
              <a:gd name="connsiteX10" fmla="*/ 141253 w 348497"/>
              <a:gd name="connsiteY10" fmla="*/ 150227 h 421268"/>
              <a:gd name="connsiteX11" fmla="*/ 120839 w 348497"/>
              <a:gd name="connsiteY11" fmla="*/ 152012 h 421268"/>
              <a:gd name="connsiteX12" fmla="*/ 119343 w 348497"/>
              <a:gd name="connsiteY12" fmla="*/ 165622 h 421268"/>
              <a:gd name="connsiteX13" fmla="*/ 96516 w 348497"/>
              <a:gd name="connsiteY13" fmla="*/ 200321 h 421268"/>
              <a:gd name="connsiteX14" fmla="*/ 58632 w 348497"/>
              <a:gd name="connsiteY14" fmla="*/ 201769 h 421268"/>
              <a:gd name="connsiteX15" fmla="*/ 45120 w 348497"/>
              <a:gd name="connsiteY15" fmla="*/ 195833 h 421268"/>
              <a:gd name="connsiteX16" fmla="*/ 24802 w 348497"/>
              <a:gd name="connsiteY16" fmla="*/ 230725 h 421268"/>
              <a:gd name="connsiteX17" fmla="*/ 35950 w 348497"/>
              <a:gd name="connsiteY17" fmla="*/ 238929 h 421268"/>
              <a:gd name="connsiteX18" fmla="*/ 54578 w 348497"/>
              <a:gd name="connsiteY18" fmla="*/ 276041 h 421268"/>
              <a:gd name="connsiteX19" fmla="*/ 36867 w 348497"/>
              <a:gd name="connsiteY19" fmla="*/ 309533 h 421268"/>
              <a:gd name="connsiteX20" fmla="*/ 24850 w 348497"/>
              <a:gd name="connsiteY20" fmla="*/ 318365 h 421268"/>
              <a:gd name="connsiteX21" fmla="*/ 45168 w 348497"/>
              <a:gd name="connsiteY21" fmla="*/ 353354 h 421268"/>
              <a:gd name="connsiteX22" fmla="*/ 58777 w 348497"/>
              <a:gd name="connsiteY22" fmla="*/ 347369 h 421268"/>
              <a:gd name="connsiteX23" fmla="*/ 115917 w 348497"/>
              <a:gd name="connsiteY23" fmla="*/ 369762 h 421268"/>
              <a:gd name="connsiteX24" fmla="*/ 119247 w 348497"/>
              <a:gd name="connsiteY24" fmla="*/ 382261 h 421268"/>
              <a:gd name="connsiteX25" fmla="*/ 120888 w 348497"/>
              <a:gd name="connsiteY25" fmla="*/ 397077 h 421268"/>
              <a:gd name="connsiteX26" fmla="*/ 161378 w 348497"/>
              <a:gd name="connsiteY26" fmla="*/ 397077 h 421268"/>
              <a:gd name="connsiteX27" fmla="*/ 163019 w 348497"/>
              <a:gd name="connsiteY27" fmla="*/ 382261 h 421268"/>
              <a:gd name="connsiteX28" fmla="*/ 210941 w 348497"/>
              <a:gd name="connsiteY28" fmla="*/ 343943 h 421268"/>
              <a:gd name="connsiteX29" fmla="*/ 223537 w 348497"/>
              <a:gd name="connsiteY29" fmla="*/ 347321 h 421268"/>
              <a:gd name="connsiteX30" fmla="*/ 237146 w 348497"/>
              <a:gd name="connsiteY30" fmla="*/ 353305 h 421268"/>
              <a:gd name="connsiteX31" fmla="*/ 257415 w 348497"/>
              <a:gd name="connsiteY31" fmla="*/ 318413 h 421268"/>
              <a:gd name="connsiteX32" fmla="*/ 245399 w 348497"/>
              <a:gd name="connsiteY32" fmla="*/ 309582 h 421268"/>
              <a:gd name="connsiteX33" fmla="*/ 236133 w 348497"/>
              <a:gd name="connsiteY33" fmla="*/ 248919 h 421268"/>
              <a:gd name="connsiteX34" fmla="*/ 245399 w 348497"/>
              <a:gd name="connsiteY34" fmla="*/ 239653 h 421268"/>
              <a:gd name="connsiteX35" fmla="*/ 257367 w 348497"/>
              <a:gd name="connsiteY35" fmla="*/ 230821 h 421268"/>
              <a:gd name="connsiteX36" fmla="*/ 237050 w 348497"/>
              <a:gd name="connsiteY36" fmla="*/ 195929 h 421268"/>
              <a:gd name="connsiteX37" fmla="*/ 223537 w 348497"/>
              <a:gd name="connsiteY37" fmla="*/ 201865 h 421268"/>
              <a:gd name="connsiteX38" fmla="*/ 166349 w 348497"/>
              <a:gd name="connsiteY38" fmla="*/ 179472 h 421268"/>
              <a:gd name="connsiteX39" fmla="*/ 162970 w 348497"/>
              <a:gd name="connsiteY39" fmla="*/ 166828 h 421268"/>
              <a:gd name="connsiteX40" fmla="*/ 161330 w 348497"/>
              <a:gd name="connsiteY40" fmla="*/ 152109 h 421268"/>
              <a:gd name="connsiteX41" fmla="*/ 141253 w 348497"/>
              <a:gd name="connsiteY41" fmla="*/ 150323 h 421268"/>
              <a:gd name="connsiteX42" fmla="*/ 141109 w 348497"/>
              <a:gd name="connsiteY42" fmla="*/ 127448 h 421268"/>
              <a:gd name="connsiteX43" fmla="*/ 141253 w 348497"/>
              <a:gd name="connsiteY43" fmla="*/ 127641 h 421268"/>
              <a:gd name="connsiteX44" fmla="*/ 173974 w 348497"/>
              <a:gd name="connsiteY44" fmla="*/ 131405 h 421268"/>
              <a:gd name="connsiteX45" fmla="*/ 182854 w 348497"/>
              <a:gd name="connsiteY45" fmla="*/ 141202 h 421268"/>
              <a:gd name="connsiteX46" fmla="*/ 185315 w 348497"/>
              <a:gd name="connsiteY46" fmla="*/ 163498 h 421268"/>
              <a:gd name="connsiteX47" fmla="*/ 194967 w 348497"/>
              <a:gd name="connsiteY47" fmla="*/ 179521 h 421268"/>
              <a:gd name="connsiteX48" fmla="*/ 214416 w 348497"/>
              <a:gd name="connsiteY48" fmla="*/ 180968 h 421268"/>
              <a:gd name="connsiteX49" fmla="*/ 235505 w 348497"/>
              <a:gd name="connsiteY49" fmla="*/ 171703 h 421268"/>
              <a:gd name="connsiteX50" fmla="*/ 248391 w 348497"/>
              <a:gd name="connsiteY50" fmla="*/ 174453 h 421268"/>
              <a:gd name="connsiteX51" fmla="*/ 281449 w 348497"/>
              <a:gd name="connsiteY51" fmla="*/ 231304 h 421268"/>
              <a:gd name="connsiteX52" fmla="*/ 277395 w 348497"/>
              <a:gd name="connsiteY52" fmla="*/ 243851 h 421268"/>
              <a:gd name="connsiteX53" fmla="*/ 258670 w 348497"/>
              <a:gd name="connsiteY53" fmla="*/ 257654 h 421268"/>
              <a:gd name="connsiteX54" fmla="*/ 254230 w 348497"/>
              <a:gd name="connsiteY54" fmla="*/ 286706 h 421268"/>
              <a:gd name="connsiteX55" fmla="*/ 258670 w 348497"/>
              <a:gd name="connsiteY55" fmla="*/ 291146 h 421268"/>
              <a:gd name="connsiteX56" fmla="*/ 277395 w 348497"/>
              <a:gd name="connsiteY56" fmla="*/ 304949 h 421268"/>
              <a:gd name="connsiteX57" fmla="*/ 281449 w 348497"/>
              <a:gd name="connsiteY57" fmla="*/ 317545 h 421268"/>
              <a:gd name="connsiteX58" fmla="*/ 248391 w 348497"/>
              <a:gd name="connsiteY58" fmla="*/ 374395 h 421268"/>
              <a:gd name="connsiteX59" fmla="*/ 235553 w 348497"/>
              <a:gd name="connsiteY59" fmla="*/ 377146 h 421268"/>
              <a:gd name="connsiteX60" fmla="*/ 214995 w 348497"/>
              <a:gd name="connsiteY60" fmla="*/ 368121 h 421268"/>
              <a:gd name="connsiteX61" fmla="*/ 196270 w 348497"/>
              <a:gd name="connsiteY61" fmla="*/ 368459 h 421268"/>
              <a:gd name="connsiteX62" fmla="*/ 185315 w 348497"/>
              <a:gd name="connsiteY62" fmla="*/ 384626 h 421268"/>
              <a:gd name="connsiteX63" fmla="*/ 182757 w 348497"/>
              <a:gd name="connsiteY63" fmla="*/ 407598 h 421268"/>
              <a:gd name="connsiteX64" fmla="*/ 173974 w 348497"/>
              <a:gd name="connsiteY64" fmla="*/ 417395 h 421268"/>
              <a:gd name="connsiteX65" fmla="*/ 107906 w 348497"/>
              <a:gd name="connsiteY65" fmla="*/ 417395 h 421268"/>
              <a:gd name="connsiteX66" fmla="*/ 99171 w 348497"/>
              <a:gd name="connsiteY66" fmla="*/ 407598 h 421268"/>
              <a:gd name="connsiteX67" fmla="*/ 96661 w 348497"/>
              <a:gd name="connsiteY67" fmla="*/ 384626 h 421268"/>
              <a:gd name="connsiteX68" fmla="*/ 73641 w 348497"/>
              <a:gd name="connsiteY68" fmla="*/ 366287 h 421268"/>
              <a:gd name="connsiteX69" fmla="*/ 67657 w 348497"/>
              <a:gd name="connsiteY69" fmla="*/ 367880 h 421268"/>
              <a:gd name="connsiteX70" fmla="*/ 46471 w 348497"/>
              <a:gd name="connsiteY70" fmla="*/ 377146 h 421268"/>
              <a:gd name="connsiteX71" fmla="*/ 33585 w 348497"/>
              <a:gd name="connsiteY71" fmla="*/ 374395 h 421268"/>
              <a:gd name="connsiteX72" fmla="*/ 527 w 348497"/>
              <a:gd name="connsiteY72" fmla="*/ 317448 h 421268"/>
              <a:gd name="connsiteX73" fmla="*/ 4581 w 348497"/>
              <a:gd name="connsiteY73" fmla="*/ 304852 h 421268"/>
              <a:gd name="connsiteX74" fmla="*/ 23306 w 348497"/>
              <a:gd name="connsiteY74" fmla="*/ 291050 h 421268"/>
              <a:gd name="connsiteX75" fmla="*/ 27794 w 348497"/>
              <a:gd name="connsiteY75" fmla="*/ 261997 h 421268"/>
              <a:gd name="connsiteX76" fmla="*/ 23306 w 348497"/>
              <a:gd name="connsiteY76" fmla="*/ 257509 h 421268"/>
              <a:gd name="connsiteX77" fmla="*/ 4581 w 348497"/>
              <a:gd name="connsiteY77" fmla="*/ 243755 h 421268"/>
              <a:gd name="connsiteX78" fmla="*/ 527 w 348497"/>
              <a:gd name="connsiteY78" fmla="*/ 231207 h 421268"/>
              <a:gd name="connsiteX79" fmla="*/ 33585 w 348497"/>
              <a:gd name="connsiteY79" fmla="*/ 174309 h 421268"/>
              <a:gd name="connsiteX80" fmla="*/ 46471 w 348497"/>
              <a:gd name="connsiteY80" fmla="*/ 171558 h 421268"/>
              <a:gd name="connsiteX81" fmla="*/ 67560 w 348497"/>
              <a:gd name="connsiteY81" fmla="*/ 180824 h 421268"/>
              <a:gd name="connsiteX82" fmla="*/ 95020 w 348497"/>
              <a:gd name="connsiteY82" fmla="*/ 169965 h 421268"/>
              <a:gd name="connsiteX83" fmla="*/ 96613 w 348497"/>
              <a:gd name="connsiteY83" fmla="*/ 163981 h 421268"/>
              <a:gd name="connsiteX84" fmla="*/ 99171 w 348497"/>
              <a:gd name="connsiteY84" fmla="*/ 141009 h 421268"/>
              <a:gd name="connsiteX85" fmla="*/ 108099 w 348497"/>
              <a:gd name="connsiteY85" fmla="*/ 131212 h 421268"/>
              <a:gd name="connsiteX86" fmla="*/ 141109 w 348497"/>
              <a:gd name="connsiteY86" fmla="*/ 127448 h 421268"/>
              <a:gd name="connsiteX87" fmla="*/ 257850 w 348497"/>
              <a:gd name="connsiteY87" fmla="*/ 58003 h 421268"/>
              <a:gd name="connsiteX88" fmla="*/ 245544 w 348497"/>
              <a:gd name="connsiteY88" fmla="*/ 87200 h 421268"/>
              <a:gd name="connsiteX89" fmla="*/ 274741 w 348497"/>
              <a:gd name="connsiteY89" fmla="*/ 99555 h 421268"/>
              <a:gd name="connsiteX90" fmla="*/ 287096 w 348497"/>
              <a:gd name="connsiteY90" fmla="*/ 70309 h 421268"/>
              <a:gd name="connsiteX91" fmla="*/ 257850 w 348497"/>
              <a:gd name="connsiteY91" fmla="*/ 58003 h 421268"/>
              <a:gd name="connsiteX92" fmla="*/ 241442 w 348497"/>
              <a:gd name="connsiteY92" fmla="*/ 380 h 421268"/>
              <a:gd name="connsiteX93" fmla="*/ 251432 w 348497"/>
              <a:gd name="connsiteY93" fmla="*/ 4482 h 421268"/>
              <a:gd name="connsiteX94" fmla="*/ 252928 w 348497"/>
              <a:gd name="connsiteY94" fmla="*/ 7185 h 421268"/>
              <a:gd name="connsiteX95" fmla="*/ 258140 w 348497"/>
              <a:gd name="connsiteY95" fmla="*/ 14086 h 421268"/>
              <a:gd name="connsiteX96" fmla="*/ 298823 w 348497"/>
              <a:gd name="connsiteY96" fmla="*/ 13555 h 421268"/>
              <a:gd name="connsiteX97" fmla="*/ 300898 w 348497"/>
              <a:gd name="connsiteY97" fmla="*/ 11432 h 421268"/>
              <a:gd name="connsiteX98" fmla="*/ 311805 w 348497"/>
              <a:gd name="connsiteY98" fmla="*/ 10273 h 421268"/>
              <a:gd name="connsiteX99" fmla="*/ 321602 w 348497"/>
              <a:gd name="connsiteY99" fmla="*/ 17850 h 421268"/>
              <a:gd name="connsiteX100" fmla="*/ 323194 w 348497"/>
              <a:gd name="connsiteY100" fmla="*/ 28709 h 421268"/>
              <a:gd name="connsiteX101" fmla="*/ 321602 w 348497"/>
              <a:gd name="connsiteY101" fmla="*/ 31315 h 421268"/>
              <a:gd name="connsiteX102" fmla="*/ 318223 w 348497"/>
              <a:gd name="connsiteY102" fmla="*/ 39326 h 421268"/>
              <a:gd name="connsiteX103" fmla="*/ 339024 w 348497"/>
              <a:gd name="connsiteY103" fmla="*/ 74218 h 421268"/>
              <a:gd name="connsiteX104" fmla="*/ 342064 w 348497"/>
              <a:gd name="connsiteY104" fmla="*/ 74990 h 421268"/>
              <a:gd name="connsiteX105" fmla="*/ 348482 w 348497"/>
              <a:gd name="connsiteY105" fmla="*/ 83870 h 421268"/>
              <a:gd name="connsiteX106" fmla="*/ 346745 w 348497"/>
              <a:gd name="connsiteY106" fmla="*/ 96176 h 421268"/>
              <a:gd name="connsiteX107" fmla="*/ 338107 w 348497"/>
              <a:gd name="connsiteY107" fmla="*/ 102933 h 421268"/>
              <a:gd name="connsiteX108" fmla="*/ 335018 w 348497"/>
              <a:gd name="connsiteY108" fmla="*/ 102836 h 421268"/>
              <a:gd name="connsiteX109" fmla="*/ 326428 w 348497"/>
              <a:gd name="connsiteY109" fmla="*/ 103898 h 421268"/>
              <a:gd name="connsiteX110" fmla="*/ 306593 w 348497"/>
              <a:gd name="connsiteY110" fmla="*/ 139369 h 421268"/>
              <a:gd name="connsiteX111" fmla="*/ 307461 w 348497"/>
              <a:gd name="connsiteY111" fmla="*/ 142361 h 421268"/>
              <a:gd name="connsiteX112" fmla="*/ 303118 w 348497"/>
              <a:gd name="connsiteY112" fmla="*/ 152303 h 421268"/>
              <a:gd name="connsiteX113" fmla="*/ 291246 w 348497"/>
              <a:gd name="connsiteY113" fmla="*/ 157129 h 421268"/>
              <a:gd name="connsiteX114" fmla="*/ 281208 w 348497"/>
              <a:gd name="connsiteY114" fmla="*/ 153027 h 421268"/>
              <a:gd name="connsiteX115" fmla="*/ 279712 w 348497"/>
              <a:gd name="connsiteY115" fmla="*/ 150276 h 421268"/>
              <a:gd name="connsiteX116" fmla="*/ 274548 w 348497"/>
              <a:gd name="connsiteY116" fmla="*/ 143471 h 421268"/>
              <a:gd name="connsiteX117" fmla="*/ 233865 w 348497"/>
              <a:gd name="connsiteY117" fmla="*/ 143954 h 421268"/>
              <a:gd name="connsiteX118" fmla="*/ 231742 w 348497"/>
              <a:gd name="connsiteY118" fmla="*/ 146126 h 421268"/>
              <a:gd name="connsiteX119" fmla="*/ 220835 w 348497"/>
              <a:gd name="connsiteY119" fmla="*/ 147284 h 421268"/>
              <a:gd name="connsiteX120" fmla="*/ 210990 w 348497"/>
              <a:gd name="connsiteY120" fmla="*/ 139659 h 421268"/>
              <a:gd name="connsiteX121" fmla="*/ 209397 w 348497"/>
              <a:gd name="connsiteY121" fmla="*/ 128800 h 421268"/>
              <a:gd name="connsiteX122" fmla="*/ 210990 w 348497"/>
              <a:gd name="connsiteY122" fmla="*/ 126194 h 421268"/>
              <a:gd name="connsiteX123" fmla="*/ 214368 w 348497"/>
              <a:gd name="connsiteY123" fmla="*/ 118183 h 421268"/>
              <a:gd name="connsiteX124" fmla="*/ 193568 w 348497"/>
              <a:gd name="connsiteY124" fmla="*/ 83291 h 421268"/>
              <a:gd name="connsiteX125" fmla="*/ 190576 w 348497"/>
              <a:gd name="connsiteY125" fmla="*/ 82519 h 421268"/>
              <a:gd name="connsiteX126" fmla="*/ 184157 w 348497"/>
              <a:gd name="connsiteY126" fmla="*/ 73639 h 421268"/>
              <a:gd name="connsiteX127" fmla="*/ 185895 w 348497"/>
              <a:gd name="connsiteY127" fmla="*/ 61333 h 421268"/>
              <a:gd name="connsiteX128" fmla="*/ 194485 w 348497"/>
              <a:gd name="connsiteY128" fmla="*/ 54576 h 421268"/>
              <a:gd name="connsiteX129" fmla="*/ 197525 w 348497"/>
              <a:gd name="connsiteY129" fmla="*/ 54673 h 421268"/>
              <a:gd name="connsiteX130" fmla="*/ 209011 w 348497"/>
              <a:gd name="connsiteY130" fmla="*/ 52646 h 421268"/>
              <a:gd name="connsiteX131" fmla="*/ 225854 w 348497"/>
              <a:gd name="connsiteY131" fmla="*/ 17512 h 421268"/>
              <a:gd name="connsiteX132" fmla="*/ 225178 w 348497"/>
              <a:gd name="connsiteY132" fmla="*/ 15148 h 421268"/>
              <a:gd name="connsiteX133" fmla="*/ 229473 w 348497"/>
              <a:gd name="connsiteY133" fmla="*/ 5254 h 421268"/>
              <a:gd name="connsiteX134" fmla="*/ 235409 w 348497"/>
              <a:gd name="connsiteY134" fmla="*/ 2503 h 421268"/>
              <a:gd name="connsiteX135" fmla="*/ 241442 w 348497"/>
              <a:gd name="connsiteY135" fmla="*/ 380 h 4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8497" h="421268">
                <a:moveTo>
                  <a:pt x="141060" y="240570"/>
                </a:moveTo>
                <a:cubicBezTo>
                  <a:pt x="122191" y="240570"/>
                  <a:pt x="106892" y="256013"/>
                  <a:pt x="107182" y="274931"/>
                </a:cubicBezTo>
                <a:cubicBezTo>
                  <a:pt x="107471" y="293849"/>
                  <a:pt x="122577" y="308086"/>
                  <a:pt x="140578" y="308327"/>
                </a:cubicBezTo>
                <a:cubicBezTo>
                  <a:pt x="159496" y="308568"/>
                  <a:pt x="174939" y="293318"/>
                  <a:pt x="174939" y="274448"/>
                </a:cubicBezTo>
                <a:cubicBezTo>
                  <a:pt x="174939" y="255579"/>
                  <a:pt x="159785" y="240570"/>
                  <a:pt x="141060" y="240570"/>
                </a:cubicBezTo>
                <a:close/>
                <a:moveTo>
                  <a:pt x="141060" y="217984"/>
                </a:moveTo>
                <a:cubicBezTo>
                  <a:pt x="172236" y="217984"/>
                  <a:pt x="197525" y="243272"/>
                  <a:pt x="197525" y="274448"/>
                </a:cubicBezTo>
                <a:cubicBezTo>
                  <a:pt x="197525" y="305624"/>
                  <a:pt x="172236" y="330913"/>
                  <a:pt x="141060" y="330913"/>
                </a:cubicBezTo>
                <a:cubicBezTo>
                  <a:pt x="109884" y="330913"/>
                  <a:pt x="84596" y="305624"/>
                  <a:pt x="84596" y="274448"/>
                </a:cubicBezTo>
                <a:cubicBezTo>
                  <a:pt x="84596" y="243272"/>
                  <a:pt x="109884" y="217984"/>
                  <a:pt x="141060" y="217984"/>
                </a:cubicBezTo>
                <a:close/>
                <a:moveTo>
                  <a:pt x="141253" y="150227"/>
                </a:moveTo>
                <a:cubicBezTo>
                  <a:pt x="134401" y="150323"/>
                  <a:pt x="127596" y="150902"/>
                  <a:pt x="120839" y="152012"/>
                </a:cubicBezTo>
                <a:lnTo>
                  <a:pt x="119343" y="165622"/>
                </a:lnTo>
                <a:cubicBezTo>
                  <a:pt x="117703" y="180196"/>
                  <a:pt x="109498" y="193516"/>
                  <a:pt x="96516" y="200321"/>
                </a:cubicBezTo>
                <a:cubicBezTo>
                  <a:pt x="84210" y="206739"/>
                  <a:pt x="70408" y="206884"/>
                  <a:pt x="58632" y="201769"/>
                </a:cubicBezTo>
                <a:lnTo>
                  <a:pt x="45120" y="195833"/>
                </a:lnTo>
                <a:cubicBezTo>
                  <a:pt x="36481" y="206305"/>
                  <a:pt x="29628" y="218080"/>
                  <a:pt x="24802" y="230725"/>
                </a:cubicBezTo>
                <a:lnTo>
                  <a:pt x="35950" y="238929"/>
                </a:lnTo>
                <a:cubicBezTo>
                  <a:pt x="47726" y="247616"/>
                  <a:pt x="55158" y="261418"/>
                  <a:pt x="54578" y="276041"/>
                </a:cubicBezTo>
                <a:cubicBezTo>
                  <a:pt x="53999" y="289892"/>
                  <a:pt x="47195" y="301908"/>
                  <a:pt x="36867" y="309533"/>
                </a:cubicBezTo>
                <a:lnTo>
                  <a:pt x="24850" y="318365"/>
                </a:lnTo>
                <a:cubicBezTo>
                  <a:pt x="29676" y="331057"/>
                  <a:pt x="36529" y="342833"/>
                  <a:pt x="45168" y="353354"/>
                </a:cubicBezTo>
                <a:lnTo>
                  <a:pt x="58777" y="347369"/>
                </a:lnTo>
                <a:cubicBezTo>
                  <a:pt x="80735" y="337766"/>
                  <a:pt x="106313" y="347804"/>
                  <a:pt x="115917" y="369762"/>
                </a:cubicBezTo>
                <a:cubicBezTo>
                  <a:pt x="117654" y="373719"/>
                  <a:pt x="118764" y="377966"/>
                  <a:pt x="119247" y="382261"/>
                </a:cubicBezTo>
                <a:lnTo>
                  <a:pt x="120888" y="397077"/>
                </a:lnTo>
                <a:cubicBezTo>
                  <a:pt x="134256" y="399346"/>
                  <a:pt x="147962" y="399346"/>
                  <a:pt x="161378" y="397077"/>
                </a:cubicBezTo>
                <a:lnTo>
                  <a:pt x="163019" y="382261"/>
                </a:lnTo>
                <a:cubicBezTo>
                  <a:pt x="165673" y="358421"/>
                  <a:pt x="187100" y="341289"/>
                  <a:pt x="210941" y="343943"/>
                </a:cubicBezTo>
                <a:cubicBezTo>
                  <a:pt x="215284" y="344425"/>
                  <a:pt x="219531" y="345584"/>
                  <a:pt x="223537" y="347321"/>
                </a:cubicBezTo>
                <a:lnTo>
                  <a:pt x="237146" y="353305"/>
                </a:lnTo>
                <a:cubicBezTo>
                  <a:pt x="245736" y="342833"/>
                  <a:pt x="252589" y="331057"/>
                  <a:pt x="257415" y="318413"/>
                </a:cubicBezTo>
                <a:lnTo>
                  <a:pt x="245399" y="309582"/>
                </a:lnTo>
                <a:cubicBezTo>
                  <a:pt x="226095" y="295393"/>
                  <a:pt x="221944" y="268223"/>
                  <a:pt x="236133" y="248919"/>
                </a:cubicBezTo>
                <a:cubicBezTo>
                  <a:pt x="238739" y="245396"/>
                  <a:pt x="241876" y="242259"/>
                  <a:pt x="245399" y="239653"/>
                </a:cubicBezTo>
                <a:lnTo>
                  <a:pt x="257367" y="230821"/>
                </a:lnTo>
                <a:cubicBezTo>
                  <a:pt x="252541" y="218177"/>
                  <a:pt x="245688" y="206402"/>
                  <a:pt x="237050" y="195929"/>
                </a:cubicBezTo>
                <a:lnTo>
                  <a:pt x="223537" y="201865"/>
                </a:lnTo>
                <a:cubicBezTo>
                  <a:pt x="201578" y="211469"/>
                  <a:pt x="175952" y="201479"/>
                  <a:pt x="166349" y="179472"/>
                </a:cubicBezTo>
                <a:cubicBezTo>
                  <a:pt x="164611" y="175467"/>
                  <a:pt x="163453" y="171220"/>
                  <a:pt x="162970" y="166828"/>
                </a:cubicBezTo>
                <a:lnTo>
                  <a:pt x="161330" y="152109"/>
                </a:lnTo>
                <a:cubicBezTo>
                  <a:pt x="154670" y="151047"/>
                  <a:pt x="147962" y="150420"/>
                  <a:pt x="141253" y="150323"/>
                </a:cubicBezTo>
                <a:close/>
                <a:moveTo>
                  <a:pt x="141109" y="127448"/>
                </a:moveTo>
                <a:lnTo>
                  <a:pt x="141253" y="127641"/>
                </a:lnTo>
                <a:cubicBezTo>
                  <a:pt x="152257" y="127738"/>
                  <a:pt x="163212" y="129041"/>
                  <a:pt x="173974" y="131405"/>
                </a:cubicBezTo>
                <a:cubicBezTo>
                  <a:pt x="178703" y="132467"/>
                  <a:pt x="182323" y="136376"/>
                  <a:pt x="182854" y="141202"/>
                </a:cubicBezTo>
                <a:lnTo>
                  <a:pt x="185315" y="163498"/>
                </a:lnTo>
                <a:cubicBezTo>
                  <a:pt x="186039" y="170013"/>
                  <a:pt x="189369" y="176094"/>
                  <a:pt x="194967" y="179521"/>
                </a:cubicBezTo>
                <a:cubicBezTo>
                  <a:pt x="201144" y="183333"/>
                  <a:pt x="208383" y="183623"/>
                  <a:pt x="214416" y="180968"/>
                </a:cubicBezTo>
                <a:lnTo>
                  <a:pt x="235505" y="171703"/>
                </a:lnTo>
                <a:cubicBezTo>
                  <a:pt x="239945" y="169772"/>
                  <a:pt x="245109" y="170882"/>
                  <a:pt x="248391" y="174453"/>
                </a:cubicBezTo>
                <a:cubicBezTo>
                  <a:pt x="263544" y="190669"/>
                  <a:pt x="274837" y="210118"/>
                  <a:pt x="281449" y="231304"/>
                </a:cubicBezTo>
                <a:cubicBezTo>
                  <a:pt x="282897" y="235937"/>
                  <a:pt x="281304" y="241004"/>
                  <a:pt x="277395" y="243851"/>
                </a:cubicBezTo>
                <a:lnTo>
                  <a:pt x="258670" y="257654"/>
                </a:lnTo>
                <a:cubicBezTo>
                  <a:pt x="249404" y="264458"/>
                  <a:pt x="247425" y="277489"/>
                  <a:pt x="254230" y="286706"/>
                </a:cubicBezTo>
                <a:cubicBezTo>
                  <a:pt x="255485" y="288395"/>
                  <a:pt x="256981" y="289892"/>
                  <a:pt x="258670" y="291146"/>
                </a:cubicBezTo>
                <a:lnTo>
                  <a:pt x="277395" y="304949"/>
                </a:lnTo>
                <a:cubicBezTo>
                  <a:pt x="281304" y="307844"/>
                  <a:pt x="282897" y="312912"/>
                  <a:pt x="281449" y="317545"/>
                </a:cubicBezTo>
                <a:cubicBezTo>
                  <a:pt x="274837" y="338731"/>
                  <a:pt x="263544" y="358180"/>
                  <a:pt x="248391" y="374395"/>
                </a:cubicBezTo>
                <a:cubicBezTo>
                  <a:pt x="245109" y="377918"/>
                  <a:pt x="239945" y="379076"/>
                  <a:pt x="235553" y="377146"/>
                </a:cubicBezTo>
                <a:lnTo>
                  <a:pt x="214995" y="368121"/>
                </a:lnTo>
                <a:cubicBezTo>
                  <a:pt x="209010" y="365515"/>
                  <a:pt x="202013" y="365322"/>
                  <a:pt x="196270" y="368459"/>
                </a:cubicBezTo>
                <a:cubicBezTo>
                  <a:pt x="189900" y="371934"/>
                  <a:pt x="186039" y="378063"/>
                  <a:pt x="185315" y="384626"/>
                </a:cubicBezTo>
                <a:lnTo>
                  <a:pt x="182757" y="407598"/>
                </a:lnTo>
                <a:cubicBezTo>
                  <a:pt x="182226" y="412376"/>
                  <a:pt x="178703" y="416285"/>
                  <a:pt x="173974" y="417395"/>
                </a:cubicBezTo>
                <a:cubicBezTo>
                  <a:pt x="152257" y="422559"/>
                  <a:pt x="129623" y="422559"/>
                  <a:pt x="107906" y="417395"/>
                </a:cubicBezTo>
                <a:cubicBezTo>
                  <a:pt x="103225" y="416285"/>
                  <a:pt x="99702" y="412424"/>
                  <a:pt x="99171" y="407598"/>
                </a:cubicBezTo>
                <a:lnTo>
                  <a:pt x="96661" y="384626"/>
                </a:lnTo>
                <a:cubicBezTo>
                  <a:pt x="95358" y="373189"/>
                  <a:pt x="85031" y="364984"/>
                  <a:pt x="73641" y="366287"/>
                </a:cubicBezTo>
                <a:cubicBezTo>
                  <a:pt x="71566" y="366529"/>
                  <a:pt x="69587" y="367059"/>
                  <a:pt x="67657" y="367880"/>
                </a:cubicBezTo>
                <a:lnTo>
                  <a:pt x="46471" y="377146"/>
                </a:lnTo>
                <a:cubicBezTo>
                  <a:pt x="42031" y="379076"/>
                  <a:pt x="36915" y="377966"/>
                  <a:pt x="33585" y="374395"/>
                </a:cubicBezTo>
                <a:cubicBezTo>
                  <a:pt x="18432" y="358131"/>
                  <a:pt x="7139" y="338683"/>
                  <a:pt x="527" y="317448"/>
                </a:cubicBezTo>
                <a:cubicBezTo>
                  <a:pt x="-921" y="312815"/>
                  <a:pt x="672" y="307748"/>
                  <a:pt x="4581" y="304852"/>
                </a:cubicBezTo>
                <a:lnTo>
                  <a:pt x="23306" y="291050"/>
                </a:lnTo>
                <a:cubicBezTo>
                  <a:pt x="32572" y="284245"/>
                  <a:pt x="34551" y="271263"/>
                  <a:pt x="27794" y="261997"/>
                </a:cubicBezTo>
                <a:cubicBezTo>
                  <a:pt x="26539" y="260308"/>
                  <a:pt x="25043" y="258764"/>
                  <a:pt x="23306" y="257509"/>
                </a:cubicBezTo>
                <a:lnTo>
                  <a:pt x="4581" y="243755"/>
                </a:lnTo>
                <a:cubicBezTo>
                  <a:pt x="672" y="240859"/>
                  <a:pt x="-921" y="235840"/>
                  <a:pt x="527" y="231207"/>
                </a:cubicBezTo>
                <a:cubicBezTo>
                  <a:pt x="7139" y="210021"/>
                  <a:pt x="18432" y="190572"/>
                  <a:pt x="33585" y="174309"/>
                </a:cubicBezTo>
                <a:cubicBezTo>
                  <a:pt x="36915" y="170786"/>
                  <a:pt x="42031" y="169627"/>
                  <a:pt x="46471" y="171558"/>
                </a:cubicBezTo>
                <a:lnTo>
                  <a:pt x="67560" y="180824"/>
                </a:lnTo>
                <a:cubicBezTo>
                  <a:pt x="78129" y="185408"/>
                  <a:pt x="90436" y="180534"/>
                  <a:pt x="95020" y="169965"/>
                </a:cubicBezTo>
                <a:cubicBezTo>
                  <a:pt x="95841" y="168083"/>
                  <a:pt x="96372" y="166056"/>
                  <a:pt x="96613" y="163981"/>
                </a:cubicBezTo>
                <a:lnTo>
                  <a:pt x="99171" y="141009"/>
                </a:lnTo>
                <a:cubicBezTo>
                  <a:pt x="99702" y="136135"/>
                  <a:pt x="103321" y="132226"/>
                  <a:pt x="108099" y="131212"/>
                </a:cubicBezTo>
                <a:cubicBezTo>
                  <a:pt x="118861" y="128848"/>
                  <a:pt x="129864" y="127593"/>
                  <a:pt x="141109" y="127448"/>
                </a:cubicBezTo>
                <a:close/>
                <a:moveTo>
                  <a:pt x="257850" y="58003"/>
                </a:moveTo>
                <a:cubicBezTo>
                  <a:pt x="246364" y="62636"/>
                  <a:pt x="240863" y="75762"/>
                  <a:pt x="245544" y="87200"/>
                </a:cubicBezTo>
                <a:cubicBezTo>
                  <a:pt x="250177" y="98686"/>
                  <a:pt x="263255" y="104236"/>
                  <a:pt x="274741" y="99555"/>
                </a:cubicBezTo>
                <a:cubicBezTo>
                  <a:pt x="286227" y="94922"/>
                  <a:pt x="291777" y="81795"/>
                  <a:pt x="287096" y="70309"/>
                </a:cubicBezTo>
                <a:cubicBezTo>
                  <a:pt x="282463" y="58871"/>
                  <a:pt x="269336" y="53321"/>
                  <a:pt x="257850" y="58003"/>
                </a:cubicBezTo>
                <a:close/>
                <a:moveTo>
                  <a:pt x="241442" y="380"/>
                </a:moveTo>
                <a:cubicBezTo>
                  <a:pt x="245303" y="-826"/>
                  <a:pt x="249501" y="911"/>
                  <a:pt x="251432" y="4482"/>
                </a:cubicBezTo>
                <a:lnTo>
                  <a:pt x="252928" y="7185"/>
                </a:lnTo>
                <a:cubicBezTo>
                  <a:pt x="254279" y="9742"/>
                  <a:pt x="256065" y="12059"/>
                  <a:pt x="258140" y="14086"/>
                </a:cubicBezTo>
                <a:cubicBezTo>
                  <a:pt x="269529" y="25186"/>
                  <a:pt x="287723" y="24944"/>
                  <a:pt x="298823" y="13555"/>
                </a:cubicBezTo>
                <a:lnTo>
                  <a:pt x="300898" y="11432"/>
                </a:lnTo>
                <a:cubicBezTo>
                  <a:pt x="303794" y="8488"/>
                  <a:pt x="308378" y="8005"/>
                  <a:pt x="311805" y="10273"/>
                </a:cubicBezTo>
                <a:cubicBezTo>
                  <a:pt x="315231" y="12542"/>
                  <a:pt x="318513" y="15099"/>
                  <a:pt x="321602" y="17850"/>
                </a:cubicBezTo>
                <a:cubicBezTo>
                  <a:pt x="324690" y="20601"/>
                  <a:pt x="325366" y="25186"/>
                  <a:pt x="323194" y="28709"/>
                </a:cubicBezTo>
                <a:lnTo>
                  <a:pt x="321602" y="31315"/>
                </a:lnTo>
                <a:cubicBezTo>
                  <a:pt x="320106" y="33824"/>
                  <a:pt x="318947" y="36527"/>
                  <a:pt x="318223" y="39326"/>
                </a:cubicBezTo>
                <a:cubicBezTo>
                  <a:pt x="314363" y="54721"/>
                  <a:pt x="323677" y="70357"/>
                  <a:pt x="339024" y="74218"/>
                </a:cubicBezTo>
                <a:lnTo>
                  <a:pt x="342064" y="74990"/>
                </a:lnTo>
                <a:cubicBezTo>
                  <a:pt x="346069" y="76004"/>
                  <a:pt x="348724" y="79720"/>
                  <a:pt x="348482" y="83870"/>
                </a:cubicBezTo>
                <a:cubicBezTo>
                  <a:pt x="348241" y="88020"/>
                  <a:pt x="347662" y="92171"/>
                  <a:pt x="346745" y="96176"/>
                </a:cubicBezTo>
                <a:cubicBezTo>
                  <a:pt x="345828" y="100182"/>
                  <a:pt x="342209" y="103078"/>
                  <a:pt x="338107" y="102933"/>
                </a:cubicBezTo>
                <a:lnTo>
                  <a:pt x="335018" y="102836"/>
                </a:lnTo>
                <a:cubicBezTo>
                  <a:pt x="332122" y="102740"/>
                  <a:pt x="329227" y="103126"/>
                  <a:pt x="326428" y="103898"/>
                </a:cubicBezTo>
                <a:cubicBezTo>
                  <a:pt x="311177" y="108241"/>
                  <a:pt x="302298" y="124119"/>
                  <a:pt x="306593" y="139369"/>
                </a:cubicBezTo>
                <a:lnTo>
                  <a:pt x="307461" y="142361"/>
                </a:lnTo>
                <a:cubicBezTo>
                  <a:pt x="308571" y="146270"/>
                  <a:pt x="306979" y="150372"/>
                  <a:pt x="303118" y="152303"/>
                </a:cubicBezTo>
                <a:cubicBezTo>
                  <a:pt x="299257" y="154233"/>
                  <a:pt x="295155" y="155874"/>
                  <a:pt x="291246" y="157129"/>
                </a:cubicBezTo>
                <a:cubicBezTo>
                  <a:pt x="287337" y="158384"/>
                  <a:pt x="283138" y="156598"/>
                  <a:pt x="281208" y="153027"/>
                </a:cubicBezTo>
                <a:lnTo>
                  <a:pt x="279712" y="150276"/>
                </a:lnTo>
                <a:cubicBezTo>
                  <a:pt x="278312" y="147766"/>
                  <a:pt x="276575" y="145450"/>
                  <a:pt x="274548" y="143471"/>
                </a:cubicBezTo>
                <a:cubicBezTo>
                  <a:pt x="263159" y="132371"/>
                  <a:pt x="244965" y="132564"/>
                  <a:pt x="233865" y="143954"/>
                </a:cubicBezTo>
                <a:lnTo>
                  <a:pt x="231742" y="146126"/>
                </a:lnTo>
                <a:cubicBezTo>
                  <a:pt x="228846" y="149069"/>
                  <a:pt x="224310" y="149552"/>
                  <a:pt x="220835" y="147284"/>
                </a:cubicBezTo>
                <a:cubicBezTo>
                  <a:pt x="217360" y="145016"/>
                  <a:pt x="214078" y="142410"/>
                  <a:pt x="210990" y="139659"/>
                </a:cubicBezTo>
                <a:cubicBezTo>
                  <a:pt x="207901" y="136908"/>
                  <a:pt x="207225" y="132323"/>
                  <a:pt x="209397" y="128800"/>
                </a:cubicBezTo>
                <a:lnTo>
                  <a:pt x="210990" y="126194"/>
                </a:lnTo>
                <a:cubicBezTo>
                  <a:pt x="212534" y="123685"/>
                  <a:pt x="213692" y="120982"/>
                  <a:pt x="214368" y="118183"/>
                </a:cubicBezTo>
                <a:cubicBezTo>
                  <a:pt x="218277" y="102788"/>
                  <a:pt x="208963" y="87152"/>
                  <a:pt x="193568" y="83291"/>
                </a:cubicBezTo>
                <a:lnTo>
                  <a:pt x="190576" y="82519"/>
                </a:lnTo>
                <a:cubicBezTo>
                  <a:pt x="186570" y="81505"/>
                  <a:pt x="183916" y="77789"/>
                  <a:pt x="184157" y="73639"/>
                </a:cubicBezTo>
                <a:cubicBezTo>
                  <a:pt x="184398" y="69488"/>
                  <a:pt x="184978" y="65338"/>
                  <a:pt x="185895" y="61333"/>
                </a:cubicBezTo>
                <a:cubicBezTo>
                  <a:pt x="186811" y="57327"/>
                  <a:pt x="190383" y="54480"/>
                  <a:pt x="194485" y="54576"/>
                </a:cubicBezTo>
                <a:lnTo>
                  <a:pt x="197525" y="54673"/>
                </a:lnTo>
                <a:cubicBezTo>
                  <a:pt x="201434" y="54769"/>
                  <a:pt x="205343" y="54045"/>
                  <a:pt x="209011" y="52646"/>
                </a:cubicBezTo>
                <a:cubicBezTo>
                  <a:pt x="222862" y="47385"/>
                  <a:pt x="229859" y="31797"/>
                  <a:pt x="225854" y="17512"/>
                </a:cubicBezTo>
                <a:lnTo>
                  <a:pt x="225178" y="15148"/>
                </a:lnTo>
                <a:cubicBezTo>
                  <a:pt x="224068" y="11287"/>
                  <a:pt x="225854" y="7088"/>
                  <a:pt x="229473" y="5254"/>
                </a:cubicBezTo>
                <a:cubicBezTo>
                  <a:pt x="231404" y="4241"/>
                  <a:pt x="233382" y="3324"/>
                  <a:pt x="235409" y="2503"/>
                </a:cubicBezTo>
                <a:cubicBezTo>
                  <a:pt x="237388" y="1731"/>
                  <a:pt x="239415" y="1007"/>
                  <a:pt x="241442" y="380"/>
                </a:cubicBezTo>
                <a:close/>
              </a:path>
            </a:pathLst>
          </a:custGeom>
          <a:gradFill>
            <a:gsLst>
              <a:gs pos="0">
                <a:schemeClr val="accent2"/>
              </a:gs>
              <a:gs pos="100000">
                <a:schemeClr val="accent6"/>
              </a:gs>
            </a:gsLst>
            <a:lin ang="5400000" scaled="1"/>
          </a:gradFill>
          <a:ln w="2024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460"/>
            <a:endParaRPr lang="en-US" sz="1765">
              <a:solidFill>
                <a:srgbClr val="000000"/>
              </a:solidFill>
              <a:latin typeface="Segoe UI"/>
            </a:endParaRPr>
          </a:p>
        </p:txBody>
      </p:sp>
      <p:sp>
        <p:nvSpPr>
          <p:cNvPr id="139" name="TextBox 138">
            <a:extLst>
              <a:ext uri="{FF2B5EF4-FFF2-40B4-BE49-F238E27FC236}">
                <a16:creationId xmlns:a16="http://schemas.microsoft.com/office/drawing/2014/main" id="{58837D89-4992-9D42-40B2-507E2B846D60}"/>
              </a:ext>
            </a:extLst>
          </p:cNvPr>
          <p:cNvSpPr txBox="1"/>
          <p:nvPr/>
        </p:nvSpPr>
        <p:spPr>
          <a:xfrm>
            <a:off x="8572699" y="3784123"/>
            <a:ext cx="2571614" cy="246221"/>
          </a:xfrm>
          <a:prstGeom prst="rect">
            <a:avLst/>
          </a:prstGeom>
          <a:noFill/>
        </p:spPr>
        <p:txBody>
          <a:bodyPr wrap="square" lIns="0" tIns="0" rIns="0" bIns="0" anchor="ctr">
            <a:spAutoFit/>
          </a:bodyPr>
          <a:lstStyle/>
          <a:p>
            <a:pPr defTabSz="635943">
              <a:spcBef>
                <a:spcPts val="0"/>
              </a:spcBef>
              <a:spcAft>
                <a:spcPts val="87"/>
              </a:spcAft>
              <a:defRPr/>
            </a:pPr>
            <a:r>
              <a:rPr lang="en-US" sz="1600">
                <a:solidFill>
                  <a:schemeClr val="bg1"/>
                </a:solidFill>
                <a:latin typeface="+mj-lt"/>
              </a:rPr>
              <a:t>Govern Copilot usage</a:t>
            </a:r>
          </a:p>
        </p:txBody>
      </p:sp>
      <p:sp>
        <p:nvSpPr>
          <p:cNvPr id="87" name="Rectangle 86">
            <a:extLst>
              <a:ext uri="{FF2B5EF4-FFF2-40B4-BE49-F238E27FC236}">
                <a16:creationId xmlns:a16="http://schemas.microsoft.com/office/drawing/2014/main" id="{F4E1D2F6-BF6C-AE01-F49A-DD27F4CFFB70}"/>
              </a:ext>
            </a:extLst>
          </p:cNvPr>
          <p:cNvSpPr/>
          <p:nvPr/>
        </p:nvSpPr>
        <p:spPr bwMode="auto">
          <a:xfrm>
            <a:off x="8304832" y="4345103"/>
            <a:ext cx="2695641" cy="27885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Retain and log Copilot interactions</a:t>
            </a:r>
            <a:endParaRPr kumimoji="0" lang="en-US" sz="1200" b="1"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cxnSp>
        <p:nvCxnSpPr>
          <p:cNvPr id="133" name="Straight Connector 132">
            <a:extLst>
              <a:ext uri="{FF2B5EF4-FFF2-40B4-BE49-F238E27FC236}">
                <a16:creationId xmlns:a16="http://schemas.microsoft.com/office/drawing/2014/main" id="{B90F7671-C0F6-C0B0-BC87-72E0BF9FFD33}"/>
              </a:ext>
              <a:ext uri="{C183D7F6-B498-43B3-948B-1728B52AA6E4}">
                <adec:decorative xmlns:adec="http://schemas.microsoft.com/office/drawing/2017/decorative" val="1"/>
              </a:ext>
            </a:extLst>
          </p:cNvPr>
          <p:cNvCxnSpPr>
            <a:cxnSpLocks/>
          </p:cNvCxnSpPr>
          <p:nvPr/>
        </p:nvCxnSpPr>
        <p:spPr>
          <a:xfrm>
            <a:off x="8228916" y="4828799"/>
            <a:ext cx="2847472" cy="0"/>
          </a:xfrm>
          <a:prstGeom prst="line">
            <a:avLst/>
          </a:prstGeom>
          <a:ln>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741E635D-C258-BFD7-43AD-A2BB7D40EF2A}"/>
              </a:ext>
            </a:extLst>
          </p:cNvPr>
          <p:cNvSpPr/>
          <p:nvPr/>
        </p:nvSpPr>
        <p:spPr bwMode="auto">
          <a:xfrm>
            <a:off x="8180105" y="5033644"/>
            <a:ext cx="2945094" cy="27885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Find information on Copilot interactions</a:t>
            </a:r>
            <a:endParaRPr kumimoji="0" lang="en-US" sz="1200" b="1"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cxnSp>
        <p:nvCxnSpPr>
          <p:cNvPr id="134" name="Straight Connector 133">
            <a:extLst>
              <a:ext uri="{FF2B5EF4-FFF2-40B4-BE49-F238E27FC236}">
                <a16:creationId xmlns:a16="http://schemas.microsoft.com/office/drawing/2014/main" id="{78B5D998-6409-15E1-D673-731E6AE8E8D1}"/>
              </a:ext>
              <a:ext uri="{C183D7F6-B498-43B3-948B-1728B52AA6E4}">
                <adec:decorative xmlns:adec="http://schemas.microsoft.com/office/drawing/2017/decorative" val="1"/>
              </a:ext>
            </a:extLst>
          </p:cNvPr>
          <p:cNvCxnSpPr>
            <a:cxnSpLocks/>
          </p:cNvCxnSpPr>
          <p:nvPr/>
        </p:nvCxnSpPr>
        <p:spPr>
          <a:xfrm>
            <a:off x="8228916" y="5517340"/>
            <a:ext cx="2847472" cy="0"/>
          </a:xfrm>
          <a:prstGeom prst="line">
            <a:avLst/>
          </a:prstGeom>
          <a:ln>
            <a:solidFill>
              <a:srgbClr val="D2D2D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C99C7C20-AC66-2E7A-2BDC-87F4C99A5FF5}"/>
              </a:ext>
            </a:extLst>
          </p:cNvPr>
          <p:cNvSpPr/>
          <p:nvPr/>
        </p:nvSpPr>
        <p:spPr bwMode="auto">
          <a:xfrm>
            <a:off x="8072816" y="5722186"/>
            <a:ext cx="3159674" cy="27885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Segoe UI Semibold" panose="020B0702040204020203" pitchFamily="34" charset="0"/>
              </a:rPr>
              <a:t>Manage cases and apply legal hold</a:t>
            </a:r>
            <a:endParaRPr kumimoji="0" lang="en-US" sz="1200" b="1" i="0" u="none" strike="noStrike" kern="1200" cap="none" spc="0" normalizeH="0" baseline="0" noProof="0">
              <a:ln>
                <a:noFill/>
              </a:ln>
              <a:solidFill>
                <a:schemeClr val="accent2"/>
              </a:solidFill>
              <a:effectLst/>
              <a:uLnTx/>
              <a:uFillTx/>
              <a:latin typeface="+mj-lt"/>
              <a:ea typeface="+mn-ea"/>
              <a:cs typeface="Segoe UI Semibold" panose="020B0702040204020203" pitchFamily="34" charset="0"/>
            </a:endParaRPr>
          </a:p>
        </p:txBody>
      </p:sp>
    </p:spTree>
    <p:extLst>
      <p:ext uri="{BB962C8B-B14F-4D97-AF65-F5344CB8AC3E}">
        <p14:creationId xmlns:p14="http://schemas.microsoft.com/office/powerpoint/2010/main" val="152332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50"/>
                                        <p:tgtEl>
                                          <p:spTgt spid="54"/>
                                        </p:tgtEl>
                                      </p:cBhvr>
                                    </p:animEffect>
                                  </p:childTnLst>
                                </p:cTn>
                              </p:par>
                              <p:par>
                                <p:cTn id="8" presetID="42" presetClass="path" presetSubtype="0" decel="100000" fill="hold" grpId="1" nodeType="withEffect">
                                  <p:stCondLst>
                                    <p:cond delay="0"/>
                                  </p:stCondLst>
                                  <p:childTnLst>
                                    <p:animMotion origin="layout" path="M -0.00091 0.06019 L 0 -2.96296E-6 " pathEditMode="relative" rAng="0" ptsTypes="AA">
                                      <p:cBhvr>
                                        <p:cTn id="9" dur="500" fill="hold"/>
                                        <p:tgtEl>
                                          <p:spTgt spid="54"/>
                                        </p:tgtEl>
                                        <p:attrNameLst>
                                          <p:attrName>ppt_x</p:attrName>
                                          <p:attrName>ppt_y</p:attrName>
                                        </p:attrNameLst>
                                      </p:cBhvr>
                                      <p:rCtr x="39" y="-3009"/>
                                    </p:animMotion>
                                  </p:childTnLst>
                                </p:cTn>
                              </p:par>
                              <p:par>
                                <p:cTn id="10" presetID="10" presetClass="entr" presetSubtype="0" fill="hold" nodeType="withEffect">
                                  <p:stCondLst>
                                    <p:cond delay="0"/>
                                  </p:stCondLst>
                                  <p:childTnLst>
                                    <p:set>
                                      <p:cBhvr>
                                        <p:cTn id="11" dur="1" fill="hold">
                                          <p:stCondLst>
                                            <p:cond delay="0"/>
                                          </p:stCondLst>
                                        </p:cTn>
                                        <p:tgtEl>
                                          <p:spTgt spid="138"/>
                                        </p:tgtEl>
                                        <p:attrNameLst>
                                          <p:attrName>style.visibility</p:attrName>
                                        </p:attrNameLst>
                                      </p:cBhvr>
                                      <p:to>
                                        <p:strVal val="visible"/>
                                      </p:to>
                                    </p:set>
                                    <p:animEffect transition="in" filter="fade">
                                      <p:cBhvr>
                                        <p:cTn id="12" dur="250"/>
                                        <p:tgtEl>
                                          <p:spTgt spid="138"/>
                                        </p:tgtEl>
                                      </p:cBhvr>
                                    </p:animEffect>
                                  </p:childTnLst>
                                </p:cTn>
                              </p:par>
                              <p:par>
                                <p:cTn id="13" presetID="42" presetClass="path" presetSubtype="0" decel="100000" fill="hold" nodeType="withEffect">
                                  <p:stCondLst>
                                    <p:cond delay="0"/>
                                  </p:stCondLst>
                                  <p:childTnLst>
                                    <p:animMotion origin="layout" path="M -0.00091 0.06018 L 0 2.59259E-6 " pathEditMode="relative" rAng="0" ptsTypes="AA">
                                      <p:cBhvr>
                                        <p:cTn id="14" dur="500" fill="hold"/>
                                        <p:tgtEl>
                                          <p:spTgt spid="138"/>
                                        </p:tgtEl>
                                        <p:attrNameLst>
                                          <p:attrName>ppt_x</p:attrName>
                                          <p:attrName>ppt_y</p:attrName>
                                        </p:attrNameLst>
                                      </p:cBhvr>
                                      <p:rCtr x="39" y="-3009"/>
                                    </p:animMotion>
                                  </p:childTnLst>
                                </p:cTn>
                              </p:par>
                              <p:par>
                                <p:cTn id="15" presetID="10" presetClass="entr" presetSubtype="0" fill="hold" grpId="0" nodeType="withEffect">
                                  <p:stCondLst>
                                    <p:cond delay="25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par>
                                <p:cTn id="18" presetID="42" presetClass="path" presetSubtype="0" decel="100000" fill="hold" grpId="1" nodeType="withEffect">
                                  <p:stCondLst>
                                    <p:cond delay="250"/>
                                  </p:stCondLst>
                                  <p:childTnLst>
                                    <p:animMotion origin="layout" path="M -0.00091 0.06019 L 0 -2.96296E-6 " pathEditMode="relative" rAng="0" ptsTypes="AA">
                                      <p:cBhvr>
                                        <p:cTn id="19" dur="500" fill="hold"/>
                                        <p:tgtEl>
                                          <p:spTgt spid="55"/>
                                        </p:tgtEl>
                                        <p:attrNameLst>
                                          <p:attrName>ppt_x</p:attrName>
                                          <p:attrName>ppt_y</p:attrName>
                                        </p:attrNameLst>
                                      </p:cBhvr>
                                      <p:rCtr x="39" y="-3009"/>
                                    </p:animMotion>
                                  </p:childTnLst>
                                </p:cTn>
                              </p:par>
                              <p:par>
                                <p:cTn id="20" presetID="10" presetClass="entr" presetSubtype="0" fill="hold" grpId="0" nodeType="withEffect">
                                  <p:stCondLst>
                                    <p:cond delay="25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42" presetClass="path" presetSubtype="0" decel="100000" fill="hold" grpId="1" nodeType="withEffect">
                                  <p:stCondLst>
                                    <p:cond delay="250"/>
                                  </p:stCondLst>
                                  <p:childTnLst>
                                    <p:animMotion origin="layout" path="M -0.00091 0.06019 L 0 -2.96296E-6 " pathEditMode="relative" rAng="0" ptsTypes="AA">
                                      <p:cBhvr>
                                        <p:cTn id="24" dur="500" fill="hold"/>
                                        <p:tgtEl>
                                          <p:spTgt spid="53"/>
                                        </p:tgtEl>
                                        <p:attrNameLst>
                                          <p:attrName>ppt_x</p:attrName>
                                          <p:attrName>ppt_y</p:attrName>
                                        </p:attrNameLst>
                                      </p:cBhvr>
                                      <p:rCtr x="39" y="-3009"/>
                                    </p:animMotion>
                                  </p:childTnLst>
                                </p:cTn>
                              </p:par>
                              <p:par>
                                <p:cTn id="25" presetID="10" presetClass="entr" presetSubtype="0" fill="hold" grpId="0" nodeType="withEffect">
                                  <p:stCondLst>
                                    <p:cond delay="50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500"/>
                                        <p:tgtEl>
                                          <p:spTgt spid="81"/>
                                        </p:tgtEl>
                                      </p:cBhvr>
                                    </p:animEffect>
                                  </p:childTnLst>
                                </p:cTn>
                              </p:par>
                              <p:par>
                                <p:cTn id="28" presetID="42" presetClass="path" presetSubtype="0" decel="100000" fill="hold" grpId="1" nodeType="withEffect">
                                  <p:stCondLst>
                                    <p:cond delay="500"/>
                                  </p:stCondLst>
                                  <p:childTnLst>
                                    <p:animMotion origin="layout" path="M -0.00091 0.06018 L -3.125E-6 4.81481E-6 " pathEditMode="relative" rAng="0" ptsTypes="AA">
                                      <p:cBhvr>
                                        <p:cTn id="29" dur="500" fill="hold"/>
                                        <p:tgtEl>
                                          <p:spTgt spid="81"/>
                                        </p:tgtEl>
                                        <p:attrNameLst>
                                          <p:attrName>ppt_x</p:attrName>
                                          <p:attrName>ppt_y</p:attrName>
                                        </p:attrNameLst>
                                      </p:cBhvr>
                                      <p:rCtr x="39" y="-3009"/>
                                    </p:animMotion>
                                  </p:childTnLst>
                                </p:cTn>
                              </p:par>
                              <p:par>
                                <p:cTn id="30" presetID="10" presetClass="entr" presetSubtype="0" fill="hold" nodeType="withEffect">
                                  <p:stCondLst>
                                    <p:cond delay="500"/>
                                  </p:stCondLst>
                                  <p:childTnLst>
                                    <p:set>
                                      <p:cBhvr>
                                        <p:cTn id="31" dur="1" fill="hold">
                                          <p:stCondLst>
                                            <p:cond delay="0"/>
                                          </p:stCondLst>
                                        </p:cTn>
                                        <p:tgtEl>
                                          <p:spTgt spid="129"/>
                                        </p:tgtEl>
                                        <p:attrNameLst>
                                          <p:attrName>style.visibility</p:attrName>
                                        </p:attrNameLst>
                                      </p:cBhvr>
                                      <p:to>
                                        <p:strVal val="visible"/>
                                      </p:to>
                                    </p:set>
                                    <p:animEffect transition="in" filter="fade">
                                      <p:cBhvr>
                                        <p:cTn id="32" dur="500"/>
                                        <p:tgtEl>
                                          <p:spTgt spid="129"/>
                                        </p:tgtEl>
                                      </p:cBhvr>
                                    </p:animEffect>
                                  </p:childTnLst>
                                </p:cTn>
                              </p:par>
                              <p:par>
                                <p:cTn id="33" presetID="42" presetClass="path" presetSubtype="0" decel="100000" fill="hold" nodeType="withEffect">
                                  <p:stCondLst>
                                    <p:cond delay="500"/>
                                  </p:stCondLst>
                                  <p:childTnLst>
                                    <p:animMotion origin="layout" path="M -0.00091 0.06018 L -3.125E-6 3.33333E-6 " pathEditMode="relative" rAng="0" ptsTypes="AA">
                                      <p:cBhvr>
                                        <p:cTn id="34" dur="500" fill="hold"/>
                                        <p:tgtEl>
                                          <p:spTgt spid="129"/>
                                        </p:tgtEl>
                                        <p:attrNameLst>
                                          <p:attrName>ppt_x</p:attrName>
                                          <p:attrName>ppt_y</p:attrName>
                                        </p:attrNameLst>
                                      </p:cBhvr>
                                      <p:rCtr x="39" y="-3009"/>
                                    </p:animMotion>
                                  </p:childTnLst>
                                </p:cTn>
                              </p:par>
                              <p:par>
                                <p:cTn id="35" presetID="10" presetClass="entr" presetSubtype="0" fill="hold" nodeType="withEffect">
                                  <p:stCondLst>
                                    <p:cond delay="500"/>
                                  </p:stCondLst>
                                  <p:childTnLst>
                                    <p:set>
                                      <p:cBhvr>
                                        <p:cTn id="36" dur="1" fill="hold">
                                          <p:stCondLst>
                                            <p:cond delay="0"/>
                                          </p:stCondLst>
                                        </p:cTn>
                                        <p:tgtEl>
                                          <p:spTgt spid="130"/>
                                        </p:tgtEl>
                                        <p:attrNameLst>
                                          <p:attrName>style.visibility</p:attrName>
                                        </p:attrNameLst>
                                      </p:cBhvr>
                                      <p:to>
                                        <p:strVal val="visible"/>
                                      </p:to>
                                    </p:set>
                                    <p:animEffect transition="in" filter="fade">
                                      <p:cBhvr>
                                        <p:cTn id="37" dur="500"/>
                                        <p:tgtEl>
                                          <p:spTgt spid="130"/>
                                        </p:tgtEl>
                                      </p:cBhvr>
                                    </p:animEffect>
                                  </p:childTnLst>
                                </p:cTn>
                              </p:par>
                              <p:par>
                                <p:cTn id="38" presetID="42" presetClass="path" presetSubtype="0" decel="100000" fill="hold" nodeType="withEffect">
                                  <p:stCondLst>
                                    <p:cond delay="500"/>
                                  </p:stCondLst>
                                  <p:childTnLst>
                                    <p:animMotion origin="layout" path="M -0.00091 0.06018 L -3.125E-6 1.85185E-6 " pathEditMode="relative" rAng="0" ptsTypes="AA">
                                      <p:cBhvr>
                                        <p:cTn id="39" dur="500" fill="hold"/>
                                        <p:tgtEl>
                                          <p:spTgt spid="130"/>
                                        </p:tgtEl>
                                        <p:attrNameLst>
                                          <p:attrName>ppt_x</p:attrName>
                                          <p:attrName>ppt_y</p:attrName>
                                        </p:attrNameLst>
                                      </p:cBhvr>
                                      <p:rCtr x="39" y="-3009"/>
                                    </p:animMotion>
                                  </p:childTnLst>
                                </p:cTn>
                              </p:par>
                              <p:par>
                                <p:cTn id="40" presetID="10" presetClass="entr" presetSubtype="0" fill="hold" grpId="0" nodeType="withEffect">
                                  <p:stCondLst>
                                    <p:cond delay="50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500"/>
                                        <p:tgtEl>
                                          <p:spTgt spid="82"/>
                                        </p:tgtEl>
                                      </p:cBhvr>
                                    </p:animEffect>
                                  </p:childTnLst>
                                </p:cTn>
                              </p:par>
                              <p:par>
                                <p:cTn id="43" presetID="42" presetClass="path" presetSubtype="0" decel="100000" fill="hold" grpId="1" nodeType="withEffect">
                                  <p:stCondLst>
                                    <p:cond delay="500"/>
                                  </p:stCondLst>
                                  <p:childTnLst>
                                    <p:animMotion origin="layout" path="M -0.00091 0.06018 L -3.125E-6 1.85185E-6 " pathEditMode="relative" rAng="0" ptsTypes="AA">
                                      <p:cBhvr>
                                        <p:cTn id="44" dur="500" fill="hold"/>
                                        <p:tgtEl>
                                          <p:spTgt spid="82"/>
                                        </p:tgtEl>
                                        <p:attrNameLst>
                                          <p:attrName>ppt_x</p:attrName>
                                          <p:attrName>ppt_y</p:attrName>
                                        </p:attrNameLst>
                                      </p:cBhvr>
                                      <p:rCtr x="39" y="-3009"/>
                                    </p:animMotion>
                                  </p:childTnLst>
                                </p:cTn>
                              </p:par>
                              <p:par>
                                <p:cTn id="45" presetID="10" presetClass="entr" presetSubtype="0" fill="hold" grpId="0" nodeType="withEffect">
                                  <p:stCondLst>
                                    <p:cond delay="50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500"/>
                                        <p:tgtEl>
                                          <p:spTgt spid="83"/>
                                        </p:tgtEl>
                                      </p:cBhvr>
                                    </p:animEffect>
                                  </p:childTnLst>
                                </p:cTn>
                              </p:par>
                              <p:par>
                                <p:cTn id="48" presetID="42" presetClass="path" presetSubtype="0" decel="100000" fill="hold" grpId="1" nodeType="withEffect">
                                  <p:stCondLst>
                                    <p:cond delay="500"/>
                                  </p:stCondLst>
                                  <p:childTnLst>
                                    <p:animMotion origin="layout" path="M -0.00091 0.06018 L -3.125E-6 3.7037E-7 " pathEditMode="relative" rAng="0" ptsTypes="AA">
                                      <p:cBhvr>
                                        <p:cTn id="49" dur="500" fill="hold"/>
                                        <p:tgtEl>
                                          <p:spTgt spid="83"/>
                                        </p:tgtEl>
                                        <p:attrNameLst>
                                          <p:attrName>ppt_x</p:attrName>
                                          <p:attrName>ppt_y</p:attrName>
                                        </p:attrNameLst>
                                      </p:cBhvr>
                                      <p:rCtr x="39" y="-3009"/>
                                    </p:animMotion>
                                  </p:childTnLst>
                                </p:cTn>
                              </p:par>
                              <p:par>
                                <p:cTn id="50" presetID="10" presetClass="entr" presetSubtype="0" fill="hold" grpId="0" nodeType="withEffect">
                                  <p:stCondLst>
                                    <p:cond delay="50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500"/>
                                        <p:tgtEl>
                                          <p:spTgt spid="86"/>
                                        </p:tgtEl>
                                      </p:cBhvr>
                                    </p:animEffect>
                                  </p:childTnLst>
                                </p:cTn>
                              </p:par>
                              <p:par>
                                <p:cTn id="53" presetID="42" presetClass="path" presetSubtype="0" decel="100000" fill="hold" grpId="1" nodeType="withEffect">
                                  <p:stCondLst>
                                    <p:cond delay="500"/>
                                  </p:stCondLst>
                                  <p:childTnLst>
                                    <p:animMotion origin="layout" path="M -0.00091 0.06018 L 0 3.7037E-7 " pathEditMode="relative" rAng="0" ptsTypes="AA">
                                      <p:cBhvr>
                                        <p:cTn id="54" dur="500" fill="hold"/>
                                        <p:tgtEl>
                                          <p:spTgt spid="86"/>
                                        </p:tgtEl>
                                        <p:attrNameLst>
                                          <p:attrName>ppt_x</p:attrName>
                                          <p:attrName>ppt_y</p:attrName>
                                        </p:attrNameLst>
                                      </p:cBhvr>
                                      <p:rCtr x="39" y="-3009"/>
                                    </p:animMotion>
                                  </p:childTnLst>
                                </p:cTn>
                              </p:par>
                              <p:par>
                                <p:cTn id="55" presetID="10" presetClass="entr" presetSubtype="0" fill="hold" nodeType="withEffect">
                                  <p:stCondLst>
                                    <p:cond delay="500"/>
                                  </p:stCondLst>
                                  <p:childTnLst>
                                    <p:set>
                                      <p:cBhvr>
                                        <p:cTn id="56" dur="1" fill="hold">
                                          <p:stCondLst>
                                            <p:cond delay="0"/>
                                          </p:stCondLst>
                                        </p:cTn>
                                        <p:tgtEl>
                                          <p:spTgt spid="132"/>
                                        </p:tgtEl>
                                        <p:attrNameLst>
                                          <p:attrName>style.visibility</p:attrName>
                                        </p:attrNameLst>
                                      </p:cBhvr>
                                      <p:to>
                                        <p:strVal val="visible"/>
                                      </p:to>
                                    </p:set>
                                    <p:animEffect transition="in" filter="fade">
                                      <p:cBhvr>
                                        <p:cTn id="57" dur="500"/>
                                        <p:tgtEl>
                                          <p:spTgt spid="132"/>
                                        </p:tgtEl>
                                      </p:cBhvr>
                                    </p:animEffect>
                                  </p:childTnLst>
                                </p:cTn>
                              </p:par>
                              <p:par>
                                <p:cTn id="58" presetID="42" presetClass="path" presetSubtype="0" decel="100000" fill="hold" nodeType="withEffect">
                                  <p:stCondLst>
                                    <p:cond delay="500"/>
                                  </p:stCondLst>
                                  <p:childTnLst>
                                    <p:animMotion origin="layout" path="M -0.00091 0.06018 L 0 1.85185E-6 " pathEditMode="relative" rAng="0" ptsTypes="AA">
                                      <p:cBhvr>
                                        <p:cTn id="59" dur="500" fill="hold"/>
                                        <p:tgtEl>
                                          <p:spTgt spid="132"/>
                                        </p:tgtEl>
                                        <p:attrNameLst>
                                          <p:attrName>ppt_x</p:attrName>
                                          <p:attrName>ppt_y</p:attrName>
                                        </p:attrNameLst>
                                      </p:cBhvr>
                                      <p:rCtr x="39" y="-3009"/>
                                    </p:animMotion>
                                  </p:childTnLst>
                                </p:cTn>
                              </p:par>
                              <p:par>
                                <p:cTn id="60" presetID="10" presetClass="entr" presetSubtype="0" fill="hold" grpId="0" nodeType="withEffect">
                                  <p:stCondLst>
                                    <p:cond delay="5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childTnLst>
                                </p:cTn>
                              </p:par>
                              <p:par>
                                <p:cTn id="63" presetID="42" presetClass="path" presetSubtype="0" decel="100000" fill="hold" grpId="1" nodeType="withEffect">
                                  <p:stCondLst>
                                    <p:cond delay="500"/>
                                  </p:stCondLst>
                                  <p:childTnLst>
                                    <p:animMotion origin="layout" path="M -0.00091 0.06018 L 0 1.85185E-6 " pathEditMode="relative" rAng="0" ptsTypes="AA">
                                      <p:cBhvr>
                                        <p:cTn id="64" dur="500" fill="hold"/>
                                        <p:tgtEl>
                                          <p:spTgt spid="85"/>
                                        </p:tgtEl>
                                        <p:attrNameLst>
                                          <p:attrName>ppt_x</p:attrName>
                                          <p:attrName>ppt_y</p:attrName>
                                        </p:attrNameLst>
                                      </p:cBhvr>
                                      <p:rCtr x="39" y="-3009"/>
                                    </p:animMotion>
                                  </p:childTnLst>
                                </p:cTn>
                              </p:par>
                              <p:par>
                                <p:cTn id="65" presetID="10" presetClass="entr" presetSubtype="0" fill="hold" nodeType="withEffect">
                                  <p:stCondLst>
                                    <p:cond delay="500"/>
                                  </p:stCondLst>
                                  <p:childTnLst>
                                    <p:set>
                                      <p:cBhvr>
                                        <p:cTn id="66" dur="1" fill="hold">
                                          <p:stCondLst>
                                            <p:cond delay="0"/>
                                          </p:stCondLst>
                                        </p:cTn>
                                        <p:tgtEl>
                                          <p:spTgt spid="131"/>
                                        </p:tgtEl>
                                        <p:attrNameLst>
                                          <p:attrName>style.visibility</p:attrName>
                                        </p:attrNameLst>
                                      </p:cBhvr>
                                      <p:to>
                                        <p:strVal val="visible"/>
                                      </p:to>
                                    </p:set>
                                    <p:animEffect transition="in" filter="fade">
                                      <p:cBhvr>
                                        <p:cTn id="67" dur="500"/>
                                        <p:tgtEl>
                                          <p:spTgt spid="131"/>
                                        </p:tgtEl>
                                      </p:cBhvr>
                                    </p:animEffect>
                                  </p:childTnLst>
                                </p:cTn>
                              </p:par>
                              <p:par>
                                <p:cTn id="68" presetID="42" presetClass="path" presetSubtype="0" decel="100000" fill="hold" nodeType="withEffect">
                                  <p:stCondLst>
                                    <p:cond delay="500"/>
                                  </p:stCondLst>
                                  <p:childTnLst>
                                    <p:animMotion origin="layout" path="M -0.00091 0.06018 L 0 3.33333E-6 " pathEditMode="relative" rAng="0" ptsTypes="AA">
                                      <p:cBhvr>
                                        <p:cTn id="69" dur="500" fill="hold"/>
                                        <p:tgtEl>
                                          <p:spTgt spid="131"/>
                                        </p:tgtEl>
                                        <p:attrNameLst>
                                          <p:attrName>ppt_x</p:attrName>
                                          <p:attrName>ppt_y</p:attrName>
                                        </p:attrNameLst>
                                      </p:cBhvr>
                                      <p:rCtr x="39" y="-3009"/>
                                    </p:animMotion>
                                  </p:childTnLst>
                                </p:cTn>
                              </p:par>
                              <p:par>
                                <p:cTn id="70" presetID="10" presetClass="entr" presetSubtype="0" fill="hold" grpId="0" nodeType="withEffect">
                                  <p:stCondLst>
                                    <p:cond delay="50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500"/>
                                        <p:tgtEl>
                                          <p:spTgt spid="84"/>
                                        </p:tgtEl>
                                      </p:cBhvr>
                                    </p:animEffect>
                                  </p:childTnLst>
                                </p:cTn>
                              </p:par>
                              <p:par>
                                <p:cTn id="73" presetID="42" presetClass="path" presetSubtype="0" decel="100000" fill="hold" grpId="1" nodeType="withEffect">
                                  <p:stCondLst>
                                    <p:cond delay="500"/>
                                  </p:stCondLst>
                                  <p:childTnLst>
                                    <p:animMotion origin="layout" path="M -0.00091 0.06018 L 0 4.81481E-6 " pathEditMode="relative" rAng="0" ptsTypes="AA">
                                      <p:cBhvr>
                                        <p:cTn id="74" dur="500" fill="hold"/>
                                        <p:tgtEl>
                                          <p:spTgt spid="84"/>
                                        </p:tgtEl>
                                        <p:attrNameLst>
                                          <p:attrName>ppt_x</p:attrName>
                                          <p:attrName>ppt_y</p:attrName>
                                        </p:attrNameLst>
                                      </p:cBhvr>
                                      <p:rCtr x="39" y="-3009"/>
                                    </p:animMotion>
                                  </p:childTnLst>
                                </p:cTn>
                              </p:par>
                              <p:par>
                                <p:cTn id="75" presetID="10" presetClass="entr" presetSubtype="0" fill="hold" grpId="0" nodeType="withEffect">
                                  <p:stCondLst>
                                    <p:cond delay="500"/>
                                  </p:stCondLst>
                                  <p:childTnLst>
                                    <p:set>
                                      <p:cBhvr>
                                        <p:cTn id="76" dur="1" fill="hold">
                                          <p:stCondLst>
                                            <p:cond delay="0"/>
                                          </p:stCondLst>
                                        </p:cTn>
                                        <p:tgtEl>
                                          <p:spTgt spid="87"/>
                                        </p:tgtEl>
                                        <p:attrNameLst>
                                          <p:attrName>style.visibility</p:attrName>
                                        </p:attrNameLst>
                                      </p:cBhvr>
                                      <p:to>
                                        <p:strVal val="visible"/>
                                      </p:to>
                                    </p:set>
                                    <p:animEffect transition="in" filter="fade">
                                      <p:cBhvr>
                                        <p:cTn id="77" dur="500"/>
                                        <p:tgtEl>
                                          <p:spTgt spid="87"/>
                                        </p:tgtEl>
                                      </p:cBhvr>
                                    </p:animEffect>
                                  </p:childTnLst>
                                </p:cTn>
                              </p:par>
                              <p:par>
                                <p:cTn id="78" presetID="42" presetClass="path" presetSubtype="0" decel="100000" fill="hold" grpId="1" nodeType="withEffect">
                                  <p:stCondLst>
                                    <p:cond delay="500"/>
                                  </p:stCondLst>
                                  <p:childTnLst>
                                    <p:animMotion origin="layout" path="M -0.00091 0.06018 L 3.33333E-6 4.81481E-6 " pathEditMode="relative" rAng="0" ptsTypes="AA">
                                      <p:cBhvr>
                                        <p:cTn id="79" dur="500" fill="hold"/>
                                        <p:tgtEl>
                                          <p:spTgt spid="87"/>
                                        </p:tgtEl>
                                        <p:attrNameLst>
                                          <p:attrName>ppt_x</p:attrName>
                                          <p:attrName>ppt_y</p:attrName>
                                        </p:attrNameLst>
                                      </p:cBhvr>
                                      <p:rCtr x="39" y="-3009"/>
                                    </p:animMotion>
                                  </p:childTnLst>
                                </p:cTn>
                              </p:par>
                              <p:par>
                                <p:cTn id="80" presetID="10" presetClass="entr" presetSubtype="0" fill="hold" nodeType="withEffect">
                                  <p:stCondLst>
                                    <p:cond delay="500"/>
                                  </p:stCondLst>
                                  <p:childTnLst>
                                    <p:set>
                                      <p:cBhvr>
                                        <p:cTn id="81" dur="1" fill="hold">
                                          <p:stCondLst>
                                            <p:cond delay="0"/>
                                          </p:stCondLst>
                                        </p:cTn>
                                        <p:tgtEl>
                                          <p:spTgt spid="133"/>
                                        </p:tgtEl>
                                        <p:attrNameLst>
                                          <p:attrName>style.visibility</p:attrName>
                                        </p:attrNameLst>
                                      </p:cBhvr>
                                      <p:to>
                                        <p:strVal val="visible"/>
                                      </p:to>
                                    </p:set>
                                    <p:animEffect transition="in" filter="fade">
                                      <p:cBhvr>
                                        <p:cTn id="82" dur="500"/>
                                        <p:tgtEl>
                                          <p:spTgt spid="133"/>
                                        </p:tgtEl>
                                      </p:cBhvr>
                                    </p:animEffect>
                                  </p:childTnLst>
                                </p:cTn>
                              </p:par>
                              <p:par>
                                <p:cTn id="83" presetID="42" presetClass="path" presetSubtype="0" decel="100000" fill="hold" nodeType="withEffect">
                                  <p:stCondLst>
                                    <p:cond delay="500"/>
                                  </p:stCondLst>
                                  <p:childTnLst>
                                    <p:animMotion origin="layout" path="M -0.00091 0.06018 L 3.33333E-6 3.33333E-6 " pathEditMode="relative" rAng="0" ptsTypes="AA">
                                      <p:cBhvr>
                                        <p:cTn id="84" dur="500" fill="hold"/>
                                        <p:tgtEl>
                                          <p:spTgt spid="133"/>
                                        </p:tgtEl>
                                        <p:attrNameLst>
                                          <p:attrName>ppt_x</p:attrName>
                                          <p:attrName>ppt_y</p:attrName>
                                        </p:attrNameLst>
                                      </p:cBhvr>
                                      <p:rCtr x="39" y="-3009"/>
                                    </p:animMotion>
                                  </p:childTnLst>
                                </p:cTn>
                              </p:par>
                              <p:par>
                                <p:cTn id="85" presetID="10" presetClass="entr" presetSubtype="0" fill="hold" grpId="0" nodeType="withEffect">
                                  <p:stCondLst>
                                    <p:cond delay="50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500"/>
                                        <p:tgtEl>
                                          <p:spTgt spid="88"/>
                                        </p:tgtEl>
                                      </p:cBhvr>
                                    </p:animEffect>
                                  </p:childTnLst>
                                </p:cTn>
                              </p:par>
                              <p:par>
                                <p:cTn id="88" presetID="42" presetClass="path" presetSubtype="0" decel="100000" fill="hold" grpId="1" nodeType="withEffect">
                                  <p:stCondLst>
                                    <p:cond delay="500"/>
                                  </p:stCondLst>
                                  <p:childTnLst>
                                    <p:animMotion origin="layout" path="M -0.00091 0.06018 L 3.33333E-6 1.85185E-6 " pathEditMode="relative" rAng="0" ptsTypes="AA">
                                      <p:cBhvr>
                                        <p:cTn id="89" dur="500" fill="hold"/>
                                        <p:tgtEl>
                                          <p:spTgt spid="88"/>
                                        </p:tgtEl>
                                        <p:attrNameLst>
                                          <p:attrName>ppt_x</p:attrName>
                                          <p:attrName>ppt_y</p:attrName>
                                        </p:attrNameLst>
                                      </p:cBhvr>
                                      <p:rCtr x="39" y="-3009"/>
                                    </p:animMotion>
                                  </p:childTnLst>
                                </p:cTn>
                              </p:par>
                              <p:par>
                                <p:cTn id="90" presetID="10" presetClass="entr" presetSubtype="0" fill="hold" nodeType="withEffect">
                                  <p:stCondLst>
                                    <p:cond delay="500"/>
                                  </p:stCondLst>
                                  <p:childTnLst>
                                    <p:set>
                                      <p:cBhvr>
                                        <p:cTn id="91" dur="1" fill="hold">
                                          <p:stCondLst>
                                            <p:cond delay="0"/>
                                          </p:stCondLst>
                                        </p:cTn>
                                        <p:tgtEl>
                                          <p:spTgt spid="134"/>
                                        </p:tgtEl>
                                        <p:attrNameLst>
                                          <p:attrName>style.visibility</p:attrName>
                                        </p:attrNameLst>
                                      </p:cBhvr>
                                      <p:to>
                                        <p:strVal val="visible"/>
                                      </p:to>
                                    </p:set>
                                    <p:animEffect transition="in" filter="fade">
                                      <p:cBhvr>
                                        <p:cTn id="92" dur="500"/>
                                        <p:tgtEl>
                                          <p:spTgt spid="134"/>
                                        </p:tgtEl>
                                      </p:cBhvr>
                                    </p:animEffect>
                                  </p:childTnLst>
                                </p:cTn>
                              </p:par>
                              <p:par>
                                <p:cTn id="93" presetID="42" presetClass="path" presetSubtype="0" decel="100000" fill="hold" nodeType="withEffect">
                                  <p:stCondLst>
                                    <p:cond delay="500"/>
                                  </p:stCondLst>
                                  <p:childTnLst>
                                    <p:animMotion origin="layout" path="M -0.00091 0.06018 L 3.33333E-6 1.85185E-6 " pathEditMode="relative" rAng="0" ptsTypes="AA">
                                      <p:cBhvr>
                                        <p:cTn id="94" dur="500" fill="hold"/>
                                        <p:tgtEl>
                                          <p:spTgt spid="134"/>
                                        </p:tgtEl>
                                        <p:attrNameLst>
                                          <p:attrName>ppt_x</p:attrName>
                                          <p:attrName>ppt_y</p:attrName>
                                        </p:attrNameLst>
                                      </p:cBhvr>
                                      <p:rCtr x="39" y="-3009"/>
                                    </p:animMotion>
                                  </p:childTnLst>
                                </p:cTn>
                              </p:par>
                              <p:par>
                                <p:cTn id="95" presetID="10" presetClass="entr" presetSubtype="0" fill="hold" grpId="0" nodeType="withEffect">
                                  <p:stCondLst>
                                    <p:cond delay="500"/>
                                  </p:stCondLst>
                                  <p:childTnLst>
                                    <p:set>
                                      <p:cBhvr>
                                        <p:cTn id="96" dur="1" fill="hold">
                                          <p:stCondLst>
                                            <p:cond delay="0"/>
                                          </p:stCondLst>
                                        </p:cTn>
                                        <p:tgtEl>
                                          <p:spTgt spid="89"/>
                                        </p:tgtEl>
                                        <p:attrNameLst>
                                          <p:attrName>style.visibility</p:attrName>
                                        </p:attrNameLst>
                                      </p:cBhvr>
                                      <p:to>
                                        <p:strVal val="visible"/>
                                      </p:to>
                                    </p:set>
                                    <p:animEffect transition="in" filter="fade">
                                      <p:cBhvr>
                                        <p:cTn id="97" dur="500"/>
                                        <p:tgtEl>
                                          <p:spTgt spid="89"/>
                                        </p:tgtEl>
                                      </p:cBhvr>
                                    </p:animEffect>
                                  </p:childTnLst>
                                </p:cTn>
                              </p:par>
                              <p:par>
                                <p:cTn id="98" presetID="42" presetClass="path" presetSubtype="0" decel="100000" fill="hold" grpId="1" nodeType="withEffect">
                                  <p:stCondLst>
                                    <p:cond delay="500"/>
                                  </p:stCondLst>
                                  <p:childTnLst>
                                    <p:animMotion origin="layout" path="M -0.00091 0.06018 L 3.33333E-6 3.7037E-7 " pathEditMode="relative" rAng="0" ptsTypes="AA">
                                      <p:cBhvr>
                                        <p:cTn id="99" dur="500" fill="hold"/>
                                        <p:tgtEl>
                                          <p:spTgt spid="89"/>
                                        </p:tgtEl>
                                        <p:attrNameLst>
                                          <p:attrName>ppt_x</p:attrName>
                                          <p:attrName>ppt_y</p:attrName>
                                        </p:attrNameLst>
                                      </p:cBhvr>
                                      <p:rCtr x="39" y="-3009"/>
                                    </p:animMotion>
                                  </p:childTnLst>
                                </p:cTn>
                              </p:par>
                              <p:par>
                                <p:cTn id="100" presetID="10" presetClass="entr" presetSubtype="0" fill="hold" nodeType="withEffect">
                                  <p:stCondLst>
                                    <p:cond delay="250"/>
                                  </p:stCondLst>
                                  <p:childTnLst>
                                    <p:set>
                                      <p:cBhvr>
                                        <p:cTn id="101" dur="1" fill="hold">
                                          <p:stCondLst>
                                            <p:cond delay="0"/>
                                          </p:stCondLst>
                                        </p:cTn>
                                        <p:tgtEl>
                                          <p:spTgt spid="7"/>
                                        </p:tgtEl>
                                        <p:attrNameLst>
                                          <p:attrName>style.visibility</p:attrName>
                                        </p:attrNameLst>
                                      </p:cBhvr>
                                      <p:to>
                                        <p:strVal val="visible"/>
                                      </p:to>
                                    </p:set>
                                    <p:animEffect transition="in" filter="fade">
                                      <p:cBhvr>
                                        <p:cTn id="102" dur="500"/>
                                        <p:tgtEl>
                                          <p:spTgt spid="7"/>
                                        </p:tgtEl>
                                      </p:cBhvr>
                                    </p:animEffect>
                                  </p:childTnLst>
                                </p:cTn>
                              </p:par>
                              <p:par>
                                <p:cTn id="103" presetID="42" presetClass="path" presetSubtype="0" decel="100000" fill="hold" nodeType="withEffect">
                                  <p:stCondLst>
                                    <p:cond delay="250"/>
                                  </p:stCondLst>
                                  <p:childTnLst>
                                    <p:animMotion origin="layout" path="M -0.00091 0.06019 L 0 -2.96296E-6 " pathEditMode="relative" rAng="0" ptsTypes="AA">
                                      <p:cBhvr>
                                        <p:cTn id="104" dur="500" fill="hold"/>
                                        <p:tgtEl>
                                          <p:spTgt spid="7"/>
                                        </p:tgtEl>
                                        <p:attrNameLst>
                                          <p:attrName>ppt_x</p:attrName>
                                          <p:attrName>ppt_y</p:attrName>
                                        </p:attrNameLst>
                                      </p:cBhvr>
                                      <p:rCtr x="39" y="-3009"/>
                                    </p:animMotion>
                                  </p:childTnLst>
                                </p:cTn>
                              </p:par>
                              <p:par>
                                <p:cTn id="105" presetID="10" presetClass="entr" presetSubtype="0" fill="hold" grpId="0" nodeType="withEffect">
                                  <p:stCondLst>
                                    <p:cond delay="250"/>
                                  </p:stCondLst>
                                  <p:childTnLst>
                                    <p:set>
                                      <p:cBhvr>
                                        <p:cTn id="106" dur="1" fill="hold">
                                          <p:stCondLst>
                                            <p:cond delay="0"/>
                                          </p:stCondLst>
                                        </p:cTn>
                                        <p:tgtEl>
                                          <p:spTgt spid="140"/>
                                        </p:tgtEl>
                                        <p:attrNameLst>
                                          <p:attrName>style.visibility</p:attrName>
                                        </p:attrNameLst>
                                      </p:cBhvr>
                                      <p:to>
                                        <p:strVal val="visible"/>
                                      </p:to>
                                    </p:set>
                                    <p:animEffect transition="in" filter="fade">
                                      <p:cBhvr>
                                        <p:cTn id="107" dur="500"/>
                                        <p:tgtEl>
                                          <p:spTgt spid="140"/>
                                        </p:tgtEl>
                                      </p:cBhvr>
                                    </p:animEffect>
                                  </p:childTnLst>
                                </p:cTn>
                              </p:par>
                              <p:par>
                                <p:cTn id="108" presetID="42" presetClass="path" presetSubtype="0" decel="100000" fill="hold" grpId="1" nodeType="withEffect">
                                  <p:stCondLst>
                                    <p:cond delay="250"/>
                                  </p:stCondLst>
                                  <p:childTnLst>
                                    <p:animMotion origin="layout" path="M -0.00091 0.06019 L 0 -2.96296E-6 " pathEditMode="relative" rAng="0" ptsTypes="AA">
                                      <p:cBhvr>
                                        <p:cTn id="109" dur="500" fill="hold"/>
                                        <p:tgtEl>
                                          <p:spTgt spid="140"/>
                                        </p:tgtEl>
                                        <p:attrNameLst>
                                          <p:attrName>ppt_x</p:attrName>
                                          <p:attrName>ppt_y</p:attrName>
                                        </p:attrNameLst>
                                      </p:cBhvr>
                                      <p:rCtr x="39" y="-3009"/>
                                    </p:animMotion>
                                  </p:childTnLst>
                                </p:cTn>
                              </p:par>
                              <p:par>
                                <p:cTn id="110" presetID="10" presetClass="entr" presetSubtype="0" fill="hold" grpId="0" nodeType="withEffect">
                                  <p:stCondLst>
                                    <p:cond delay="25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childTnLst>
                                </p:cTn>
                              </p:par>
                              <p:par>
                                <p:cTn id="113" presetID="42" presetClass="path" presetSubtype="0" decel="100000" fill="hold" grpId="1" nodeType="withEffect">
                                  <p:stCondLst>
                                    <p:cond delay="250"/>
                                  </p:stCondLst>
                                  <p:childTnLst>
                                    <p:animMotion origin="layout" path="M -0.00091 0.06019 L 0 -2.96296E-6 " pathEditMode="relative" rAng="0" ptsTypes="AA">
                                      <p:cBhvr>
                                        <p:cTn id="114" dur="500" fill="hold"/>
                                        <p:tgtEl>
                                          <p:spTgt spid="109"/>
                                        </p:tgtEl>
                                        <p:attrNameLst>
                                          <p:attrName>ppt_x</p:attrName>
                                          <p:attrName>ppt_y</p:attrName>
                                        </p:attrNameLst>
                                      </p:cBhvr>
                                      <p:rCtr x="39" y="-3009"/>
                                    </p:animMotion>
                                  </p:childTnLst>
                                </p:cTn>
                              </p:par>
                              <p:par>
                                <p:cTn id="115" presetID="10" presetClass="entr" presetSubtype="0" fill="hold" grpId="0" nodeType="withEffect">
                                  <p:stCondLst>
                                    <p:cond delay="250"/>
                                  </p:stCondLst>
                                  <p:childTnLst>
                                    <p:set>
                                      <p:cBhvr>
                                        <p:cTn id="116" dur="1" fill="hold">
                                          <p:stCondLst>
                                            <p:cond delay="0"/>
                                          </p:stCondLst>
                                        </p:cTn>
                                        <p:tgtEl>
                                          <p:spTgt spid="13"/>
                                        </p:tgtEl>
                                        <p:attrNameLst>
                                          <p:attrName>style.visibility</p:attrName>
                                        </p:attrNameLst>
                                      </p:cBhvr>
                                      <p:to>
                                        <p:strVal val="visible"/>
                                      </p:to>
                                    </p:set>
                                    <p:animEffect transition="in" filter="fade">
                                      <p:cBhvr>
                                        <p:cTn id="117" dur="500"/>
                                        <p:tgtEl>
                                          <p:spTgt spid="13"/>
                                        </p:tgtEl>
                                      </p:cBhvr>
                                    </p:animEffect>
                                  </p:childTnLst>
                                </p:cTn>
                              </p:par>
                              <p:par>
                                <p:cTn id="118" presetID="42" presetClass="path" presetSubtype="0" decel="100000" fill="hold" grpId="1" nodeType="withEffect">
                                  <p:stCondLst>
                                    <p:cond delay="250"/>
                                  </p:stCondLst>
                                  <p:childTnLst>
                                    <p:animMotion origin="layout" path="M -0.00091 0.06019 L 0 -2.96296E-6 " pathEditMode="relative" rAng="0" ptsTypes="AA">
                                      <p:cBhvr>
                                        <p:cTn id="119" dur="500" fill="hold"/>
                                        <p:tgtEl>
                                          <p:spTgt spid="13"/>
                                        </p:tgtEl>
                                        <p:attrNameLst>
                                          <p:attrName>ppt_x</p:attrName>
                                          <p:attrName>ppt_y</p:attrName>
                                        </p:attrNameLst>
                                      </p:cBhvr>
                                      <p:rCtr x="39" y="-3009"/>
                                    </p:animMotion>
                                  </p:childTnLst>
                                </p:cTn>
                              </p:par>
                              <p:par>
                                <p:cTn id="120" presetID="10" presetClass="entr" presetSubtype="0" fill="hold" grpId="0" nodeType="withEffect">
                                  <p:stCondLst>
                                    <p:cond delay="250"/>
                                  </p:stCondLst>
                                  <p:childTnLst>
                                    <p:set>
                                      <p:cBhvr>
                                        <p:cTn id="121" dur="1" fill="hold">
                                          <p:stCondLst>
                                            <p:cond delay="0"/>
                                          </p:stCondLst>
                                        </p:cTn>
                                        <p:tgtEl>
                                          <p:spTgt spid="143"/>
                                        </p:tgtEl>
                                        <p:attrNameLst>
                                          <p:attrName>style.visibility</p:attrName>
                                        </p:attrNameLst>
                                      </p:cBhvr>
                                      <p:to>
                                        <p:strVal val="visible"/>
                                      </p:to>
                                    </p:set>
                                    <p:animEffect transition="in" filter="fade">
                                      <p:cBhvr>
                                        <p:cTn id="122" dur="500"/>
                                        <p:tgtEl>
                                          <p:spTgt spid="143"/>
                                        </p:tgtEl>
                                      </p:cBhvr>
                                    </p:animEffect>
                                  </p:childTnLst>
                                </p:cTn>
                              </p:par>
                              <p:par>
                                <p:cTn id="123" presetID="42" presetClass="path" presetSubtype="0" decel="100000" fill="hold" grpId="1" nodeType="withEffect">
                                  <p:stCondLst>
                                    <p:cond delay="250"/>
                                  </p:stCondLst>
                                  <p:childTnLst>
                                    <p:animMotion origin="layout" path="M -0.00091 0.06019 L 0 -2.96296E-6 " pathEditMode="relative" rAng="0" ptsTypes="AA">
                                      <p:cBhvr>
                                        <p:cTn id="124" dur="500" fill="hold"/>
                                        <p:tgtEl>
                                          <p:spTgt spid="143"/>
                                        </p:tgtEl>
                                        <p:attrNameLst>
                                          <p:attrName>ppt_x</p:attrName>
                                          <p:attrName>ppt_y</p:attrName>
                                        </p:attrNameLst>
                                      </p:cBhvr>
                                      <p:rCtr x="39" y="-3009"/>
                                    </p:animMotion>
                                  </p:childTnLst>
                                </p:cTn>
                              </p:par>
                              <p:par>
                                <p:cTn id="125" presetID="10" presetClass="entr" presetSubtype="0" fill="hold" grpId="0" nodeType="withEffect">
                                  <p:stCondLst>
                                    <p:cond delay="25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500"/>
                                        <p:tgtEl>
                                          <p:spTgt spid="18"/>
                                        </p:tgtEl>
                                      </p:cBhvr>
                                    </p:animEffect>
                                  </p:childTnLst>
                                </p:cTn>
                              </p:par>
                              <p:par>
                                <p:cTn id="128" presetID="42" presetClass="path" presetSubtype="0" decel="100000" fill="hold" grpId="1" nodeType="withEffect">
                                  <p:stCondLst>
                                    <p:cond delay="250"/>
                                  </p:stCondLst>
                                  <p:childTnLst>
                                    <p:animMotion origin="layout" path="M -0.00091 0.06019 L 0 -2.96296E-6 " pathEditMode="relative" rAng="0" ptsTypes="AA">
                                      <p:cBhvr>
                                        <p:cTn id="129" dur="500" fill="hold"/>
                                        <p:tgtEl>
                                          <p:spTgt spid="18"/>
                                        </p:tgtEl>
                                        <p:attrNameLst>
                                          <p:attrName>ppt_x</p:attrName>
                                          <p:attrName>ppt_y</p:attrName>
                                        </p:attrNameLst>
                                      </p:cBhvr>
                                      <p:rCtr x="39" y="-3009"/>
                                    </p:animMotion>
                                  </p:childTnLst>
                                </p:cTn>
                              </p:par>
                              <p:par>
                                <p:cTn id="130" presetID="10" presetClass="entr" presetSubtype="0" fill="hold" grpId="0" nodeType="withEffect">
                                  <p:stCondLst>
                                    <p:cond delay="250"/>
                                  </p:stCondLst>
                                  <p:childTnLst>
                                    <p:set>
                                      <p:cBhvr>
                                        <p:cTn id="131" dur="1" fill="hold">
                                          <p:stCondLst>
                                            <p:cond delay="0"/>
                                          </p:stCondLst>
                                        </p:cTn>
                                        <p:tgtEl>
                                          <p:spTgt spid="106"/>
                                        </p:tgtEl>
                                        <p:attrNameLst>
                                          <p:attrName>style.visibility</p:attrName>
                                        </p:attrNameLst>
                                      </p:cBhvr>
                                      <p:to>
                                        <p:strVal val="visible"/>
                                      </p:to>
                                    </p:set>
                                    <p:animEffect transition="in" filter="fade">
                                      <p:cBhvr>
                                        <p:cTn id="132" dur="500"/>
                                        <p:tgtEl>
                                          <p:spTgt spid="106"/>
                                        </p:tgtEl>
                                      </p:cBhvr>
                                    </p:animEffect>
                                  </p:childTnLst>
                                </p:cTn>
                              </p:par>
                              <p:par>
                                <p:cTn id="133" presetID="42" presetClass="path" presetSubtype="0" decel="100000" fill="hold" grpId="1" nodeType="withEffect">
                                  <p:stCondLst>
                                    <p:cond delay="250"/>
                                  </p:stCondLst>
                                  <p:childTnLst>
                                    <p:animMotion origin="layout" path="M -0.00091 0.06019 L 0 -2.96296E-6 " pathEditMode="relative" rAng="0" ptsTypes="AA">
                                      <p:cBhvr>
                                        <p:cTn id="134" dur="500" fill="hold"/>
                                        <p:tgtEl>
                                          <p:spTgt spid="106"/>
                                        </p:tgtEl>
                                        <p:attrNameLst>
                                          <p:attrName>ppt_x</p:attrName>
                                          <p:attrName>ppt_y</p:attrName>
                                        </p:attrNameLst>
                                      </p:cBhvr>
                                      <p:rCtr x="39" y="-3009"/>
                                    </p:animMotion>
                                  </p:childTnLst>
                                </p:cTn>
                              </p:par>
                              <p:par>
                                <p:cTn id="135" presetID="10" presetClass="entr" presetSubtype="0" fill="hold" grpId="0" nodeType="withEffect">
                                  <p:stCondLst>
                                    <p:cond delay="250"/>
                                  </p:stCondLst>
                                  <p:childTnLst>
                                    <p:set>
                                      <p:cBhvr>
                                        <p:cTn id="136" dur="1" fill="hold">
                                          <p:stCondLst>
                                            <p:cond delay="0"/>
                                          </p:stCondLst>
                                        </p:cTn>
                                        <p:tgtEl>
                                          <p:spTgt spid="35"/>
                                        </p:tgtEl>
                                        <p:attrNameLst>
                                          <p:attrName>style.visibility</p:attrName>
                                        </p:attrNameLst>
                                      </p:cBhvr>
                                      <p:to>
                                        <p:strVal val="visible"/>
                                      </p:to>
                                    </p:set>
                                    <p:animEffect transition="in" filter="fade">
                                      <p:cBhvr>
                                        <p:cTn id="137" dur="500"/>
                                        <p:tgtEl>
                                          <p:spTgt spid="35"/>
                                        </p:tgtEl>
                                      </p:cBhvr>
                                    </p:animEffect>
                                  </p:childTnLst>
                                </p:cTn>
                              </p:par>
                              <p:par>
                                <p:cTn id="138" presetID="42" presetClass="path" presetSubtype="0" decel="100000" fill="hold" grpId="1" nodeType="withEffect">
                                  <p:stCondLst>
                                    <p:cond delay="250"/>
                                  </p:stCondLst>
                                  <p:childTnLst>
                                    <p:animMotion origin="layout" path="M -0.00091 0.06019 L 0 -2.96296E-6 " pathEditMode="relative" rAng="0" ptsTypes="AA">
                                      <p:cBhvr>
                                        <p:cTn id="139" dur="500" fill="hold"/>
                                        <p:tgtEl>
                                          <p:spTgt spid="35"/>
                                        </p:tgtEl>
                                        <p:attrNameLst>
                                          <p:attrName>ppt_x</p:attrName>
                                          <p:attrName>ppt_y</p:attrName>
                                        </p:attrNameLst>
                                      </p:cBhvr>
                                      <p:rCtr x="39" y="-3009"/>
                                    </p:animMotion>
                                  </p:childTnLst>
                                </p:cTn>
                              </p:par>
                              <p:par>
                                <p:cTn id="140" presetID="10" presetClass="entr" presetSubtype="0" fill="hold" grpId="0" nodeType="withEffect">
                                  <p:stCondLst>
                                    <p:cond delay="250"/>
                                  </p:stCondLst>
                                  <p:childTnLst>
                                    <p:set>
                                      <p:cBhvr>
                                        <p:cTn id="141" dur="1" fill="hold">
                                          <p:stCondLst>
                                            <p:cond delay="0"/>
                                          </p:stCondLst>
                                        </p:cTn>
                                        <p:tgtEl>
                                          <p:spTgt spid="103"/>
                                        </p:tgtEl>
                                        <p:attrNameLst>
                                          <p:attrName>style.visibility</p:attrName>
                                        </p:attrNameLst>
                                      </p:cBhvr>
                                      <p:to>
                                        <p:strVal val="visible"/>
                                      </p:to>
                                    </p:set>
                                    <p:animEffect transition="in" filter="fade">
                                      <p:cBhvr>
                                        <p:cTn id="142" dur="500"/>
                                        <p:tgtEl>
                                          <p:spTgt spid="103"/>
                                        </p:tgtEl>
                                      </p:cBhvr>
                                    </p:animEffect>
                                  </p:childTnLst>
                                </p:cTn>
                              </p:par>
                              <p:par>
                                <p:cTn id="143" presetID="42" presetClass="path" presetSubtype="0" decel="100000" fill="hold" grpId="1" nodeType="withEffect">
                                  <p:stCondLst>
                                    <p:cond delay="250"/>
                                  </p:stCondLst>
                                  <p:childTnLst>
                                    <p:animMotion origin="layout" path="M -0.00091 0.06019 L 0 -2.96296E-6 " pathEditMode="relative" rAng="0" ptsTypes="AA">
                                      <p:cBhvr>
                                        <p:cTn id="144" dur="500" fill="hold"/>
                                        <p:tgtEl>
                                          <p:spTgt spid="103"/>
                                        </p:tgtEl>
                                        <p:attrNameLst>
                                          <p:attrName>ppt_x</p:attrName>
                                          <p:attrName>ppt_y</p:attrName>
                                        </p:attrNameLst>
                                      </p:cBhvr>
                                      <p:rCtr x="39" y="-3009"/>
                                    </p:animMotion>
                                  </p:childTnLst>
                                </p:cTn>
                              </p:par>
                              <p:par>
                                <p:cTn id="145" presetID="10" presetClass="entr" presetSubtype="0" fill="hold" grpId="0" nodeType="withEffect">
                                  <p:stCondLst>
                                    <p:cond delay="250"/>
                                  </p:stCondLst>
                                  <p:childTnLst>
                                    <p:set>
                                      <p:cBhvr>
                                        <p:cTn id="146" dur="1" fill="hold">
                                          <p:stCondLst>
                                            <p:cond delay="0"/>
                                          </p:stCondLst>
                                        </p:cTn>
                                        <p:tgtEl>
                                          <p:spTgt spid="101"/>
                                        </p:tgtEl>
                                        <p:attrNameLst>
                                          <p:attrName>style.visibility</p:attrName>
                                        </p:attrNameLst>
                                      </p:cBhvr>
                                      <p:to>
                                        <p:strVal val="visible"/>
                                      </p:to>
                                    </p:set>
                                    <p:animEffect transition="in" filter="fade">
                                      <p:cBhvr>
                                        <p:cTn id="147" dur="500"/>
                                        <p:tgtEl>
                                          <p:spTgt spid="101"/>
                                        </p:tgtEl>
                                      </p:cBhvr>
                                    </p:animEffect>
                                  </p:childTnLst>
                                </p:cTn>
                              </p:par>
                              <p:par>
                                <p:cTn id="148" presetID="42" presetClass="path" presetSubtype="0" decel="100000" fill="hold" grpId="1" nodeType="withEffect">
                                  <p:stCondLst>
                                    <p:cond delay="250"/>
                                  </p:stCondLst>
                                  <p:childTnLst>
                                    <p:animMotion origin="layout" path="M -0.00091 0.06019 L 0 -2.96296E-6 " pathEditMode="relative" rAng="0" ptsTypes="AA">
                                      <p:cBhvr>
                                        <p:cTn id="149" dur="500" fill="hold"/>
                                        <p:tgtEl>
                                          <p:spTgt spid="101"/>
                                        </p:tgtEl>
                                        <p:attrNameLst>
                                          <p:attrName>ppt_x</p:attrName>
                                          <p:attrName>ppt_y</p:attrName>
                                        </p:attrNameLst>
                                      </p:cBhvr>
                                      <p:rCtr x="39" y="-3009"/>
                                    </p:animMotion>
                                  </p:childTnLst>
                                </p:cTn>
                              </p:par>
                              <p:par>
                                <p:cTn id="150" presetID="10" presetClass="entr" presetSubtype="0" fill="hold" nodeType="withEffect">
                                  <p:stCondLst>
                                    <p:cond delay="250"/>
                                  </p:stCondLst>
                                  <p:childTnLst>
                                    <p:set>
                                      <p:cBhvr>
                                        <p:cTn id="151" dur="1" fill="hold">
                                          <p:stCondLst>
                                            <p:cond delay="0"/>
                                          </p:stCondLst>
                                        </p:cTn>
                                        <p:tgtEl>
                                          <p:spTgt spid="17"/>
                                        </p:tgtEl>
                                        <p:attrNameLst>
                                          <p:attrName>style.visibility</p:attrName>
                                        </p:attrNameLst>
                                      </p:cBhvr>
                                      <p:to>
                                        <p:strVal val="visible"/>
                                      </p:to>
                                    </p:set>
                                    <p:animEffect transition="in" filter="fade">
                                      <p:cBhvr>
                                        <p:cTn id="152" dur="500"/>
                                        <p:tgtEl>
                                          <p:spTgt spid="17"/>
                                        </p:tgtEl>
                                      </p:cBhvr>
                                    </p:animEffect>
                                  </p:childTnLst>
                                </p:cTn>
                              </p:par>
                              <p:par>
                                <p:cTn id="153" presetID="42" presetClass="path" presetSubtype="0" decel="100000" fill="hold" nodeType="withEffect">
                                  <p:stCondLst>
                                    <p:cond delay="250"/>
                                  </p:stCondLst>
                                  <p:childTnLst>
                                    <p:animMotion origin="layout" path="M -0.00091 0.06019 L 0 -2.96296E-6 " pathEditMode="relative" rAng="0" ptsTypes="AA">
                                      <p:cBhvr>
                                        <p:cTn id="154" dur="500" fill="hold"/>
                                        <p:tgtEl>
                                          <p:spTgt spid="17"/>
                                        </p:tgtEl>
                                        <p:attrNameLst>
                                          <p:attrName>ppt_x</p:attrName>
                                          <p:attrName>ppt_y</p:attrName>
                                        </p:attrNameLst>
                                      </p:cBhvr>
                                      <p:rCtr x="39" y="-3009"/>
                                    </p:animMotion>
                                  </p:childTnLst>
                                </p:cTn>
                              </p:par>
                              <p:par>
                                <p:cTn id="155" presetID="10" presetClass="entr" presetSubtype="0" fill="hold" nodeType="withEffect">
                                  <p:stCondLst>
                                    <p:cond delay="250"/>
                                  </p:stCondLst>
                                  <p:childTnLst>
                                    <p:set>
                                      <p:cBhvr>
                                        <p:cTn id="156" dur="1" fill="hold">
                                          <p:stCondLst>
                                            <p:cond delay="0"/>
                                          </p:stCondLst>
                                        </p:cTn>
                                        <p:tgtEl>
                                          <p:spTgt spid="31"/>
                                        </p:tgtEl>
                                        <p:attrNameLst>
                                          <p:attrName>style.visibility</p:attrName>
                                        </p:attrNameLst>
                                      </p:cBhvr>
                                      <p:to>
                                        <p:strVal val="visible"/>
                                      </p:to>
                                    </p:set>
                                    <p:animEffect transition="in" filter="fade">
                                      <p:cBhvr>
                                        <p:cTn id="157" dur="500"/>
                                        <p:tgtEl>
                                          <p:spTgt spid="31"/>
                                        </p:tgtEl>
                                      </p:cBhvr>
                                    </p:animEffect>
                                  </p:childTnLst>
                                </p:cTn>
                              </p:par>
                              <p:par>
                                <p:cTn id="158" presetID="42" presetClass="path" presetSubtype="0" decel="100000" fill="hold" nodeType="withEffect">
                                  <p:stCondLst>
                                    <p:cond delay="250"/>
                                  </p:stCondLst>
                                  <p:childTnLst>
                                    <p:animMotion origin="layout" path="M -0.00091 0.06019 L 0 -2.96296E-6 " pathEditMode="relative" rAng="0" ptsTypes="AA">
                                      <p:cBhvr>
                                        <p:cTn id="159" dur="500" fill="hold"/>
                                        <p:tgtEl>
                                          <p:spTgt spid="31"/>
                                        </p:tgtEl>
                                        <p:attrNameLst>
                                          <p:attrName>ppt_x</p:attrName>
                                          <p:attrName>ppt_y</p:attrName>
                                        </p:attrNameLst>
                                      </p:cBhvr>
                                      <p:rCtr x="39" y="-3009"/>
                                    </p:animMotion>
                                  </p:childTnLst>
                                </p:cTn>
                              </p:par>
                              <p:par>
                                <p:cTn id="160" presetID="10" presetClass="entr" presetSubtype="0" fill="hold" grpId="0" nodeType="withEffect">
                                  <p:stCondLst>
                                    <p:cond delay="250"/>
                                  </p:stCondLst>
                                  <p:childTnLst>
                                    <p:set>
                                      <p:cBhvr>
                                        <p:cTn id="161" dur="1" fill="hold">
                                          <p:stCondLst>
                                            <p:cond delay="0"/>
                                          </p:stCondLst>
                                        </p:cTn>
                                        <p:tgtEl>
                                          <p:spTgt spid="32"/>
                                        </p:tgtEl>
                                        <p:attrNameLst>
                                          <p:attrName>style.visibility</p:attrName>
                                        </p:attrNameLst>
                                      </p:cBhvr>
                                      <p:to>
                                        <p:strVal val="visible"/>
                                      </p:to>
                                    </p:set>
                                    <p:animEffect transition="in" filter="fade">
                                      <p:cBhvr>
                                        <p:cTn id="162" dur="500"/>
                                        <p:tgtEl>
                                          <p:spTgt spid="32"/>
                                        </p:tgtEl>
                                      </p:cBhvr>
                                    </p:animEffect>
                                  </p:childTnLst>
                                </p:cTn>
                              </p:par>
                              <p:par>
                                <p:cTn id="163" presetID="42" presetClass="path" presetSubtype="0" decel="100000" fill="hold" grpId="1" nodeType="withEffect">
                                  <p:stCondLst>
                                    <p:cond delay="250"/>
                                  </p:stCondLst>
                                  <p:childTnLst>
                                    <p:animMotion origin="layout" path="M -0.00091 0.06019 L 0 -2.96296E-6 " pathEditMode="relative" rAng="0" ptsTypes="AA">
                                      <p:cBhvr>
                                        <p:cTn id="164" dur="500" fill="hold"/>
                                        <p:tgtEl>
                                          <p:spTgt spid="32"/>
                                        </p:tgtEl>
                                        <p:attrNameLst>
                                          <p:attrName>ppt_x</p:attrName>
                                          <p:attrName>ppt_y</p:attrName>
                                        </p:attrNameLst>
                                      </p:cBhvr>
                                      <p:rCtr x="39" y="-3009"/>
                                    </p:animMotion>
                                  </p:childTnLst>
                                </p:cTn>
                              </p:par>
                              <p:par>
                                <p:cTn id="165" presetID="10" presetClass="entr" presetSubtype="0" fill="hold" grpId="0" nodeType="withEffect">
                                  <p:stCondLst>
                                    <p:cond delay="250"/>
                                  </p:stCondLst>
                                  <p:childTnLst>
                                    <p:set>
                                      <p:cBhvr>
                                        <p:cTn id="166" dur="1" fill="hold">
                                          <p:stCondLst>
                                            <p:cond delay="0"/>
                                          </p:stCondLst>
                                        </p:cTn>
                                        <p:tgtEl>
                                          <p:spTgt spid="145"/>
                                        </p:tgtEl>
                                        <p:attrNameLst>
                                          <p:attrName>style.visibility</p:attrName>
                                        </p:attrNameLst>
                                      </p:cBhvr>
                                      <p:to>
                                        <p:strVal val="visible"/>
                                      </p:to>
                                    </p:set>
                                    <p:animEffect transition="in" filter="fade">
                                      <p:cBhvr>
                                        <p:cTn id="167" dur="500"/>
                                        <p:tgtEl>
                                          <p:spTgt spid="145"/>
                                        </p:tgtEl>
                                      </p:cBhvr>
                                    </p:animEffect>
                                  </p:childTnLst>
                                </p:cTn>
                              </p:par>
                              <p:par>
                                <p:cTn id="168" presetID="42" presetClass="path" presetSubtype="0" decel="100000" fill="hold" grpId="1" nodeType="withEffect">
                                  <p:stCondLst>
                                    <p:cond delay="250"/>
                                  </p:stCondLst>
                                  <p:childTnLst>
                                    <p:animMotion origin="layout" path="M -0.00091 0.06019 L 0 -2.96296E-6 " pathEditMode="relative" rAng="0" ptsTypes="AA">
                                      <p:cBhvr>
                                        <p:cTn id="169" dur="500" fill="hold"/>
                                        <p:tgtEl>
                                          <p:spTgt spid="145"/>
                                        </p:tgtEl>
                                        <p:attrNameLst>
                                          <p:attrName>ppt_x</p:attrName>
                                          <p:attrName>ppt_y</p:attrName>
                                        </p:attrNameLst>
                                      </p:cBhvr>
                                      <p:rCtr x="39" y="-3009"/>
                                    </p:animMotion>
                                  </p:childTnLst>
                                </p:cTn>
                              </p:par>
                              <p:par>
                                <p:cTn id="170" presetID="10" presetClass="entr" presetSubtype="0" fill="hold" grpId="0" nodeType="withEffect">
                                  <p:stCondLst>
                                    <p:cond delay="250"/>
                                  </p:stCondLst>
                                  <p:childTnLst>
                                    <p:set>
                                      <p:cBhvr>
                                        <p:cTn id="171" dur="1" fill="hold">
                                          <p:stCondLst>
                                            <p:cond delay="0"/>
                                          </p:stCondLst>
                                        </p:cTn>
                                        <p:tgtEl>
                                          <p:spTgt spid="36"/>
                                        </p:tgtEl>
                                        <p:attrNameLst>
                                          <p:attrName>style.visibility</p:attrName>
                                        </p:attrNameLst>
                                      </p:cBhvr>
                                      <p:to>
                                        <p:strVal val="visible"/>
                                      </p:to>
                                    </p:set>
                                    <p:animEffect transition="in" filter="fade">
                                      <p:cBhvr>
                                        <p:cTn id="172" dur="500"/>
                                        <p:tgtEl>
                                          <p:spTgt spid="36"/>
                                        </p:tgtEl>
                                      </p:cBhvr>
                                    </p:animEffect>
                                  </p:childTnLst>
                                </p:cTn>
                              </p:par>
                              <p:par>
                                <p:cTn id="173" presetID="42" presetClass="path" presetSubtype="0" decel="100000" fill="hold" grpId="1" nodeType="withEffect">
                                  <p:stCondLst>
                                    <p:cond delay="250"/>
                                  </p:stCondLst>
                                  <p:childTnLst>
                                    <p:animMotion origin="layout" path="M -0.00091 0.06019 L 0 -2.96296E-6 " pathEditMode="relative" rAng="0" ptsTypes="AA">
                                      <p:cBhvr>
                                        <p:cTn id="174" dur="500" fill="hold"/>
                                        <p:tgtEl>
                                          <p:spTgt spid="36"/>
                                        </p:tgtEl>
                                        <p:attrNameLst>
                                          <p:attrName>ppt_x</p:attrName>
                                          <p:attrName>ppt_y</p:attrName>
                                        </p:attrNameLst>
                                      </p:cBhvr>
                                      <p:rCtr x="39" y="-3009"/>
                                    </p:animMotion>
                                  </p:childTnLst>
                                </p:cTn>
                              </p:par>
                              <p:par>
                                <p:cTn id="175" presetID="10" presetClass="entr" presetSubtype="0" fill="hold" grpId="0" nodeType="withEffect">
                                  <p:stCondLst>
                                    <p:cond delay="250"/>
                                  </p:stCondLst>
                                  <p:childTnLst>
                                    <p:set>
                                      <p:cBhvr>
                                        <p:cTn id="176" dur="1" fill="hold">
                                          <p:stCondLst>
                                            <p:cond delay="0"/>
                                          </p:stCondLst>
                                        </p:cTn>
                                        <p:tgtEl>
                                          <p:spTgt spid="144"/>
                                        </p:tgtEl>
                                        <p:attrNameLst>
                                          <p:attrName>style.visibility</p:attrName>
                                        </p:attrNameLst>
                                      </p:cBhvr>
                                      <p:to>
                                        <p:strVal val="visible"/>
                                      </p:to>
                                    </p:set>
                                    <p:animEffect transition="in" filter="fade">
                                      <p:cBhvr>
                                        <p:cTn id="177" dur="500"/>
                                        <p:tgtEl>
                                          <p:spTgt spid="144"/>
                                        </p:tgtEl>
                                      </p:cBhvr>
                                    </p:animEffect>
                                  </p:childTnLst>
                                </p:cTn>
                              </p:par>
                              <p:par>
                                <p:cTn id="178" presetID="42" presetClass="path" presetSubtype="0" decel="100000" fill="hold" grpId="1" nodeType="withEffect">
                                  <p:stCondLst>
                                    <p:cond delay="250"/>
                                  </p:stCondLst>
                                  <p:childTnLst>
                                    <p:animMotion origin="layout" path="M -0.00091 0.06019 L 0 -2.96296E-6 " pathEditMode="relative" rAng="0" ptsTypes="AA">
                                      <p:cBhvr>
                                        <p:cTn id="179" dur="500" fill="hold"/>
                                        <p:tgtEl>
                                          <p:spTgt spid="144"/>
                                        </p:tgtEl>
                                        <p:attrNameLst>
                                          <p:attrName>ppt_x</p:attrName>
                                          <p:attrName>ppt_y</p:attrName>
                                        </p:attrNameLst>
                                      </p:cBhvr>
                                      <p:rCtr x="39" y="-3009"/>
                                    </p:animMotion>
                                  </p:childTnLst>
                                </p:cTn>
                              </p:par>
                              <p:par>
                                <p:cTn id="180" presetID="10" presetClass="entr" presetSubtype="0" fill="hold" grpId="0" nodeType="withEffect">
                                  <p:stCondLst>
                                    <p:cond delay="250"/>
                                  </p:stCondLst>
                                  <p:childTnLst>
                                    <p:set>
                                      <p:cBhvr>
                                        <p:cTn id="181" dur="1" fill="hold">
                                          <p:stCondLst>
                                            <p:cond delay="0"/>
                                          </p:stCondLst>
                                        </p:cTn>
                                        <p:tgtEl>
                                          <p:spTgt spid="25"/>
                                        </p:tgtEl>
                                        <p:attrNameLst>
                                          <p:attrName>style.visibility</p:attrName>
                                        </p:attrNameLst>
                                      </p:cBhvr>
                                      <p:to>
                                        <p:strVal val="visible"/>
                                      </p:to>
                                    </p:set>
                                    <p:animEffect transition="in" filter="fade">
                                      <p:cBhvr>
                                        <p:cTn id="182" dur="500"/>
                                        <p:tgtEl>
                                          <p:spTgt spid="25"/>
                                        </p:tgtEl>
                                      </p:cBhvr>
                                    </p:animEffect>
                                  </p:childTnLst>
                                </p:cTn>
                              </p:par>
                              <p:par>
                                <p:cTn id="183" presetID="42" presetClass="path" presetSubtype="0" decel="100000" fill="hold" grpId="1" nodeType="withEffect">
                                  <p:stCondLst>
                                    <p:cond delay="250"/>
                                  </p:stCondLst>
                                  <p:childTnLst>
                                    <p:animMotion origin="layout" path="M -0.00091 0.06019 L 0 -2.96296E-6 " pathEditMode="relative" rAng="0" ptsTypes="AA">
                                      <p:cBhvr>
                                        <p:cTn id="184" dur="500" fill="hold"/>
                                        <p:tgtEl>
                                          <p:spTgt spid="25"/>
                                        </p:tgtEl>
                                        <p:attrNameLst>
                                          <p:attrName>ppt_x</p:attrName>
                                          <p:attrName>ppt_y</p:attrName>
                                        </p:attrNameLst>
                                      </p:cBhvr>
                                      <p:rCtr x="39" y="-3009"/>
                                    </p:animMotion>
                                  </p:childTnLst>
                                </p:cTn>
                              </p:par>
                              <p:par>
                                <p:cTn id="185" presetID="10" presetClass="entr" presetSubtype="0" fill="hold" nodeType="withEffect">
                                  <p:stCondLst>
                                    <p:cond delay="250"/>
                                  </p:stCondLst>
                                  <p:childTnLst>
                                    <p:set>
                                      <p:cBhvr>
                                        <p:cTn id="186" dur="1" fill="hold">
                                          <p:stCondLst>
                                            <p:cond delay="0"/>
                                          </p:stCondLst>
                                        </p:cTn>
                                        <p:tgtEl>
                                          <p:spTgt spid="24"/>
                                        </p:tgtEl>
                                        <p:attrNameLst>
                                          <p:attrName>style.visibility</p:attrName>
                                        </p:attrNameLst>
                                      </p:cBhvr>
                                      <p:to>
                                        <p:strVal val="visible"/>
                                      </p:to>
                                    </p:set>
                                    <p:animEffect transition="in" filter="fade">
                                      <p:cBhvr>
                                        <p:cTn id="187" dur="500"/>
                                        <p:tgtEl>
                                          <p:spTgt spid="24"/>
                                        </p:tgtEl>
                                      </p:cBhvr>
                                    </p:animEffect>
                                  </p:childTnLst>
                                </p:cTn>
                              </p:par>
                              <p:par>
                                <p:cTn id="188" presetID="42" presetClass="path" presetSubtype="0" decel="100000" fill="hold" nodeType="withEffect">
                                  <p:stCondLst>
                                    <p:cond delay="250"/>
                                  </p:stCondLst>
                                  <p:childTnLst>
                                    <p:animMotion origin="layout" path="M -0.00091 0.06019 L 0 -2.96296E-6 " pathEditMode="relative" rAng="0" ptsTypes="AA">
                                      <p:cBhvr>
                                        <p:cTn id="189" dur="500" fill="hold"/>
                                        <p:tgtEl>
                                          <p:spTgt spid="24"/>
                                        </p:tgtEl>
                                        <p:attrNameLst>
                                          <p:attrName>ppt_x</p:attrName>
                                          <p:attrName>ppt_y</p:attrName>
                                        </p:attrNameLst>
                                      </p:cBhvr>
                                      <p:rCtr x="39" y="-3009"/>
                                    </p:animMotion>
                                  </p:childTnLst>
                                </p:cTn>
                              </p:par>
                              <p:par>
                                <p:cTn id="190" presetID="10" presetClass="entr" presetSubtype="0" fill="hold" grpId="0" nodeType="withEffect">
                                  <p:stCondLst>
                                    <p:cond delay="500"/>
                                  </p:stCondLst>
                                  <p:childTnLst>
                                    <p:set>
                                      <p:cBhvr>
                                        <p:cTn id="191" dur="1" fill="hold">
                                          <p:stCondLst>
                                            <p:cond delay="0"/>
                                          </p:stCondLst>
                                        </p:cTn>
                                        <p:tgtEl>
                                          <p:spTgt spid="146"/>
                                        </p:tgtEl>
                                        <p:attrNameLst>
                                          <p:attrName>style.visibility</p:attrName>
                                        </p:attrNameLst>
                                      </p:cBhvr>
                                      <p:to>
                                        <p:strVal val="visible"/>
                                      </p:to>
                                    </p:set>
                                    <p:animEffect transition="in" filter="fade">
                                      <p:cBhvr>
                                        <p:cTn id="192" dur="500"/>
                                        <p:tgtEl>
                                          <p:spTgt spid="146"/>
                                        </p:tgtEl>
                                      </p:cBhvr>
                                    </p:animEffect>
                                  </p:childTnLst>
                                </p:cTn>
                              </p:par>
                              <p:par>
                                <p:cTn id="193" presetID="42" presetClass="path" presetSubtype="0" decel="100000" fill="hold" grpId="1" nodeType="withEffect">
                                  <p:stCondLst>
                                    <p:cond delay="500"/>
                                  </p:stCondLst>
                                  <p:childTnLst>
                                    <p:animMotion origin="layout" path="M -0.00091 0.06018 L 6.25E-7 4.07407E-6 " pathEditMode="relative" rAng="0" ptsTypes="AA">
                                      <p:cBhvr>
                                        <p:cTn id="194" dur="500" fill="hold"/>
                                        <p:tgtEl>
                                          <p:spTgt spid="146"/>
                                        </p:tgtEl>
                                        <p:attrNameLst>
                                          <p:attrName>ppt_x</p:attrName>
                                          <p:attrName>ppt_y</p:attrName>
                                        </p:attrNameLst>
                                      </p:cBhvr>
                                      <p:rCtr x="39" y="-3009"/>
                                    </p:animMotion>
                                  </p:childTnLst>
                                </p:cTn>
                              </p:par>
                              <p:par>
                                <p:cTn id="195" presetID="10" presetClass="entr" presetSubtype="0" fill="hold" nodeType="withEffect">
                                  <p:stCondLst>
                                    <p:cond delay="500"/>
                                  </p:stCondLst>
                                  <p:childTnLst>
                                    <p:set>
                                      <p:cBhvr>
                                        <p:cTn id="196" dur="1" fill="hold">
                                          <p:stCondLst>
                                            <p:cond delay="0"/>
                                          </p:stCondLst>
                                        </p:cTn>
                                        <p:tgtEl>
                                          <p:spTgt spid="61"/>
                                        </p:tgtEl>
                                        <p:attrNameLst>
                                          <p:attrName>style.visibility</p:attrName>
                                        </p:attrNameLst>
                                      </p:cBhvr>
                                      <p:to>
                                        <p:strVal val="visible"/>
                                      </p:to>
                                    </p:set>
                                    <p:animEffect transition="in" filter="fade">
                                      <p:cBhvr>
                                        <p:cTn id="197" dur="500"/>
                                        <p:tgtEl>
                                          <p:spTgt spid="61"/>
                                        </p:tgtEl>
                                      </p:cBhvr>
                                    </p:animEffect>
                                  </p:childTnLst>
                                </p:cTn>
                              </p:par>
                              <p:par>
                                <p:cTn id="198" presetID="42" presetClass="path" presetSubtype="0" decel="100000" fill="hold" nodeType="withEffect">
                                  <p:stCondLst>
                                    <p:cond delay="500"/>
                                  </p:stCondLst>
                                  <p:childTnLst>
                                    <p:animMotion origin="layout" path="M -0.00091 0.06018 L 6.25E-7 4.07407E-6 " pathEditMode="relative" rAng="0" ptsTypes="AA">
                                      <p:cBhvr>
                                        <p:cTn id="199" dur="500" fill="hold"/>
                                        <p:tgtEl>
                                          <p:spTgt spid="61"/>
                                        </p:tgtEl>
                                        <p:attrNameLst>
                                          <p:attrName>ppt_x</p:attrName>
                                          <p:attrName>ppt_y</p:attrName>
                                        </p:attrNameLst>
                                      </p:cBhvr>
                                      <p:rCtr x="39" y="-3009"/>
                                    </p:animMotion>
                                  </p:childTnLst>
                                </p:cTn>
                              </p:par>
                              <p:par>
                                <p:cTn id="200" presetID="10" presetClass="entr" presetSubtype="0" fill="hold" grpId="0" nodeType="withEffect">
                                  <p:stCondLst>
                                    <p:cond delay="500"/>
                                  </p:stCondLst>
                                  <p:childTnLst>
                                    <p:set>
                                      <p:cBhvr>
                                        <p:cTn id="201" dur="1" fill="hold">
                                          <p:stCondLst>
                                            <p:cond delay="0"/>
                                          </p:stCondLst>
                                        </p:cTn>
                                        <p:tgtEl>
                                          <p:spTgt spid="58"/>
                                        </p:tgtEl>
                                        <p:attrNameLst>
                                          <p:attrName>style.visibility</p:attrName>
                                        </p:attrNameLst>
                                      </p:cBhvr>
                                      <p:to>
                                        <p:strVal val="visible"/>
                                      </p:to>
                                    </p:set>
                                    <p:animEffect transition="in" filter="fade">
                                      <p:cBhvr>
                                        <p:cTn id="202" dur="500"/>
                                        <p:tgtEl>
                                          <p:spTgt spid="58"/>
                                        </p:tgtEl>
                                      </p:cBhvr>
                                    </p:animEffect>
                                  </p:childTnLst>
                                </p:cTn>
                              </p:par>
                              <p:par>
                                <p:cTn id="203" presetID="42" presetClass="path" presetSubtype="0" decel="100000" fill="hold" grpId="1" nodeType="withEffect">
                                  <p:stCondLst>
                                    <p:cond delay="500"/>
                                  </p:stCondLst>
                                  <p:childTnLst>
                                    <p:animMotion origin="layout" path="M -0.00091 0.06019 L 0 -2.96296E-6 " pathEditMode="relative" rAng="0" ptsTypes="AA">
                                      <p:cBhvr>
                                        <p:cTn id="204" dur="500" fill="hold"/>
                                        <p:tgtEl>
                                          <p:spTgt spid="58"/>
                                        </p:tgtEl>
                                        <p:attrNameLst>
                                          <p:attrName>ppt_x</p:attrName>
                                          <p:attrName>ppt_y</p:attrName>
                                        </p:attrNameLst>
                                      </p:cBhvr>
                                      <p:rCtr x="39" y="-3009"/>
                                    </p:animMotion>
                                  </p:childTnLst>
                                </p:cTn>
                              </p:par>
                              <p:par>
                                <p:cTn id="205" presetID="10" presetClass="entr" presetSubtype="0" fill="hold" grpId="0" nodeType="withEffect">
                                  <p:stCondLst>
                                    <p:cond delay="500"/>
                                  </p:stCondLst>
                                  <p:childTnLst>
                                    <p:set>
                                      <p:cBhvr>
                                        <p:cTn id="206" dur="1" fill="hold">
                                          <p:stCondLst>
                                            <p:cond delay="0"/>
                                          </p:stCondLst>
                                        </p:cTn>
                                        <p:tgtEl>
                                          <p:spTgt spid="57"/>
                                        </p:tgtEl>
                                        <p:attrNameLst>
                                          <p:attrName>style.visibility</p:attrName>
                                        </p:attrNameLst>
                                      </p:cBhvr>
                                      <p:to>
                                        <p:strVal val="visible"/>
                                      </p:to>
                                    </p:set>
                                    <p:animEffect transition="in" filter="fade">
                                      <p:cBhvr>
                                        <p:cTn id="207" dur="500"/>
                                        <p:tgtEl>
                                          <p:spTgt spid="57"/>
                                        </p:tgtEl>
                                      </p:cBhvr>
                                    </p:animEffect>
                                  </p:childTnLst>
                                </p:cTn>
                              </p:par>
                              <p:par>
                                <p:cTn id="208" presetID="42" presetClass="path" presetSubtype="0" decel="100000" fill="hold" grpId="1" nodeType="withEffect">
                                  <p:stCondLst>
                                    <p:cond delay="500"/>
                                  </p:stCondLst>
                                  <p:childTnLst>
                                    <p:animMotion origin="layout" path="M -0.00091 0.06019 L 0 -2.96296E-6 " pathEditMode="relative" rAng="0" ptsTypes="AA">
                                      <p:cBhvr>
                                        <p:cTn id="209" dur="500" fill="hold"/>
                                        <p:tgtEl>
                                          <p:spTgt spid="57"/>
                                        </p:tgtEl>
                                        <p:attrNameLst>
                                          <p:attrName>ppt_x</p:attrName>
                                          <p:attrName>ppt_y</p:attrName>
                                        </p:attrNameLst>
                                      </p:cBhvr>
                                      <p:rCtr x="39" y="-3009"/>
                                    </p:animMotion>
                                  </p:childTnLst>
                                </p:cTn>
                              </p:par>
                              <p:par>
                                <p:cTn id="210" presetID="10" presetClass="entr" presetSubtype="0" fill="hold" grpId="0" nodeType="withEffect">
                                  <p:stCondLst>
                                    <p:cond delay="500"/>
                                  </p:stCondLst>
                                  <p:childTnLst>
                                    <p:set>
                                      <p:cBhvr>
                                        <p:cTn id="211" dur="1" fill="hold">
                                          <p:stCondLst>
                                            <p:cond delay="0"/>
                                          </p:stCondLst>
                                        </p:cTn>
                                        <p:tgtEl>
                                          <p:spTgt spid="147"/>
                                        </p:tgtEl>
                                        <p:attrNameLst>
                                          <p:attrName>style.visibility</p:attrName>
                                        </p:attrNameLst>
                                      </p:cBhvr>
                                      <p:to>
                                        <p:strVal val="visible"/>
                                      </p:to>
                                    </p:set>
                                    <p:animEffect transition="in" filter="fade">
                                      <p:cBhvr>
                                        <p:cTn id="212" dur="500"/>
                                        <p:tgtEl>
                                          <p:spTgt spid="147"/>
                                        </p:tgtEl>
                                      </p:cBhvr>
                                    </p:animEffect>
                                  </p:childTnLst>
                                </p:cTn>
                              </p:par>
                              <p:par>
                                <p:cTn id="213" presetID="42" presetClass="path" presetSubtype="0" decel="100000" fill="hold" grpId="1" nodeType="withEffect">
                                  <p:stCondLst>
                                    <p:cond delay="500"/>
                                  </p:stCondLst>
                                  <p:childTnLst>
                                    <p:animMotion origin="layout" path="M -0.00092 0.06018 L 3.75E-6 4.07407E-6 " pathEditMode="relative" rAng="0" ptsTypes="AA">
                                      <p:cBhvr>
                                        <p:cTn id="214" dur="500" fill="hold"/>
                                        <p:tgtEl>
                                          <p:spTgt spid="147"/>
                                        </p:tgtEl>
                                        <p:attrNameLst>
                                          <p:attrName>ppt_x</p:attrName>
                                          <p:attrName>ppt_y</p:attrName>
                                        </p:attrNameLst>
                                      </p:cBhvr>
                                      <p:rCtr x="39" y="-3009"/>
                                    </p:animMotion>
                                  </p:childTnLst>
                                </p:cTn>
                              </p:par>
                              <p:par>
                                <p:cTn id="215" presetID="10" presetClass="entr" presetSubtype="0" fill="hold" nodeType="withEffect">
                                  <p:stCondLst>
                                    <p:cond delay="500"/>
                                  </p:stCondLst>
                                  <p:childTnLst>
                                    <p:set>
                                      <p:cBhvr>
                                        <p:cTn id="216" dur="1" fill="hold">
                                          <p:stCondLst>
                                            <p:cond delay="0"/>
                                          </p:stCondLst>
                                        </p:cTn>
                                        <p:tgtEl>
                                          <p:spTgt spid="72"/>
                                        </p:tgtEl>
                                        <p:attrNameLst>
                                          <p:attrName>style.visibility</p:attrName>
                                        </p:attrNameLst>
                                      </p:cBhvr>
                                      <p:to>
                                        <p:strVal val="visible"/>
                                      </p:to>
                                    </p:set>
                                    <p:animEffect transition="in" filter="fade">
                                      <p:cBhvr>
                                        <p:cTn id="217" dur="500"/>
                                        <p:tgtEl>
                                          <p:spTgt spid="72"/>
                                        </p:tgtEl>
                                      </p:cBhvr>
                                    </p:animEffect>
                                  </p:childTnLst>
                                </p:cTn>
                              </p:par>
                              <p:par>
                                <p:cTn id="218" presetID="42" presetClass="path" presetSubtype="0" decel="100000" fill="hold" nodeType="withEffect">
                                  <p:stCondLst>
                                    <p:cond delay="500"/>
                                  </p:stCondLst>
                                  <p:childTnLst>
                                    <p:animMotion origin="layout" path="M -0.00092 0.06018 L 3.75E-6 4.07407E-6 " pathEditMode="relative" rAng="0" ptsTypes="AA">
                                      <p:cBhvr>
                                        <p:cTn id="219" dur="500" fill="hold"/>
                                        <p:tgtEl>
                                          <p:spTgt spid="72"/>
                                        </p:tgtEl>
                                        <p:attrNameLst>
                                          <p:attrName>ppt_x</p:attrName>
                                          <p:attrName>ppt_y</p:attrName>
                                        </p:attrNameLst>
                                      </p:cBhvr>
                                      <p:rCtr x="39" y="-3009"/>
                                    </p:animMotion>
                                  </p:childTnLst>
                                </p:cTn>
                              </p:par>
                              <p:par>
                                <p:cTn id="220" presetID="10" presetClass="entr" presetSubtype="0" fill="hold" grpId="0" nodeType="withEffect">
                                  <p:stCondLst>
                                    <p:cond delay="500"/>
                                  </p:stCondLst>
                                  <p:childTnLst>
                                    <p:set>
                                      <p:cBhvr>
                                        <p:cTn id="221" dur="1" fill="hold">
                                          <p:stCondLst>
                                            <p:cond delay="0"/>
                                          </p:stCondLst>
                                        </p:cTn>
                                        <p:tgtEl>
                                          <p:spTgt spid="70"/>
                                        </p:tgtEl>
                                        <p:attrNameLst>
                                          <p:attrName>style.visibility</p:attrName>
                                        </p:attrNameLst>
                                      </p:cBhvr>
                                      <p:to>
                                        <p:strVal val="visible"/>
                                      </p:to>
                                    </p:set>
                                    <p:animEffect transition="in" filter="fade">
                                      <p:cBhvr>
                                        <p:cTn id="222" dur="500"/>
                                        <p:tgtEl>
                                          <p:spTgt spid="70"/>
                                        </p:tgtEl>
                                      </p:cBhvr>
                                    </p:animEffect>
                                  </p:childTnLst>
                                </p:cTn>
                              </p:par>
                              <p:par>
                                <p:cTn id="223" presetID="42" presetClass="path" presetSubtype="0" decel="100000" fill="hold" grpId="1" nodeType="withEffect">
                                  <p:stCondLst>
                                    <p:cond delay="500"/>
                                  </p:stCondLst>
                                  <p:childTnLst>
                                    <p:animMotion origin="layout" path="M -0.00091 0.06019 L 0 -2.96296E-6 " pathEditMode="relative" rAng="0" ptsTypes="AA">
                                      <p:cBhvr>
                                        <p:cTn id="224" dur="500" fill="hold"/>
                                        <p:tgtEl>
                                          <p:spTgt spid="70"/>
                                        </p:tgtEl>
                                        <p:attrNameLst>
                                          <p:attrName>ppt_x</p:attrName>
                                          <p:attrName>ppt_y</p:attrName>
                                        </p:attrNameLst>
                                      </p:cBhvr>
                                      <p:rCtr x="39" y="-3009"/>
                                    </p:animMotion>
                                  </p:childTnLst>
                                </p:cTn>
                              </p:par>
                              <p:par>
                                <p:cTn id="225" presetID="10" presetClass="entr" presetSubtype="0" fill="hold" grpId="0" nodeType="withEffect">
                                  <p:stCondLst>
                                    <p:cond delay="500"/>
                                  </p:stCondLst>
                                  <p:childTnLst>
                                    <p:set>
                                      <p:cBhvr>
                                        <p:cTn id="226" dur="1" fill="hold">
                                          <p:stCondLst>
                                            <p:cond delay="0"/>
                                          </p:stCondLst>
                                        </p:cTn>
                                        <p:tgtEl>
                                          <p:spTgt spid="69"/>
                                        </p:tgtEl>
                                        <p:attrNameLst>
                                          <p:attrName>style.visibility</p:attrName>
                                        </p:attrNameLst>
                                      </p:cBhvr>
                                      <p:to>
                                        <p:strVal val="visible"/>
                                      </p:to>
                                    </p:set>
                                    <p:animEffect transition="in" filter="fade">
                                      <p:cBhvr>
                                        <p:cTn id="227" dur="500"/>
                                        <p:tgtEl>
                                          <p:spTgt spid="69"/>
                                        </p:tgtEl>
                                      </p:cBhvr>
                                    </p:animEffect>
                                  </p:childTnLst>
                                </p:cTn>
                              </p:par>
                              <p:par>
                                <p:cTn id="228" presetID="42" presetClass="path" presetSubtype="0" decel="100000" fill="hold" grpId="1" nodeType="withEffect">
                                  <p:stCondLst>
                                    <p:cond delay="500"/>
                                  </p:stCondLst>
                                  <p:childTnLst>
                                    <p:animMotion origin="layout" path="M -0.00091 0.06019 L 0 -2.96296E-6 " pathEditMode="relative" rAng="0" ptsTypes="AA">
                                      <p:cBhvr>
                                        <p:cTn id="229" dur="500" fill="hold"/>
                                        <p:tgtEl>
                                          <p:spTgt spid="69"/>
                                        </p:tgtEl>
                                        <p:attrNameLst>
                                          <p:attrName>ppt_x</p:attrName>
                                          <p:attrName>ppt_y</p:attrName>
                                        </p:attrNameLst>
                                      </p:cBhvr>
                                      <p:rCtr x="39" y="-3009"/>
                                    </p:animMotion>
                                  </p:childTnLst>
                                </p:cTn>
                              </p:par>
                              <p:par>
                                <p:cTn id="230" presetID="10" presetClass="entr" presetSubtype="0" fill="hold" grpId="0" nodeType="withEffect">
                                  <p:stCondLst>
                                    <p:cond delay="500"/>
                                  </p:stCondLst>
                                  <p:childTnLst>
                                    <p:set>
                                      <p:cBhvr>
                                        <p:cTn id="231" dur="1" fill="hold">
                                          <p:stCondLst>
                                            <p:cond delay="0"/>
                                          </p:stCondLst>
                                        </p:cTn>
                                        <p:tgtEl>
                                          <p:spTgt spid="148"/>
                                        </p:tgtEl>
                                        <p:attrNameLst>
                                          <p:attrName>style.visibility</p:attrName>
                                        </p:attrNameLst>
                                      </p:cBhvr>
                                      <p:to>
                                        <p:strVal val="visible"/>
                                      </p:to>
                                    </p:set>
                                    <p:animEffect transition="in" filter="fade">
                                      <p:cBhvr>
                                        <p:cTn id="232" dur="500"/>
                                        <p:tgtEl>
                                          <p:spTgt spid="148"/>
                                        </p:tgtEl>
                                      </p:cBhvr>
                                    </p:animEffect>
                                  </p:childTnLst>
                                </p:cTn>
                              </p:par>
                              <p:par>
                                <p:cTn id="233" presetID="42" presetClass="path" presetSubtype="0" decel="100000" fill="hold" grpId="1" nodeType="withEffect">
                                  <p:stCondLst>
                                    <p:cond delay="500"/>
                                  </p:stCondLst>
                                  <p:childTnLst>
                                    <p:animMotion origin="layout" path="M -0.00091 0.06018 L -3.33333E-6 4.07407E-6 " pathEditMode="relative" rAng="0" ptsTypes="AA">
                                      <p:cBhvr>
                                        <p:cTn id="234" dur="500" fill="hold"/>
                                        <p:tgtEl>
                                          <p:spTgt spid="148"/>
                                        </p:tgtEl>
                                        <p:attrNameLst>
                                          <p:attrName>ppt_x</p:attrName>
                                          <p:attrName>ppt_y</p:attrName>
                                        </p:attrNameLst>
                                      </p:cBhvr>
                                      <p:rCtr x="39" y="-3009"/>
                                    </p:animMotion>
                                  </p:childTnLst>
                                </p:cTn>
                              </p:par>
                              <p:par>
                                <p:cTn id="235" presetID="10" presetClass="entr" presetSubtype="0" fill="hold" nodeType="withEffect">
                                  <p:stCondLst>
                                    <p:cond delay="500"/>
                                  </p:stCondLst>
                                  <p:childTnLst>
                                    <p:set>
                                      <p:cBhvr>
                                        <p:cTn id="236" dur="1" fill="hold">
                                          <p:stCondLst>
                                            <p:cond delay="0"/>
                                          </p:stCondLst>
                                        </p:cTn>
                                        <p:tgtEl>
                                          <p:spTgt spid="119"/>
                                        </p:tgtEl>
                                        <p:attrNameLst>
                                          <p:attrName>style.visibility</p:attrName>
                                        </p:attrNameLst>
                                      </p:cBhvr>
                                      <p:to>
                                        <p:strVal val="visible"/>
                                      </p:to>
                                    </p:set>
                                    <p:animEffect transition="in" filter="fade">
                                      <p:cBhvr>
                                        <p:cTn id="237" dur="500"/>
                                        <p:tgtEl>
                                          <p:spTgt spid="119"/>
                                        </p:tgtEl>
                                      </p:cBhvr>
                                    </p:animEffect>
                                  </p:childTnLst>
                                </p:cTn>
                              </p:par>
                              <p:par>
                                <p:cTn id="238" presetID="42" presetClass="path" presetSubtype="0" decel="100000" fill="hold" nodeType="withEffect">
                                  <p:stCondLst>
                                    <p:cond delay="500"/>
                                  </p:stCondLst>
                                  <p:childTnLst>
                                    <p:animMotion origin="layout" path="M -0.00091 0.06018 L -3.33333E-6 4.07407E-6 " pathEditMode="relative" rAng="0" ptsTypes="AA">
                                      <p:cBhvr>
                                        <p:cTn id="239" dur="500" fill="hold"/>
                                        <p:tgtEl>
                                          <p:spTgt spid="119"/>
                                        </p:tgtEl>
                                        <p:attrNameLst>
                                          <p:attrName>ppt_x</p:attrName>
                                          <p:attrName>ppt_y</p:attrName>
                                        </p:attrNameLst>
                                      </p:cBhvr>
                                      <p:rCtr x="39" y="-3009"/>
                                    </p:animMotion>
                                  </p:childTnLst>
                                </p:cTn>
                              </p:par>
                              <p:par>
                                <p:cTn id="240" presetID="10" presetClass="entr" presetSubtype="0" fill="hold" grpId="0" nodeType="withEffect">
                                  <p:stCondLst>
                                    <p:cond delay="500"/>
                                  </p:stCondLst>
                                  <p:childTnLst>
                                    <p:set>
                                      <p:cBhvr>
                                        <p:cTn id="241" dur="1" fill="hold">
                                          <p:stCondLst>
                                            <p:cond delay="0"/>
                                          </p:stCondLst>
                                        </p:cTn>
                                        <p:tgtEl>
                                          <p:spTgt spid="116"/>
                                        </p:tgtEl>
                                        <p:attrNameLst>
                                          <p:attrName>style.visibility</p:attrName>
                                        </p:attrNameLst>
                                      </p:cBhvr>
                                      <p:to>
                                        <p:strVal val="visible"/>
                                      </p:to>
                                    </p:set>
                                    <p:animEffect transition="in" filter="fade">
                                      <p:cBhvr>
                                        <p:cTn id="242" dur="500"/>
                                        <p:tgtEl>
                                          <p:spTgt spid="116"/>
                                        </p:tgtEl>
                                      </p:cBhvr>
                                    </p:animEffect>
                                  </p:childTnLst>
                                </p:cTn>
                              </p:par>
                              <p:par>
                                <p:cTn id="243" presetID="42" presetClass="path" presetSubtype="0" decel="100000" fill="hold" grpId="1" nodeType="withEffect">
                                  <p:stCondLst>
                                    <p:cond delay="500"/>
                                  </p:stCondLst>
                                  <p:childTnLst>
                                    <p:animMotion origin="layout" path="M -0.00091 0.06019 L 0 -2.96296E-6 " pathEditMode="relative" rAng="0" ptsTypes="AA">
                                      <p:cBhvr>
                                        <p:cTn id="244" dur="500" fill="hold"/>
                                        <p:tgtEl>
                                          <p:spTgt spid="116"/>
                                        </p:tgtEl>
                                        <p:attrNameLst>
                                          <p:attrName>ppt_x</p:attrName>
                                          <p:attrName>ppt_y</p:attrName>
                                        </p:attrNameLst>
                                      </p:cBhvr>
                                      <p:rCtr x="39" y="-3009"/>
                                    </p:animMotion>
                                  </p:childTnLst>
                                </p:cTn>
                              </p:par>
                              <p:par>
                                <p:cTn id="245" presetID="10" presetClass="entr" presetSubtype="0" fill="hold" grpId="0" nodeType="withEffect">
                                  <p:stCondLst>
                                    <p:cond delay="500"/>
                                  </p:stCondLst>
                                  <p:childTnLst>
                                    <p:set>
                                      <p:cBhvr>
                                        <p:cTn id="246" dur="1" fill="hold">
                                          <p:stCondLst>
                                            <p:cond delay="0"/>
                                          </p:stCondLst>
                                        </p:cTn>
                                        <p:tgtEl>
                                          <p:spTgt spid="110"/>
                                        </p:tgtEl>
                                        <p:attrNameLst>
                                          <p:attrName>style.visibility</p:attrName>
                                        </p:attrNameLst>
                                      </p:cBhvr>
                                      <p:to>
                                        <p:strVal val="visible"/>
                                      </p:to>
                                    </p:set>
                                    <p:animEffect transition="in" filter="fade">
                                      <p:cBhvr>
                                        <p:cTn id="247" dur="500"/>
                                        <p:tgtEl>
                                          <p:spTgt spid="110"/>
                                        </p:tgtEl>
                                      </p:cBhvr>
                                    </p:animEffect>
                                  </p:childTnLst>
                                </p:cTn>
                              </p:par>
                              <p:par>
                                <p:cTn id="248" presetID="42" presetClass="path" presetSubtype="0" decel="100000" fill="hold" grpId="1" nodeType="withEffect">
                                  <p:stCondLst>
                                    <p:cond delay="500"/>
                                  </p:stCondLst>
                                  <p:childTnLst>
                                    <p:animMotion origin="layout" path="M -0.00091 0.06019 L 0 -2.96296E-6 " pathEditMode="relative" rAng="0" ptsTypes="AA">
                                      <p:cBhvr>
                                        <p:cTn id="249" dur="500" fill="hold"/>
                                        <p:tgtEl>
                                          <p:spTgt spid="110"/>
                                        </p:tgtEl>
                                        <p:attrNameLst>
                                          <p:attrName>ppt_x</p:attrName>
                                          <p:attrName>ppt_y</p:attrName>
                                        </p:attrNameLst>
                                      </p:cBhvr>
                                      <p:rCtr x="39" y="-3009"/>
                                    </p:animMotion>
                                  </p:childTnLst>
                                </p:cTn>
                              </p:par>
                              <p:par>
                                <p:cTn id="250" presetID="10" presetClass="entr" presetSubtype="0" fill="hold" grpId="0" nodeType="withEffect">
                                  <p:stCondLst>
                                    <p:cond delay="500"/>
                                  </p:stCondLst>
                                  <p:childTnLst>
                                    <p:set>
                                      <p:cBhvr>
                                        <p:cTn id="251" dur="1" fill="hold">
                                          <p:stCondLst>
                                            <p:cond delay="0"/>
                                          </p:stCondLst>
                                        </p:cTn>
                                        <p:tgtEl>
                                          <p:spTgt spid="68"/>
                                        </p:tgtEl>
                                        <p:attrNameLst>
                                          <p:attrName>style.visibility</p:attrName>
                                        </p:attrNameLst>
                                      </p:cBhvr>
                                      <p:to>
                                        <p:strVal val="visible"/>
                                      </p:to>
                                    </p:set>
                                    <p:animEffect transition="in" filter="fade">
                                      <p:cBhvr>
                                        <p:cTn id="252" dur="500"/>
                                        <p:tgtEl>
                                          <p:spTgt spid="68"/>
                                        </p:tgtEl>
                                      </p:cBhvr>
                                    </p:animEffect>
                                  </p:childTnLst>
                                </p:cTn>
                              </p:par>
                              <p:par>
                                <p:cTn id="253" presetID="42" presetClass="path" presetSubtype="0" decel="100000" fill="hold" grpId="1" nodeType="withEffect">
                                  <p:stCondLst>
                                    <p:cond delay="500"/>
                                  </p:stCondLst>
                                  <p:childTnLst>
                                    <p:animMotion origin="layout" path="M -0.00091 0.06019 L 0 -2.96296E-6 " pathEditMode="relative" rAng="0" ptsTypes="AA">
                                      <p:cBhvr>
                                        <p:cTn id="254" dur="500" fill="hold"/>
                                        <p:tgtEl>
                                          <p:spTgt spid="68"/>
                                        </p:tgtEl>
                                        <p:attrNameLst>
                                          <p:attrName>ppt_x</p:attrName>
                                          <p:attrName>ppt_y</p:attrName>
                                        </p:attrNameLst>
                                      </p:cBhvr>
                                      <p:rCtr x="39" y="-3009"/>
                                    </p:animMotion>
                                  </p:childTnLst>
                                </p:cTn>
                              </p:par>
                              <p:par>
                                <p:cTn id="255" presetID="10" presetClass="entr" presetSubtype="0" fill="hold" grpId="0" nodeType="withEffect">
                                  <p:stCondLst>
                                    <p:cond delay="500"/>
                                  </p:stCondLst>
                                  <p:childTnLst>
                                    <p:set>
                                      <p:cBhvr>
                                        <p:cTn id="256" dur="1" fill="hold">
                                          <p:stCondLst>
                                            <p:cond delay="0"/>
                                          </p:stCondLst>
                                        </p:cTn>
                                        <p:tgtEl>
                                          <p:spTgt spid="137"/>
                                        </p:tgtEl>
                                        <p:attrNameLst>
                                          <p:attrName>style.visibility</p:attrName>
                                        </p:attrNameLst>
                                      </p:cBhvr>
                                      <p:to>
                                        <p:strVal val="visible"/>
                                      </p:to>
                                    </p:set>
                                    <p:animEffect transition="in" filter="fade">
                                      <p:cBhvr>
                                        <p:cTn id="257" dur="500"/>
                                        <p:tgtEl>
                                          <p:spTgt spid="137"/>
                                        </p:tgtEl>
                                      </p:cBhvr>
                                    </p:animEffect>
                                  </p:childTnLst>
                                </p:cTn>
                              </p:par>
                              <p:par>
                                <p:cTn id="258" presetID="42" presetClass="path" presetSubtype="0" decel="100000" fill="hold" grpId="1" nodeType="withEffect">
                                  <p:stCondLst>
                                    <p:cond delay="500"/>
                                  </p:stCondLst>
                                  <p:childTnLst>
                                    <p:animMotion origin="layout" path="M -0.00091 0.06019 L 0 -2.96296E-6 " pathEditMode="relative" rAng="0" ptsTypes="AA">
                                      <p:cBhvr>
                                        <p:cTn id="259" dur="500" fill="hold"/>
                                        <p:tgtEl>
                                          <p:spTgt spid="137"/>
                                        </p:tgtEl>
                                        <p:attrNameLst>
                                          <p:attrName>ppt_x</p:attrName>
                                          <p:attrName>ppt_y</p:attrName>
                                        </p:attrNameLst>
                                      </p:cBhvr>
                                      <p:rCtr x="39" y="-3009"/>
                                    </p:animMotion>
                                  </p:childTnLst>
                                </p:cTn>
                              </p:par>
                              <p:par>
                                <p:cTn id="260" presetID="10" presetClass="entr" presetSubtype="0" fill="hold" grpId="0" nodeType="withEffect">
                                  <p:stCondLst>
                                    <p:cond delay="500"/>
                                  </p:stCondLst>
                                  <p:childTnLst>
                                    <p:set>
                                      <p:cBhvr>
                                        <p:cTn id="261" dur="1" fill="hold">
                                          <p:stCondLst>
                                            <p:cond delay="0"/>
                                          </p:stCondLst>
                                        </p:cTn>
                                        <p:tgtEl>
                                          <p:spTgt spid="139"/>
                                        </p:tgtEl>
                                        <p:attrNameLst>
                                          <p:attrName>style.visibility</p:attrName>
                                        </p:attrNameLst>
                                      </p:cBhvr>
                                      <p:to>
                                        <p:strVal val="visible"/>
                                      </p:to>
                                    </p:set>
                                    <p:animEffect transition="in" filter="fade">
                                      <p:cBhvr>
                                        <p:cTn id="262" dur="500"/>
                                        <p:tgtEl>
                                          <p:spTgt spid="139"/>
                                        </p:tgtEl>
                                      </p:cBhvr>
                                    </p:animEffect>
                                  </p:childTnLst>
                                </p:cTn>
                              </p:par>
                              <p:par>
                                <p:cTn id="263" presetID="42" presetClass="path" presetSubtype="0" decel="100000" fill="hold" grpId="1" nodeType="withEffect">
                                  <p:stCondLst>
                                    <p:cond delay="500"/>
                                  </p:stCondLst>
                                  <p:childTnLst>
                                    <p:animMotion origin="layout" path="M -0.00091 0.06019 L 0 -2.96296E-6 " pathEditMode="relative" rAng="0" ptsTypes="AA">
                                      <p:cBhvr>
                                        <p:cTn id="264" dur="500" fill="hold"/>
                                        <p:tgtEl>
                                          <p:spTgt spid="139"/>
                                        </p:tgtEl>
                                        <p:attrNameLst>
                                          <p:attrName>ppt_x</p:attrName>
                                          <p:attrName>ppt_y</p:attrName>
                                        </p:attrNameLst>
                                      </p:cBhvr>
                                      <p:rCtr x="39" y="-30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3" grpId="0" animBg="1"/>
      <p:bldP spid="53" grpId="1" animBg="1"/>
      <p:bldP spid="55" grpId="0" animBg="1"/>
      <p:bldP spid="55" grpId="1" animBg="1"/>
      <p:bldP spid="18" grpId="0" animBg="1"/>
      <p:bldP spid="18" grpId="1" animBg="1"/>
      <p:bldP spid="25" grpId="0" animBg="1"/>
      <p:bldP spid="25" grpId="1" animBg="1"/>
      <p:bldP spid="32" grpId="0" animBg="1"/>
      <p:bldP spid="32" grpId="1" animBg="1"/>
      <p:bldP spid="57" grpId="0" animBg="1"/>
      <p:bldP spid="57" grpId="1" animBg="1"/>
      <p:bldP spid="58" grpId="0" animBg="1"/>
      <p:bldP spid="58" grpId="1" animBg="1"/>
      <p:bldP spid="69" grpId="0" animBg="1"/>
      <p:bldP spid="69" grpId="1" animBg="1"/>
      <p:bldP spid="70" grpId="0" animBg="1"/>
      <p:bldP spid="70" grpId="1" animBg="1"/>
      <p:bldP spid="110" grpId="0" animBg="1"/>
      <p:bldP spid="110" grpId="1" animBg="1"/>
      <p:bldP spid="116" grpId="0" animBg="1"/>
      <p:bldP spid="116" grpId="1" animBg="1"/>
      <p:bldP spid="140" grpId="0" animBg="1"/>
      <p:bldP spid="140" grpId="1" animBg="1"/>
      <p:bldP spid="109" grpId="0"/>
      <p:bldP spid="109" grpId="1"/>
      <p:bldP spid="13" grpId="0" animBg="1"/>
      <p:bldP spid="13" grpId="1" animBg="1"/>
      <p:bldP spid="143" grpId="0" animBg="1"/>
      <p:bldP spid="143" grpId="1" animBg="1"/>
      <p:bldP spid="106" grpId="0"/>
      <p:bldP spid="106" grpId="1"/>
      <p:bldP spid="35" grpId="0" animBg="1"/>
      <p:bldP spid="35" grpId="1" animBg="1"/>
      <p:bldP spid="144" grpId="0" animBg="1"/>
      <p:bldP spid="144" grpId="1" animBg="1"/>
      <p:bldP spid="103" grpId="0"/>
      <p:bldP spid="103" grpId="1"/>
      <p:bldP spid="36" grpId="0" animBg="1"/>
      <p:bldP spid="36" grpId="1" animBg="1"/>
      <p:bldP spid="145" grpId="0" animBg="1"/>
      <p:bldP spid="145" grpId="1" animBg="1"/>
      <p:bldP spid="101" grpId="0"/>
      <p:bldP spid="101" grpId="1"/>
      <p:bldP spid="146" grpId="0" animBg="1"/>
      <p:bldP spid="146" grpId="1" animBg="1"/>
      <p:bldP spid="68" grpId="0"/>
      <p:bldP spid="68" grpId="1"/>
      <p:bldP spid="81" grpId="0"/>
      <p:bldP spid="81" grpId="1"/>
      <p:bldP spid="82" grpId="0"/>
      <p:bldP spid="82" grpId="1"/>
      <p:bldP spid="83" grpId="0"/>
      <p:bldP spid="83" grpId="1"/>
      <p:bldP spid="147" grpId="0" animBg="1"/>
      <p:bldP spid="147" grpId="1" animBg="1"/>
      <p:bldP spid="137" grpId="0"/>
      <p:bldP spid="137" grpId="1"/>
      <p:bldP spid="84" grpId="0"/>
      <p:bldP spid="84" grpId="1"/>
      <p:bldP spid="85" grpId="0"/>
      <p:bldP spid="85" grpId="1"/>
      <p:bldP spid="86" grpId="0"/>
      <p:bldP spid="86" grpId="1"/>
      <p:bldP spid="148" grpId="0" animBg="1"/>
      <p:bldP spid="148" grpId="1" animBg="1"/>
      <p:bldP spid="139" grpId="0"/>
      <p:bldP spid="139" grpId="1"/>
      <p:bldP spid="87" grpId="0"/>
      <p:bldP spid="87" grpId="1"/>
      <p:bldP spid="88" grpId="0"/>
      <p:bldP spid="88" grpId="1"/>
      <p:bldP spid="89" grpId="0"/>
      <p:bldP spid="8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AF286-F481-3DDD-BA7F-544C149A487D}"/>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0ABA5ED6-A007-4D83-A4C1-82C64C76CF53}"/>
              </a:ext>
              <a:ext uri="{C183D7F6-B498-43B3-948B-1728B52AA6E4}">
                <adec:decorative xmlns:adec="http://schemas.microsoft.com/office/drawing/2017/decorative" val="1"/>
              </a:ext>
            </a:extLst>
          </p:cNvPr>
          <p:cNvGrpSpPr/>
          <p:nvPr/>
        </p:nvGrpSpPr>
        <p:grpSpPr>
          <a:xfrm>
            <a:off x="394636" y="231491"/>
            <a:ext cx="11402727" cy="6395018"/>
            <a:chOff x="394636" y="231491"/>
            <a:chExt cx="11402727" cy="6395018"/>
          </a:xfrm>
        </p:grpSpPr>
        <p:sp>
          <p:nvSpPr>
            <p:cNvPr id="7" name="!!Rectangle: Rounded Corners 5">
              <a:extLst>
                <a:ext uri="{FF2B5EF4-FFF2-40B4-BE49-F238E27FC236}">
                  <a16:creationId xmlns:a16="http://schemas.microsoft.com/office/drawing/2014/main" id="{7210462E-7125-1BCC-7973-E3F673CF651C}"/>
                </a:ext>
                <a:ext uri="{C183D7F6-B498-43B3-948B-1728B52AA6E4}">
                  <adec:decorative xmlns:adec="http://schemas.microsoft.com/office/drawing/2017/decorative" val="1"/>
                </a:ext>
              </a:extLst>
            </p:cNvPr>
            <p:cNvSpPr>
              <a:spLocks/>
            </p:cNvSpPr>
            <p:nvPr/>
          </p:nvSpPr>
          <p:spPr>
            <a:xfrm>
              <a:off x="394636" y="231491"/>
              <a:ext cx="11402727" cy="6395018"/>
            </a:xfrm>
            <a:prstGeom prst="roundRect">
              <a:avLst>
                <a:gd name="adj" fmla="val 3057"/>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Sans Text"/>
              </a:endParaRPr>
            </a:p>
          </p:txBody>
        </p:sp>
        <p:sp>
          <p:nvSpPr>
            <p:cNvPr id="159" name="Rectangle: Rounded Corners 158">
              <a:extLst>
                <a:ext uri="{FF2B5EF4-FFF2-40B4-BE49-F238E27FC236}">
                  <a16:creationId xmlns:a16="http://schemas.microsoft.com/office/drawing/2014/main" id="{3B89E713-59F1-A9E5-96F4-8220D4A71BA8}"/>
                </a:ext>
                <a:ext uri="{C183D7F6-B498-43B3-948B-1728B52AA6E4}">
                  <adec:decorative xmlns:adec="http://schemas.microsoft.com/office/drawing/2017/decorative" val="1"/>
                </a:ext>
              </a:extLst>
            </p:cNvPr>
            <p:cNvSpPr>
              <a:spLocks/>
            </p:cNvSpPr>
            <p:nvPr/>
          </p:nvSpPr>
          <p:spPr>
            <a:xfrm>
              <a:off x="2449301" y="4480804"/>
              <a:ext cx="2985537" cy="1955151"/>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160" name="Rectangle: Rounded Corners 159">
              <a:extLst>
                <a:ext uri="{FF2B5EF4-FFF2-40B4-BE49-F238E27FC236}">
                  <a16:creationId xmlns:a16="http://schemas.microsoft.com/office/drawing/2014/main" id="{E10F1BA3-B268-4205-A26E-5F9E8017288C}"/>
                </a:ext>
                <a:ext uri="{C183D7F6-B498-43B3-948B-1728B52AA6E4}">
                  <adec:decorative xmlns:adec="http://schemas.microsoft.com/office/drawing/2017/decorative" val="1"/>
                </a:ext>
              </a:extLst>
            </p:cNvPr>
            <p:cNvSpPr>
              <a:spLocks/>
            </p:cNvSpPr>
            <p:nvPr/>
          </p:nvSpPr>
          <p:spPr>
            <a:xfrm>
              <a:off x="5539390" y="4480804"/>
              <a:ext cx="2985537" cy="1955151"/>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161" name="Rectangle: Rounded Corners 160">
              <a:extLst>
                <a:ext uri="{FF2B5EF4-FFF2-40B4-BE49-F238E27FC236}">
                  <a16:creationId xmlns:a16="http://schemas.microsoft.com/office/drawing/2014/main" id="{6D8428CA-3953-CA8D-3D6B-C776325D9BB6}"/>
                </a:ext>
                <a:ext uri="{C183D7F6-B498-43B3-948B-1728B52AA6E4}">
                  <adec:decorative xmlns:adec="http://schemas.microsoft.com/office/drawing/2017/decorative" val="1"/>
                </a:ext>
              </a:extLst>
            </p:cNvPr>
            <p:cNvSpPr>
              <a:spLocks/>
            </p:cNvSpPr>
            <p:nvPr/>
          </p:nvSpPr>
          <p:spPr>
            <a:xfrm>
              <a:off x="8629478" y="4480804"/>
              <a:ext cx="2985537" cy="1955151"/>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12" name="Rectangle: Rounded Corners 11">
              <a:extLst>
                <a:ext uri="{FF2B5EF4-FFF2-40B4-BE49-F238E27FC236}">
                  <a16:creationId xmlns:a16="http://schemas.microsoft.com/office/drawing/2014/main" id="{9F73C706-D8F7-03D2-9AF7-8A2FDC57CF70}"/>
                </a:ext>
              </a:extLst>
            </p:cNvPr>
            <p:cNvSpPr/>
            <p:nvPr/>
          </p:nvSpPr>
          <p:spPr>
            <a:xfrm>
              <a:off x="2533841" y="4587584"/>
              <a:ext cx="2816456"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200">
                <a:solidFill>
                  <a:schemeClr val="bg1"/>
                </a:solidFill>
                <a:latin typeface="+mj-lt"/>
              </a:endParaRPr>
            </a:p>
          </p:txBody>
        </p:sp>
        <p:sp>
          <p:nvSpPr>
            <p:cNvPr id="31" name="Rectangle: Rounded Corners 30">
              <a:extLst>
                <a:ext uri="{FF2B5EF4-FFF2-40B4-BE49-F238E27FC236}">
                  <a16:creationId xmlns:a16="http://schemas.microsoft.com/office/drawing/2014/main" id="{BDAABFB9-8B8A-0610-38CB-8B698DEF60BE}"/>
                </a:ext>
              </a:extLst>
            </p:cNvPr>
            <p:cNvSpPr/>
            <p:nvPr/>
          </p:nvSpPr>
          <p:spPr>
            <a:xfrm>
              <a:off x="5623931" y="4587584"/>
              <a:ext cx="2816456"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200">
                <a:solidFill>
                  <a:schemeClr val="bg1"/>
                </a:solidFill>
                <a:latin typeface="+mj-lt"/>
              </a:endParaRPr>
            </a:p>
          </p:txBody>
        </p:sp>
        <p:sp>
          <p:nvSpPr>
            <p:cNvPr id="39" name="Rectangle: Rounded Corners 38">
              <a:extLst>
                <a:ext uri="{FF2B5EF4-FFF2-40B4-BE49-F238E27FC236}">
                  <a16:creationId xmlns:a16="http://schemas.microsoft.com/office/drawing/2014/main" id="{D65E618C-B655-56AF-BECF-C9B82CBCB893}"/>
                </a:ext>
              </a:extLst>
            </p:cNvPr>
            <p:cNvSpPr/>
            <p:nvPr/>
          </p:nvSpPr>
          <p:spPr>
            <a:xfrm>
              <a:off x="8714018" y="4587584"/>
              <a:ext cx="2816456"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200">
                <a:solidFill>
                  <a:schemeClr val="bg1"/>
                </a:solidFill>
                <a:latin typeface="+mj-lt"/>
              </a:endParaRPr>
            </a:p>
          </p:txBody>
        </p:sp>
        <p:sp>
          <p:nvSpPr>
            <p:cNvPr id="60" name="Rectangle: Rounded Corners 59">
              <a:extLst>
                <a:ext uri="{FF2B5EF4-FFF2-40B4-BE49-F238E27FC236}">
                  <a16:creationId xmlns:a16="http://schemas.microsoft.com/office/drawing/2014/main" id="{06E5B2C5-C713-79FC-78E5-C613753E1643}"/>
                </a:ext>
                <a:ext uri="{C183D7F6-B498-43B3-948B-1728B52AA6E4}">
                  <adec:decorative xmlns:adec="http://schemas.microsoft.com/office/drawing/2017/decorative" val="1"/>
                </a:ext>
              </a:extLst>
            </p:cNvPr>
            <p:cNvSpPr>
              <a:spLocks/>
            </p:cNvSpPr>
            <p:nvPr/>
          </p:nvSpPr>
          <p:spPr>
            <a:xfrm>
              <a:off x="2449301" y="920097"/>
              <a:ext cx="4533126" cy="2685539"/>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61" name="Rectangle: Rounded Corners 60">
              <a:extLst>
                <a:ext uri="{FF2B5EF4-FFF2-40B4-BE49-F238E27FC236}">
                  <a16:creationId xmlns:a16="http://schemas.microsoft.com/office/drawing/2014/main" id="{0608E780-FE39-1A9E-888D-4CF1B45F3E4D}"/>
                </a:ext>
                <a:ext uri="{C183D7F6-B498-43B3-948B-1728B52AA6E4}">
                  <adec:decorative xmlns:adec="http://schemas.microsoft.com/office/drawing/2017/decorative" val="1"/>
                </a:ext>
              </a:extLst>
            </p:cNvPr>
            <p:cNvSpPr>
              <a:spLocks/>
            </p:cNvSpPr>
            <p:nvPr/>
          </p:nvSpPr>
          <p:spPr>
            <a:xfrm>
              <a:off x="7081889" y="920097"/>
              <a:ext cx="4533126" cy="2685539"/>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99" name="Rectangle: Rounded Corners 98">
              <a:extLst>
                <a:ext uri="{FF2B5EF4-FFF2-40B4-BE49-F238E27FC236}">
                  <a16:creationId xmlns:a16="http://schemas.microsoft.com/office/drawing/2014/main" id="{334ABF8E-81EC-5608-6034-D6800B01145D}"/>
                </a:ext>
              </a:extLst>
            </p:cNvPr>
            <p:cNvSpPr/>
            <p:nvPr/>
          </p:nvSpPr>
          <p:spPr>
            <a:xfrm>
              <a:off x="2535493" y="1026877"/>
              <a:ext cx="4360743"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200">
                <a:solidFill>
                  <a:schemeClr val="bg1"/>
                </a:solidFill>
                <a:latin typeface="+mj-lt"/>
              </a:endParaRPr>
            </a:p>
          </p:txBody>
        </p:sp>
        <p:sp>
          <p:nvSpPr>
            <p:cNvPr id="107" name="Rectangle: Rounded Corners 106">
              <a:extLst>
                <a:ext uri="{FF2B5EF4-FFF2-40B4-BE49-F238E27FC236}">
                  <a16:creationId xmlns:a16="http://schemas.microsoft.com/office/drawing/2014/main" id="{7B9D578D-7917-8586-350B-8621A528B6D8}"/>
                </a:ext>
              </a:extLst>
            </p:cNvPr>
            <p:cNvSpPr/>
            <p:nvPr/>
          </p:nvSpPr>
          <p:spPr>
            <a:xfrm>
              <a:off x="7168081" y="1026877"/>
              <a:ext cx="4360743"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200">
                <a:solidFill>
                  <a:schemeClr val="bg1"/>
                </a:solidFill>
                <a:latin typeface="+mj-lt"/>
              </a:endParaRPr>
            </a:p>
          </p:txBody>
        </p:sp>
        <p:grpSp>
          <p:nvGrpSpPr>
            <p:cNvPr id="109" name="Group 108">
              <a:extLst>
                <a:ext uri="{FF2B5EF4-FFF2-40B4-BE49-F238E27FC236}">
                  <a16:creationId xmlns:a16="http://schemas.microsoft.com/office/drawing/2014/main" id="{838D3ADB-2371-AA83-EA1E-6E6B2B9E577A}"/>
                </a:ext>
                <a:ext uri="{C183D7F6-B498-43B3-948B-1728B52AA6E4}">
                  <adec:decorative xmlns:adec="http://schemas.microsoft.com/office/drawing/2017/decorative" val="1"/>
                </a:ext>
              </a:extLst>
            </p:cNvPr>
            <p:cNvGrpSpPr>
              <a:grpSpLocks/>
            </p:cNvGrpSpPr>
            <p:nvPr/>
          </p:nvGrpSpPr>
          <p:grpSpPr>
            <a:xfrm>
              <a:off x="7218926" y="1081449"/>
              <a:ext cx="373457" cy="373456"/>
              <a:chOff x="3101063" y="1686958"/>
              <a:chExt cx="2149566" cy="2149566"/>
            </a:xfrm>
            <a:effectLst/>
          </p:grpSpPr>
          <p:grpSp>
            <p:nvGrpSpPr>
              <p:cNvPr id="110" name="Group 109">
                <a:extLst>
                  <a:ext uri="{FF2B5EF4-FFF2-40B4-BE49-F238E27FC236}">
                    <a16:creationId xmlns:a16="http://schemas.microsoft.com/office/drawing/2014/main" id="{E8BCFD71-0E08-F3F3-1621-0C80C8A86C64}"/>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2" name="Oval 111">
                  <a:extLst>
                    <a:ext uri="{FF2B5EF4-FFF2-40B4-BE49-F238E27FC236}">
                      <a16:creationId xmlns:a16="http://schemas.microsoft.com/office/drawing/2014/main" id="{D2706718-6937-477C-D5DE-31AFF4AEDD3D}"/>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3" name="Oval 46_1">
                  <a:extLst>
                    <a:ext uri="{FF2B5EF4-FFF2-40B4-BE49-F238E27FC236}">
                      <a16:creationId xmlns:a16="http://schemas.microsoft.com/office/drawing/2014/main" id="{22C22989-0A27-F22B-49D2-50C728107DBD}"/>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1" name="Oval 34_1">
                <a:extLst>
                  <a:ext uri="{FF2B5EF4-FFF2-40B4-BE49-F238E27FC236}">
                    <a16:creationId xmlns:a16="http://schemas.microsoft.com/office/drawing/2014/main" id="{924F230D-DBF1-68BC-D5D6-13862044CA9F}"/>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3" name="Group 12">
              <a:extLst>
                <a:ext uri="{FF2B5EF4-FFF2-40B4-BE49-F238E27FC236}">
                  <a16:creationId xmlns:a16="http://schemas.microsoft.com/office/drawing/2014/main" id="{51C27B9D-C3F2-D966-A340-5BDDCA1A40CB}"/>
                </a:ext>
                <a:ext uri="{C183D7F6-B498-43B3-948B-1728B52AA6E4}">
                  <adec:decorative xmlns:adec="http://schemas.microsoft.com/office/drawing/2017/decorative" val="1"/>
                </a:ext>
              </a:extLst>
            </p:cNvPr>
            <p:cNvGrpSpPr>
              <a:grpSpLocks/>
            </p:cNvGrpSpPr>
            <p:nvPr/>
          </p:nvGrpSpPr>
          <p:grpSpPr>
            <a:xfrm>
              <a:off x="2584686" y="4642156"/>
              <a:ext cx="373457" cy="373456"/>
              <a:chOff x="3101063" y="1686958"/>
              <a:chExt cx="2149566" cy="2149566"/>
            </a:xfrm>
            <a:effectLst/>
          </p:grpSpPr>
          <p:grpSp>
            <p:nvGrpSpPr>
              <p:cNvPr id="17" name="Group 16">
                <a:extLst>
                  <a:ext uri="{FF2B5EF4-FFF2-40B4-BE49-F238E27FC236}">
                    <a16:creationId xmlns:a16="http://schemas.microsoft.com/office/drawing/2014/main" id="{11729F15-66DE-5C77-6C83-370EE7E6BD7F}"/>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5" name="Oval 24">
                  <a:extLst>
                    <a:ext uri="{FF2B5EF4-FFF2-40B4-BE49-F238E27FC236}">
                      <a16:creationId xmlns:a16="http://schemas.microsoft.com/office/drawing/2014/main" id="{47069FBF-8D60-E6CC-E721-33C317A91BF5}"/>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Oval 46_1">
                  <a:extLst>
                    <a:ext uri="{FF2B5EF4-FFF2-40B4-BE49-F238E27FC236}">
                      <a16:creationId xmlns:a16="http://schemas.microsoft.com/office/drawing/2014/main" id="{BEA56BAE-72E7-9112-68C7-8A5A2C40EA0F}"/>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9" name="Oval 34_1">
                <a:extLst>
                  <a:ext uri="{FF2B5EF4-FFF2-40B4-BE49-F238E27FC236}">
                    <a16:creationId xmlns:a16="http://schemas.microsoft.com/office/drawing/2014/main" id="{7062E648-DCEF-F9D4-BE18-789C7108482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33" name="Group 32">
              <a:extLst>
                <a:ext uri="{FF2B5EF4-FFF2-40B4-BE49-F238E27FC236}">
                  <a16:creationId xmlns:a16="http://schemas.microsoft.com/office/drawing/2014/main" id="{031A85DB-A143-EBC7-3542-27932D851716}"/>
                </a:ext>
                <a:ext uri="{C183D7F6-B498-43B3-948B-1728B52AA6E4}">
                  <adec:decorative xmlns:adec="http://schemas.microsoft.com/office/drawing/2017/decorative" val="1"/>
                </a:ext>
              </a:extLst>
            </p:cNvPr>
            <p:cNvGrpSpPr>
              <a:grpSpLocks/>
            </p:cNvGrpSpPr>
            <p:nvPr/>
          </p:nvGrpSpPr>
          <p:grpSpPr>
            <a:xfrm>
              <a:off x="5674776" y="4642156"/>
              <a:ext cx="373457" cy="373456"/>
              <a:chOff x="3101063" y="1686958"/>
              <a:chExt cx="2149566" cy="2149566"/>
            </a:xfrm>
            <a:effectLst/>
          </p:grpSpPr>
          <p:grpSp>
            <p:nvGrpSpPr>
              <p:cNvPr id="34" name="Group 33">
                <a:extLst>
                  <a:ext uri="{FF2B5EF4-FFF2-40B4-BE49-F238E27FC236}">
                    <a16:creationId xmlns:a16="http://schemas.microsoft.com/office/drawing/2014/main" id="{ADAA6657-FFD7-52FB-BACE-8082696E38C3}"/>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6" name="Oval 35">
                  <a:extLst>
                    <a:ext uri="{FF2B5EF4-FFF2-40B4-BE49-F238E27FC236}">
                      <a16:creationId xmlns:a16="http://schemas.microsoft.com/office/drawing/2014/main" id="{F6AB46B5-16F0-D6B8-B3DB-8D75B99F9CC5}"/>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7" name="Oval 46_1">
                  <a:extLst>
                    <a:ext uri="{FF2B5EF4-FFF2-40B4-BE49-F238E27FC236}">
                      <a16:creationId xmlns:a16="http://schemas.microsoft.com/office/drawing/2014/main" id="{8AAB7F63-35DE-5827-B5CE-C9AE24F3D244}"/>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5" name="Oval 34_1">
                <a:extLst>
                  <a:ext uri="{FF2B5EF4-FFF2-40B4-BE49-F238E27FC236}">
                    <a16:creationId xmlns:a16="http://schemas.microsoft.com/office/drawing/2014/main" id="{CB898571-DC3F-4E19-1AFF-61D98F2F9E8E}"/>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41" name="Group 40">
              <a:extLst>
                <a:ext uri="{FF2B5EF4-FFF2-40B4-BE49-F238E27FC236}">
                  <a16:creationId xmlns:a16="http://schemas.microsoft.com/office/drawing/2014/main" id="{ED6A7AA6-2BC0-25EE-2E60-4632813E9459}"/>
                </a:ext>
                <a:ext uri="{C183D7F6-B498-43B3-948B-1728B52AA6E4}">
                  <adec:decorative xmlns:adec="http://schemas.microsoft.com/office/drawing/2017/decorative" val="1"/>
                </a:ext>
              </a:extLst>
            </p:cNvPr>
            <p:cNvGrpSpPr>
              <a:grpSpLocks/>
            </p:cNvGrpSpPr>
            <p:nvPr/>
          </p:nvGrpSpPr>
          <p:grpSpPr>
            <a:xfrm>
              <a:off x="8764863" y="4642156"/>
              <a:ext cx="373457" cy="373456"/>
              <a:chOff x="3101063" y="1686958"/>
              <a:chExt cx="2149566" cy="2149566"/>
            </a:xfrm>
            <a:effectLst/>
          </p:grpSpPr>
          <p:grpSp>
            <p:nvGrpSpPr>
              <p:cNvPr id="42" name="Group 41">
                <a:extLst>
                  <a:ext uri="{FF2B5EF4-FFF2-40B4-BE49-F238E27FC236}">
                    <a16:creationId xmlns:a16="http://schemas.microsoft.com/office/drawing/2014/main" id="{CD602008-5D55-E237-7595-15CFD5D6D763}"/>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44" name="Oval 43">
                  <a:extLst>
                    <a:ext uri="{FF2B5EF4-FFF2-40B4-BE49-F238E27FC236}">
                      <a16:creationId xmlns:a16="http://schemas.microsoft.com/office/drawing/2014/main" id="{D0B24D8D-68BA-973C-A034-73064264008B}"/>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5" name="Oval 46_1">
                  <a:extLst>
                    <a:ext uri="{FF2B5EF4-FFF2-40B4-BE49-F238E27FC236}">
                      <a16:creationId xmlns:a16="http://schemas.microsoft.com/office/drawing/2014/main" id="{D12DC8DE-9102-07B9-1287-FBD29AC0FB8F}"/>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43" name="Oval 34_1">
                <a:extLst>
                  <a:ext uri="{FF2B5EF4-FFF2-40B4-BE49-F238E27FC236}">
                    <a16:creationId xmlns:a16="http://schemas.microsoft.com/office/drawing/2014/main" id="{D45B5258-E17B-0E06-54F4-95C41054D7C4}"/>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01" name="Group 100">
              <a:extLst>
                <a:ext uri="{FF2B5EF4-FFF2-40B4-BE49-F238E27FC236}">
                  <a16:creationId xmlns:a16="http://schemas.microsoft.com/office/drawing/2014/main" id="{C928F212-0531-9945-18AB-3847871A1236}"/>
                </a:ext>
                <a:ext uri="{C183D7F6-B498-43B3-948B-1728B52AA6E4}">
                  <adec:decorative xmlns:adec="http://schemas.microsoft.com/office/drawing/2017/decorative" val="1"/>
                </a:ext>
              </a:extLst>
            </p:cNvPr>
            <p:cNvGrpSpPr>
              <a:grpSpLocks/>
            </p:cNvGrpSpPr>
            <p:nvPr/>
          </p:nvGrpSpPr>
          <p:grpSpPr>
            <a:xfrm>
              <a:off x="2586338" y="1081449"/>
              <a:ext cx="373457" cy="373456"/>
              <a:chOff x="3101063" y="1686958"/>
              <a:chExt cx="2149566" cy="2149566"/>
            </a:xfrm>
            <a:effectLst/>
          </p:grpSpPr>
          <p:grpSp>
            <p:nvGrpSpPr>
              <p:cNvPr id="102" name="Group 101">
                <a:extLst>
                  <a:ext uri="{FF2B5EF4-FFF2-40B4-BE49-F238E27FC236}">
                    <a16:creationId xmlns:a16="http://schemas.microsoft.com/office/drawing/2014/main" id="{2F688DC2-9964-E01D-E91C-76AB573061AB}"/>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4" name="Oval 103">
                  <a:extLst>
                    <a:ext uri="{FF2B5EF4-FFF2-40B4-BE49-F238E27FC236}">
                      <a16:creationId xmlns:a16="http://schemas.microsoft.com/office/drawing/2014/main" id="{A1681FEC-989F-F7FE-8C46-31ECA5DFA253}"/>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5" name="Oval 46_1">
                  <a:extLst>
                    <a:ext uri="{FF2B5EF4-FFF2-40B4-BE49-F238E27FC236}">
                      <a16:creationId xmlns:a16="http://schemas.microsoft.com/office/drawing/2014/main" id="{84FC3BBE-12A0-E97E-5118-ED6BBE681EF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3" name="Oval 34_1">
                <a:extLst>
                  <a:ext uri="{FF2B5EF4-FFF2-40B4-BE49-F238E27FC236}">
                    <a16:creationId xmlns:a16="http://schemas.microsoft.com/office/drawing/2014/main" id="{6113E8B7-C673-0056-7495-123A9CB82DF1}"/>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29" name="Group 28">
              <a:extLst>
                <a:ext uri="{FF2B5EF4-FFF2-40B4-BE49-F238E27FC236}">
                  <a16:creationId xmlns:a16="http://schemas.microsoft.com/office/drawing/2014/main" id="{434FE73E-26DF-BFC2-CBA8-C537C289FAFC}"/>
                </a:ext>
              </a:extLst>
            </p:cNvPr>
            <p:cNvGrpSpPr/>
            <p:nvPr/>
          </p:nvGrpSpPr>
          <p:grpSpPr>
            <a:xfrm>
              <a:off x="2358876" y="4228548"/>
              <a:ext cx="9346564" cy="2288371"/>
              <a:chOff x="2358876" y="602467"/>
              <a:chExt cx="9346564" cy="2288371"/>
            </a:xfrm>
          </p:grpSpPr>
          <p:sp>
            <p:nvSpPr>
              <p:cNvPr id="22" name="Freeform: Shape 21">
                <a:extLst>
                  <a:ext uri="{FF2B5EF4-FFF2-40B4-BE49-F238E27FC236}">
                    <a16:creationId xmlns:a16="http://schemas.microsoft.com/office/drawing/2014/main" id="{C939C417-D77A-5E07-03D1-6B29566DD58B}"/>
                  </a:ext>
                </a:extLst>
              </p:cNvPr>
              <p:cNvSpPr>
                <a:spLocks/>
              </p:cNvSpPr>
              <p:nvPr/>
            </p:nvSpPr>
            <p:spPr bwMode="auto">
              <a:xfrm>
                <a:off x="2358876" y="670092"/>
                <a:ext cx="9346564" cy="2220746"/>
              </a:xfrm>
              <a:custGeom>
                <a:avLst/>
                <a:gdLst>
                  <a:gd name="connsiteX0" fmla="*/ 86853 w 9346564"/>
                  <a:gd name="connsiteY0" fmla="*/ 0 h 2220746"/>
                  <a:gd name="connsiteX1" fmla="*/ 3735656 w 9346564"/>
                  <a:gd name="connsiteY1" fmla="*/ 0 h 2220746"/>
                  <a:gd name="connsiteX2" fmla="*/ 3735656 w 9346564"/>
                  <a:gd name="connsiteY2" fmla="*/ 148055 h 2220746"/>
                  <a:gd name="connsiteX3" fmla="*/ 5604561 w 9346564"/>
                  <a:gd name="connsiteY3" fmla="*/ 148055 h 2220746"/>
                  <a:gd name="connsiteX4" fmla="*/ 5604561 w 9346564"/>
                  <a:gd name="connsiteY4" fmla="*/ 0 h 2220746"/>
                  <a:gd name="connsiteX5" fmla="*/ 9259711 w 9346564"/>
                  <a:gd name="connsiteY5" fmla="*/ 0 h 2220746"/>
                  <a:gd name="connsiteX6" fmla="*/ 9346564 w 9346564"/>
                  <a:gd name="connsiteY6" fmla="*/ 86853 h 2220746"/>
                  <a:gd name="connsiteX7" fmla="*/ 9346564 w 9346564"/>
                  <a:gd name="connsiteY7" fmla="*/ 2133893 h 2220746"/>
                  <a:gd name="connsiteX8" fmla="*/ 9259711 w 9346564"/>
                  <a:gd name="connsiteY8" fmla="*/ 2220746 h 2220746"/>
                  <a:gd name="connsiteX9" fmla="*/ 86853 w 9346564"/>
                  <a:gd name="connsiteY9" fmla="*/ 2220746 h 2220746"/>
                  <a:gd name="connsiteX10" fmla="*/ 0 w 9346564"/>
                  <a:gd name="connsiteY10" fmla="*/ 2133893 h 2220746"/>
                  <a:gd name="connsiteX11" fmla="*/ 0 w 9346564"/>
                  <a:gd name="connsiteY11" fmla="*/ 86853 h 2220746"/>
                  <a:gd name="connsiteX12" fmla="*/ 86853 w 9346564"/>
                  <a:gd name="connsiteY12" fmla="*/ 0 h 2220746"/>
                  <a:gd name="connsiteX0" fmla="*/ 3735656 w 9346564"/>
                  <a:gd name="connsiteY0" fmla="*/ 148055 h 2220746"/>
                  <a:gd name="connsiteX1" fmla="*/ 5604561 w 9346564"/>
                  <a:gd name="connsiteY1" fmla="*/ 148055 h 2220746"/>
                  <a:gd name="connsiteX2" fmla="*/ 5604561 w 9346564"/>
                  <a:gd name="connsiteY2" fmla="*/ 0 h 2220746"/>
                  <a:gd name="connsiteX3" fmla="*/ 9259711 w 9346564"/>
                  <a:gd name="connsiteY3" fmla="*/ 0 h 2220746"/>
                  <a:gd name="connsiteX4" fmla="*/ 9346564 w 9346564"/>
                  <a:gd name="connsiteY4" fmla="*/ 86853 h 2220746"/>
                  <a:gd name="connsiteX5" fmla="*/ 9346564 w 9346564"/>
                  <a:gd name="connsiteY5" fmla="*/ 2133893 h 2220746"/>
                  <a:gd name="connsiteX6" fmla="*/ 9259711 w 9346564"/>
                  <a:gd name="connsiteY6" fmla="*/ 2220746 h 2220746"/>
                  <a:gd name="connsiteX7" fmla="*/ 86853 w 9346564"/>
                  <a:gd name="connsiteY7" fmla="*/ 2220746 h 2220746"/>
                  <a:gd name="connsiteX8" fmla="*/ 0 w 9346564"/>
                  <a:gd name="connsiteY8" fmla="*/ 2133893 h 2220746"/>
                  <a:gd name="connsiteX9" fmla="*/ 0 w 9346564"/>
                  <a:gd name="connsiteY9" fmla="*/ 86853 h 2220746"/>
                  <a:gd name="connsiteX10" fmla="*/ 86853 w 9346564"/>
                  <a:gd name="connsiteY10" fmla="*/ 0 h 2220746"/>
                  <a:gd name="connsiteX11" fmla="*/ 3735656 w 9346564"/>
                  <a:gd name="connsiteY11" fmla="*/ 0 h 2220746"/>
                  <a:gd name="connsiteX12" fmla="*/ 3827096 w 9346564"/>
                  <a:gd name="connsiteY12" fmla="*/ 239495 h 2220746"/>
                  <a:gd name="connsiteX0" fmla="*/ 3735656 w 9346564"/>
                  <a:gd name="connsiteY0" fmla="*/ 148055 h 2220746"/>
                  <a:gd name="connsiteX1" fmla="*/ 5604561 w 9346564"/>
                  <a:gd name="connsiteY1" fmla="*/ 148055 h 2220746"/>
                  <a:gd name="connsiteX2" fmla="*/ 5604561 w 9346564"/>
                  <a:gd name="connsiteY2" fmla="*/ 0 h 2220746"/>
                  <a:gd name="connsiteX3" fmla="*/ 9259711 w 9346564"/>
                  <a:gd name="connsiteY3" fmla="*/ 0 h 2220746"/>
                  <a:gd name="connsiteX4" fmla="*/ 9346564 w 9346564"/>
                  <a:gd name="connsiteY4" fmla="*/ 86853 h 2220746"/>
                  <a:gd name="connsiteX5" fmla="*/ 9346564 w 9346564"/>
                  <a:gd name="connsiteY5" fmla="*/ 2133893 h 2220746"/>
                  <a:gd name="connsiteX6" fmla="*/ 9259711 w 9346564"/>
                  <a:gd name="connsiteY6" fmla="*/ 2220746 h 2220746"/>
                  <a:gd name="connsiteX7" fmla="*/ 86853 w 9346564"/>
                  <a:gd name="connsiteY7" fmla="*/ 2220746 h 2220746"/>
                  <a:gd name="connsiteX8" fmla="*/ 0 w 9346564"/>
                  <a:gd name="connsiteY8" fmla="*/ 2133893 h 2220746"/>
                  <a:gd name="connsiteX9" fmla="*/ 0 w 9346564"/>
                  <a:gd name="connsiteY9" fmla="*/ 86853 h 2220746"/>
                  <a:gd name="connsiteX10" fmla="*/ 86853 w 9346564"/>
                  <a:gd name="connsiteY10" fmla="*/ 0 h 2220746"/>
                  <a:gd name="connsiteX11" fmla="*/ 3735656 w 9346564"/>
                  <a:gd name="connsiteY11" fmla="*/ 0 h 2220746"/>
                  <a:gd name="connsiteX0" fmla="*/ 3735656 w 9346564"/>
                  <a:gd name="connsiteY0" fmla="*/ 148055 h 2220746"/>
                  <a:gd name="connsiteX1" fmla="*/ 3751412 w 9346564"/>
                  <a:gd name="connsiteY1" fmla="*/ 146677 h 2220746"/>
                  <a:gd name="connsiteX2" fmla="*/ 5604561 w 9346564"/>
                  <a:gd name="connsiteY2" fmla="*/ 148055 h 2220746"/>
                  <a:gd name="connsiteX3" fmla="*/ 5604561 w 9346564"/>
                  <a:gd name="connsiteY3" fmla="*/ 0 h 2220746"/>
                  <a:gd name="connsiteX4" fmla="*/ 9259711 w 9346564"/>
                  <a:gd name="connsiteY4" fmla="*/ 0 h 2220746"/>
                  <a:gd name="connsiteX5" fmla="*/ 9346564 w 9346564"/>
                  <a:gd name="connsiteY5" fmla="*/ 86853 h 2220746"/>
                  <a:gd name="connsiteX6" fmla="*/ 9346564 w 9346564"/>
                  <a:gd name="connsiteY6" fmla="*/ 2133893 h 2220746"/>
                  <a:gd name="connsiteX7" fmla="*/ 9259711 w 9346564"/>
                  <a:gd name="connsiteY7" fmla="*/ 2220746 h 2220746"/>
                  <a:gd name="connsiteX8" fmla="*/ 86853 w 9346564"/>
                  <a:gd name="connsiteY8" fmla="*/ 2220746 h 2220746"/>
                  <a:gd name="connsiteX9" fmla="*/ 0 w 9346564"/>
                  <a:gd name="connsiteY9" fmla="*/ 2133893 h 2220746"/>
                  <a:gd name="connsiteX10" fmla="*/ 0 w 9346564"/>
                  <a:gd name="connsiteY10" fmla="*/ 86853 h 2220746"/>
                  <a:gd name="connsiteX11" fmla="*/ 86853 w 9346564"/>
                  <a:gd name="connsiteY11" fmla="*/ 0 h 2220746"/>
                  <a:gd name="connsiteX12" fmla="*/ 3735656 w 9346564"/>
                  <a:gd name="connsiteY12" fmla="*/ 0 h 2220746"/>
                  <a:gd name="connsiteX0" fmla="*/ 3751412 w 9346564"/>
                  <a:gd name="connsiteY0" fmla="*/ 146677 h 2220746"/>
                  <a:gd name="connsiteX1" fmla="*/ 5604561 w 9346564"/>
                  <a:gd name="connsiteY1" fmla="*/ 148055 h 2220746"/>
                  <a:gd name="connsiteX2" fmla="*/ 5604561 w 9346564"/>
                  <a:gd name="connsiteY2" fmla="*/ 0 h 2220746"/>
                  <a:gd name="connsiteX3" fmla="*/ 9259711 w 9346564"/>
                  <a:gd name="connsiteY3" fmla="*/ 0 h 2220746"/>
                  <a:gd name="connsiteX4" fmla="*/ 9346564 w 9346564"/>
                  <a:gd name="connsiteY4" fmla="*/ 86853 h 2220746"/>
                  <a:gd name="connsiteX5" fmla="*/ 9346564 w 9346564"/>
                  <a:gd name="connsiteY5" fmla="*/ 2133893 h 2220746"/>
                  <a:gd name="connsiteX6" fmla="*/ 9259711 w 9346564"/>
                  <a:gd name="connsiteY6" fmla="*/ 2220746 h 2220746"/>
                  <a:gd name="connsiteX7" fmla="*/ 86853 w 9346564"/>
                  <a:gd name="connsiteY7" fmla="*/ 2220746 h 2220746"/>
                  <a:gd name="connsiteX8" fmla="*/ 0 w 9346564"/>
                  <a:gd name="connsiteY8" fmla="*/ 2133893 h 2220746"/>
                  <a:gd name="connsiteX9" fmla="*/ 0 w 9346564"/>
                  <a:gd name="connsiteY9" fmla="*/ 86853 h 2220746"/>
                  <a:gd name="connsiteX10" fmla="*/ 86853 w 9346564"/>
                  <a:gd name="connsiteY10" fmla="*/ 0 h 2220746"/>
                  <a:gd name="connsiteX11" fmla="*/ 3735656 w 9346564"/>
                  <a:gd name="connsiteY11" fmla="*/ 0 h 2220746"/>
                  <a:gd name="connsiteX0" fmla="*/ 5604561 w 9346564"/>
                  <a:gd name="connsiteY0" fmla="*/ 148055 h 2220746"/>
                  <a:gd name="connsiteX1" fmla="*/ 5604561 w 9346564"/>
                  <a:gd name="connsiteY1" fmla="*/ 0 h 2220746"/>
                  <a:gd name="connsiteX2" fmla="*/ 9259711 w 9346564"/>
                  <a:gd name="connsiteY2" fmla="*/ 0 h 2220746"/>
                  <a:gd name="connsiteX3" fmla="*/ 9346564 w 9346564"/>
                  <a:gd name="connsiteY3" fmla="*/ 86853 h 2220746"/>
                  <a:gd name="connsiteX4" fmla="*/ 9346564 w 9346564"/>
                  <a:gd name="connsiteY4" fmla="*/ 2133893 h 2220746"/>
                  <a:gd name="connsiteX5" fmla="*/ 9259711 w 9346564"/>
                  <a:gd name="connsiteY5" fmla="*/ 2220746 h 2220746"/>
                  <a:gd name="connsiteX6" fmla="*/ 86853 w 9346564"/>
                  <a:gd name="connsiteY6" fmla="*/ 2220746 h 2220746"/>
                  <a:gd name="connsiteX7" fmla="*/ 0 w 9346564"/>
                  <a:gd name="connsiteY7" fmla="*/ 2133893 h 2220746"/>
                  <a:gd name="connsiteX8" fmla="*/ 0 w 9346564"/>
                  <a:gd name="connsiteY8" fmla="*/ 86853 h 2220746"/>
                  <a:gd name="connsiteX9" fmla="*/ 86853 w 9346564"/>
                  <a:gd name="connsiteY9" fmla="*/ 0 h 2220746"/>
                  <a:gd name="connsiteX10" fmla="*/ 3735656 w 9346564"/>
                  <a:gd name="connsiteY10" fmla="*/ 0 h 2220746"/>
                  <a:gd name="connsiteX0" fmla="*/ 5604561 w 9346564"/>
                  <a:gd name="connsiteY0" fmla="*/ 0 h 2220746"/>
                  <a:gd name="connsiteX1" fmla="*/ 9259711 w 9346564"/>
                  <a:gd name="connsiteY1" fmla="*/ 0 h 2220746"/>
                  <a:gd name="connsiteX2" fmla="*/ 9346564 w 9346564"/>
                  <a:gd name="connsiteY2" fmla="*/ 86853 h 2220746"/>
                  <a:gd name="connsiteX3" fmla="*/ 9346564 w 9346564"/>
                  <a:gd name="connsiteY3" fmla="*/ 2133893 h 2220746"/>
                  <a:gd name="connsiteX4" fmla="*/ 9259711 w 9346564"/>
                  <a:gd name="connsiteY4" fmla="*/ 2220746 h 2220746"/>
                  <a:gd name="connsiteX5" fmla="*/ 86853 w 9346564"/>
                  <a:gd name="connsiteY5" fmla="*/ 2220746 h 2220746"/>
                  <a:gd name="connsiteX6" fmla="*/ 0 w 9346564"/>
                  <a:gd name="connsiteY6" fmla="*/ 2133893 h 2220746"/>
                  <a:gd name="connsiteX7" fmla="*/ 0 w 9346564"/>
                  <a:gd name="connsiteY7" fmla="*/ 86853 h 2220746"/>
                  <a:gd name="connsiteX8" fmla="*/ 86853 w 9346564"/>
                  <a:gd name="connsiteY8" fmla="*/ 0 h 2220746"/>
                  <a:gd name="connsiteX9" fmla="*/ 3735656 w 9346564"/>
                  <a:gd name="connsiteY9" fmla="*/ 0 h 222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46564" h="2220746">
                    <a:moveTo>
                      <a:pt x="5604561" y="0"/>
                    </a:moveTo>
                    <a:lnTo>
                      <a:pt x="9259711" y="0"/>
                    </a:lnTo>
                    <a:cubicBezTo>
                      <a:pt x="9307679" y="0"/>
                      <a:pt x="9346564" y="38885"/>
                      <a:pt x="9346564" y="86853"/>
                    </a:cubicBezTo>
                    <a:lnTo>
                      <a:pt x="9346564" y="2133893"/>
                    </a:lnTo>
                    <a:cubicBezTo>
                      <a:pt x="9346564" y="2181861"/>
                      <a:pt x="9307679" y="2220746"/>
                      <a:pt x="9259711" y="2220746"/>
                    </a:cubicBezTo>
                    <a:lnTo>
                      <a:pt x="86853" y="2220746"/>
                    </a:lnTo>
                    <a:cubicBezTo>
                      <a:pt x="38885" y="2220746"/>
                      <a:pt x="0" y="2181861"/>
                      <a:pt x="0" y="2133893"/>
                    </a:cubicBezTo>
                    <a:lnTo>
                      <a:pt x="0" y="86853"/>
                    </a:lnTo>
                    <a:cubicBezTo>
                      <a:pt x="0" y="38885"/>
                      <a:pt x="38885" y="0"/>
                      <a:pt x="86853" y="0"/>
                    </a:cubicBezTo>
                    <a:lnTo>
                      <a:pt x="3735656" y="0"/>
                    </a:lnTo>
                  </a:path>
                </a:pathLst>
              </a:custGeom>
              <a:noFill/>
              <a:ln w="9525" cap="flat" cmpd="sng" algn="ctr">
                <a:solidFill>
                  <a:schemeClr val="accent2"/>
                </a:solidFill>
                <a:prstDash val="solid"/>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3A4953"/>
                  </a:solidFill>
                  <a:effectLst/>
                  <a:uLnTx/>
                  <a:uFillTx/>
                  <a:latin typeface="Segoe UI"/>
                  <a:ea typeface="Segoe UI" pitchFamily="34" charset="0"/>
                  <a:cs typeface="Segoe UI" pitchFamily="34" charset="0"/>
                </a:endParaRPr>
              </a:p>
            </p:txBody>
          </p:sp>
          <p:sp>
            <p:nvSpPr>
              <p:cNvPr id="15" name="Oval 14">
                <a:extLst>
                  <a:ext uri="{FF2B5EF4-FFF2-40B4-BE49-F238E27FC236}">
                    <a16:creationId xmlns:a16="http://schemas.microsoft.com/office/drawing/2014/main" id="{CDEC1C68-9220-B5E5-13BF-C644C6060DED}"/>
                  </a:ext>
                </a:extLst>
              </p:cNvPr>
              <p:cNvSpPr/>
              <p:nvPr/>
            </p:nvSpPr>
            <p:spPr>
              <a:xfrm>
                <a:off x="6032635" y="602467"/>
                <a:ext cx="135250" cy="135248"/>
              </a:xfrm>
              <a:prstGeom prst="ellipse">
                <a:avLst/>
              </a:prstGeom>
              <a:solidFill>
                <a:schemeClr val="accent2"/>
              </a:soli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IN" sz="1400" kern="0">
                  <a:solidFill>
                    <a:schemeClr val="bg2"/>
                  </a:solidFill>
                  <a:latin typeface="+mj-lt"/>
                  <a:cs typeface="Segoe UI" pitchFamily="34" charset="0"/>
                </a:endParaRPr>
              </a:p>
            </p:txBody>
          </p:sp>
          <p:sp>
            <p:nvSpPr>
              <p:cNvPr id="16" name="Oval 15">
                <a:extLst>
                  <a:ext uri="{FF2B5EF4-FFF2-40B4-BE49-F238E27FC236}">
                    <a16:creationId xmlns:a16="http://schemas.microsoft.com/office/drawing/2014/main" id="{9D6DC054-3650-23E9-4715-60E47887C532}"/>
                  </a:ext>
                </a:extLst>
              </p:cNvPr>
              <p:cNvSpPr/>
              <p:nvPr/>
            </p:nvSpPr>
            <p:spPr>
              <a:xfrm>
                <a:off x="7896432" y="602467"/>
                <a:ext cx="135250" cy="135248"/>
              </a:xfrm>
              <a:prstGeom prst="ellipse">
                <a:avLst/>
              </a:prstGeom>
              <a:solidFill>
                <a:schemeClr val="accent2"/>
              </a:soli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IN" sz="1400" kern="0">
                  <a:solidFill>
                    <a:schemeClr val="bg2"/>
                  </a:solidFill>
                  <a:latin typeface="+mj-lt"/>
                  <a:cs typeface="Segoe UI" pitchFamily="34" charset="0"/>
                </a:endParaRPr>
              </a:p>
            </p:txBody>
          </p:sp>
        </p:grpSp>
        <p:grpSp>
          <p:nvGrpSpPr>
            <p:cNvPr id="30" name="Group 29">
              <a:extLst>
                <a:ext uri="{FF2B5EF4-FFF2-40B4-BE49-F238E27FC236}">
                  <a16:creationId xmlns:a16="http://schemas.microsoft.com/office/drawing/2014/main" id="{EABD62C5-7AAE-7498-A97B-02B6A74AF736}"/>
                </a:ext>
              </a:extLst>
            </p:cNvPr>
            <p:cNvGrpSpPr/>
            <p:nvPr/>
          </p:nvGrpSpPr>
          <p:grpSpPr>
            <a:xfrm>
              <a:off x="2358876" y="667841"/>
              <a:ext cx="9346564" cy="3033045"/>
              <a:chOff x="2358876" y="3424904"/>
              <a:chExt cx="9346564" cy="3033045"/>
            </a:xfrm>
          </p:grpSpPr>
          <p:sp>
            <p:nvSpPr>
              <p:cNvPr id="21" name="Freeform: Shape 20">
                <a:extLst>
                  <a:ext uri="{FF2B5EF4-FFF2-40B4-BE49-F238E27FC236}">
                    <a16:creationId xmlns:a16="http://schemas.microsoft.com/office/drawing/2014/main" id="{E9A1E199-31D2-B66E-88A3-E503EF640FAE}"/>
                  </a:ext>
                </a:extLst>
              </p:cNvPr>
              <p:cNvSpPr>
                <a:spLocks/>
              </p:cNvSpPr>
              <p:nvPr/>
            </p:nvSpPr>
            <p:spPr bwMode="auto">
              <a:xfrm>
                <a:off x="2358876" y="3492528"/>
                <a:ext cx="9346564" cy="2965421"/>
              </a:xfrm>
              <a:custGeom>
                <a:avLst/>
                <a:gdLst>
                  <a:gd name="connsiteX0" fmla="*/ 103375 w 9346564"/>
                  <a:gd name="connsiteY0" fmla="*/ 0 h 2965421"/>
                  <a:gd name="connsiteX1" fmla="*/ 3735656 w 9346564"/>
                  <a:gd name="connsiteY1" fmla="*/ 0 h 2965421"/>
                  <a:gd name="connsiteX2" fmla="*/ 3735656 w 9346564"/>
                  <a:gd name="connsiteY2" fmla="*/ 165451 h 2965421"/>
                  <a:gd name="connsiteX3" fmla="*/ 5604561 w 9346564"/>
                  <a:gd name="connsiteY3" fmla="*/ 165451 h 2965421"/>
                  <a:gd name="connsiteX4" fmla="*/ 5604561 w 9346564"/>
                  <a:gd name="connsiteY4" fmla="*/ 0 h 2965421"/>
                  <a:gd name="connsiteX5" fmla="*/ 9243189 w 9346564"/>
                  <a:gd name="connsiteY5" fmla="*/ 0 h 2965421"/>
                  <a:gd name="connsiteX6" fmla="*/ 9346564 w 9346564"/>
                  <a:gd name="connsiteY6" fmla="*/ 103375 h 2965421"/>
                  <a:gd name="connsiteX7" fmla="*/ 9346564 w 9346564"/>
                  <a:gd name="connsiteY7" fmla="*/ 2862046 h 2965421"/>
                  <a:gd name="connsiteX8" fmla="*/ 9243189 w 9346564"/>
                  <a:gd name="connsiteY8" fmla="*/ 2965421 h 2965421"/>
                  <a:gd name="connsiteX9" fmla="*/ 103375 w 9346564"/>
                  <a:gd name="connsiteY9" fmla="*/ 2965421 h 2965421"/>
                  <a:gd name="connsiteX10" fmla="*/ 0 w 9346564"/>
                  <a:gd name="connsiteY10" fmla="*/ 2862046 h 2965421"/>
                  <a:gd name="connsiteX11" fmla="*/ 0 w 9346564"/>
                  <a:gd name="connsiteY11" fmla="*/ 103375 h 2965421"/>
                  <a:gd name="connsiteX12" fmla="*/ 103375 w 9346564"/>
                  <a:gd name="connsiteY12" fmla="*/ 0 h 2965421"/>
                  <a:gd name="connsiteX0" fmla="*/ 3735656 w 9346564"/>
                  <a:gd name="connsiteY0" fmla="*/ 165451 h 2965421"/>
                  <a:gd name="connsiteX1" fmla="*/ 5604561 w 9346564"/>
                  <a:gd name="connsiteY1" fmla="*/ 165451 h 2965421"/>
                  <a:gd name="connsiteX2" fmla="*/ 5604561 w 9346564"/>
                  <a:gd name="connsiteY2" fmla="*/ 0 h 2965421"/>
                  <a:gd name="connsiteX3" fmla="*/ 9243189 w 9346564"/>
                  <a:gd name="connsiteY3" fmla="*/ 0 h 2965421"/>
                  <a:gd name="connsiteX4" fmla="*/ 9346564 w 9346564"/>
                  <a:gd name="connsiteY4" fmla="*/ 103375 h 2965421"/>
                  <a:gd name="connsiteX5" fmla="*/ 9346564 w 9346564"/>
                  <a:gd name="connsiteY5" fmla="*/ 2862046 h 2965421"/>
                  <a:gd name="connsiteX6" fmla="*/ 9243189 w 9346564"/>
                  <a:gd name="connsiteY6" fmla="*/ 2965421 h 2965421"/>
                  <a:gd name="connsiteX7" fmla="*/ 103375 w 9346564"/>
                  <a:gd name="connsiteY7" fmla="*/ 2965421 h 2965421"/>
                  <a:gd name="connsiteX8" fmla="*/ 0 w 9346564"/>
                  <a:gd name="connsiteY8" fmla="*/ 2862046 h 2965421"/>
                  <a:gd name="connsiteX9" fmla="*/ 0 w 9346564"/>
                  <a:gd name="connsiteY9" fmla="*/ 103375 h 2965421"/>
                  <a:gd name="connsiteX10" fmla="*/ 103375 w 9346564"/>
                  <a:gd name="connsiteY10" fmla="*/ 0 h 2965421"/>
                  <a:gd name="connsiteX11" fmla="*/ 3735656 w 9346564"/>
                  <a:gd name="connsiteY11" fmla="*/ 0 h 2965421"/>
                  <a:gd name="connsiteX12" fmla="*/ 3827096 w 9346564"/>
                  <a:gd name="connsiteY12" fmla="*/ 256891 h 2965421"/>
                  <a:gd name="connsiteX0" fmla="*/ 3735656 w 9346564"/>
                  <a:gd name="connsiteY0" fmla="*/ 165451 h 2965421"/>
                  <a:gd name="connsiteX1" fmla="*/ 5604561 w 9346564"/>
                  <a:gd name="connsiteY1" fmla="*/ 165451 h 2965421"/>
                  <a:gd name="connsiteX2" fmla="*/ 5604561 w 9346564"/>
                  <a:gd name="connsiteY2" fmla="*/ 0 h 2965421"/>
                  <a:gd name="connsiteX3" fmla="*/ 9243189 w 9346564"/>
                  <a:gd name="connsiteY3" fmla="*/ 0 h 2965421"/>
                  <a:gd name="connsiteX4" fmla="*/ 9346564 w 9346564"/>
                  <a:gd name="connsiteY4" fmla="*/ 103375 h 2965421"/>
                  <a:gd name="connsiteX5" fmla="*/ 9346564 w 9346564"/>
                  <a:gd name="connsiteY5" fmla="*/ 2862046 h 2965421"/>
                  <a:gd name="connsiteX6" fmla="*/ 9243189 w 9346564"/>
                  <a:gd name="connsiteY6" fmla="*/ 2965421 h 2965421"/>
                  <a:gd name="connsiteX7" fmla="*/ 103375 w 9346564"/>
                  <a:gd name="connsiteY7" fmla="*/ 2965421 h 2965421"/>
                  <a:gd name="connsiteX8" fmla="*/ 0 w 9346564"/>
                  <a:gd name="connsiteY8" fmla="*/ 2862046 h 2965421"/>
                  <a:gd name="connsiteX9" fmla="*/ 0 w 9346564"/>
                  <a:gd name="connsiteY9" fmla="*/ 103375 h 2965421"/>
                  <a:gd name="connsiteX10" fmla="*/ 103375 w 9346564"/>
                  <a:gd name="connsiteY10" fmla="*/ 0 h 2965421"/>
                  <a:gd name="connsiteX11" fmla="*/ 3735656 w 9346564"/>
                  <a:gd name="connsiteY11" fmla="*/ 0 h 2965421"/>
                  <a:gd name="connsiteX0" fmla="*/ 5604561 w 9346564"/>
                  <a:gd name="connsiteY0" fmla="*/ 165451 h 2965421"/>
                  <a:gd name="connsiteX1" fmla="*/ 5604561 w 9346564"/>
                  <a:gd name="connsiteY1" fmla="*/ 0 h 2965421"/>
                  <a:gd name="connsiteX2" fmla="*/ 9243189 w 9346564"/>
                  <a:gd name="connsiteY2" fmla="*/ 0 h 2965421"/>
                  <a:gd name="connsiteX3" fmla="*/ 9346564 w 9346564"/>
                  <a:gd name="connsiteY3" fmla="*/ 103375 h 2965421"/>
                  <a:gd name="connsiteX4" fmla="*/ 9346564 w 9346564"/>
                  <a:gd name="connsiteY4" fmla="*/ 2862046 h 2965421"/>
                  <a:gd name="connsiteX5" fmla="*/ 9243189 w 9346564"/>
                  <a:gd name="connsiteY5" fmla="*/ 2965421 h 2965421"/>
                  <a:gd name="connsiteX6" fmla="*/ 103375 w 9346564"/>
                  <a:gd name="connsiteY6" fmla="*/ 2965421 h 2965421"/>
                  <a:gd name="connsiteX7" fmla="*/ 0 w 9346564"/>
                  <a:gd name="connsiteY7" fmla="*/ 2862046 h 2965421"/>
                  <a:gd name="connsiteX8" fmla="*/ 0 w 9346564"/>
                  <a:gd name="connsiteY8" fmla="*/ 103375 h 2965421"/>
                  <a:gd name="connsiteX9" fmla="*/ 103375 w 9346564"/>
                  <a:gd name="connsiteY9" fmla="*/ 0 h 2965421"/>
                  <a:gd name="connsiteX10" fmla="*/ 3735656 w 9346564"/>
                  <a:gd name="connsiteY10" fmla="*/ 0 h 2965421"/>
                  <a:gd name="connsiteX0" fmla="*/ 5604561 w 9346564"/>
                  <a:gd name="connsiteY0" fmla="*/ 0 h 2965421"/>
                  <a:gd name="connsiteX1" fmla="*/ 9243189 w 9346564"/>
                  <a:gd name="connsiteY1" fmla="*/ 0 h 2965421"/>
                  <a:gd name="connsiteX2" fmla="*/ 9346564 w 9346564"/>
                  <a:gd name="connsiteY2" fmla="*/ 103375 h 2965421"/>
                  <a:gd name="connsiteX3" fmla="*/ 9346564 w 9346564"/>
                  <a:gd name="connsiteY3" fmla="*/ 2862046 h 2965421"/>
                  <a:gd name="connsiteX4" fmla="*/ 9243189 w 9346564"/>
                  <a:gd name="connsiteY4" fmla="*/ 2965421 h 2965421"/>
                  <a:gd name="connsiteX5" fmla="*/ 103375 w 9346564"/>
                  <a:gd name="connsiteY5" fmla="*/ 2965421 h 2965421"/>
                  <a:gd name="connsiteX6" fmla="*/ 0 w 9346564"/>
                  <a:gd name="connsiteY6" fmla="*/ 2862046 h 2965421"/>
                  <a:gd name="connsiteX7" fmla="*/ 0 w 9346564"/>
                  <a:gd name="connsiteY7" fmla="*/ 103375 h 2965421"/>
                  <a:gd name="connsiteX8" fmla="*/ 103375 w 9346564"/>
                  <a:gd name="connsiteY8" fmla="*/ 0 h 2965421"/>
                  <a:gd name="connsiteX9" fmla="*/ 3735656 w 9346564"/>
                  <a:gd name="connsiteY9" fmla="*/ 0 h 296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46564" h="2965421">
                    <a:moveTo>
                      <a:pt x="5604561" y="0"/>
                    </a:moveTo>
                    <a:lnTo>
                      <a:pt x="9243189" y="0"/>
                    </a:lnTo>
                    <a:cubicBezTo>
                      <a:pt x="9300281" y="0"/>
                      <a:pt x="9346564" y="46283"/>
                      <a:pt x="9346564" y="103375"/>
                    </a:cubicBezTo>
                    <a:lnTo>
                      <a:pt x="9346564" y="2862046"/>
                    </a:lnTo>
                    <a:cubicBezTo>
                      <a:pt x="9346564" y="2919138"/>
                      <a:pt x="9300281" y="2965421"/>
                      <a:pt x="9243189" y="2965421"/>
                    </a:cubicBezTo>
                    <a:lnTo>
                      <a:pt x="103375" y="2965421"/>
                    </a:lnTo>
                    <a:cubicBezTo>
                      <a:pt x="46283" y="2965421"/>
                      <a:pt x="0" y="2919138"/>
                      <a:pt x="0" y="2862046"/>
                    </a:cubicBezTo>
                    <a:lnTo>
                      <a:pt x="0" y="103375"/>
                    </a:lnTo>
                    <a:cubicBezTo>
                      <a:pt x="0" y="46283"/>
                      <a:pt x="46283" y="0"/>
                      <a:pt x="103375" y="0"/>
                    </a:cubicBezTo>
                    <a:lnTo>
                      <a:pt x="3735656" y="0"/>
                    </a:lnTo>
                  </a:path>
                </a:pathLst>
              </a:custGeom>
              <a:noFill/>
              <a:ln w="9525" cap="flat" cmpd="sng" algn="ctr">
                <a:solidFill>
                  <a:schemeClr val="accent2"/>
                </a:solidFill>
                <a:prstDash val="solid"/>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3A4953"/>
                  </a:solidFill>
                  <a:effectLst/>
                  <a:uLnTx/>
                  <a:uFillTx/>
                  <a:latin typeface="Segoe UI"/>
                  <a:ea typeface="Segoe UI" pitchFamily="34" charset="0"/>
                  <a:cs typeface="Segoe UI" pitchFamily="34" charset="0"/>
                </a:endParaRPr>
              </a:p>
            </p:txBody>
          </p:sp>
          <p:sp>
            <p:nvSpPr>
              <p:cNvPr id="53" name="Oval 52">
                <a:extLst>
                  <a:ext uri="{FF2B5EF4-FFF2-40B4-BE49-F238E27FC236}">
                    <a16:creationId xmlns:a16="http://schemas.microsoft.com/office/drawing/2014/main" id="{92222FCA-42D6-D2F2-A99C-BBE15566F421}"/>
                  </a:ext>
                </a:extLst>
              </p:cNvPr>
              <p:cNvSpPr/>
              <p:nvPr/>
            </p:nvSpPr>
            <p:spPr>
              <a:xfrm>
                <a:off x="6032635" y="3424904"/>
                <a:ext cx="135250" cy="135248"/>
              </a:xfrm>
              <a:prstGeom prst="ellipse">
                <a:avLst/>
              </a:prstGeom>
              <a:solidFill>
                <a:schemeClr val="accent2"/>
              </a:soli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IN" sz="1400" kern="0">
                  <a:solidFill>
                    <a:schemeClr val="bg2"/>
                  </a:solidFill>
                  <a:latin typeface="+mj-lt"/>
                  <a:cs typeface="Segoe UI" pitchFamily="34" charset="0"/>
                </a:endParaRPr>
              </a:p>
            </p:txBody>
          </p:sp>
          <p:sp>
            <p:nvSpPr>
              <p:cNvPr id="54" name="Oval 53">
                <a:extLst>
                  <a:ext uri="{FF2B5EF4-FFF2-40B4-BE49-F238E27FC236}">
                    <a16:creationId xmlns:a16="http://schemas.microsoft.com/office/drawing/2014/main" id="{495B41F1-2A3A-DEDB-E9B6-10B1FA0EF7C0}"/>
                  </a:ext>
                </a:extLst>
              </p:cNvPr>
              <p:cNvSpPr/>
              <p:nvPr/>
            </p:nvSpPr>
            <p:spPr>
              <a:xfrm>
                <a:off x="7896432" y="3424904"/>
                <a:ext cx="135250" cy="135248"/>
              </a:xfrm>
              <a:prstGeom prst="ellipse">
                <a:avLst/>
              </a:prstGeom>
              <a:solidFill>
                <a:schemeClr val="accent2"/>
              </a:soli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IN" sz="1400" kern="0">
                  <a:solidFill>
                    <a:schemeClr val="bg2"/>
                  </a:solidFill>
                  <a:latin typeface="+mj-lt"/>
                  <a:cs typeface="Segoe UI" pitchFamily="34" charset="0"/>
                </a:endParaRPr>
              </a:p>
            </p:txBody>
          </p:sp>
        </p:grpSp>
      </p:grpSp>
      <p:sp>
        <p:nvSpPr>
          <p:cNvPr id="5" name="Title 5">
            <a:extLst>
              <a:ext uri="{FF2B5EF4-FFF2-40B4-BE49-F238E27FC236}">
                <a16:creationId xmlns:a16="http://schemas.microsoft.com/office/drawing/2014/main" id="{92F35A7D-CDDA-4268-1F08-2D0B30A325BF}"/>
              </a:ext>
            </a:extLst>
          </p:cNvPr>
          <p:cNvSpPr txBox="1">
            <a:spLocks noGrp="1"/>
          </p:cNvSpPr>
          <p:nvPr>
            <p:ph type="title" idx="4294967295"/>
          </p:nvPr>
        </p:nvSpPr>
        <p:spPr>
          <a:xfrm>
            <a:off x="495299" y="960136"/>
            <a:ext cx="1717081"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lang="en-US" sz="2800" kern="1200">
                <a:solidFill>
                  <a:srgbClr val="000000"/>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mj-lt"/>
                <a:ea typeface="+mj-ea"/>
                <a:cs typeface="+mj-cs"/>
              </a:rPr>
              <a:t>Provide security and compliance options at any license level </a:t>
            </a:r>
          </a:p>
        </p:txBody>
      </p:sp>
      <p:pic>
        <p:nvPicPr>
          <p:cNvPr id="4" name="!Copilot" descr="Copilot logo">
            <a:extLst>
              <a:ext uri="{FF2B5EF4-FFF2-40B4-BE49-F238E27FC236}">
                <a16:creationId xmlns:a16="http://schemas.microsoft.com/office/drawing/2014/main" id="{B2AB687B-BFFB-0720-919A-CBE6C576A914}"/>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759109" y="353411"/>
            <a:ext cx="539750" cy="539748"/>
          </a:xfrm>
          <a:prstGeom prst="rect">
            <a:avLst/>
          </a:prstGeom>
          <a:noFill/>
        </p:spPr>
      </p:pic>
      <p:sp>
        <p:nvSpPr>
          <p:cNvPr id="28" name="Graphic 86" descr="Icon of a document with a magnifying glass">
            <a:extLst>
              <a:ext uri="{FF2B5EF4-FFF2-40B4-BE49-F238E27FC236}">
                <a16:creationId xmlns:a16="http://schemas.microsoft.com/office/drawing/2014/main" id="{58284BDC-315D-3680-69D0-1979140D2C2D}"/>
              </a:ext>
              <a:ext uri="{C183D7F6-B498-43B3-948B-1728B52AA6E4}">
                <adec:decorative xmlns:adec="http://schemas.microsoft.com/office/drawing/2017/decorative" val="0"/>
              </a:ext>
            </a:extLst>
          </p:cNvPr>
          <p:cNvSpPr/>
          <p:nvPr/>
        </p:nvSpPr>
        <p:spPr>
          <a:xfrm>
            <a:off x="2676134" y="1165327"/>
            <a:ext cx="193866" cy="205700"/>
          </a:xfrm>
          <a:custGeom>
            <a:avLst/>
            <a:gdLst>
              <a:gd name="connsiteX0" fmla="*/ 220274 w 293698"/>
              <a:gd name="connsiteY0" fmla="*/ 140975 h 311629"/>
              <a:gd name="connsiteX1" fmla="*/ 247325 w 293698"/>
              <a:gd name="connsiteY1" fmla="*/ 166945 h 311629"/>
              <a:gd name="connsiteX2" fmla="*/ 247325 w 293698"/>
              <a:gd name="connsiteY2" fmla="*/ 226303 h 311629"/>
              <a:gd name="connsiteX3" fmla="*/ 220274 w 293698"/>
              <a:gd name="connsiteY3" fmla="*/ 252272 h 311629"/>
              <a:gd name="connsiteX4" fmla="*/ 146461 w 293698"/>
              <a:gd name="connsiteY4" fmla="*/ 252272 h 311629"/>
              <a:gd name="connsiteX5" fmla="*/ 145695 w 293698"/>
              <a:gd name="connsiteY5" fmla="*/ 251536 h 311629"/>
              <a:gd name="connsiteX6" fmla="*/ 154578 w 293698"/>
              <a:gd name="connsiteY6" fmla="*/ 215173 h 311629"/>
              <a:gd name="connsiteX7" fmla="*/ 139121 w 293698"/>
              <a:gd name="connsiteY7" fmla="*/ 168234 h 311629"/>
              <a:gd name="connsiteX8" fmla="*/ 139121 w 293698"/>
              <a:gd name="connsiteY8" fmla="*/ 163235 h 311629"/>
              <a:gd name="connsiteX9" fmla="*/ 135145 w 293698"/>
              <a:gd name="connsiteY9" fmla="*/ 163235 h 311629"/>
              <a:gd name="connsiteX10" fmla="*/ 109301 w 293698"/>
              <a:gd name="connsiteY10" fmla="*/ 143003 h 311629"/>
              <a:gd name="connsiteX11" fmla="*/ 119798 w 293698"/>
              <a:gd name="connsiteY11" fmla="*/ 140975 h 311629"/>
              <a:gd name="connsiteX12" fmla="*/ 220274 w 293698"/>
              <a:gd name="connsiteY12" fmla="*/ 140975 h 311629"/>
              <a:gd name="connsiteX13" fmla="*/ 162307 w 293698"/>
              <a:gd name="connsiteY13" fmla="*/ 207753 h 311629"/>
              <a:gd name="connsiteX14" fmla="*/ 162307 w 293698"/>
              <a:gd name="connsiteY14" fmla="*/ 230013 h 311629"/>
              <a:gd name="connsiteX15" fmla="*/ 220274 w 293698"/>
              <a:gd name="connsiteY15" fmla="*/ 230013 h 311629"/>
              <a:gd name="connsiteX16" fmla="*/ 224139 w 293698"/>
              <a:gd name="connsiteY16" fmla="*/ 226303 h 311629"/>
              <a:gd name="connsiteX17" fmla="*/ 224139 w 293698"/>
              <a:gd name="connsiteY17" fmla="*/ 207753 h 311629"/>
              <a:gd name="connsiteX18" fmla="*/ 162307 w 293698"/>
              <a:gd name="connsiteY18" fmla="*/ 207753 h 311629"/>
              <a:gd name="connsiteX19" fmla="*/ 224139 w 293698"/>
              <a:gd name="connsiteY19" fmla="*/ 185494 h 311629"/>
              <a:gd name="connsiteX20" fmla="*/ 224139 w 293698"/>
              <a:gd name="connsiteY20" fmla="*/ 166945 h 311629"/>
              <a:gd name="connsiteX21" fmla="*/ 220274 w 293698"/>
              <a:gd name="connsiteY21" fmla="*/ 163235 h 311629"/>
              <a:gd name="connsiteX22" fmla="*/ 162307 w 293698"/>
              <a:gd name="connsiteY22" fmla="*/ 163235 h 311629"/>
              <a:gd name="connsiteX23" fmla="*/ 162307 w 293698"/>
              <a:gd name="connsiteY23" fmla="*/ 185494 h 311629"/>
              <a:gd name="connsiteX24" fmla="*/ 224139 w 293698"/>
              <a:gd name="connsiteY24" fmla="*/ 185494 h 311629"/>
              <a:gd name="connsiteX25" fmla="*/ 262783 w 293698"/>
              <a:gd name="connsiteY25" fmla="*/ 274531 h 311629"/>
              <a:gd name="connsiteX26" fmla="*/ 169648 w 293698"/>
              <a:gd name="connsiteY26" fmla="*/ 274531 h 311629"/>
              <a:gd name="connsiteX27" fmla="*/ 177570 w 293698"/>
              <a:gd name="connsiteY27" fmla="*/ 282138 h 311629"/>
              <a:gd name="connsiteX28" fmla="*/ 185219 w 293698"/>
              <a:gd name="connsiteY28" fmla="*/ 296790 h 311629"/>
              <a:gd name="connsiteX29" fmla="*/ 262783 w 293698"/>
              <a:gd name="connsiteY29" fmla="*/ 296790 h 311629"/>
              <a:gd name="connsiteX30" fmla="*/ 293699 w 293698"/>
              <a:gd name="connsiteY30" fmla="*/ 267111 h 311629"/>
              <a:gd name="connsiteX31" fmla="*/ 293699 w 293698"/>
              <a:gd name="connsiteY31" fmla="*/ 116164 h 311629"/>
              <a:gd name="connsiteX32" fmla="*/ 284641 w 293698"/>
              <a:gd name="connsiteY32" fmla="*/ 95181 h 311629"/>
              <a:gd name="connsiteX33" fmla="*/ 194537 w 293698"/>
              <a:gd name="connsiteY33" fmla="*/ 8696 h 311629"/>
              <a:gd name="connsiteX34" fmla="*/ 193784 w 293698"/>
              <a:gd name="connsiteY34" fmla="*/ 8091 h 311629"/>
              <a:gd name="connsiteX35" fmla="*/ 193223 w 293698"/>
              <a:gd name="connsiteY35" fmla="*/ 7657 h 311629"/>
              <a:gd name="connsiteX36" fmla="*/ 189838 w 293698"/>
              <a:gd name="connsiteY36" fmla="*/ 4986 h 311629"/>
              <a:gd name="connsiteX37" fmla="*/ 188593 w 293698"/>
              <a:gd name="connsiteY37" fmla="*/ 4334 h 311629"/>
              <a:gd name="connsiteX38" fmla="*/ 187859 w 293698"/>
              <a:gd name="connsiteY38" fmla="*/ 3977 h 311629"/>
              <a:gd name="connsiteX39" fmla="*/ 187086 w 293698"/>
              <a:gd name="connsiteY39" fmla="*/ 3552 h 311629"/>
              <a:gd name="connsiteX40" fmla="*/ 184520 w 293698"/>
              <a:gd name="connsiteY40" fmla="*/ 2256 h 311629"/>
              <a:gd name="connsiteX41" fmla="*/ 174874 w 293698"/>
              <a:gd name="connsiteY41" fmla="*/ 208 h 311629"/>
              <a:gd name="connsiteX42" fmla="*/ 173966 w 293698"/>
              <a:gd name="connsiteY42" fmla="*/ 110 h 311629"/>
              <a:gd name="connsiteX43" fmla="*/ 172695 w 293698"/>
              <a:gd name="connsiteY43" fmla="*/ 0 h 311629"/>
              <a:gd name="connsiteX44" fmla="*/ 77289 w 293698"/>
              <a:gd name="connsiteY44" fmla="*/ 0 h 311629"/>
              <a:gd name="connsiteX45" fmla="*/ 46374 w 293698"/>
              <a:gd name="connsiteY45" fmla="*/ 29679 h 311629"/>
              <a:gd name="connsiteX46" fmla="*/ 46374 w 293698"/>
              <a:gd name="connsiteY46" fmla="*/ 136627 h 311629"/>
              <a:gd name="connsiteX47" fmla="*/ 69560 w 293698"/>
              <a:gd name="connsiteY47" fmla="*/ 133556 h 311629"/>
              <a:gd name="connsiteX48" fmla="*/ 69560 w 293698"/>
              <a:gd name="connsiteY48" fmla="*/ 29679 h 311629"/>
              <a:gd name="connsiteX49" fmla="*/ 77289 w 293698"/>
              <a:gd name="connsiteY49" fmla="*/ 22259 h 311629"/>
              <a:gd name="connsiteX50" fmla="*/ 170036 w 293698"/>
              <a:gd name="connsiteY50" fmla="*/ 22259 h 311629"/>
              <a:gd name="connsiteX51" fmla="*/ 170036 w 293698"/>
              <a:gd name="connsiteY51" fmla="*/ 89037 h 311629"/>
              <a:gd name="connsiteX52" fmla="*/ 200952 w 293698"/>
              <a:gd name="connsiteY52" fmla="*/ 118716 h 311629"/>
              <a:gd name="connsiteX53" fmla="*/ 270512 w 293698"/>
              <a:gd name="connsiteY53" fmla="*/ 118716 h 311629"/>
              <a:gd name="connsiteX54" fmla="*/ 270512 w 293698"/>
              <a:gd name="connsiteY54" fmla="*/ 267111 h 311629"/>
              <a:gd name="connsiteX55" fmla="*/ 262783 w 293698"/>
              <a:gd name="connsiteY55" fmla="*/ 274531 h 311629"/>
              <a:gd name="connsiteX56" fmla="*/ 253168 w 293698"/>
              <a:gd name="connsiteY56" fmla="*/ 96457 h 311629"/>
              <a:gd name="connsiteX57" fmla="*/ 200952 w 293698"/>
              <a:gd name="connsiteY57" fmla="*/ 96457 h 311629"/>
              <a:gd name="connsiteX58" fmla="*/ 193223 w 293698"/>
              <a:gd name="connsiteY58" fmla="*/ 89037 h 311629"/>
              <a:gd name="connsiteX59" fmla="*/ 193223 w 293698"/>
              <a:gd name="connsiteY59" fmla="*/ 38894 h 311629"/>
              <a:gd name="connsiteX60" fmla="*/ 253168 w 293698"/>
              <a:gd name="connsiteY60" fmla="*/ 96457 h 311629"/>
              <a:gd name="connsiteX61" fmla="*/ 69560 w 293698"/>
              <a:gd name="connsiteY61" fmla="*/ 281951 h 311629"/>
              <a:gd name="connsiteX62" fmla="*/ 109865 w 293698"/>
              <a:gd name="connsiteY62" fmla="*/ 269606 h 311629"/>
              <a:gd name="connsiteX63" fmla="*/ 150246 w 293698"/>
              <a:gd name="connsiteY63" fmla="*/ 308370 h 311629"/>
              <a:gd name="connsiteX64" fmla="*/ 166640 w 293698"/>
              <a:gd name="connsiteY64" fmla="*/ 308370 h 311629"/>
              <a:gd name="connsiteX65" fmla="*/ 166640 w 293698"/>
              <a:gd name="connsiteY65" fmla="*/ 292631 h 311629"/>
              <a:gd name="connsiteX66" fmla="*/ 126261 w 293698"/>
              <a:gd name="connsiteY66" fmla="*/ 253866 h 311629"/>
              <a:gd name="connsiteX67" fmla="*/ 139121 w 293698"/>
              <a:gd name="connsiteY67" fmla="*/ 215173 h 311629"/>
              <a:gd name="connsiteX68" fmla="*/ 69560 w 293698"/>
              <a:gd name="connsiteY68" fmla="*/ 148395 h 311629"/>
              <a:gd name="connsiteX69" fmla="*/ 0 w 293698"/>
              <a:gd name="connsiteY69" fmla="*/ 215173 h 311629"/>
              <a:gd name="connsiteX70" fmla="*/ 69560 w 293698"/>
              <a:gd name="connsiteY70" fmla="*/ 281951 h 311629"/>
              <a:gd name="connsiteX71" fmla="*/ 69560 w 293698"/>
              <a:gd name="connsiteY71" fmla="*/ 259692 h 311629"/>
              <a:gd name="connsiteX72" fmla="*/ 23187 w 293698"/>
              <a:gd name="connsiteY72" fmla="*/ 215173 h 311629"/>
              <a:gd name="connsiteX73" fmla="*/ 69560 w 293698"/>
              <a:gd name="connsiteY73" fmla="*/ 170654 h 311629"/>
              <a:gd name="connsiteX74" fmla="*/ 115934 w 293698"/>
              <a:gd name="connsiteY74" fmla="*/ 215173 h 311629"/>
              <a:gd name="connsiteX75" fmla="*/ 69560 w 293698"/>
              <a:gd name="connsiteY75" fmla="*/ 259692 h 31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93698" h="311629">
                <a:moveTo>
                  <a:pt x="220274" y="140975"/>
                </a:moveTo>
                <a:cubicBezTo>
                  <a:pt x="235214" y="140975"/>
                  <a:pt x="247325" y="152602"/>
                  <a:pt x="247325" y="166945"/>
                </a:cubicBezTo>
                <a:lnTo>
                  <a:pt x="247325" y="226303"/>
                </a:lnTo>
                <a:cubicBezTo>
                  <a:pt x="247325" y="240645"/>
                  <a:pt x="235214" y="252272"/>
                  <a:pt x="220274" y="252272"/>
                </a:cubicBezTo>
                <a:lnTo>
                  <a:pt x="146461" y="252272"/>
                </a:lnTo>
                <a:lnTo>
                  <a:pt x="145695" y="251536"/>
                </a:lnTo>
                <a:cubicBezTo>
                  <a:pt x="151380" y="240587"/>
                  <a:pt x="154578" y="228239"/>
                  <a:pt x="154578" y="215173"/>
                </a:cubicBezTo>
                <a:cubicBezTo>
                  <a:pt x="154578" y="197701"/>
                  <a:pt x="148859" y="181511"/>
                  <a:pt x="139121" y="168234"/>
                </a:cubicBezTo>
                <a:lnTo>
                  <a:pt x="139121" y="163235"/>
                </a:lnTo>
                <a:lnTo>
                  <a:pt x="135145" y="163235"/>
                </a:lnTo>
                <a:cubicBezTo>
                  <a:pt x="128031" y="154965"/>
                  <a:pt x="119252" y="148063"/>
                  <a:pt x="109301" y="143003"/>
                </a:cubicBezTo>
                <a:cubicBezTo>
                  <a:pt x="112529" y="141697"/>
                  <a:pt x="116076" y="140975"/>
                  <a:pt x="119798" y="140975"/>
                </a:cubicBezTo>
                <a:lnTo>
                  <a:pt x="220274" y="140975"/>
                </a:lnTo>
                <a:close/>
                <a:moveTo>
                  <a:pt x="162307" y="207753"/>
                </a:moveTo>
                <a:lnTo>
                  <a:pt x="162307" y="230013"/>
                </a:lnTo>
                <a:lnTo>
                  <a:pt x="220274" y="230013"/>
                </a:lnTo>
                <a:cubicBezTo>
                  <a:pt x="222409" y="230013"/>
                  <a:pt x="224139" y="228352"/>
                  <a:pt x="224139" y="226303"/>
                </a:cubicBezTo>
                <a:lnTo>
                  <a:pt x="224139" y="207753"/>
                </a:lnTo>
                <a:lnTo>
                  <a:pt x="162307" y="207753"/>
                </a:lnTo>
                <a:close/>
                <a:moveTo>
                  <a:pt x="224139" y="185494"/>
                </a:moveTo>
                <a:lnTo>
                  <a:pt x="224139" y="166945"/>
                </a:lnTo>
                <a:cubicBezTo>
                  <a:pt x="224139" y="164895"/>
                  <a:pt x="222409" y="163235"/>
                  <a:pt x="220274" y="163235"/>
                </a:cubicBezTo>
                <a:lnTo>
                  <a:pt x="162307" y="163235"/>
                </a:lnTo>
                <a:lnTo>
                  <a:pt x="162307" y="185494"/>
                </a:lnTo>
                <a:lnTo>
                  <a:pt x="224139" y="185494"/>
                </a:lnTo>
                <a:close/>
                <a:moveTo>
                  <a:pt x="262783" y="274531"/>
                </a:moveTo>
                <a:lnTo>
                  <a:pt x="169648" y="274531"/>
                </a:lnTo>
                <a:lnTo>
                  <a:pt x="177570" y="282138"/>
                </a:lnTo>
                <a:cubicBezTo>
                  <a:pt x="181868" y="286262"/>
                  <a:pt x="184417" y="291429"/>
                  <a:pt x="185219" y="296790"/>
                </a:cubicBezTo>
                <a:lnTo>
                  <a:pt x="262783" y="296790"/>
                </a:lnTo>
                <a:cubicBezTo>
                  <a:pt x="279849" y="296790"/>
                  <a:pt x="293699" y="283494"/>
                  <a:pt x="293699" y="267111"/>
                </a:cubicBezTo>
                <a:lnTo>
                  <a:pt x="293699" y="116164"/>
                </a:lnTo>
                <a:cubicBezTo>
                  <a:pt x="293699" y="108299"/>
                  <a:pt x="290437" y="100745"/>
                  <a:pt x="284641" y="95181"/>
                </a:cubicBezTo>
                <a:lnTo>
                  <a:pt x="194537" y="8696"/>
                </a:lnTo>
                <a:cubicBezTo>
                  <a:pt x="194305" y="8474"/>
                  <a:pt x="194044" y="8282"/>
                  <a:pt x="193784" y="8091"/>
                </a:cubicBezTo>
                <a:cubicBezTo>
                  <a:pt x="193591" y="7949"/>
                  <a:pt x="193401" y="7809"/>
                  <a:pt x="193223" y="7657"/>
                </a:cubicBezTo>
                <a:cubicBezTo>
                  <a:pt x="192125" y="6707"/>
                  <a:pt x="191043" y="5773"/>
                  <a:pt x="189838" y="4986"/>
                </a:cubicBezTo>
                <a:cubicBezTo>
                  <a:pt x="189447" y="4733"/>
                  <a:pt x="189020" y="4533"/>
                  <a:pt x="188593" y="4334"/>
                </a:cubicBezTo>
                <a:cubicBezTo>
                  <a:pt x="188346" y="4218"/>
                  <a:pt x="188099" y="4103"/>
                  <a:pt x="187859" y="3977"/>
                </a:cubicBezTo>
                <a:cubicBezTo>
                  <a:pt x="187601" y="3837"/>
                  <a:pt x="187344" y="3695"/>
                  <a:pt x="187086" y="3552"/>
                </a:cubicBezTo>
                <a:cubicBezTo>
                  <a:pt x="186248" y="3086"/>
                  <a:pt x="185407" y="2619"/>
                  <a:pt x="184520" y="2256"/>
                </a:cubicBezTo>
                <a:cubicBezTo>
                  <a:pt x="181475" y="1039"/>
                  <a:pt x="178198" y="430"/>
                  <a:pt x="174874" y="208"/>
                </a:cubicBezTo>
                <a:cubicBezTo>
                  <a:pt x="174570" y="189"/>
                  <a:pt x="174269" y="150"/>
                  <a:pt x="173966" y="110"/>
                </a:cubicBezTo>
                <a:cubicBezTo>
                  <a:pt x="173547" y="55"/>
                  <a:pt x="173126" y="0"/>
                  <a:pt x="172695" y="0"/>
                </a:cubicBezTo>
                <a:lnTo>
                  <a:pt x="77289" y="0"/>
                </a:lnTo>
                <a:cubicBezTo>
                  <a:pt x="60224" y="0"/>
                  <a:pt x="46374" y="13296"/>
                  <a:pt x="46374" y="29679"/>
                </a:cubicBezTo>
                <a:lnTo>
                  <a:pt x="46374" y="136627"/>
                </a:lnTo>
                <a:cubicBezTo>
                  <a:pt x="53744" y="134627"/>
                  <a:pt x="61522" y="133556"/>
                  <a:pt x="69560" y="133556"/>
                </a:cubicBezTo>
                <a:lnTo>
                  <a:pt x="69560" y="29679"/>
                </a:lnTo>
                <a:cubicBezTo>
                  <a:pt x="69560" y="25598"/>
                  <a:pt x="73023" y="22259"/>
                  <a:pt x="77289" y="22259"/>
                </a:cubicBezTo>
                <a:lnTo>
                  <a:pt x="170036" y="22259"/>
                </a:lnTo>
                <a:lnTo>
                  <a:pt x="170036" y="89037"/>
                </a:lnTo>
                <a:cubicBezTo>
                  <a:pt x="170036" y="105420"/>
                  <a:pt x="183886" y="118716"/>
                  <a:pt x="200952" y="118716"/>
                </a:cubicBezTo>
                <a:lnTo>
                  <a:pt x="270512" y="118716"/>
                </a:lnTo>
                <a:lnTo>
                  <a:pt x="270512" y="267111"/>
                </a:lnTo>
                <a:cubicBezTo>
                  <a:pt x="270512" y="271192"/>
                  <a:pt x="267050" y="274531"/>
                  <a:pt x="262783" y="274531"/>
                </a:cubicBezTo>
                <a:close/>
                <a:moveTo>
                  <a:pt x="253168" y="96457"/>
                </a:moveTo>
                <a:lnTo>
                  <a:pt x="200952" y="96457"/>
                </a:lnTo>
                <a:cubicBezTo>
                  <a:pt x="196685" y="96457"/>
                  <a:pt x="193223" y="93118"/>
                  <a:pt x="193223" y="89037"/>
                </a:cubicBezTo>
                <a:lnTo>
                  <a:pt x="193223" y="38894"/>
                </a:lnTo>
                <a:lnTo>
                  <a:pt x="253168" y="96457"/>
                </a:lnTo>
                <a:close/>
                <a:moveTo>
                  <a:pt x="69560" y="281951"/>
                </a:moveTo>
                <a:cubicBezTo>
                  <a:pt x="84583" y="281951"/>
                  <a:pt x="98494" y="277379"/>
                  <a:pt x="109865" y="269606"/>
                </a:cubicBezTo>
                <a:lnTo>
                  <a:pt x="150246" y="308370"/>
                </a:lnTo>
                <a:cubicBezTo>
                  <a:pt x="154773" y="312716"/>
                  <a:pt x="162112" y="312716"/>
                  <a:pt x="166640" y="308370"/>
                </a:cubicBezTo>
                <a:cubicBezTo>
                  <a:pt x="171168" y="304023"/>
                  <a:pt x="171168" y="296977"/>
                  <a:pt x="166640" y="292631"/>
                </a:cubicBezTo>
                <a:lnTo>
                  <a:pt x="126261" y="253866"/>
                </a:lnTo>
                <a:cubicBezTo>
                  <a:pt x="134358" y="242950"/>
                  <a:pt x="139121" y="229596"/>
                  <a:pt x="139121" y="215173"/>
                </a:cubicBezTo>
                <a:cubicBezTo>
                  <a:pt x="139121" y="178292"/>
                  <a:pt x="107977" y="148395"/>
                  <a:pt x="69560" y="148395"/>
                </a:cubicBezTo>
                <a:cubicBezTo>
                  <a:pt x="31143" y="148395"/>
                  <a:pt x="0" y="178292"/>
                  <a:pt x="0" y="215173"/>
                </a:cubicBezTo>
                <a:cubicBezTo>
                  <a:pt x="0" y="252054"/>
                  <a:pt x="31143" y="281951"/>
                  <a:pt x="69560" y="281951"/>
                </a:cubicBezTo>
                <a:close/>
                <a:moveTo>
                  <a:pt x="69560" y="259692"/>
                </a:moveTo>
                <a:cubicBezTo>
                  <a:pt x="43949" y="259692"/>
                  <a:pt x="23187" y="239761"/>
                  <a:pt x="23187" y="215173"/>
                </a:cubicBezTo>
                <a:cubicBezTo>
                  <a:pt x="23187" y="190585"/>
                  <a:pt x="43949" y="170654"/>
                  <a:pt x="69560" y="170654"/>
                </a:cubicBezTo>
                <a:cubicBezTo>
                  <a:pt x="95172" y="170654"/>
                  <a:pt x="115934" y="190585"/>
                  <a:pt x="115934" y="215173"/>
                </a:cubicBezTo>
                <a:cubicBezTo>
                  <a:pt x="115934" y="239761"/>
                  <a:pt x="95172" y="259692"/>
                  <a:pt x="69560" y="259692"/>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100" name="Rectangle 99">
            <a:extLst>
              <a:ext uri="{FF2B5EF4-FFF2-40B4-BE49-F238E27FC236}">
                <a16:creationId xmlns:a16="http://schemas.microsoft.com/office/drawing/2014/main" id="{18F9CCEF-697D-E1EB-89B1-A5F80FC62914}"/>
              </a:ext>
            </a:extLst>
          </p:cNvPr>
          <p:cNvSpPr/>
          <p:nvPr/>
        </p:nvSpPr>
        <p:spPr>
          <a:xfrm>
            <a:off x="3082823" y="1175844"/>
            <a:ext cx="3307101" cy="184666"/>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635943" fontAlgn="base">
              <a:spcBef>
                <a:spcPct val="0"/>
              </a:spcBef>
              <a:spcAft>
                <a:spcPts val="87"/>
              </a:spcAft>
              <a:defRPr/>
            </a:pPr>
            <a:r>
              <a:rPr lang="en-US" sz="1200">
                <a:solidFill>
                  <a:schemeClr val="bg1"/>
                </a:solidFill>
                <a:latin typeface="+mj-lt"/>
              </a:rPr>
              <a:t>Essential security controls</a:t>
            </a:r>
          </a:p>
        </p:txBody>
      </p:sp>
      <p:sp>
        <p:nvSpPr>
          <p:cNvPr id="63" name="TextBox 62">
            <a:extLst>
              <a:ext uri="{FF2B5EF4-FFF2-40B4-BE49-F238E27FC236}">
                <a16:creationId xmlns:a16="http://schemas.microsoft.com/office/drawing/2014/main" id="{12DD498B-9085-7C3A-5ACC-1DA5014CCAE7}"/>
              </a:ext>
            </a:extLst>
          </p:cNvPr>
          <p:cNvSpPr txBox="1"/>
          <p:nvPr/>
        </p:nvSpPr>
        <p:spPr>
          <a:xfrm>
            <a:off x="2669226" y="1623201"/>
            <a:ext cx="4093276" cy="169277"/>
          </a:xfrm>
          <a:prstGeom prst="rect">
            <a:avLst/>
          </a:prstGeom>
          <a:noFill/>
        </p:spPr>
        <p:txBody>
          <a:bodyPr wrap="square" lIns="0" tIns="0" rIns="0" bIns="0" rtlCol="0" anchor="ctr">
            <a:spAutoFit/>
          </a:bodyPr>
          <a:lstStyle/>
          <a:p>
            <a:pPr algn="ctr" defTabSz="914400">
              <a:defRPr/>
            </a:pPr>
            <a:r>
              <a:rPr lang="en-US" sz="1100">
                <a:solidFill>
                  <a:schemeClr val="accent2"/>
                </a:solidFill>
                <a:latin typeface="+mj-lt"/>
              </a:rPr>
              <a:t>Copilot + M365 Business Standard</a:t>
            </a:r>
          </a:p>
        </p:txBody>
      </p:sp>
      <p:sp>
        <p:nvSpPr>
          <p:cNvPr id="56" name="Rectangle 55">
            <a:extLst>
              <a:ext uri="{FF2B5EF4-FFF2-40B4-BE49-F238E27FC236}">
                <a16:creationId xmlns:a16="http://schemas.microsoft.com/office/drawing/2014/main" id="{6FE16E48-6AC5-3B29-C480-8FCE7DA6D006}"/>
              </a:ext>
            </a:extLst>
          </p:cNvPr>
          <p:cNvSpPr>
            <a:spLocks/>
          </p:cNvSpPr>
          <p:nvPr/>
        </p:nvSpPr>
        <p:spPr bwMode="auto">
          <a:xfrm>
            <a:off x="2669225" y="1869007"/>
            <a:ext cx="4093276" cy="10259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472" fontAlgn="base">
              <a:spcBef>
                <a:spcPts val="400"/>
              </a:spcBef>
              <a:defRPr/>
            </a:pPr>
            <a:r>
              <a:rPr lang="en-US" sz="1000">
                <a:solidFill>
                  <a:schemeClr val="tx1"/>
                </a:solidFill>
                <a:latin typeface="+mj-lt"/>
              </a:rPr>
              <a:t>Multi-factor authentication </a:t>
            </a:r>
            <a:br>
              <a:rPr lang="en-US" sz="1000">
                <a:solidFill>
                  <a:schemeClr val="tx1"/>
                </a:solidFill>
                <a:latin typeface="+mj-lt"/>
              </a:rPr>
            </a:br>
            <a:r>
              <a:rPr lang="en-US" sz="1000">
                <a:solidFill>
                  <a:schemeClr val="tx1"/>
                </a:solidFill>
              </a:rPr>
              <a:t>with security defaults</a:t>
            </a:r>
          </a:p>
          <a:p>
            <a:pPr algn="ctr" defTabSz="932472" fontAlgn="base">
              <a:spcBef>
                <a:spcPts val="400"/>
              </a:spcBef>
              <a:defRPr/>
            </a:pPr>
            <a:r>
              <a:rPr lang="en-US" sz="1000">
                <a:solidFill>
                  <a:schemeClr val="tx1"/>
                </a:solidFill>
                <a:latin typeface="+mj-lt"/>
              </a:rPr>
              <a:t>Device-based access and security controls </a:t>
            </a:r>
            <a:br>
              <a:rPr lang="en-US" sz="1000">
                <a:solidFill>
                  <a:schemeClr val="tx1"/>
                </a:solidFill>
                <a:latin typeface="+mj-lt"/>
              </a:rPr>
            </a:br>
            <a:r>
              <a:rPr lang="en-US" sz="1000">
                <a:solidFill>
                  <a:schemeClr val="tx1"/>
                </a:solidFill>
              </a:rPr>
              <a:t>for M365 resources</a:t>
            </a:r>
            <a:endParaRPr lang="en-US" sz="1000">
              <a:solidFill>
                <a:schemeClr val="tx1"/>
              </a:solidFill>
              <a:latin typeface="+mj-lt"/>
            </a:endParaRPr>
          </a:p>
          <a:p>
            <a:pPr algn="ctr" defTabSz="932472" fontAlgn="base">
              <a:spcBef>
                <a:spcPts val="400"/>
              </a:spcBef>
              <a:defRPr/>
            </a:pPr>
            <a:r>
              <a:rPr lang="en-US" sz="1000">
                <a:solidFill>
                  <a:schemeClr val="tx1"/>
                </a:solidFill>
                <a:latin typeface="+mj-lt"/>
              </a:rPr>
              <a:t>Basic content and keyword search </a:t>
            </a:r>
            <a:br>
              <a:rPr lang="en-US" sz="1000">
                <a:solidFill>
                  <a:schemeClr val="tx1"/>
                </a:solidFill>
                <a:latin typeface="+mj-lt"/>
              </a:rPr>
            </a:br>
            <a:r>
              <a:rPr lang="en-US" sz="1000">
                <a:solidFill>
                  <a:schemeClr val="tx1"/>
                </a:solidFill>
              </a:rPr>
              <a:t>for Copilot-generated data</a:t>
            </a:r>
          </a:p>
        </p:txBody>
      </p:sp>
      <p:sp>
        <p:nvSpPr>
          <p:cNvPr id="24" name="Graphic 28" descr="Icon of a checklist">
            <a:extLst>
              <a:ext uri="{FF2B5EF4-FFF2-40B4-BE49-F238E27FC236}">
                <a16:creationId xmlns:a16="http://schemas.microsoft.com/office/drawing/2014/main" id="{1A6F8053-2E9A-A40E-EE3F-2BF3B8F37695}"/>
              </a:ext>
              <a:ext uri="{C183D7F6-B498-43B3-948B-1728B52AA6E4}">
                <adec:decorative xmlns:adec="http://schemas.microsoft.com/office/drawing/2017/decorative" val="0"/>
              </a:ext>
            </a:extLst>
          </p:cNvPr>
          <p:cNvSpPr/>
          <p:nvPr/>
        </p:nvSpPr>
        <p:spPr>
          <a:xfrm>
            <a:off x="7306554" y="1169091"/>
            <a:ext cx="198200" cy="198172"/>
          </a:xfrm>
          <a:custGeom>
            <a:avLst/>
            <a:gdLst>
              <a:gd name="connsiteX0" fmla="*/ 57292 w 269782"/>
              <a:gd name="connsiteY0" fmla="*/ 188849 h 269743"/>
              <a:gd name="connsiteX1" fmla="*/ 80894 w 269782"/>
              <a:gd name="connsiteY1" fmla="*/ 212451 h 269743"/>
              <a:gd name="connsiteX2" fmla="*/ 80894 w 269782"/>
              <a:gd name="connsiteY2" fmla="*/ 246141 h 269743"/>
              <a:gd name="connsiteX3" fmla="*/ 57292 w 269782"/>
              <a:gd name="connsiteY3" fmla="*/ 269743 h 269743"/>
              <a:gd name="connsiteX4" fmla="*/ 23603 w 269782"/>
              <a:gd name="connsiteY4" fmla="*/ 269743 h 269743"/>
              <a:gd name="connsiteX5" fmla="*/ 0 w 269782"/>
              <a:gd name="connsiteY5" fmla="*/ 246141 h 269743"/>
              <a:gd name="connsiteX6" fmla="*/ 0 w 269782"/>
              <a:gd name="connsiteY6" fmla="*/ 212451 h 269743"/>
              <a:gd name="connsiteX7" fmla="*/ 23603 w 269782"/>
              <a:gd name="connsiteY7" fmla="*/ 188849 h 269743"/>
              <a:gd name="connsiteX8" fmla="*/ 57292 w 269782"/>
              <a:gd name="connsiteY8" fmla="*/ 188849 h 269743"/>
              <a:gd name="connsiteX9" fmla="*/ 57292 w 269782"/>
              <a:gd name="connsiteY9" fmla="*/ 209079 h 269743"/>
              <a:gd name="connsiteX10" fmla="*/ 23603 w 269782"/>
              <a:gd name="connsiteY10" fmla="*/ 209079 h 269743"/>
              <a:gd name="connsiteX11" fmla="*/ 20231 w 269782"/>
              <a:gd name="connsiteY11" fmla="*/ 212451 h 269743"/>
              <a:gd name="connsiteX12" fmla="*/ 20231 w 269782"/>
              <a:gd name="connsiteY12" fmla="*/ 246141 h 269743"/>
              <a:gd name="connsiteX13" fmla="*/ 23603 w 269782"/>
              <a:gd name="connsiteY13" fmla="*/ 249513 h 269743"/>
              <a:gd name="connsiteX14" fmla="*/ 57292 w 269782"/>
              <a:gd name="connsiteY14" fmla="*/ 249513 h 269743"/>
              <a:gd name="connsiteX15" fmla="*/ 60664 w 269782"/>
              <a:gd name="connsiteY15" fmla="*/ 246141 h 269743"/>
              <a:gd name="connsiteX16" fmla="*/ 60664 w 269782"/>
              <a:gd name="connsiteY16" fmla="*/ 212451 h 269743"/>
              <a:gd name="connsiteX17" fmla="*/ 57292 w 269782"/>
              <a:gd name="connsiteY17" fmla="*/ 209079 h 269743"/>
              <a:gd name="connsiteX18" fmla="*/ 104500 w 269782"/>
              <a:gd name="connsiteY18" fmla="*/ 215795 h 269743"/>
              <a:gd name="connsiteX19" fmla="*/ 259667 w 269782"/>
              <a:gd name="connsiteY19" fmla="*/ 215795 h 269743"/>
              <a:gd name="connsiteX20" fmla="*/ 269782 w 269782"/>
              <a:gd name="connsiteY20" fmla="*/ 225910 h 269743"/>
              <a:gd name="connsiteX21" fmla="*/ 261040 w 269782"/>
              <a:gd name="connsiteY21" fmla="*/ 235934 h 269743"/>
              <a:gd name="connsiteX22" fmla="*/ 259667 w 269782"/>
              <a:gd name="connsiteY22" fmla="*/ 236025 h 269743"/>
              <a:gd name="connsiteX23" fmla="*/ 104500 w 269782"/>
              <a:gd name="connsiteY23" fmla="*/ 236025 h 269743"/>
              <a:gd name="connsiteX24" fmla="*/ 94384 w 269782"/>
              <a:gd name="connsiteY24" fmla="*/ 225910 h 269743"/>
              <a:gd name="connsiteX25" fmla="*/ 103127 w 269782"/>
              <a:gd name="connsiteY25" fmla="*/ 215886 h 269743"/>
              <a:gd name="connsiteX26" fmla="*/ 104500 w 269782"/>
              <a:gd name="connsiteY26" fmla="*/ 215795 h 269743"/>
              <a:gd name="connsiteX27" fmla="*/ 259667 w 269782"/>
              <a:gd name="connsiteY27" fmla="*/ 215795 h 269743"/>
              <a:gd name="connsiteX28" fmla="*/ 104500 w 269782"/>
              <a:gd name="connsiteY28" fmla="*/ 215795 h 269743"/>
              <a:gd name="connsiteX29" fmla="*/ 57292 w 269782"/>
              <a:gd name="connsiteY29" fmla="*/ 94424 h 269743"/>
              <a:gd name="connsiteX30" fmla="*/ 80894 w 269782"/>
              <a:gd name="connsiteY30" fmla="*/ 118028 h 269743"/>
              <a:gd name="connsiteX31" fmla="*/ 80894 w 269782"/>
              <a:gd name="connsiteY31" fmla="*/ 151716 h 269743"/>
              <a:gd name="connsiteX32" fmla="*/ 57292 w 269782"/>
              <a:gd name="connsiteY32" fmla="*/ 175318 h 269743"/>
              <a:gd name="connsiteX33" fmla="*/ 23603 w 269782"/>
              <a:gd name="connsiteY33" fmla="*/ 175318 h 269743"/>
              <a:gd name="connsiteX34" fmla="*/ 0 w 269782"/>
              <a:gd name="connsiteY34" fmla="*/ 151716 h 269743"/>
              <a:gd name="connsiteX35" fmla="*/ 0 w 269782"/>
              <a:gd name="connsiteY35" fmla="*/ 118028 h 269743"/>
              <a:gd name="connsiteX36" fmla="*/ 23603 w 269782"/>
              <a:gd name="connsiteY36" fmla="*/ 94424 h 269743"/>
              <a:gd name="connsiteX37" fmla="*/ 57292 w 269782"/>
              <a:gd name="connsiteY37" fmla="*/ 94424 h 269743"/>
              <a:gd name="connsiteX38" fmla="*/ 57292 w 269782"/>
              <a:gd name="connsiteY38" fmla="*/ 114656 h 269743"/>
              <a:gd name="connsiteX39" fmla="*/ 23603 w 269782"/>
              <a:gd name="connsiteY39" fmla="*/ 114656 h 269743"/>
              <a:gd name="connsiteX40" fmla="*/ 20231 w 269782"/>
              <a:gd name="connsiteY40" fmla="*/ 118028 h 269743"/>
              <a:gd name="connsiteX41" fmla="*/ 20231 w 269782"/>
              <a:gd name="connsiteY41" fmla="*/ 151716 h 269743"/>
              <a:gd name="connsiteX42" fmla="*/ 23603 w 269782"/>
              <a:gd name="connsiteY42" fmla="*/ 155088 h 269743"/>
              <a:gd name="connsiteX43" fmla="*/ 57292 w 269782"/>
              <a:gd name="connsiteY43" fmla="*/ 155088 h 269743"/>
              <a:gd name="connsiteX44" fmla="*/ 60664 w 269782"/>
              <a:gd name="connsiteY44" fmla="*/ 151716 h 269743"/>
              <a:gd name="connsiteX45" fmla="*/ 60664 w 269782"/>
              <a:gd name="connsiteY45" fmla="*/ 118028 h 269743"/>
              <a:gd name="connsiteX46" fmla="*/ 57292 w 269782"/>
              <a:gd name="connsiteY46" fmla="*/ 114656 h 269743"/>
              <a:gd name="connsiteX47" fmla="*/ 104500 w 269782"/>
              <a:gd name="connsiteY47" fmla="*/ 121385 h 269743"/>
              <a:gd name="connsiteX48" fmla="*/ 259667 w 269782"/>
              <a:gd name="connsiteY48" fmla="*/ 121385 h 269743"/>
              <a:gd name="connsiteX49" fmla="*/ 269782 w 269782"/>
              <a:gd name="connsiteY49" fmla="*/ 131500 h 269743"/>
              <a:gd name="connsiteX50" fmla="*/ 261040 w 269782"/>
              <a:gd name="connsiteY50" fmla="*/ 141524 h 269743"/>
              <a:gd name="connsiteX51" fmla="*/ 259667 w 269782"/>
              <a:gd name="connsiteY51" fmla="*/ 141615 h 269743"/>
              <a:gd name="connsiteX52" fmla="*/ 104500 w 269782"/>
              <a:gd name="connsiteY52" fmla="*/ 141615 h 269743"/>
              <a:gd name="connsiteX53" fmla="*/ 94384 w 269782"/>
              <a:gd name="connsiteY53" fmla="*/ 131500 h 269743"/>
              <a:gd name="connsiteX54" fmla="*/ 103127 w 269782"/>
              <a:gd name="connsiteY54" fmla="*/ 121476 h 269743"/>
              <a:gd name="connsiteX55" fmla="*/ 104500 w 269782"/>
              <a:gd name="connsiteY55" fmla="*/ 121385 h 269743"/>
              <a:gd name="connsiteX56" fmla="*/ 259667 w 269782"/>
              <a:gd name="connsiteY56" fmla="*/ 121385 h 269743"/>
              <a:gd name="connsiteX57" fmla="*/ 104500 w 269782"/>
              <a:gd name="connsiteY57" fmla="*/ 121385 h 269743"/>
              <a:gd name="connsiteX58" fmla="*/ 57292 w 269782"/>
              <a:gd name="connsiteY58" fmla="*/ 0 h 269743"/>
              <a:gd name="connsiteX59" fmla="*/ 80894 w 269782"/>
              <a:gd name="connsiteY59" fmla="*/ 23603 h 269743"/>
              <a:gd name="connsiteX60" fmla="*/ 80894 w 269782"/>
              <a:gd name="connsiteY60" fmla="*/ 57292 h 269743"/>
              <a:gd name="connsiteX61" fmla="*/ 57292 w 269782"/>
              <a:gd name="connsiteY61" fmla="*/ 80894 h 269743"/>
              <a:gd name="connsiteX62" fmla="*/ 23603 w 269782"/>
              <a:gd name="connsiteY62" fmla="*/ 80894 h 269743"/>
              <a:gd name="connsiteX63" fmla="*/ 0 w 269782"/>
              <a:gd name="connsiteY63" fmla="*/ 57292 h 269743"/>
              <a:gd name="connsiteX64" fmla="*/ 0 w 269782"/>
              <a:gd name="connsiteY64" fmla="*/ 23603 h 269743"/>
              <a:gd name="connsiteX65" fmla="*/ 23603 w 269782"/>
              <a:gd name="connsiteY65" fmla="*/ 0 h 269743"/>
              <a:gd name="connsiteX66" fmla="*/ 57292 w 269782"/>
              <a:gd name="connsiteY66" fmla="*/ 0 h 269743"/>
              <a:gd name="connsiteX67" fmla="*/ 57292 w 269782"/>
              <a:gd name="connsiteY67" fmla="*/ 20231 h 269743"/>
              <a:gd name="connsiteX68" fmla="*/ 23603 w 269782"/>
              <a:gd name="connsiteY68" fmla="*/ 20231 h 269743"/>
              <a:gd name="connsiteX69" fmla="*/ 20231 w 269782"/>
              <a:gd name="connsiteY69" fmla="*/ 23603 h 269743"/>
              <a:gd name="connsiteX70" fmla="*/ 20231 w 269782"/>
              <a:gd name="connsiteY70" fmla="*/ 57292 h 269743"/>
              <a:gd name="connsiteX71" fmla="*/ 23603 w 269782"/>
              <a:gd name="connsiteY71" fmla="*/ 60664 h 269743"/>
              <a:gd name="connsiteX72" fmla="*/ 57292 w 269782"/>
              <a:gd name="connsiteY72" fmla="*/ 60664 h 269743"/>
              <a:gd name="connsiteX73" fmla="*/ 60664 w 269782"/>
              <a:gd name="connsiteY73" fmla="*/ 57292 h 269743"/>
              <a:gd name="connsiteX74" fmla="*/ 60664 w 269782"/>
              <a:gd name="connsiteY74" fmla="*/ 23603 h 269743"/>
              <a:gd name="connsiteX75" fmla="*/ 57292 w 269782"/>
              <a:gd name="connsiteY75" fmla="*/ 20231 h 269743"/>
              <a:gd name="connsiteX76" fmla="*/ 104500 w 269782"/>
              <a:gd name="connsiteY76" fmla="*/ 26974 h 269743"/>
              <a:gd name="connsiteX77" fmla="*/ 259667 w 269782"/>
              <a:gd name="connsiteY77" fmla="*/ 26974 h 269743"/>
              <a:gd name="connsiteX78" fmla="*/ 269782 w 269782"/>
              <a:gd name="connsiteY78" fmla="*/ 37090 h 269743"/>
              <a:gd name="connsiteX79" fmla="*/ 261040 w 269782"/>
              <a:gd name="connsiteY79" fmla="*/ 47113 h 269743"/>
              <a:gd name="connsiteX80" fmla="*/ 259667 w 269782"/>
              <a:gd name="connsiteY80" fmla="*/ 47205 h 269743"/>
              <a:gd name="connsiteX81" fmla="*/ 104500 w 269782"/>
              <a:gd name="connsiteY81" fmla="*/ 47205 h 269743"/>
              <a:gd name="connsiteX82" fmla="*/ 94384 w 269782"/>
              <a:gd name="connsiteY82" fmla="*/ 37090 h 269743"/>
              <a:gd name="connsiteX83" fmla="*/ 103127 w 269782"/>
              <a:gd name="connsiteY83" fmla="*/ 27067 h 269743"/>
              <a:gd name="connsiteX84" fmla="*/ 104500 w 269782"/>
              <a:gd name="connsiteY84" fmla="*/ 26974 h 269743"/>
              <a:gd name="connsiteX85" fmla="*/ 259667 w 269782"/>
              <a:gd name="connsiteY85" fmla="*/ 26974 h 269743"/>
              <a:gd name="connsiteX86" fmla="*/ 104500 w 269782"/>
              <a:gd name="connsiteY86" fmla="*/ 26974 h 26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69782" h="269743">
                <a:moveTo>
                  <a:pt x="57292" y="188849"/>
                </a:moveTo>
                <a:cubicBezTo>
                  <a:pt x="70327" y="188849"/>
                  <a:pt x="80894" y="199416"/>
                  <a:pt x="80894" y="212451"/>
                </a:cubicBezTo>
                <a:lnTo>
                  <a:pt x="80894" y="246141"/>
                </a:lnTo>
                <a:cubicBezTo>
                  <a:pt x="80894" y="259176"/>
                  <a:pt x="70327" y="269743"/>
                  <a:pt x="57292" y="269743"/>
                </a:cubicBezTo>
                <a:lnTo>
                  <a:pt x="23603" y="269743"/>
                </a:lnTo>
                <a:cubicBezTo>
                  <a:pt x="10567" y="269743"/>
                  <a:pt x="0" y="259176"/>
                  <a:pt x="0" y="246141"/>
                </a:cubicBezTo>
                <a:lnTo>
                  <a:pt x="0" y="212451"/>
                </a:lnTo>
                <a:cubicBezTo>
                  <a:pt x="0" y="199416"/>
                  <a:pt x="10567" y="188849"/>
                  <a:pt x="23603" y="188849"/>
                </a:cubicBezTo>
                <a:lnTo>
                  <a:pt x="57292" y="188849"/>
                </a:lnTo>
                <a:close/>
                <a:moveTo>
                  <a:pt x="57292" y="209079"/>
                </a:moveTo>
                <a:lnTo>
                  <a:pt x="23603" y="209079"/>
                </a:lnTo>
                <a:cubicBezTo>
                  <a:pt x="21740" y="209079"/>
                  <a:pt x="20231" y="210590"/>
                  <a:pt x="20231" y="212451"/>
                </a:cubicBezTo>
                <a:lnTo>
                  <a:pt x="20231" y="246141"/>
                </a:lnTo>
                <a:cubicBezTo>
                  <a:pt x="20231" y="248003"/>
                  <a:pt x="21740" y="249513"/>
                  <a:pt x="23603" y="249513"/>
                </a:cubicBezTo>
                <a:lnTo>
                  <a:pt x="57292" y="249513"/>
                </a:lnTo>
                <a:cubicBezTo>
                  <a:pt x="59154" y="249513"/>
                  <a:pt x="60664" y="248003"/>
                  <a:pt x="60664" y="246141"/>
                </a:cubicBezTo>
                <a:lnTo>
                  <a:pt x="60664" y="212451"/>
                </a:lnTo>
                <a:cubicBezTo>
                  <a:pt x="60664" y="210590"/>
                  <a:pt x="59154" y="209079"/>
                  <a:pt x="57292" y="209079"/>
                </a:cubicBezTo>
                <a:close/>
                <a:moveTo>
                  <a:pt x="104500" y="215795"/>
                </a:moveTo>
                <a:lnTo>
                  <a:pt x="259667" y="215795"/>
                </a:lnTo>
                <a:cubicBezTo>
                  <a:pt x="265253" y="215795"/>
                  <a:pt x="269782" y="220324"/>
                  <a:pt x="269782" y="225910"/>
                </a:cubicBezTo>
                <a:cubicBezTo>
                  <a:pt x="269782" y="231031"/>
                  <a:pt x="265976" y="235263"/>
                  <a:pt x="261040" y="235934"/>
                </a:cubicBezTo>
                <a:lnTo>
                  <a:pt x="259667" y="236025"/>
                </a:lnTo>
                <a:lnTo>
                  <a:pt x="104500" y="236025"/>
                </a:lnTo>
                <a:cubicBezTo>
                  <a:pt x="98913" y="236025"/>
                  <a:pt x="94384" y="231496"/>
                  <a:pt x="94384" y="225910"/>
                </a:cubicBezTo>
                <a:cubicBezTo>
                  <a:pt x="94384" y="220789"/>
                  <a:pt x="98190" y="216557"/>
                  <a:pt x="103127" y="215886"/>
                </a:cubicBezTo>
                <a:lnTo>
                  <a:pt x="104500" y="215795"/>
                </a:lnTo>
                <a:lnTo>
                  <a:pt x="259667" y="215795"/>
                </a:lnTo>
                <a:lnTo>
                  <a:pt x="104500" y="215795"/>
                </a:lnTo>
                <a:close/>
                <a:moveTo>
                  <a:pt x="57292" y="94424"/>
                </a:moveTo>
                <a:cubicBezTo>
                  <a:pt x="70327" y="94424"/>
                  <a:pt x="80894" y="104992"/>
                  <a:pt x="80894" y="118028"/>
                </a:cubicBezTo>
                <a:lnTo>
                  <a:pt x="80894" y="151716"/>
                </a:lnTo>
                <a:cubicBezTo>
                  <a:pt x="80894" y="164751"/>
                  <a:pt x="70327" y="175318"/>
                  <a:pt x="57292" y="175318"/>
                </a:cubicBezTo>
                <a:lnTo>
                  <a:pt x="23603" y="175318"/>
                </a:lnTo>
                <a:cubicBezTo>
                  <a:pt x="10567" y="175318"/>
                  <a:pt x="0" y="164751"/>
                  <a:pt x="0" y="151716"/>
                </a:cubicBezTo>
                <a:lnTo>
                  <a:pt x="0" y="118028"/>
                </a:lnTo>
                <a:cubicBezTo>
                  <a:pt x="0" y="104992"/>
                  <a:pt x="10567" y="94424"/>
                  <a:pt x="23603" y="94424"/>
                </a:cubicBezTo>
                <a:lnTo>
                  <a:pt x="57292" y="94424"/>
                </a:lnTo>
                <a:close/>
                <a:moveTo>
                  <a:pt x="57292" y="114656"/>
                </a:moveTo>
                <a:lnTo>
                  <a:pt x="23603" y="114656"/>
                </a:lnTo>
                <a:cubicBezTo>
                  <a:pt x="21740" y="114656"/>
                  <a:pt x="20231" y="116165"/>
                  <a:pt x="20231" y="118028"/>
                </a:cubicBezTo>
                <a:lnTo>
                  <a:pt x="20231" y="151716"/>
                </a:lnTo>
                <a:cubicBezTo>
                  <a:pt x="20231" y="153578"/>
                  <a:pt x="21740" y="155088"/>
                  <a:pt x="23603" y="155088"/>
                </a:cubicBezTo>
                <a:lnTo>
                  <a:pt x="57292" y="155088"/>
                </a:lnTo>
                <a:cubicBezTo>
                  <a:pt x="59154" y="155088"/>
                  <a:pt x="60664" y="153578"/>
                  <a:pt x="60664" y="151716"/>
                </a:cubicBezTo>
                <a:lnTo>
                  <a:pt x="60664" y="118028"/>
                </a:lnTo>
                <a:cubicBezTo>
                  <a:pt x="60664" y="116165"/>
                  <a:pt x="59154" y="114656"/>
                  <a:pt x="57292" y="114656"/>
                </a:cubicBezTo>
                <a:close/>
                <a:moveTo>
                  <a:pt x="104500" y="121385"/>
                </a:moveTo>
                <a:lnTo>
                  <a:pt x="259667" y="121385"/>
                </a:lnTo>
                <a:cubicBezTo>
                  <a:pt x="265253" y="121385"/>
                  <a:pt x="269782" y="125913"/>
                  <a:pt x="269782" y="131500"/>
                </a:cubicBezTo>
                <a:cubicBezTo>
                  <a:pt x="269782" y="136621"/>
                  <a:pt x="265976" y="140853"/>
                  <a:pt x="261040" y="141524"/>
                </a:cubicBezTo>
                <a:lnTo>
                  <a:pt x="259667" y="141615"/>
                </a:lnTo>
                <a:lnTo>
                  <a:pt x="104500" y="141615"/>
                </a:lnTo>
                <a:cubicBezTo>
                  <a:pt x="98913" y="141615"/>
                  <a:pt x="94384" y="137086"/>
                  <a:pt x="94384" y="131500"/>
                </a:cubicBezTo>
                <a:cubicBezTo>
                  <a:pt x="94384" y="126379"/>
                  <a:pt x="98190" y="122147"/>
                  <a:pt x="103127" y="121476"/>
                </a:cubicBezTo>
                <a:lnTo>
                  <a:pt x="104500" y="121385"/>
                </a:lnTo>
                <a:lnTo>
                  <a:pt x="259667" y="121385"/>
                </a:lnTo>
                <a:lnTo>
                  <a:pt x="104500" y="121385"/>
                </a:lnTo>
                <a:close/>
                <a:moveTo>
                  <a:pt x="57292" y="0"/>
                </a:moveTo>
                <a:cubicBezTo>
                  <a:pt x="70327" y="0"/>
                  <a:pt x="80894" y="10567"/>
                  <a:pt x="80894" y="23603"/>
                </a:cubicBezTo>
                <a:lnTo>
                  <a:pt x="80894" y="57292"/>
                </a:lnTo>
                <a:cubicBezTo>
                  <a:pt x="80894" y="70327"/>
                  <a:pt x="70327" y="80894"/>
                  <a:pt x="57292" y="80894"/>
                </a:cubicBezTo>
                <a:lnTo>
                  <a:pt x="23603" y="80894"/>
                </a:lnTo>
                <a:cubicBezTo>
                  <a:pt x="10567" y="80894"/>
                  <a:pt x="0" y="70327"/>
                  <a:pt x="0" y="57292"/>
                </a:cubicBezTo>
                <a:lnTo>
                  <a:pt x="0" y="23603"/>
                </a:lnTo>
                <a:cubicBezTo>
                  <a:pt x="0" y="10567"/>
                  <a:pt x="10567" y="0"/>
                  <a:pt x="23603" y="0"/>
                </a:cubicBezTo>
                <a:lnTo>
                  <a:pt x="57292" y="0"/>
                </a:lnTo>
                <a:close/>
                <a:moveTo>
                  <a:pt x="57292" y="20231"/>
                </a:moveTo>
                <a:lnTo>
                  <a:pt x="23603" y="20231"/>
                </a:lnTo>
                <a:cubicBezTo>
                  <a:pt x="21740" y="20231"/>
                  <a:pt x="20231" y="21740"/>
                  <a:pt x="20231" y="23603"/>
                </a:cubicBezTo>
                <a:lnTo>
                  <a:pt x="20231" y="57292"/>
                </a:lnTo>
                <a:cubicBezTo>
                  <a:pt x="20231" y="59154"/>
                  <a:pt x="21740" y="60664"/>
                  <a:pt x="23603" y="60664"/>
                </a:cubicBezTo>
                <a:lnTo>
                  <a:pt x="57292" y="60664"/>
                </a:lnTo>
                <a:cubicBezTo>
                  <a:pt x="59154" y="60664"/>
                  <a:pt x="60664" y="59154"/>
                  <a:pt x="60664" y="57292"/>
                </a:cubicBezTo>
                <a:lnTo>
                  <a:pt x="60664" y="23603"/>
                </a:lnTo>
                <a:cubicBezTo>
                  <a:pt x="60664" y="21740"/>
                  <a:pt x="59154" y="20231"/>
                  <a:pt x="57292" y="20231"/>
                </a:cubicBezTo>
                <a:close/>
                <a:moveTo>
                  <a:pt x="104500" y="26974"/>
                </a:moveTo>
                <a:lnTo>
                  <a:pt x="259667" y="26974"/>
                </a:lnTo>
                <a:cubicBezTo>
                  <a:pt x="265253" y="26974"/>
                  <a:pt x="269782" y="31503"/>
                  <a:pt x="269782" y="37090"/>
                </a:cubicBezTo>
                <a:cubicBezTo>
                  <a:pt x="269782" y="42211"/>
                  <a:pt x="265976" y="46443"/>
                  <a:pt x="261040" y="47113"/>
                </a:cubicBezTo>
                <a:lnTo>
                  <a:pt x="259667" y="47205"/>
                </a:lnTo>
                <a:lnTo>
                  <a:pt x="104500" y="47205"/>
                </a:lnTo>
                <a:cubicBezTo>
                  <a:pt x="98913" y="47205"/>
                  <a:pt x="94384" y="42676"/>
                  <a:pt x="94384" y="37090"/>
                </a:cubicBezTo>
                <a:cubicBezTo>
                  <a:pt x="94384" y="31969"/>
                  <a:pt x="98190" y="27736"/>
                  <a:pt x="103127" y="27067"/>
                </a:cubicBezTo>
                <a:lnTo>
                  <a:pt x="104500" y="26974"/>
                </a:lnTo>
                <a:lnTo>
                  <a:pt x="259667" y="26974"/>
                </a:lnTo>
                <a:lnTo>
                  <a:pt x="104500" y="26974"/>
                </a:ln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108" name="Rectangle 107">
            <a:extLst>
              <a:ext uri="{FF2B5EF4-FFF2-40B4-BE49-F238E27FC236}">
                <a16:creationId xmlns:a16="http://schemas.microsoft.com/office/drawing/2014/main" id="{D456E1D4-29BD-A9EC-E676-64A0F67A302B}"/>
              </a:ext>
            </a:extLst>
          </p:cNvPr>
          <p:cNvSpPr/>
          <p:nvPr/>
        </p:nvSpPr>
        <p:spPr>
          <a:xfrm>
            <a:off x="7715411" y="1175844"/>
            <a:ext cx="3307101" cy="184666"/>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635943" fontAlgn="base">
              <a:spcBef>
                <a:spcPct val="0"/>
              </a:spcBef>
              <a:spcAft>
                <a:spcPts val="87"/>
              </a:spcAft>
              <a:defRPr/>
            </a:pPr>
            <a:r>
              <a:rPr lang="en-US" sz="1200">
                <a:solidFill>
                  <a:schemeClr val="bg1"/>
                </a:solidFill>
                <a:latin typeface="+mj-lt"/>
              </a:rPr>
              <a:t>Comprehensive security controls</a:t>
            </a:r>
          </a:p>
        </p:txBody>
      </p:sp>
      <p:sp>
        <p:nvSpPr>
          <p:cNvPr id="2" name="TextBox 1">
            <a:extLst>
              <a:ext uri="{FF2B5EF4-FFF2-40B4-BE49-F238E27FC236}">
                <a16:creationId xmlns:a16="http://schemas.microsoft.com/office/drawing/2014/main" id="{94065B03-15BC-7779-30A4-FE7F0D2A67ED}"/>
              </a:ext>
            </a:extLst>
          </p:cNvPr>
          <p:cNvSpPr txBox="1"/>
          <p:nvPr/>
        </p:nvSpPr>
        <p:spPr>
          <a:xfrm>
            <a:off x="7301814" y="1623201"/>
            <a:ext cx="4093276" cy="169277"/>
          </a:xfrm>
          <a:prstGeom prst="rect">
            <a:avLst/>
          </a:prstGeom>
          <a:noFill/>
        </p:spPr>
        <p:txBody>
          <a:bodyPr wrap="square" lIns="0" tIns="0" rIns="0" bIns="0" rtlCol="0" anchor="ctr">
            <a:spAutoFit/>
          </a:bodyPr>
          <a:lstStyle/>
          <a:p>
            <a:pPr algn="ctr" defTabSz="914400">
              <a:defRPr/>
            </a:pPr>
            <a:r>
              <a:rPr lang="en-US" sz="1100">
                <a:solidFill>
                  <a:schemeClr val="accent2"/>
                </a:solidFill>
                <a:latin typeface="+mj-lt"/>
              </a:rPr>
              <a:t>Copilot + Microsoft 365 Business Premium</a:t>
            </a:r>
          </a:p>
        </p:txBody>
      </p:sp>
      <p:sp>
        <p:nvSpPr>
          <p:cNvPr id="57" name="Rectangle 56">
            <a:extLst>
              <a:ext uri="{FF2B5EF4-FFF2-40B4-BE49-F238E27FC236}">
                <a16:creationId xmlns:a16="http://schemas.microsoft.com/office/drawing/2014/main" id="{BCDE715C-9919-664A-AA8F-8E667D225766}"/>
              </a:ext>
            </a:extLst>
          </p:cNvPr>
          <p:cNvSpPr>
            <a:spLocks/>
          </p:cNvSpPr>
          <p:nvPr/>
        </p:nvSpPr>
        <p:spPr bwMode="auto">
          <a:xfrm>
            <a:off x="7301813" y="1869006"/>
            <a:ext cx="4093276" cy="14875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742" fontAlgn="auto">
              <a:spcBef>
                <a:spcPts val="400"/>
              </a:spcBef>
              <a:defRPr/>
            </a:pPr>
            <a:r>
              <a:rPr lang="en-US" sz="1000">
                <a:solidFill>
                  <a:schemeClr val="tx1"/>
                </a:solidFill>
              </a:rPr>
              <a:t>Everything in M365 Business Standard, plus:</a:t>
            </a:r>
          </a:p>
          <a:p>
            <a:pPr algn="ctr" defTabSz="932742" fontAlgn="auto">
              <a:spcBef>
                <a:spcPts val="400"/>
              </a:spcBef>
              <a:defRPr/>
            </a:pPr>
            <a:r>
              <a:rPr lang="en-US" sz="1000">
                <a:solidFill>
                  <a:schemeClr val="tx1"/>
                </a:solidFill>
                <a:latin typeface="+mj-lt"/>
              </a:rPr>
              <a:t>Conditional access</a:t>
            </a:r>
            <a:r>
              <a:rPr lang="en-US" sz="1000">
                <a:solidFill>
                  <a:schemeClr val="tx1"/>
                </a:solidFill>
              </a:rPr>
              <a:t> policies based on identity, device, location, </a:t>
            </a:r>
            <a:br>
              <a:rPr lang="en-US" sz="1000">
                <a:solidFill>
                  <a:schemeClr val="tx1"/>
                </a:solidFill>
              </a:rPr>
            </a:br>
            <a:r>
              <a:rPr lang="en-US" sz="1000">
                <a:solidFill>
                  <a:schemeClr val="tx1"/>
                </a:solidFill>
              </a:rPr>
              <a:t>and network</a:t>
            </a:r>
          </a:p>
          <a:p>
            <a:pPr algn="ctr" defTabSz="932742" fontAlgn="auto">
              <a:spcBef>
                <a:spcPts val="400"/>
              </a:spcBef>
              <a:defRPr/>
            </a:pPr>
            <a:r>
              <a:rPr lang="en-US" sz="1000">
                <a:solidFill>
                  <a:schemeClr val="tx1"/>
                </a:solidFill>
                <a:latin typeface="+mj-lt"/>
              </a:rPr>
              <a:t>Terms of use policies</a:t>
            </a:r>
            <a:r>
              <a:rPr lang="en-US" sz="1000">
                <a:solidFill>
                  <a:schemeClr val="tx1"/>
                </a:solidFill>
              </a:rPr>
              <a:t> to accept before getting access</a:t>
            </a:r>
          </a:p>
          <a:p>
            <a:pPr algn="ctr" defTabSz="932742" fontAlgn="auto">
              <a:spcBef>
                <a:spcPts val="400"/>
              </a:spcBef>
              <a:defRPr/>
            </a:pPr>
            <a:r>
              <a:rPr lang="en-US" sz="1000">
                <a:solidFill>
                  <a:schemeClr val="tx1"/>
                </a:solidFill>
                <a:latin typeface="+mj-lt"/>
              </a:rPr>
              <a:t>Restrict saving business data and files</a:t>
            </a:r>
            <a:r>
              <a:rPr lang="en-US" sz="1000">
                <a:solidFill>
                  <a:schemeClr val="tx1"/>
                </a:solidFill>
              </a:rPr>
              <a:t> to approved applications only</a:t>
            </a:r>
          </a:p>
          <a:p>
            <a:pPr algn="ctr" defTabSz="932742" fontAlgn="auto">
              <a:spcBef>
                <a:spcPts val="400"/>
              </a:spcBef>
              <a:defRPr/>
            </a:pPr>
            <a:r>
              <a:rPr lang="en-US" sz="1000">
                <a:solidFill>
                  <a:schemeClr val="tx1"/>
                </a:solidFill>
                <a:latin typeface="+mj-lt"/>
              </a:rPr>
              <a:t>Protect sensitive M365 data from exfiltration</a:t>
            </a:r>
            <a:r>
              <a:rPr lang="en-US" sz="1000">
                <a:solidFill>
                  <a:schemeClr val="tx1"/>
                </a:solidFill>
              </a:rPr>
              <a:t> and improper use </a:t>
            </a:r>
            <a:br>
              <a:rPr lang="en-US" sz="1000">
                <a:solidFill>
                  <a:schemeClr val="tx1"/>
                </a:solidFill>
              </a:rPr>
            </a:br>
            <a:r>
              <a:rPr lang="en-US" sz="1000">
                <a:solidFill>
                  <a:schemeClr val="tx1"/>
                </a:solidFill>
              </a:rPr>
              <a:t>(files and emails only)</a:t>
            </a:r>
          </a:p>
          <a:p>
            <a:pPr algn="ctr" defTabSz="932742" fontAlgn="auto">
              <a:spcBef>
                <a:spcPts val="400"/>
              </a:spcBef>
              <a:defRPr/>
            </a:pPr>
            <a:r>
              <a:rPr lang="en-US" sz="1000">
                <a:solidFill>
                  <a:schemeClr val="tx1"/>
                </a:solidFill>
                <a:latin typeface="+mj-lt"/>
              </a:rPr>
              <a:t>eDiscovery, litigation hold, and retention</a:t>
            </a:r>
            <a:r>
              <a:rPr lang="en-US" sz="1000">
                <a:solidFill>
                  <a:schemeClr val="tx1"/>
                </a:solidFill>
              </a:rPr>
              <a:t> policies</a:t>
            </a:r>
          </a:p>
        </p:txBody>
      </p:sp>
      <p:pic>
        <p:nvPicPr>
          <p:cNvPr id="26" name="!Copilot" descr="Copilot logo">
            <a:extLst>
              <a:ext uri="{FF2B5EF4-FFF2-40B4-BE49-F238E27FC236}">
                <a16:creationId xmlns:a16="http://schemas.microsoft.com/office/drawing/2014/main" id="{A029FF8C-EE06-EDE7-61FE-393C29E7B019}"/>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759109" y="3914118"/>
            <a:ext cx="539750" cy="539748"/>
          </a:xfrm>
          <a:prstGeom prst="rect">
            <a:avLst/>
          </a:prstGeom>
          <a:noFill/>
        </p:spPr>
      </p:pic>
      <p:sp>
        <p:nvSpPr>
          <p:cNvPr id="73" name="Freeform: Shape 72" descr="A document with a diamond">
            <a:extLst>
              <a:ext uri="{FF2B5EF4-FFF2-40B4-BE49-F238E27FC236}">
                <a16:creationId xmlns:a16="http://schemas.microsoft.com/office/drawing/2014/main" id="{EA7FA98C-6966-A0A0-41D7-1056CE159376}"/>
              </a:ext>
              <a:ext uri="{C183D7F6-B498-43B3-948B-1728B52AA6E4}">
                <adec:decorative xmlns:adec="http://schemas.microsoft.com/office/drawing/2017/decorative" val="0"/>
              </a:ext>
            </a:extLst>
          </p:cNvPr>
          <p:cNvSpPr>
            <a:spLocks/>
          </p:cNvSpPr>
          <p:nvPr/>
        </p:nvSpPr>
        <p:spPr>
          <a:xfrm>
            <a:off x="2676563" y="4724514"/>
            <a:ext cx="189702" cy="208740"/>
          </a:xfrm>
          <a:custGeom>
            <a:avLst/>
            <a:gdLst>
              <a:gd name="connsiteX0" fmla="*/ 430750 w 482366"/>
              <a:gd name="connsiteY0" fmla="*/ 371858 h 530772"/>
              <a:gd name="connsiteX1" fmla="*/ 372266 w 482366"/>
              <a:gd name="connsiteY1" fmla="*/ 436845 h 530772"/>
              <a:gd name="connsiteX2" fmla="*/ 398662 w 482366"/>
              <a:gd name="connsiteY2" fmla="*/ 371858 h 530772"/>
              <a:gd name="connsiteX3" fmla="*/ 252075 w 482366"/>
              <a:gd name="connsiteY3" fmla="*/ 371858 h 530772"/>
              <a:gd name="connsiteX4" fmla="*/ 278470 w 482366"/>
              <a:gd name="connsiteY4" fmla="*/ 436845 h 530772"/>
              <a:gd name="connsiteX5" fmla="*/ 219986 w 482366"/>
              <a:gd name="connsiteY5" fmla="*/ 371858 h 530772"/>
              <a:gd name="connsiteX6" fmla="*/ 324351 w 482366"/>
              <a:gd name="connsiteY6" fmla="*/ 371858 h 530772"/>
              <a:gd name="connsiteX7" fmla="*/ 324351 w 482366"/>
              <a:gd name="connsiteY7" fmla="*/ 371858 h 530772"/>
              <a:gd name="connsiteX8" fmla="*/ 364332 w 482366"/>
              <a:gd name="connsiteY8" fmla="*/ 371858 h 530772"/>
              <a:gd name="connsiteX9" fmla="*/ 325368 w 482366"/>
              <a:gd name="connsiteY9" fmla="*/ 467748 h 530772"/>
              <a:gd name="connsiteX10" fmla="*/ 286404 w 482366"/>
              <a:gd name="connsiteY10" fmla="*/ 371858 h 530772"/>
              <a:gd name="connsiteX11" fmla="*/ 408935 w 482366"/>
              <a:gd name="connsiteY11" fmla="*/ 276453 h 530772"/>
              <a:gd name="connsiteX12" fmla="*/ 440736 w 482366"/>
              <a:gd name="connsiteY12" fmla="*/ 340056 h 530772"/>
              <a:gd name="connsiteX13" fmla="*/ 397740 w 482366"/>
              <a:gd name="connsiteY13" fmla="*/ 340056 h 530772"/>
              <a:gd name="connsiteX14" fmla="*/ 377069 w 482366"/>
              <a:gd name="connsiteY14" fmla="*/ 276453 h 530772"/>
              <a:gd name="connsiteX15" fmla="*/ 273667 w 482366"/>
              <a:gd name="connsiteY15" fmla="*/ 276452 h 530772"/>
              <a:gd name="connsiteX16" fmla="*/ 252996 w 482366"/>
              <a:gd name="connsiteY16" fmla="*/ 340056 h 530772"/>
              <a:gd name="connsiteX17" fmla="*/ 210000 w 482366"/>
              <a:gd name="connsiteY17" fmla="*/ 340056 h 530772"/>
              <a:gd name="connsiteX18" fmla="*/ 241802 w 482366"/>
              <a:gd name="connsiteY18" fmla="*/ 276452 h 530772"/>
              <a:gd name="connsiteX19" fmla="*/ 324351 w 482366"/>
              <a:gd name="connsiteY19" fmla="*/ 276452 h 530772"/>
              <a:gd name="connsiteX20" fmla="*/ 324351 w 482366"/>
              <a:gd name="connsiteY20" fmla="*/ 276453 h 530772"/>
              <a:gd name="connsiteX21" fmla="*/ 343613 w 482366"/>
              <a:gd name="connsiteY21" fmla="*/ 276453 h 530772"/>
              <a:gd name="connsiteX22" fmla="*/ 364268 w 482366"/>
              <a:gd name="connsiteY22" fmla="*/ 340056 h 530772"/>
              <a:gd name="connsiteX23" fmla="*/ 326385 w 482366"/>
              <a:gd name="connsiteY23" fmla="*/ 340056 h 530772"/>
              <a:gd name="connsiteX24" fmla="*/ 326385 w 482366"/>
              <a:gd name="connsiteY24" fmla="*/ 340056 h 530772"/>
              <a:gd name="connsiteX25" fmla="*/ 286468 w 482366"/>
              <a:gd name="connsiteY25" fmla="*/ 340056 h 530772"/>
              <a:gd name="connsiteX26" fmla="*/ 307123 w 482366"/>
              <a:gd name="connsiteY26" fmla="*/ 276452 h 530772"/>
              <a:gd name="connsiteX27" fmla="*/ 326385 w 482366"/>
              <a:gd name="connsiteY27" fmla="*/ 244650 h 530772"/>
              <a:gd name="connsiteX28" fmla="*/ 231976 w 482366"/>
              <a:gd name="connsiteY28" fmla="*/ 244650 h 530772"/>
              <a:gd name="connsiteX29" fmla="*/ 229987 w 482366"/>
              <a:gd name="connsiteY29" fmla="*/ 244778 h 530772"/>
              <a:gd name="connsiteX30" fmla="*/ 217744 w 482366"/>
              <a:gd name="connsiteY30" fmla="*/ 253443 h 530772"/>
              <a:gd name="connsiteX31" fmla="*/ 170042 w 482366"/>
              <a:gd name="connsiteY31" fmla="*/ 348849 h 530772"/>
              <a:gd name="connsiteX32" fmla="*/ 169215 w 482366"/>
              <a:gd name="connsiteY32" fmla="*/ 350837 h 530772"/>
              <a:gd name="connsiteX33" fmla="*/ 172459 w 482366"/>
              <a:gd name="connsiteY33" fmla="*/ 366594 h 530772"/>
              <a:gd name="connsiteX34" fmla="*/ 315280 w 482366"/>
              <a:gd name="connsiteY34" fmla="*/ 525333 h 530772"/>
              <a:gd name="connsiteX35" fmla="*/ 323738 w 482366"/>
              <a:gd name="connsiteY35" fmla="*/ 530454 h 530772"/>
              <a:gd name="connsiteX36" fmla="*/ 324351 w 482366"/>
              <a:gd name="connsiteY36" fmla="*/ 530564 h 530772"/>
              <a:gd name="connsiteX37" fmla="*/ 324351 w 482366"/>
              <a:gd name="connsiteY37" fmla="*/ 530626 h 530772"/>
              <a:gd name="connsiteX38" fmla="*/ 325216 w 482366"/>
              <a:gd name="connsiteY38" fmla="*/ 530770 h 530772"/>
              <a:gd name="connsiteX39" fmla="*/ 325363 w 482366"/>
              <a:gd name="connsiteY39" fmla="*/ 530744 h 530772"/>
              <a:gd name="connsiteX40" fmla="*/ 325520 w 482366"/>
              <a:gd name="connsiteY40" fmla="*/ 530772 h 530772"/>
              <a:gd name="connsiteX41" fmla="*/ 326385 w 482366"/>
              <a:gd name="connsiteY41" fmla="*/ 530628 h 530772"/>
              <a:gd name="connsiteX42" fmla="*/ 326385 w 482366"/>
              <a:gd name="connsiteY42" fmla="*/ 530562 h 530772"/>
              <a:gd name="connsiteX43" fmla="*/ 326998 w 482366"/>
              <a:gd name="connsiteY43" fmla="*/ 530452 h 530772"/>
              <a:gd name="connsiteX44" fmla="*/ 335456 w 482366"/>
              <a:gd name="connsiteY44" fmla="*/ 525332 h 530772"/>
              <a:gd name="connsiteX45" fmla="*/ 478277 w 482366"/>
              <a:gd name="connsiteY45" fmla="*/ 366594 h 530772"/>
              <a:gd name="connsiteX46" fmla="*/ 481521 w 482366"/>
              <a:gd name="connsiteY46" fmla="*/ 350838 h 530772"/>
              <a:gd name="connsiteX47" fmla="*/ 480695 w 482366"/>
              <a:gd name="connsiteY47" fmla="*/ 348849 h 530772"/>
              <a:gd name="connsiteX48" fmla="*/ 432992 w 482366"/>
              <a:gd name="connsiteY48" fmla="*/ 253445 h 530772"/>
              <a:gd name="connsiteX49" fmla="*/ 420749 w 482366"/>
              <a:gd name="connsiteY49" fmla="*/ 244780 h 530772"/>
              <a:gd name="connsiteX50" fmla="*/ 418760 w 482366"/>
              <a:gd name="connsiteY50" fmla="*/ 244652 h 530772"/>
              <a:gd name="connsiteX51" fmla="*/ 326385 w 482366"/>
              <a:gd name="connsiteY51" fmla="*/ 244652 h 530772"/>
              <a:gd name="connsiteX52" fmla="*/ 136800 w 482366"/>
              <a:gd name="connsiteY52" fmla="*/ 55161 h 530772"/>
              <a:gd name="connsiteX53" fmla="*/ 136800 w 482366"/>
              <a:gd name="connsiteY53" fmla="*/ 126277 h 530772"/>
              <a:gd name="connsiteX54" fmla="*/ 126278 w 482366"/>
              <a:gd name="connsiteY54" fmla="*/ 136800 h 530772"/>
              <a:gd name="connsiteX55" fmla="*/ 55183 w 482366"/>
              <a:gd name="connsiteY55" fmla="*/ 136800 h 530772"/>
              <a:gd name="connsiteX56" fmla="*/ 294647 w 482366"/>
              <a:gd name="connsiteY56" fmla="*/ 0 h 530772"/>
              <a:gd name="connsiteX57" fmla="*/ 168369 w 482366"/>
              <a:gd name="connsiteY57" fmla="*/ 0 h 530772"/>
              <a:gd name="connsiteX58" fmla="*/ 164771 w 482366"/>
              <a:gd name="connsiteY58" fmla="*/ 0 h 530772"/>
              <a:gd name="connsiteX59" fmla="*/ 164750 w 482366"/>
              <a:gd name="connsiteY59" fmla="*/ 0 h 530772"/>
              <a:gd name="connsiteX60" fmla="*/ 161782 w 482366"/>
              <a:gd name="connsiteY60" fmla="*/ 295 h 530772"/>
              <a:gd name="connsiteX61" fmla="*/ 148649 w 482366"/>
              <a:gd name="connsiteY61" fmla="*/ 3199 h 530772"/>
              <a:gd name="connsiteX62" fmla="*/ 144104 w 482366"/>
              <a:gd name="connsiteY62" fmla="*/ 5640 h 530772"/>
              <a:gd name="connsiteX63" fmla="*/ 141410 w 482366"/>
              <a:gd name="connsiteY63" fmla="*/ 7071 h 530772"/>
              <a:gd name="connsiteX64" fmla="*/ 136800 w 482366"/>
              <a:gd name="connsiteY64" fmla="*/ 10860 h 530772"/>
              <a:gd name="connsiteX65" fmla="*/ 135011 w 482366"/>
              <a:gd name="connsiteY65" fmla="*/ 12333 h 530772"/>
              <a:gd name="connsiteX66" fmla="*/ 12332 w 482366"/>
              <a:gd name="connsiteY66" fmla="*/ 134991 h 530772"/>
              <a:gd name="connsiteX67" fmla="*/ 0 w 482366"/>
              <a:gd name="connsiteY67" fmla="*/ 164749 h 530772"/>
              <a:gd name="connsiteX68" fmla="*/ 0 w 482366"/>
              <a:gd name="connsiteY68" fmla="*/ 168370 h 530772"/>
              <a:gd name="connsiteX69" fmla="*/ 0 w 482366"/>
              <a:gd name="connsiteY69" fmla="*/ 378831 h 530772"/>
              <a:gd name="connsiteX70" fmla="*/ 42092 w 482366"/>
              <a:gd name="connsiteY70" fmla="*/ 420923 h 530772"/>
              <a:gd name="connsiteX71" fmla="*/ 181170 w 482366"/>
              <a:gd name="connsiteY71" fmla="*/ 420923 h 530772"/>
              <a:gd name="connsiteX72" fmla="*/ 152761 w 482366"/>
              <a:gd name="connsiteY72" fmla="*/ 389354 h 530772"/>
              <a:gd name="connsiteX73" fmla="*/ 42092 w 482366"/>
              <a:gd name="connsiteY73" fmla="*/ 389354 h 530772"/>
              <a:gd name="connsiteX74" fmla="*/ 31569 w 482366"/>
              <a:gd name="connsiteY74" fmla="*/ 378831 h 530772"/>
              <a:gd name="connsiteX75" fmla="*/ 31569 w 482366"/>
              <a:gd name="connsiteY75" fmla="*/ 168370 h 530772"/>
              <a:gd name="connsiteX76" fmla="*/ 126278 w 482366"/>
              <a:gd name="connsiteY76" fmla="*/ 168370 h 530772"/>
              <a:gd name="connsiteX77" fmla="*/ 168369 w 482366"/>
              <a:gd name="connsiteY77" fmla="*/ 126277 h 530772"/>
              <a:gd name="connsiteX78" fmla="*/ 168369 w 482366"/>
              <a:gd name="connsiteY78" fmla="*/ 31569 h 530772"/>
              <a:gd name="connsiteX79" fmla="*/ 294647 w 482366"/>
              <a:gd name="connsiteY79" fmla="*/ 31569 h 530772"/>
              <a:gd name="connsiteX80" fmla="*/ 305171 w 482366"/>
              <a:gd name="connsiteY80" fmla="*/ 42093 h 530772"/>
              <a:gd name="connsiteX81" fmla="*/ 305171 w 482366"/>
              <a:gd name="connsiteY81" fmla="*/ 217419 h 530772"/>
              <a:gd name="connsiteX82" fmla="*/ 332469 w 482366"/>
              <a:gd name="connsiteY82" fmla="*/ 217419 h 530772"/>
              <a:gd name="connsiteX83" fmla="*/ 336740 w 482366"/>
              <a:gd name="connsiteY83" fmla="*/ 217419 h 530772"/>
              <a:gd name="connsiteX84" fmla="*/ 336740 w 482366"/>
              <a:gd name="connsiteY84" fmla="*/ 42093 h 530772"/>
              <a:gd name="connsiteX85" fmla="*/ 294647 w 482366"/>
              <a:gd name="connsiteY85" fmla="*/ 0 h 53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2366" h="530772">
                <a:moveTo>
                  <a:pt x="430750" y="371858"/>
                </a:moveTo>
                <a:lnTo>
                  <a:pt x="372266" y="436845"/>
                </a:lnTo>
                <a:lnTo>
                  <a:pt x="398662" y="371858"/>
                </a:lnTo>
                <a:close/>
                <a:moveTo>
                  <a:pt x="252075" y="371858"/>
                </a:moveTo>
                <a:lnTo>
                  <a:pt x="278470" y="436845"/>
                </a:lnTo>
                <a:lnTo>
                  <a:pt x="219986" y="371858"/>
                </a:lnTo>
                <a:close/>
                <a:moveTo>
                  <a:pt x="324351" y="371858"/>
                </a:moveTo>
                <a:lnTo>
                  <a:pt x="324351" y="371858"/>
                </a:lnTo>
                <a:lnTo>
                  <a:pt x="364332" y="371858"/>
                </a:lnTo>
                <a:lnTo>
                  <a:pt x="325368" y="467748"/>
                </a:lnTo>
                <a:lnTo>
                  <a:pt x="286404" y="371858"/>
                </a:lnTo>
                <a:close/>
                <a:moveTo>
                  <a:pt x="408935" y="276453"/>
                </a:moveTo>
                <a:lnTo>
                  <a:pt x="440736" y="340056"/>
                </a:lnTo>
                <a:lnTo>
                  <a:pt x="397740" y="340056"/>
                </a:lnTo>
                <a:lnTo>
                  <a:pt x="377069" y="276453"/>
                </a:lnTo>
                <a:close/>
                <a:moveTo>
                  <a:pt x="273667" y="276452"/>
                </a:moveTo>
                <a:lnTo>
                  <a:pt x="252996" y="340056"/>
                </a:lnTo>
                <a:lnTo>
                  <a:pt x="210000" y="340056"/>
                </a:lnTo>
                <a:lnTo>
                  <a:pt x="241802" y="276452"/>
                </a:lnTo>
                <a:close/>
                <a:moveTo>
                  <a:pt x="324351" y="276452"/>
                </a:moveTo>
                <a:lnTo>
                  <a:pt x="324351" y="276453"/>
                </a:lnTo>
                <a:lnTo>
                  <a:pt x="343613" y="276453"/>
                </a:lnTo>
                <a:lnTo>
                  <a:pt x="364268" y="340056"/>
                </a:lnTo>
                <a:lnTo>
                  <a:pt x="326385" y="340056"/>
                </a:lnTo>
                <a:lnTo>
                  <a:pt x="326385" y="340056"/>
                </a:lnTo>
                <a:lnTo>
                  <a:pt x="286468" y="340056"/>
                </a:lnTo>
                <a:lnTo>
                  <a:pt x="307123" y="276452"/>
                </a:lnTo>
                <a:close/>
                <a:moveTo>
                  <a:pt x="326385" y="244650"/>
                </a:moveTo>
                <a:lnTo>
                  <a:pt x="231976" y="244650"/>
                </a:lnTo>
                <a:lnTo>
                  <a:pt x="229987" y="244778"/>
                </a:lnTo>
                <a:cubicBezTo>
                  <a:pt x="224715" y="245439"/>
                  <a:pt x="220120" y="248690"/>
                  <a:pt x="217744" y="253443"/>
                </a:cubicBezTo>
                <a:lnTo>
                  <a:pt x="170042" y="348849"/>
                </a:lnTo>
                <a:lnTo>
                  <a:pt x="169215" y="350837"/>
                </a:lnTo>
                <a:cubicBezTo>
                  <a:pt x="167363" y="356289"/>
                  <a:pt x="168604" y="362317"/>
                  <a:pt x="172459" y="366594"/>
                </a:cubicBezTo>
                <a:lnTo>
                  <a:pt x="315280" y="525333"/>
                </a:lnTo>
                <a:cubicBezTo>
                  <a:pt x="317466" y="527917"/>
                  <a:pt x="320437" y="529715"/>
                  <a:pt x="323738" y="530454"/>
                </a:cubicBezTo>
                <a:lnTo>
                  <a:pt x="324351" y="530564"/>
                </a:lnTo>
                <a:lnTo>
                  <a:pt x="324351" y="530626"/>
                </a:lnTo>
                <a:lnTo>
                  <a:pt x="325216" y="530770"/>
                </a:lnTo>
                <a:lnTo>
                  <a:pt x="325363" y="530744"/>
                </a:lnTo>
                <a:lnTo>
                  <a:pt x="325520" y="530772"/>
                </a:lnTo>
                <a:lnTo>
                  <a:pt x="326385" y="530628"/>
                </a:lnTo>
                <a:lnTo>
                  <a:pt x="326385" y="530562"/>
                </a:lnTo>
                <a:lnTo>
                  <a:pt x="326998" y="530452"/>
                </a:lnTo>
                <a:cubicBezTo>
                  <a:pt x="330299" y="529714"/>
                  <a:pt x="333270" y="527916"/>
                  <a:pt x="335456" y="525332"/>
                </a:cubicBezTo>
                <a:lnTo>
                  <a:pt x="478277" y="366594"/>
                </a:lnTo>
                <a:cubicBezTo>
                  <a:pt x="482132" y="362318"/>
                  <a:pt x="483373" y="356289"/>
                  <a:pt x="481521" y="350838"/>
                </a:cubicBezTo>
                <a:lnTo>
                  <a:pt x="480695" y="348849"/>
                </a:lnTo>
                <a:lnTo>
                  <a:pt x="432992" y="253445"/>
                </a:lnTo>
                <a:cubicBezTo>
                  <a:pt x="430616" y="248692"/>
                  <a:pt x="426021" y="245441"/>
                  <a:pt x="420749" y="244780"/>
                </a:cubicBezTo>
                <a:lnTo>
                  <a:pt x="418760" y="244652"/>
                </a:lnTo>
                <a:lnTo>
                  <a:pt x="326385" y="244652"/>
                </a:lnTo>
                <a:close/>
                <a:moveTo>
                  <a:pt x="136800" y="55161"/>
                </a:moveTo>
                <a:lnTo>
                  <a:pt x="136800" y="126277"/>
                </a:lnTo>
                <a:cubicBezTo>
                  <a:pt x="136800" y="132064"/>
                  <a:pt x="132086" y="136800"/>
                  <a:pt x="126278" y="136800"/>
                </a:cubicBezTo>
                <a:lnTo>
                  <a:pt x="55183" y="136800"/>
                </a:lnTo>
                <a:close/>
                <a:moveTo>
                  <a:pt x="294647" y="0"/>
                </a:moveTo>
                <a:lnTo>
                  <a:pt x="168369" y="0"/>
                </a:lnTo>
                <a:lnTo>
                  <a:pt x="164771" y="0"/>
                </a:lnTo>
                <a:lnTo>
                  <a:pt x="164750" y="0"/>
                </a:lnTo>
                <a:cubicBezTo>
                  <a:pt x="163739" y="0"/>
                  <a:pt x="162771" y="232"/>
                  <a:pt x="161782" y="295"/>
                </a:cubicBezTo>
                <a:cubicBezTo>
                  <a:pt x="157258" y="610"/>
                  <a:pt x="152795" y="1473"/>
                  <a:pt x="148649" y="3199"/>
                </a:cubicBezTo>
                <a:cubicBezTo>
                  <a:pt x="147071" y="3872"/>
                  <a:pt x="145598" y="4798"/>
                  <a:pt x="144104" y="5640"/>
                </a:cubicBezTo>
                <a:cubicBezTo>
                  <a:pt x="143220" y="6124"/>
                  <a:pt x="142252" y="6503"/>
                  <a:pt x="141410" y="7071"/>
                </a:cubicBezTo>
                <a:cubicBezTo>
                  <a:pt x="139768" y="8188"/>
                  <a:pt x="138294" y="9513"/>
                  <a:pt x="136800" y="10860"/>
                </a:cubicBezTo>
                <a:cubicBezTo>
                  <a:pt x="136232" y="11365"/>
                  <a:pt x="135558" y="11786"/>
                  <a:pt x="135011" y="12333"/>
                </a:cubicBezTo>
                <a:lnTo>
                  <a:pt x="12332" y="134991"/>
                </a:lnTo>
                <a:cubicBezTo>
                  <a:pt x="4440" y="142882"/>
                  <a:pt x="0" y="153595"/>
                  <a:pt x="0" y="164749"/>
                </a:cubicBezTo>
                <a:lnTo>
                  <a:pt x="0" y="168370"/>
                </a:lnTo>
                <a:lnTo>
                  <a:pt x="0" y="378831"/>
                </a:lnTo>
                <a:cubicBezTo>
                  <a:pt x="0" y="402065"/>
                  <a:pt x="18857" y="420923"/>
                  <a:pt x="42092" y="420923"/>
                </a:cubicBezTo>
                <a:lnTo>
                  <a:pt x="181170" y="420923"/>
                </a:lnTo>
                <a:lnTo>
                  <a:pt x="152761" y="389354"/>
                </a:lnTo>
                <a:lnTo>
                  <a:pt x="42092" y="389354"/>
                </a:lnTo>
                <a:cubicBezTo>
                  <a:pt x="36283" y="389354"/>
                  <a:pt x="31569" y="384618"/>
                  <a:pt x="31569" y="378831"/>
                </a:cubicBezTo>
                <a:lnTo>
                  <a:pt x="31569" y="168370"/>
                </a:lnTo>
                <a:lnTo>
                  <a:pt x="126278" y="168370"/>
                </a:lnTo>
                <a:cubicBezTo>
                  <a:pt x="149512" y="168370"/>
                  <a:pt x="168369" y="149511"/>
                  <a:pt x="168369" y="126277"/>
                </a:cubicBezTo>
                <a:lnTo>
                  <a:pt x="168369" y="31569"/>
                </a:lnTo>
                <a:lnTo>
                  <a:pt x="294647" y="31569"/>
                </a:lnTo>
                <a:cubicBezTo>
                  <a:pt x="300457" y="31569"/>
                  <a:pt x="305171" y="36304"/>
                  <a:pt x="305171" y="42093"/>
                </a:cubicBezTo>
                <a:lnTo>
                  <a:pt x="305171" y="217419"/>
                </a:lnTo>
                <a:lnTo>
                  <a:pt x="332469" y="217419"/>
                </a:lnTo>
                <a:lnTo>
                  <a:pt x="336740" y="217419"/>
                </a:lnTo>
                <a:lnTo>
                  <a:pt x="336740" y="42093"/>
                </a:lnTo>
                <a:cubicBezTo>
                  <a:pt x="336740" y="18857"/>
                  <a:pt x="317883" y="0"/>
                  <a:pt x="294647" y="0"/>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11" name="Rectangle 10">
            <a:extLst>
              <a:ext uri="{FF2B5EF4-FFF2-40B4-BE49-F238E27FC236}">
                <a16:creationId xmlns:a16="http://schemas.microsoft.com/office/drawing/2014/main" id="{12BA77EC-B814-D07B-4402-49483EEF2392}"/>
              </a:ext>
            </a:extLst>
          </p:cNvPr>
          <p:cNvSpPr/>
          <p:nvPr/>
        </p:nvSpPr>
        <p:spPr>
          <a:xfrm>
            <a:off x="3081171" y="4736551"/>
            <a:ext cx="2178071" cy="184666"/>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R="0" lvl="0" indent="0" defTabSz="635943" fontAlgn="base">
              <a:lnSpc>
                <a:spcPct val="100000"/>
              </a:lnSpc>
              <a:spcAft>
                <a:spcPts val="87"/>
              </a:spcAft>
              <a:buClrTx/>
              <a:buSzTx/>
              <a:buFontTx/>
              <a:buNone/>
              <a:tabLst/>
              <a:defRPr/>
            </a:pPr>
            <a:r>
              <a:rPr lang="en-US" sz="1200">
                <a:solidFill>
                  <a:schemeClr val="bg1"/>
                </a:solidFill>
                <a:latin typeface="+mj-lt"/>
              </a:rPr>
              <a:t>Baseline security</a:t>
            </a:r>
          </a:p>
        </p:txBody>
      </p:sp>
      <p:sp>
        <p:nvSpPr>
          <p:cNvPr id="133" name="TextBox 132">
            <a:extLst>
              <a:ext uri="{FF2B5EF4-FFF2-40B4-BE49-F238E27FC236}">
                <a16:creationId xmlns:a16="http://schemas.microsoft.com/office/drawing/2014/main" id="{328206D3-E8BA-25BD-E167-36F13D220430}"/>
              </a:ext>
            </a:extLst>
          </p:cNvPr>
          <p:cNvSpPr txBox="1"/>
          <p:nvPr/>
        </p:nvSpPr>
        <p:spPr>
          <a:xfrm>
            <a:off x="2594144" y="5183908"/>
            <a:ext cx="2695850" cy="16927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accent2"/>
                </a:solidFill>
                <a:effectLst/>
                <a:uLnTx/>
                <a:uFillTx/>
                <a:latin typeface="+mj-lt"/>
                <a:ea typeface="+mn-ea"/>
                <a:cs typeface="+mn-cs"/>
              </a:rPr>
              <a:t>Copilot +</a:t>
            </a:r>
            <a:r>
              <a:rPr kumimoji="0" lang="en-US" sz="1100" b="0" i="0" u="none" strike="noStrike" kern="1200" cap="none" spc="0" normalizeH="0" noProof="0">
                <a:ln>
                  <a:noFill/>
                </a:ln>
                <a:solidFill>
                  <a:schemeClr val="accent2"/>
                </a:solidFill>
                <a:effectLst/>
                <a:uLnTx/>
                <a:uFillTx/>
                <a:latin typeface="+mj-lt"/>
                <a:ea typeface="+mn-ea"/>
                <a:cs typeface="+mn-cs"/>
              </a:rPr>
              <a:t> </a:t>
            </a:r>
            <a:r>
              <a:rPr kumimoji="0" lang="en-US" sz="1100" b="0" i="0" u="none" strike="noStrike" kern="1200" cap="none" spc="0" normalizeH="0" baseline="0" noProof="0">
                <a:ln>
                  <a:noFill/>
                </a:ln>
                <a:solidFill>
                  <a:schemeClr val="accent2"/>
                </a:solidFill>
                <a:effectLst/>
                <a:uLnTx/>
                <a:uFillTx/>
                <a:latin typeface="+mj-lt"/>
                <a:ea typeface="+mn-ea"/>
                <a:cs typeface="+mn-cs"/>
              </a:rPr>
              <a:t>Office 365 E3</a:t>
            </a:r>
          </a:p>
        </p:txBody>
      </p:sp>
      <p:sp>
        <p:nvSpPr>
          <p:cNvPr id="8" name="Rectangle 7">
            <a:extLst>
              <a:ext uri="{FF2B5EF4-FFF2-40B4-BE49-F238E27FC236}">
                <a16:creationId xmlns:a16="http://schemas.microsoft.com/office/drawing/2014/main" id="{FA3976FC-75BA-0E1F-D7E7-C54129D5D1C8}"/>
              </a:ext>
            </a:extLst>
          </p:cNvPr>
          <p:cNvSpPr/>
          <p:nvPr/>
        </p:nvSpPr>
        <p:spPr bwMode="auto">
          <a:xfrm>
            <a:off x="2594144" y="5429713"/>
            <a:ext cx="2695850" cy="66684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Multi-factor authentication </a:t>
            </a:r>
            <a:r>
              <a:rPr kumimoji="0" lang="en-US" sz="1000" b="0" i="0" u="none" strike="noStrike" kern="1200" cap="none" spc="0" normalizeH="0" baseline="0" noProof="0">
                <a:ln>
                  <a:noFill/>
                </a:ln>
                <a:solidFill>
                  <a:schemeClr val="tx1"/>
                </a:solidFill>
                <a:effectLst/>
                <a:uLnTx/>
                <a:uFillTx/>
                <a:ea typeface="+mn-ea"/>
                <a:cs typeface="+mn-cs"/>
              </a:rPr>
              <a:t>with </a:t>
            </a:r>
            <a:br>
              <a:rPr kumimoji="0" lang="en-US" sz="1000" b="0" i="0" u="none" strike="noStrike" kern="1200" cap="none" spc="0" normalizeH="0" baseline="0" noProof="0">
                <a:ln>
                  <a:noFill/>
                </a:ln>
                <a:solidFill>
                  <a:schemeClr val="tx1"/>
                </a:solidFill>
                <a:effectLst/>
                <a:uLnTx/>
                <a:uFillTx/>
                <a:ea typeface="+mn-ea"/>
                <a:cs typeface="+mn-cs"/>
              </a:rPr>
            </a:br>
            <a:r>
              <a:rPr kumimoji="0" lang="en-US" sz="1000" b="0" i="0" u="none" strike="noStrike" kern="1200" cap="none" spc="0" normalizeH="0" baseline="0" noProof="0">
                <a:ln>
                  <a:noFill/>
                </a:ln>
                <a:solidFill>
                  <a:schemeClr val="tx1"/>
                </a:solidFill>
                <a:effectLst/>
                <a:uLnTx/>
                <a:uFillTx/>
                <a:ea typeface="+mn-ea"/>
                <a:cs typeface="+mn-cs"/>
              </a:rPr>
              <a:t>security defaults</a:t>
            </a:r>
          </a:p>
          <a:p>
            <a:pPr marL="0" marR="0" lvl="0" indent="0" algn="ctr" defTabSz="932472" rtl="0" eaLnBrk="1" fontAlgn="base"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Manual sensitivity labels </a:t>
            </a:r>
            <a:r>
              <a:rPr kumimoji="0" lang="en-US" sz="1000" b="0" i="0" u="none" strike="noStrike" kern="1200" cap="none" spc="0" normalizeH="0" baseline="0" noProof="0">
                <a:ln>
                  <a:noFill/>
                </a:ln>
                <a:solidFill>
                  <a:schemeClr val="tx1"/>
                </a:solidFill>
                <a:effectLst/>
                <a:uLnTx/>
                <a:uFillTx/>
                <a:cs typeface="Segoe UI" pitchFamily="34" charset="0"/>
              </a:rPr>
              <a:t>for</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 Copilot-generated content (Office only)</a:t>
            </a:r>
          </a:p>
        </p:txBody>
      </p:sp>
      <p:sp>
        <p:nvSpPr>
          <p:cNvPr id="86" name="Graphic 58" descr="Icon of a square grid">
            <a:extLst>
              <a:ext uri="{FF2B5EF4-FFF2-40B4-BE49-F238E27FC236}">
                <a16:creationId xmlns:a16="http://schemas.microsoft.com/office/drawing/2014/main" id="{6BE47EBD-6EC0-8B46-EB94-D4698C8141AE}"/>
              </a:ext>
              <a:ext uri="{C183D7F6-B498-43B3-948B-1728B52AA6E4}">
                <adec:decorative xmlns:adec="http://schemas.microsoft.com/office/drawing/2017/decorative" val="0"/>
              </a:ext>
            </a:extLst>
          </p:cNvPr>
          <p:cNvSpPr>
            <a:spLocks noChangeAspect="1"/>
          </p:cNvSpPr>
          <p:nvPr/>
        </p:nvSpPr>
        <p:spPr>
          <a:xfrm>
            <a:off x="5765122" y="4732502"/>
            <a:ext cx="192766" cy="192764"/>
          </a:xfrm>
          <a:custGeom>
            <a:avLst/>
            <a:gdLst>
              <a:gd name="connsiteX0" fmla="*/ 88883 w 278241"/>
              <a:gd name="connsiteY0" fmla="*/ 154578 h 278241"/>
              <a:gd name="connsiteX1" fmla="*/ 123663 w 278241"/>
              <a:gd name="connsiteY1" fmla="*/ 189358 h 278241"/>
              <a:gd name="connsiteX2" fmla="*/ 123663 w 278241"/>
              <a:gd name="connsiteY2" fmla="*/ 243461 h 278241"/>
              <a:gd name="connsiteX3" fmla="*/ 88883 w 278241"/>
              <a:gd name="connsiteY3" fmla="*/ 278241 h 278241"/>
              <a:gd name="connsiteX4" fmla="*/ 34780 w 278241"/>
              <a:gd name="connsiteY4" fmla="*/ 278241 h 278241"/>
              <a:gd name="connsiteX5" fmla="*/ 0 w 278241"/>
              <a:gd name="connsiteY5" fmla="*/ 243461 h 278241"/>
              <a:gd name="connsiteX6" fmla="*/ 0 w 278241"/>
              <a:gd name="connsiteY6" fmla="*/ 189358 h 278241"/>
              <a:gd name="connsiteX7" fmla="*/ 34780 w 278241"/>
              <a:gd name="connsiteY7" fmla="*/ 154578 h 278241"/>
              <a:gd name="connsiteX8" fmla="*/ 88883 w 278241"/>
              <a:gd name="connsiteY8" fmla="*/ 154578 h 278241"/>
              <a:gd name="connsiteX9" fmla="*/ 243461 w 278241"/>
              <a:gd name="connsiteY9" fmla="*/ 154578 h 278241"/>
              <a:gd name="connsiteX10" fmla="*/ 278241 w 278241"/>
              <a:gd name="connsiteY10" fmla="*/ 189358 h 278241"/>
              <a:gd name="connsiteX11" fmla="*/ 278241 w 278241"/>
              <a:gd name="connsiteY11" fmla="*/ 243461 h 278241"/>
              <a:gd name="connsiteX12" fmla="*/ 243461 w 278241"/>
              <a:gd name="connsiteY12" fmla="*/ 278241 h 278241"/>
              <a:gd name="connsiteX13" fmla="*/ 189358 w 278241"/>
              <a:gd name="connsiteY13" fmla="*/ 278241 h 278241"/>
              <a:gd name="connsiteX14" fmla="*/ 154578 w 278241"/>
              <a:gd name="connsiteY14" fmla="*/ 243461 h 278241"/>
              <a:gd name="connsiteX15" fmla="*/ 154578 w 278241"/>
              <a:gd name="connsiteY15" fmla="*/ 189358 h 278241"/>
              <a:gd name="connsiteX16" fmla="*/ 189358 w 278241"/>
              <a:gd name="connsiteY16" fmla="*/ 154578 h 278241"/>
              <a:gd name="connsiteX17" fmla="*/ 243461 w 278241"/>
              <a:gd name="connsiteY17" fmla="*/ 154578 h 278241"/>
              <a:gd name="connsiteX18" fmla="*/ 88883 w 278241"/>
              <a:gd name="connsiteY18" fmla="*/ 177765 h 278241"/>
              <a:gd name="connsiteX19" fmla="*/ 34780 w 278241"/>
              <a:gd name="connsiteY19" fmla="*/ 177765 h 278241"/>
              <a:gd name="connsiteX20" fmla="*/ 23187 w 278241"/>
              <a:gd name="connsiteY20" fmla="*/ 189358 h 278241"/>
              <a:gd name="connsiteX21" fmla="*/ 23187 w 278241"/>
              <a:gd name="connsiteY21" fmla="*/ 243461 h 278241"/>
              <a:gd name="connsiteX22" fmla="*/ 34780 w 278241"/>
              <a:gd name="connsiteY22" fmla="*/ 255054 h 278241"/>
              <a:gd name="connsiteX23" fmla="*/ 88883 w 278241"/>
              <a:gd name="connsiteY23" fmla="*/ 255054 h 278241"/>
              <a:gd name="connsiteX24" fmla="*/ 100476 w 278241"/>
              <a:gd name="connsiteY24" fmla="*/ 243461 h 278241"/>
              <a:gd name="connsiteX25" fmla="*/ 100476 w 278241"/>
              <a:gd name="connsiteY25" fmla="*/ 189358 h 278241"/>
              <a:gd name="connsiteX26" fmla="*/ 88883 w 278241"/>
              <a:gd name="connsiteY26" fmla="*/ 177765 h 278241"/>
              <a:gd name="connsiteX27" fmla="*/ 243461 w 278241"/>
              <a:gd name="connsiteY27" fmla="*/ 177765 h 278241"/>
              <a:gd name="connsiteX28" fmla="*/ 189358 w 278241"/>
              <a:gd name="connsiteY28" fmla="*/ 177765 h 278241"/>
              <a:gd name="connsiteX29" fmla="*/ 177765 w 278241"/>
              <a:gd name="connsiteY29" fmla="*/ 189358 h 278241"/>
              <a:gd name="connsiteX30" fmla="*/ 177765 w 278241"/>
              <a:gd name="connsiteY30" fmla="*/ 243461 h 278241"/>
              <a:gd name="connsiteX31" fmla="*/ 189358 w 278241"/>
              <a:gd name="connsiteY31" fmla="*/ 255054 h 278241"/>
              <a:gd name="connsiteX32" fmla="*/ 243461 w 278241"/>
              <a:gd name="connsiteY32" fmla="*/ 255054 h 278241"/>
              <a:gd name="connsiteX33" fmla="*/ 255054 w 278241"/>
              <a:gd name="connsiteY33" fmla="*/ 243461 h 278241"/>
              <a:gd name="connsiteX34" fmla="*/ 255054 w 278241"/>
              <a:gd name="connsiteY34" fmla="*/ 189358 h 278241"/>
              <a:gd name="connsiteX35" fmla="*/ 243461 w 278241"/>
              <a:gd name="connsiteY35" fmla="*/ 177765 h 278241"/>
              <a:gd name="connsiteX36" fmla="*/ 88883 w 278241"/>
              <a:gd name="connsiteY36" fmla="*/ 0 h 278241"/>
              <a:gd name="connsiteX37" fmla="*/ 123663 w 278241"/>
              <a:gd name="connsiteY37" fmla="*/ 34780 h 278241"/>
              <a:gd name="connsiteX38" fmla="*/ 123663 w 278241"/>
              <a:gd name="connsiteY38" fmla="*/ 88883 h 278241"/>
              <a:gd name="connsiteX39" fmla="*/ 88883 w 278241"/>
              <a:gd name="connsiteY39" fmla="*/ 123663 h 278241"/>
              <a:gd name="connsiteX40" fmla="*/ 34780 w 278241"/>
              <a:gd name="connsiteY40" fmla="*/ 123663 h 278241"/>
              <a:gd name="connsiteX41" fmla="*/ 0 w 278241"/>
              <a:gd name="connsiteY41" fmla="*/ 88883 h 278241"/>
              <a:gd name="connsiteX42" fmla="*/ 0 w 278241"/>
              <a:gd name="connsiteY42" fmla="*/ 34780 h 278241"/>
              <a:gd name="connsiteX43" fmla="*/ 34780 w 278241"/>
              <a:gd name="connsiteY43" fmla="*/ 0 h 278241"/>
              <a:gd name="connsiteX44" fmla="*/ 88883 w 278241"/>
              <a:gd name="connsiteY44" fmla="*/ 0 h 278241"/>
              <a:gd name="connsiteX45" fmla="*/ 243461 w 278241"/>
              <a:gd name="connsiteY45" fmla="*/ 0 h 278241"/>
              <a:gd name="connsiteX46" fmla="*/ 278241 w 278241"/>
              <a:gd name="connsiteY46" fmla="*/ 34780 h 278241"/>
              <a:gd name="connsiteX47" fmla="*/ 278241 w 278241"/>
              <a:gd name="connsiteY47" fmla="*/ 88883 h 278241"/>
              <a:gd name="connsiteX48" fmla="*/ 243461 w 278241"/>
              <a:gd name="connsiteY48" fmla="*/ 123663 h 278241"/>
              <a:gd name="connsiteX49" fmla="*/ 189358 w 278241"/>
              <a:gd name="connsiteY49" fmla="*/ 123663 h 278241"/>
              <a:gd name="connsiteX50" fmla="*/ 154578 w 278241"/>
              <a:gd name="connsiteY50" fmla="*/ 88883 h 278241"/>
              <a:gd name="connsiteX51" fmla="*/ 154578 w 278241"/>
              <a:gd name="connsiteY51" fmla="*/ 34780 h 278241"/>
              <a:gd name="connsiteX52" fmla="*/ 189358 w 278241"/>
              <a:gd name="connsiteY52" fmla="*/ 0 h 278241"/>
              <a:gd name="connsiteX53" fmla="*/ 243461 w 278241"/>
              <a:gd name="connsiteY53" fmla="*/ 0 h 278241"/>
              <a:gd name="connsiteX54" fmla="*/ 88883 w 278241"/>
              <a:gd name="connsiteY54" fmla="*/ 23187 h 278241"/>
              <a:gd name="connsiteX55" fmla="*/ 34780 w 278241"/>
              <a:gd name="connsiteY55" fmla="*/ 23187 h 278241"/>
              <a:gd name="connsiteX56" fmla="*/ 23187 w 278241"/>
              <a:gd name="connsiteY56" fmla="*/ 34780 h 278241"/>
              <a:gd name="connsiteX57" fmla="*/ 23187 w 278241"/>
              <a:gd name="connsiteY57" fmla="*/ 88883 h 278241"/>
              <a:gd name="connsiteX58" fmla="*/ 34780 w 278241"/>
              <a:gd name="connsiteY58" fmla="*/ 100476 h 278241"/>
              <a:gd name="connsiteX59" fmla="*/ 88883 w 278241"/>
              <a:gd name="connsiteY59" fmla="*/ 100476 h 278241"/>
              <a:gd name="connsiteX60" fmla="*/ 100476 w 278241"/>
              <a:gd name="connsiteY60" fmla="*/ 88883 h 278241"/>
              <a:gd name="connsiteX61" fmla="*/ 100476 w 278241"/>
              <a:gd name="connsiteY61" fmla="*/ 34780 h 278241"/>
              <a:gd name="connsiteX62" fmla="*/ 88883 w 278241"/>
              <a:gd name="connsiteY62" fmla="*/ 23187 h 278241"/>
              <a:gd name="connsiteX63" fmla="*/ 243461 w 278241"/>
              <a:gd name="connsiteY63" fmla="*/ 23187 h 278241"/>
              <a:gd name="connsiteX64" fmla="*/ 189358 w 278241"/>
              <a:gd name="connsiteY64" fmla="*/ 23187 h 278241"/>
              <a:gd name="connsiteX65" fmla="*/ 177765 w 278241"/>
              <a:gd name="connsiteY65" fmla="*/ 34780 h 278241"/>
              <a:gd name="connsiteX66" fmla="*/ 177765 w 278241"/>
              <a:gd name="connsiteY66" fmla="*/ 88883 h 278241"/>
              <a:gd name="connsiteX67" fmla="*/ 189358 w 278241"/>
              <a:gd name="connsiteY67" fmla="*/ 100476 h 278241"/>
              <a:gd name="connsiteX68" fmla="*/ 243461 w 278241"/>
              <a:gd name="connsiteY68" fmla="*/ 100476 h 278241"/>
              <a:gd name="connsiteX69" fmla="*/ 255054 w 278241"/>
              <a:gd name="connsiteY69" fmla="*/ 88883 h 278241"/>
              <a:gd name="connsiteX70" fmla="*/ 255054 w 278241"/>
              <a:gd name="connsiteY70" fmla="*/ 34780 h 278241"/>
              <a:gd name="connsiteX71" fmla="*/ 243461 w 278241"/>
              <a:gd name="connsiteY71" fmla="*/ 23187 h 27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78241" h="278241">
                <a:moveTo>
                  <a:pt x="88883" y="154578"/>
                </a:moveTo>
                <a:cubicBezTo>
                  <a:pt x="108091" y="154578"/>
                  <a:pt x="123663" y="170151"/>
                  <a:pt x="123663" y="189358"/>
                </a:cubicBezTo>
                <a:lnTo>
                  <a:pt x="123663" y="243461"/>
                </a:lnTo>
                <a:cubicBezTo>
                  <a:pt x="123663" y="262669"/>
                  <a:pt x="108091" y="278241"/>
                  <a:pt x="88883" y="278241"/>
                </a:cubicBezTo>
                <a:lnTo>
                  <a:pt x="34780" y="278241"/>
                </a:lnTo>
                <a:cubicBezTo>
                  <a:pt x="15572" y="278241"/>
                  <a:pt x="0" y="262669"/>
                  <a:pt x="0" y="243461"/>
                </a:cubicBezTo>
                <a:lnTo>
                  <a:pt x="0" y="189358"/>
                </a:lnTo>
                <a:cubicBezTo>
                  <a:pt x="0" y="170151"/>
                  <a:pt x="15572" y="154578"/>
                  <a:pt x="34780" y="154578"/>
                </a:cubicBezTo>
                <a:lnTo>
                  <a:pt x="88883" y="154578"/>
                </a:lnTo>
                <a:close/>
                <a:moveTo>
                  <a:pt x="243461" y="154578"/>
                </a:moveTo>
                <a:cubicBezTo>
                  <a:pt x="262669" y="154578"/>
                  <a:pt x="278241" y="170151"/>
                  <a:pt x="278241" y="189358"/>
                </a:cubicBezTo>
                <a:lnTo>
                  <a:pt x="278241" y="243461"/>
                </a:lnTo>
                <a:cubicBezTo>
                  <a:pt x="278241" y="262669"/>
                  <a:pt x="262669" y="278241"/>
                  <a:pt x="243461" y="278241"/>
                </a:cubicBezTo>
                <a:lnTo>
                  <a:pt x="189358" y="278241"/>
                </a:lnTo>
                <a:cubicBezTo>
                  <a:pt x="170151" y="278241"/>
                  <a:pt x="154578" y="262669"/>
                  <a:pt x="154578" y="243461"/>
                </a:cubicBezTo>
                <a:lnTo>
                  <a:pt x="154578" y="189358"/>
                </a:lnTo>
                <a:cubicBezTo>
                  <a:pt x="154578" y="170151"/>
                  <a:pt x="170151" y="154578"/>
                  <a:pt x="189358" y="154578"/>
                </a:cubicBezTo>
                <a:lnTo>
                  <a:pt x="243461" y="154578"/>
                </a:lnTo>
                <a:close/>
                <a:moveTo>
                  <a:pt x="88883" y="177765"/>
                </a:moveTo>
                <a:lnTo>
                  <a:pt x="34780" y="177765"/>
                </a:lnTo>
                <a:cubicBezTo>
                  <a:pt x="28377" y="177765"/>
                  <a:pt x="23187" y="182956"/>
                  <a:pt x="23187" y="189358"/>
                </a:cubicBezTo>
                <a:lnTo>
                  <a:pt x="23187" y="243461"/>
                </a:lnTo>
                <a:cubicBezTo>
                  <a:pt x="23187" y="249864"/>
                  <a:pt x="28377" y="255054"/>
                  <a:pt x="34780" y="255054"/>
                </a:cubicBezTo>
                <a:lnTo>
                  <a:pt x="88883" y="255054"/>
                </a:lnTo>
                <a:cubicBezTo>
                  <a:pt x="95285" y="255054"/>
                  <a:pt x="100476" y="249864"/>
                  <a:pt x="100476" y="243461"/>
                </a:cubicBezTo>
                <a:lnTo>
                  <a:pt x="100476" y="189358"/>
                </a:lnTo>
                <a:cubicBezTo>
                  <a:pt x="100476" y="182956"/>
                  <a:pt x="95285" y="177765"/>
                  <a:pt x="88883" y="177765"/>
                </a:cubicBezTo>
                <a:close/>
                <a:moveTo>
                  <a:pt x="243461" y="177765"/>
                </a:moveTo>
                <a:lnTo>
                  <a:pt x="189358" y="177765"/>
                </a:lnTo>
                <a:cubicBezTo>
                  <a:pt x="182956" y="177765"/>
                  <a:pt x="177765" y="182956"/>
                  <a:pt x="177765" y="189358"/>
                </a:cubicBezTo>
                <a:lnTo>
                  <a:pt x="177765" y="243461"/>
                </a:lnTo>
                <a:cubicBezTo>
                  <a:pt x="177765" y="249864"/>
                  <a:pt x="182956" y="255054"/>
                  <a:pt x="189358" y="255054"/>
                </a:cubicBezTo>
                <a:lnTo>
                  <a:pt x="243461" y="255054"/>
                </a:lnTo>
                <a:cubicBezTo>
                  <a:pt x="249864" y="255054"/>
                  <a:pt x="255054" y="249864"/>
                  <a:pt x="255054" y="243461"/>
                </a:cubicBezTo>
                <a:lnTo>
                  <a:pt x="255054" y="189358"/>
                </a:lnTo>
                <a:cubicBezTo>
                  <a:pt x="255054" y="182956"/>
                  <a:pt x="249864" y="177765"/>
                  <a:pt x="243461" y="177765"/>
                </a:cubicBezTo>
                <a:close/>
                <a:moveTo>
                  <a:pt x="88883" y="0"/>
                </a:moveTo>
                <a:cubicBezTo>
                  <a:pt x="108091" y="0"/>
                  <a:pt x="123663" y="15572"/>
                  <a:pt x="123663" y="34780"/>
                </a:cubicBezTo>
                <a:lnTo>
                  <a:pt x="123663" y="88883"/>
                </a:lnTo>
                <a:cubicBezTo>
                  <a:pt x="123663" y="108091"/>
                  <a:pt x="108091" y="123663"/>
                  <a:pt x="88883" y="123663"/>
                </a:cubicBezTo>
                <a:lnTo>
                  <a:pt x="34780" y="123663"/>
                </a:lnTo>
                <a:cubicBezTo>
                  <a:pt x="15572" y="123663"/>
                  <a:pt x="0" y="108091"/>
                  <a:pt x="0" y="88883"/>
                </a:cubicBezTo>
                <a:lnTo>
                  <a:pt x="0" y="34780"/>
                </a:lnTo>
                <a:cubicBezTo>
                  <a:pt x="0" y="15572"/>
                  <a:pt x="15572" y="0"/>
                  <a:pt x="34780" y="0"/>
                </a:cubicBezTo>
                <a:lnTo>
                  <a:pt x="88883" y="0"/>
                </a:lnTo>
                <a:close/>
                <a:moveTo>
                  <a:pt x="243461" y="0"/>
                </a:moveTo>
                <a:cubicBezTo>
                  <a:pt x="262669" y="0"/>
                  <a:pt x="278241" y="15572"/>
                  <a:pt x="278241" y="34780"/>
                </a:cubicBezTo>
                <a:lnTo>
                  <a:pt x="278241" y="88883"/>
                </a:lnTo>
                <a:cubicBezTo>
                  <a:pt x="278241" y="108091"/>
                  <a:pt x="262669" y="123663"/>
                  <a:pt x="243461" y="123663"/>
                </a:cubicBezTo>
                <a:lnTo>
                  <a:pt x="189358" y="123663"/>
                </a:lnTo>
                <a:cubicBezTo>
                  <a:pt x="170151" y="123663"/>
                  <a:pt x="154578" y="108091"/>
                  <a:pt x="154578" y="88883"/>
                </a:cubicBezTo>
                <a:lnTo>
                  <a:pt x="154578" y="34780"/>
                </a:lnTo>
                <a:cubicBezTo>
                  <a:pt x="154578" y="15572"/>
                  <a:pt x="170151" y="0"/>
                  <a:pt x="189358" y="0"/>
                </a:cubicBezTo>
                <a:lnTo>
                  <a:pt x="243461" y="0"/>
                </a:lnTo>
                <a:close/>
                <a:moveTo>
                  <a:pt x="88883" y="23187"/>
                </a:moveTo>
                <a:lnTo>
                  <a:pt x="34780" y="23187"/>
                </a:lnTo>
                <a:cubicBezTo>
                  <a:pt x="28377" y="23187"/>
                  <a:pt x="23187" y="28377"/>
                  <a:pt x="23187" y="34780"/>
                </a:cubicBezTo>
                <a:lnTo>
                  <a:pt x="23187" y="88883"/>
                </a:lnTo>
                <a:cubicBezTo>
                  <a:pt x="23187" y="95285"/>
                  <a:pt x="28377" y="100476"/>
                  <a:pt x="34780" y="100476"/>
                </a:cubicBezTo>
                <a:lnTo>
                  <a:pt x="88883" y="100476"/>
                </a:lnTo>
                <a:cubicBezTo>
                  <a:pt x="95285" y="100476"/>
                  <a:pt x="100476" y="95285"/>
                  <a:pt x="100476" y="88883"/>
                </a:cubicBezTo>
                <a:lnTo>
                  <a:pt x="100476" y="34780"/>
                </a:lnTo>
                <a:cubicBezTo>
                  <a:pt x="100476" y="28377"/>
                  <a:pt x="95285" y="23187"/>
                  <a:pt x="88883" y="23187"/>
                </a:cubicBezTo>
                <a:close/>
                <a:moveTo>
                  <a:pt x="243461" y="23187"/>
                </a:moveTo>
                <a:lnTo>
                  <a:pt x="189358" y="23187"/>
                </a:lnTo>
                <a:cubicBezTo>
                  <a:pt x="182956" y="23187"/>
                  <a:pt x="177765" y="28377"/>
                  <a:pt x="177765" y="34780"/>
                </a:cubicBezTo>
                <a:lnTo>
                  <a:pt x="177765" y="88883"/>
                </a:lnTo>
                <a:cubicBezTo>
                  <a:pt x="177765" y="95285"/>
                  <a:pt x="182956" y="100476"/>
                  <a:pt x="189358" y="100476"/>
                </a:cubicBezTo>
                <a:lnTo>
                  <a:pt x="243461" y="100476"/>
                </a:lnTo>
                <a:cubicBezTo>
                  <a:pt x="249864" y="100476"/>
                  <a:pt x="255054" y="95285"/>
                  <a:pt x="255054" y="88883"/>
                </a:cubicBezTo>
                <a:lnTo>
                  <a:pt x="255054" y="34780"/>
                </a:lnTo>
                <a:cubicBezTo>
                  <a:pt x="255054" y="28377"/>
                  <a:pt x="249864" y="23187"/>
                  <a:pt x="243461" y="23187"/>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32" name="Rectangle 31">
            <a:extLst>
              <a:ext uri="{FF2B5EF4-FFF2-40B4-BE49-F238E27FC236}">
                <a16:creationId xmlns:a16="http://schemas.microsoft.com/office/drawing/2014/main" id="{8B2641DD-96F3-5C17-6304-F3F9A3D70760}"/>
              </a:ext>
            </a:extLst>
          </p:cNvPr>
          <p:cNvSpPr/>
          <p:nvPr/>
        </p:nvSpPr>
        <p:spPr>
          <a:xfrm>
            <a:off x="6171261" y="4736551"/>
            <a:ext cx="2178071" cy="184666"/>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635943" fontAlgn="base">
              <a:spcBef>
                <a:spcPct val="0"/>
              </a:spcBef>
              <a:spcAft>
                <a:spcPts val="87"/>
              </a:spcAft>
              <a:defRPr/>
            </a:pPr>
            <a:r>
              <a:rPr lang="en-US" sz="1200">
                <a:solidFill>
                  <a:schemeClr val="bg1"/>
                </a:solidFill>
                <a:latin typeface="+mj-lt"/>
              </a:rPr>
              <a:t>Core security controls</a:t>
            </a:r>
          </a:p>
        </p:txBody>
      </p:sp>
      <p:sp>
        <p:nvSpPr>
          <p:cNvPr id="130" name="TextBox 129">
            <a:extLst>
              <a:ext uri="{FF2B5EF4-FFF2-40B4-BE49-F238E27FC236}">
                <a16:creationId xmlns:a16="http://schemas.microsoft.com/office/drawing/2014/main" id="{33372D45-CCC6-5A1B-6E4B-321163C5F2F1}"/>
              </a:ext>
            </a:extLst>
          </p:cNvPr>
          <p:cNvSpPr txBox="1"/>
          <p:nvPr/>
        </p:nvSpPr>
        <p:spPr>
          <a:xfrm>
            <a:off x="5684234" y="5183908"/>
            <a:ext cx="2695850" cy="16927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accent2"/>
                </a:solidFill>
                <a:effectLst/>
                <a:uLnTx/>
                <a:uFillTx/>
                <a:latin typeface="+mj-lt"/>
              </a:rPr>
              <a:t>Copilot </a:t>
            </a:r>
            <a:r>
              <a:rPr lang="en-US" sz="1100">
                <a:solidFill>
                  <a:schemeClr val="accent2"/>
                </a:solidFill>
                <a:latin typeface="+mj-lt"/>
              </a:rPr>
              <a:t>+ </a:t>
            </a:r>
            <a:r>
              <a:rPr kumimoji="0" lang="en-US" sz="1100" b="0" i="0" u="none" strike="noStrike" kern="1200" cap="none" spc="0" normalizeH="0" baseline="0" noProof="0">
                <a:ln>
                  <a:noFill/>
                </a:ln>
                <a:solidFill>
                  <a:schemeClr val="accent2"/>
                </a:solidFill>
                <a:effectLst/>
                <a:uLnTx/>
                <a:uFillTx/>
                <a:latin typeface="+mj-lt"/>
              </a:rPr>
              <a:t>Microsoft 365 E3</a:t>
            </a:r>
          </a:p>
        </p:txBody>
      </p:sp>
      <p:sp>
        <p:nvSpPr>
          <p:cNvPr id="10" name="Rectangle 9">
            <a:extLst>
              <a:ext uri="{FF2B5EF4-FFF2-40B4-BE49-F238E27FC236}">
                <a16:creationId xmlns:a16="http://schemas.microsoft.com/office/drawing/2014/main" id="{0C0ACCFE-6F27-B741-E85F-5D46C59C07EB}"/>
              </a:ext>
            </a:extLst>
          </p:cNvPr>
          <p:cNvSpPr/>
          <p:nvPr/>
        </p:nvSpPr>
        <p:spPr bwMode="auto">
          <a:xfrm>
            <a:off x="5684234" y="5429713"/>
            <a:ext cx="2695850" cy="87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742" rtl="0" eaLnBrk="1" fontAlgn="auto"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Conditional access </a:t>
            </a:r>
            <a:r>
              <a:rPr kumimoji="0" lang="en-US" sz="1000" b="0" i="0" u="none" strike="noStrike" kern="1200" cap="none" spc="0" normalizeH="0" baseline="0" noProof="0">
                <a:ln>
                  <a:noFill/>
                </a:ln>
                <a:solidFill>
                  <a:schemeClr val="tx1"/>
                </a:solidFill>
                <a:effectLst/>
                <a:uLnTx/>
                <a:uFillTx/>
                <a:ea typeface="+mn-ea"/>
                <a:cs typeface="+mn-cs"/>
              </a:rPr>
              <a:t>policies based on identity, device, location, and network</a:t>
            </a:r>
            <a:endParaRPr kumimoji="0" lang="en-US" sz="1000" b="0" i="0" u="none" strike="noStrike" kern="1200" cap="none" spc="0" normalizeH="0" baseline="0" noProof="0">
              <a:ln>
                <a:noFill/>
              </a:ln>
              <a:solidFill>
                <a:schemeClr val="tx1"/>
              </a:solidFill>
              <a:effectLst/>
              <a:uLnTx/>
              <a:uFillTx/>
              <a:latin typeface="Segoe UI"/>
              <a:ea typeface="+mn-ea"/>
              <a:cs typeface="+mn-cs"/>
            </a:endParaRPr>
          </a:p>
          <a:p>
            <a:pPr marL="0" marR="0" lvl="0" indent="0" algn="ctr" defTabSz="932472" rtl="0" eaLnBrk="1" fontAlgn="base"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Manual sensitivity labels </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for</a:t>
            </a:r>
            <a:r>
              <a:rPr kumimoji="0" lang="en-US" sz="1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rPr>
              <a:t> </a:t>
            </a:r>
            <a:r>
              <a:rPr kumimoji="0" lang="en-US" sz="1000" b="0" i="0" u="none" strike="noStrike" kern="1200" cap="none" spc="0" normalizeH="0" baseline="0" noProof="0">
                <a:ln>
                  <a:noFill/>
                </a:ln>
                <a:solidFill>
                  <a:schemeClr val="tx1"/>
                </a:solidFill>
                <a:effectLst/>
                <a:uLnTx/>
                <a:uFillTx/>
                <a:latin typeface="+mj-lt"/>
                <a:ea typeface="+mn-ea"/>
                <a:cs typeface="+mn-cs"/>
              </a:rPr>
              <a:t>non-Microsoft</a:t>
            </a:r>
            <a:r>
              <a:rPr kumimoji="0" lang="en-US" sz="1000" b="0" i="0" u="none" strike="noStrike" kern="1200" cap="none" spc="0" normalizeH="0" baseline="0" noProof="0">
                <a:ln>
                  <a:noFill/>
                </a:ln>
                <a:solidFill>
                  <a:schemeClr val="tx1"/>
                </a:solidFill>
                <a:effectLst/>
                <a:uLnTx/>
                <a:uFillTx/>
                <a:latin typeface="Segoe UI Semibold"/>
                <a:ea typeface="+mn-ea"/>
                <a:cs typeface="+mn-cs"/>
              </a:rPr>
              <a:t> </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documents</a:t>
            </a:r>
            <a:r>
              <a:rPr kumimoji="0" lang="en-US" sz="1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rPr>
              <a:t> </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a:t>
            </a:r>
            <a:r>
              <a:rPr lang="en-US" sz="1000">
                <a:solidFill>
                  <a:schemeClr val="tx1"/>
                </a:solidFill>
                <a:ea typeface="Segoe UI" pitchFamily="34" charset="0"/>
                <a:cs typeface="Segoe UI" pitchFamily="34" charset="0"/>
              </a:rPr>
              <a:t>like</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 .pdf)</a:t>
            </a:r>
            <a:endParaRPr kumimoji="0" lang="en-US" sz="1000" b="0" i="0" u="none" strike="noStrike" kern="1200" cap="none" spc="0" normalizeH="0" baseline="0" noProof="0">
              <a:ln>
                <a:noFill/>
              </a:ln>
              <a:solidFill>
                <a:schemeClr val="tx1"/>
              </a:solidFill>
              <a:effectLst/>
              <a:uLnTx/>
              <a:uFillTx/>
              <a:latin typeface="Segoe UI"/>
              <a:ea typeface="+mn-ea"/>
              <a:cs typeface="+mn-cs"/>
            </a:endParaRPr>
          </a:p>
          <a:p>
            <a:pPr marL="0" marR="0" lvl="0" indent="0" algn="ctr" defTabSz="932742" rtl="0" eaLnBrk="1" fontAlgn="auto"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Endpoint management </a:t>
            </a:r>
            <a:r>
              <a:rPr kumimoji="0" lang="en-US" sz="1000" b="0" i="0" u="none" strike="noStrike" kern="1200" cap="none" spc="0" normalizeH="0" baseline="0" noProof="0">
                <a:ln>
                  <a:noFill/>
                </a:ln>
                <a:solidFill>
                  <a:schemeClr val="tx1"/>
                </a:solidFill>
                <a:effectLst/>
                <a:uLnTx/>
                <a:uFillTx/>
                <a:ea typeface="+mn-ea"/>
                <a:cs typeface="+mn-cs"/>
              </a:rPr>
              <a:t>capabilities</a:t>
            </a:r>
          </a:p>
        </p:txBody>
      </p:sp>
      <p:sp>
        <p:nvSpPr>
          <p:cNvPr id="80" name="Graphic 104" descr="Icon of a person with a closed padlock">
            <a:extLst>
              <a:ext uri="{FF2B5EF4-FFF2-40B4-BE49-F238E27FC236}">
                <a16:creationId xmlns:a16="http://schemas.microsoft.com/office/drawing/2014/main" id="{3E0E3C60-5BC8-1752-60C0-557B1C543CD4}"/>
              </a:ext>
              <a:ext uri="{C183D7F6-B498-43B3-948B-1728B52AA6E4}">
                <adec:decorative xmlns:adec="http://schemas.microsoft.com/office/drawing/2017/decorative" val="0"/>
              </a:ext>
            </a:extLst>
          </p:cNvPr>
          <p:cNvSpPr>
            <a:spLocks/>
          </p:cNvSpPr>
          <p:nvPr/>
        </p:nvSpPr>
        <p:spPr>
          <a:xfrm>
            <a:off x="8858735" y="4731389"/>
            <a:ext cx="185712" cy="194990"/>
          </a:xfrm>
          <a:custGeom>
            <a:avLst/>
            <a:gdLst>
              <a:gd name="connsiteX0" fmla="*/ 176316 w 293897"/>
              <a:gd name="connsiteY0" fmla="*/ 176304 h 308583"/>
              <a:gd name="connsiteX1" fmla="*/ 33053 w 293897"/>
              <a:gd name="connsiteY1" fmla="*/ 176304 h 308583"/>
              <a:gd name="connsiteX2" fmla="*/ 0 w 293897"/>
              <a:gd name="connsiteY2" fmla="*/ 209358 h 308583"/>
              <a:gd name="connsiteX3" fmla="*/ 0 w 293897"/>
              <a:gd name="connsiteY3" fmla="*/ 217847 h 308583"/>
              <a:gd name="connsiteX4" fmla="*/ 13203 w 293897"/>
              <a:gd name="connsiteY4" fmla="*/ 253639 h 308583"/>
              <a:gd name="connsiteX5" fmla="*/ 117530 w 293897"/>
              <a:gd name="connsiteY5" fmla="*/ 293902 h 308583"/>
              <a:gd name="connsiteX6" fmla="*/ 147299 w 293897"/>
              <a:gd name="connsiteY6" fmla="*/ 291840 h 308583"/>
              <a:gd name="connsiteX7" fmla="*/ 146920 w 293897"/>
              <a:gd name="connsiteY7" fmla="*/ 286537 h 308583"/>
              <a:gd name="connsiteX8" fmla="*/ 146920 w 293897"/>
              <a:gd name="connsiteY8" fmla="*/ 269592 h 308583"/>
              <a:gd name="connsiteX9" fmla="*/ 117530 w 293897"/>
              <a:gd name="connsiteY9" fmla="*/ 271856 h 308583"/>
              <a:gd name="connsiteX10" fmla="*/ 29968 w 293897"/>
              <a:gd name="connsiteY10" fmla="*/ 239322 h 308583"/>
              <a:gd name="connsiteX11" fmla="*/ 22047 w 293897"/>
              <a:gd name="connsiteY11" fmla="*/ 217847 h 308583"/>
              <a:gd name="connsiteX12" fmla="*/ 22047 w 293897"/>
              <a:gd name="connsiteY12" fmla="*/ 209358 h 308583"/>
              <a:gd name="connsiteX13" fmla="*/ 33053 w 293897"/>
              <a:gd name="connsiteY13" fmla="*/ 198351 h 308583"/>
              <a:gd name="connsiteX14" fmla="*/ 149977 w 293897"/>
              <a:gd name="connsiteY14" fmla="*/ 198351 h 308583"/>
              <a:gd name="connsiteX15" fmla="*/ 176316 w 293897"/>
              <a:gd name="connsiteY15" fmla="*/ 177041 h 308583"/>
              <a:gd name="connsiteX16" fmla="*/ 176316 w 293897"/>
              <a:gd name="connsiteY16" fmla="*/ 176304 h 308583"/>
              <a:gd name="connsiteX17" fmla="*/ 117530 w 293897"/>
              <a:gd name="connsiteY17" fmla="*/ 0 h 308583"/>
              <a:gd name="connsiteX18" fmla="*/ 191019 w 293897"/>
              <a:gd name="connsiteY18" fmla="*/ 73489 h 308583"/>
              <a:gd name="connsiteX19" fmla="*/ 117530 w 293897"/>
              <a:gd name="connsiteY19" fmla="*/ 146978 h 308583"/>
              <a:gd name="connsiteX20" fmla="*/ 44041 w 293897"/>
              <a:gd name="connsiteY20" fmla="*/ 73489 h 308583"/>
              <a:gd name="connsiteX21" fmla="*/ 117530 w 293897"/>
              <a:gd name="connsiteY21" fmla="*/ 0 h 308583"/>
              <a:gd name="connsiteX22" fmla="*/ 117530 w 293897"/>
              <a:gd name="connsiteY22" fmla="*/ 22047 h 308583"/>
              <a:gd name="connsiteX23" fmla="*/ 66088 w 293897"/>
              <a:gd name="connsiteY23" fmla="*/ 73489 h 308583"/>
              <a:gd name="connsiteX24" fmla="*/ 117530 w 293897"/>
              <a:gd name="connsiteY24" fmla="*/ 124931 h 308583"/>
              <a:gd name="connsiteX25" fmla="*/ 168973 w 293897"/>
              <a:gd name="connsiteY25" fmla="*/ 73489 h 308583"/>
              <a:gd name="connsiteX26" fmla="*/ 117530 w 293897"/>
              <a:gd name="connsiteY26" fmla="*/ 22047 h 308583"/>
              <a:gd name="connsiteX27" fmla="*/ 191013 w 293897"/>
              <a:gd name="connsiteY27" fmla="*/ 191002 h 308583"/>
              <a:gd name="connsiteX28" fmla="*/ 183664 w 293897"/>
              <a:gd name="connsiteY28" fmla="*/ 191002 h 308583"/>
              <a:gd name="connsiteX29" fmla="*/ 161618 w 293897"/>
              <a:gd name="connsiteY29" fmla="*/ 213049 h 308583"/>
              <a:gd name="connsiteX30" fmla="*/ 161618 w 293897"/>
              <a:gd name="connsiteY30" fmla="*/ 286537 h 308583"/>
              <a:gd name="connsiteX31" fmla="*/ 183664 w 293897"/>
              <a:gd name="connsiteY31" fmla="*/ 308584 h 308583"/>
              <a:gd name="connsiteX32" fmla="*/ 271851 w 293897"/>
              <a:gd name="connsiteY32" fmla="*/ 308584 h 308583"/>
              <a:gd name="connsiteX33" fmla="*/ 293898 w 293897"/>
              <a:gd name="connsiteY33" fmla="*/ 286537 h 308583"/>
              <a:gd name="connsiteX34" fmla="*/ 293898 w 293897"/>
              <a:gd name="connsiteY34" fmla="*/ 213049 h 308583"/>
              <a:gd name="connsiteX35" fmla="*/ 271851 w 293897"/>
              <a:gd name="connsiteY35" fmla="*/ 191002 h 308583"/>
              <a:gd name="connsiteX36" fmla="*/ 264502 w 293897"/>
              <a:gd name="connsiteY36" fmla="*/ 191002 h 308583"/>
              <a:gd name="connsiteX37" fmla="*/ 264502 w 293897"/>
              <a:gd name="connsiteY37" fmla="*/ 176304 h 308583"/>
              <a:gd name="connsiteX38" fmla="*/ 227758 w 293897"/>
              <a:gd name="connsiteY38" fmla="*/ 139560 h 308583"/>
              <a:gd name="connsiteX39" fmla="*/ 191013 w 293897"/>
              <a:gd name="connsiteY39" fmla="*/ 176304 h 308583"/>
              <a:gd name="connsiteX40" fmla="*/ 191013 w 293897"/>
              <a:gd name="connsiteY40" fmla="*/ 191002 h 308583"/>
              <a:gd name="connsiteX41" fmla="*/ 213060 w 293897"/>
              <a:gd name="connsiteY41" fmla="*/ 176304 h 308583"/>
              <a:gd name="connsiteX42" fmla="*/ 227758 w 293897"/>
              <a:gd name="connsiteY42" fmla="*/ 161606 h 308583"/>
              <a:gd name="connsiteX43" fmla="*/ 242455 w 293897"/>
              <a:gd name="connsiteY43" fmla="*/ 176304 h 308583"/>
              <a:gd name="connsiteX44" fmla="*/ 242455 w 293897"/>
              <a:gd name="connsiteY44" fmla="*/ 191002 h 308583"/>
              <a:gd name="connsiteX45" fmla="*/ 213060 w 293897"/>
              <a:gd name="connsiteY45" fmla="*/ 191002 h 308583"/>
              <a:gd name="connsiteX46" fmla="*/ 213060 w 293897"/>
              <a:gd name="connsiteY46" fmla="*/ 176304 h 308583"/>
              <a:gd name="connsiteX47" fmla="*/ 242455 w 293897"/>
              <a:gd name="connsiteY47" fmla="*/ 249793 h 308583"/>
              <a:gd name="connsiteX48" fmla="*/ 227758 w 293897"/>
              <a:gd name="connsiteY48" fmla="*/ 264491 h 308583"/>
              <a:gd name="connsiteX49" fmla="*/ 213060 w 293897"/>
              <a:gd name="connsiteY49" fmla="*/ 249793 h 308583"/>
              <a:gd name="connsiteX50" fmla="*/ 227758 w 293897"/>
              <a:gd name="connsiteY50" fmla="*/ 235095 h 308583"/>
              <a:gd name="connsiteX51" fmla="*/ 242455 w 293897"/>
              <a:gd name="connsiteY51" fmla="*/ 249793 h 30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3897" h="308583">
                <a:moveTo>
                  <a:pt x="176316" y="176304"/>
                </a:moveTo>
                <a:lnTo>
                  <a:pt x="33053" y="176304"/>
                </a:lnTo>
                <a:cubicBezTo>
                  <a:pt x="14798" y="176304"/>
                  <a:pt x="0" y="191102"/>
                  <a:pt x="0" y="209358"/>
                </a:cubicBezTo>
                <a:lnTo>
                  <a:pt x="0" y="217847"/>
                </a:lnTo>
                <a:cubicBezTo>
                  <a:pt x="0" y="230970"/>
                  <a:pt x="4681" y="243661"/>
                  <a:pt x="13203" y="253639"/>
                </a:cubicBezTo>
                <a:cubicBezTo>
                  <a:pt x="36224" y="280599"/>
                  <a:pt x="71293" y="293902"/>
                  <a:pt x="117530" y="293902"/>
                </a:cubicBezTo>
                <a:cubicBezTo>
                  <a:pt x="128032" y="293902"/>
                  <a:pt x="137959" y="293216"/>
                  <a:pt x="147299" y="291840"/>
                </a:cubicBezTo>
                <a:cubicBezTo>
                  <a:pt x="147049" y="290109"/>
                  <a:pt x="146920" y="288338"/>
                  <a:pt x="146920" y="286537"/>
                </a:cubicBezTo>
                <a:lnTo>
                  <a:pt x="146920" y="269592"/>
                </a:lnTo>
                <a:cubicBezTo>
                  <a:pt x="137894" y="271100"/>
                  <a:pt x="128103" y="271856"/>
                  <a:pt x="117530" y="271856"/>
                </a:cubicBezTo>
                <a:cubicBezTo>
                  <a:pt x="77283" y="271856"/>
                  <a:pt x="48389" y="260894"/>
                  <a:pt x="29968" y="239322"/>
                </a:cubicBezTo>
                <a:cubicBezTo>
                  <a:pt x="24856" y="233336"/>
                  <a:pt x="22047" y="225721"/>
                  <a:pt x="22047" y="217847"/>
                </a:cubicBezTo>
                <a:lnTo>
                  <a:pt x="22047" y="209358"/>
                </a:lnTo>
                <a:cubicBezTo>
                  <a:pt x="22047" y="203279"/>
                  <a:pt x="26974" y="198351"/>
                  <a:pt x="33053" y="198351"/>
                </a:cubicBezTo>
                <a:lnTo>
                  <a:pt x="149977" y="198351"/>
                </a:lnTo>
                <a:cubicBezTo>
                  <a:pt x="154701" y="187541"/>
                  <a:pt x="164475" y="179444"/>
                  <a:pt x="176316" y="177041"/>
                </a:cubicBezTo>
                <a:lnTo>
                  <a:pt x="176316" y="176304"/>
                </a:lnTo>
                <a:close/>
                <a:moveTo>
                  <a:pt x="117530" y="0"/>
                </a:moveTo>
                <a:cubicBezTo>
                  <a:pt x="158117" y="0"/>
                  <a:pt x="191019" y="32902"/>
                  <a:pt x="191019" y="73489"/>
                </a:cubicBezTo>
                <a:cubicBezTo>
                  <a:pt x="191019" y="114076"/>
                  <a:pt x="158117" y="146978"/>
                  <a:pt x="117530" y="146978"/>
                </a:cubicBezTo>
                <a:cubicBezTo>
                  <a:pt x="76943" y="146978"/>
                  <a:pt x="44041" y="114076"/>
                  <a:pt x="44041" y="73489"/>
                </a:cubicBezTo>
                <a:cubicBezTo>
                  <a:pt x="44041" y="32902"/>
                  <a:pt x="76943" y="0"/>
                  <a:pt x="117530" y="0"/>
                </a:cubicBezTo>
                <a:close/>
                <a:moveTo>
                  <a:pt x="117530" y="22047"/>
                </a:moveTo>
                <a:cubicBezTo>
                  <a:pt x="89119" y="22047"/>
                  <a:pt x="66088" y="45078"/>
                  <a:pt x="66088" y="73489"/>
                </a:cubicBezTo>
                <a:cubicBezTo>
                  <a:pt x="66088" y="101899"/>
                  <a:pt x="89119" y="124931"/>
                  <a:pt x="117530" y="124931"/>
                </a:cubicBezTo>
                <a:cubicBezTo>
                  <a:pt x="145941" y="124931"/>
                  <a:pt x="168973" y="101899"/>
                  <a:pt x="168973" y="73489"/>
                </a:cubicBezTo>
                <a:cubicBezTo>
                  <a:pt x="168973" y="45078"/>
                  <a:pt x="145941" y="22047"/>
                  <a:pt x="117530" y="22047"/>
                </a:cubicBezTo>
                <a:close/>
                <a:moveTo>
                  <a:pt x="191013" y="191002"/>
                </a:moveTo>
                <a:lnTo>
                  <a:pt x="183664" y="191002"/>
                </a:lnTo>
                <a:cubicBezTo>
                  <a:pt x="171489" y="191002"/>
                  <a:pt x="161618" y="200873"/>
                  <a:pt x="161618" y="213049"/>
                </a:cubicBezTo>
                <a:lnTo>
                  <a:pt x="161618" y="286537"/>
                </a:lnTo>
                <a:cubicBezTo>
                  <a:pt x="161618" y="298714"/>
                  <a:pt x="171489" y="308584"/>
                  <a:pt x="183664" y="308584"/>
                </a:cubicBezTo>
                <a:lnTo>
                  <a:pt x="271851" y="308584"/>
                </a:lnTo>
                <a:cubicBezTo>
                  <a:pt x="284027" y="308584"/>
                  <a:pt x="293898" y="298714"/>
                  <a:pt x="293898" y="286537"/>
                </a:cubicBezTo>
                <a:lnTo>
                  <a:pt x="293898" y="213049"/>
                </a:lnTo>
                <a:cubicBezTo>
                  <a:pt x="293898" y="200873"/>
                  <a:pt x="284027" y="191002"/>
                  <a:pt x="271851" y="191002"/>
                </a:cubicBezTo>
                <a:lnTo>
                  <a:pt x="264502" y="191002"/>
                </a:lnTo>
                <a:lnTo>
                  <a:pt x="264502" y="176304"/>
                </a:lnTo>
                <a:cubicBezTo>
                  <a:pt x="264502" y="156011"/>
                  <a:pt x="248051" y="139560"/>
                  <a:pt x="227758" y="139560"/>
                </a:cubicBezTo>
                <a:cubicBezTo>
                  <a:pt x="207464" y="139560"/>
                  <a:pt x="191013" y="156011"/>
                  <a:pt x="191013" y="176304"/>
                </a:cubicBezTo>
                <a:lnTo>
                  <a:pt x="191013" y="191002"/>
                </a:lnTo>
                <a:close/>
                <a:moveTo>
                  <a:pt x="213060" y="176304"/>
                </a:moveTo>
                <a:cubicBezTo>
                  <a:pt x="213060" y="168188"/>
                  <a:pt x="219640" y="161606"/>
                  <a:pt x="227758" y="161606"/>
                </a:cubicBezTo>
                <a:cubicBezTo>
                  <a:pt x="235875" y="161606"/>
                  <a:pt x="242455" y="168188"/>
                  <a:pt x="242455" y="176304"/>
                </a:cubicBezTo>
                <a:lnTo>
                  <a:pt x="242455" y="191002"/>
                </a:lnTo>
                <a:lnTo>
                  <a:pt x="213060" y="191002"/>
                </a:lnTo>
                <a:lnTo>
                  <a:pt x="213060" y="176304"/>
                </a:lnTo>
                <a:close/>
                <a:moveTo>
                  <a:pt x="242455" y="249793"/>
                </a:moveTo>
                <a:cubicBezTo>
                  <a:pt x="242455" y="257911"/>
                  <a:pt x="235875" y="264491"/>
                  <a:pt x="227758" y="264491"/>
                </a:cubicBezTo>
                <a:cubicBezTo>
                  <a:pt x="219640" y="264491"/>
                  <a:pt x="213060" y="257911"/>
                  <a:pt x="213060" y="249793"/>
                </a:cubicBezTo>
                <a:cubicBezTo>
                  <a:pt x="213060" y="241677"/>
                  <a:pt x="219640" y="235095"/>
                  <a:pt x="227758" y="235095"/>
                </a:cubicBezTo>
                <a:cubicBezTo>
                  <a:pt x="235875" y="235095"/>
                  <a:pt x="242455" y="241677"/>
                  <a:pt x="242455" y="249793"/>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40" name="Rectangle 39">
            <a:extLst>
              <a:ext uri="{FF2B5EF4-FFF2-40B4-BE49-F238E27FC236}">
                <a16:creationId xmlns:a16="http://schemas.microsoft.com/office/drawing/2014/main" id="{5F3D8726-4AA2-6633-83C5-8060625BAF4F}"/>
              </a:ext>
            </a:extLst>
          </p:cNvPr>
          <p:cNvSpPr/>
          <p:nvPr/>
        </p:nvSpPr>
        <p:spPr>
          <a:xfrm>
            <a:off x="9261348" y="4736551"/>
            <a:ext cx="2178071" cy="184666"/>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635943" fontAlgn="base">
              <a:spcBef>
                <a:spcPct val="0"/>
              </a:spcBef>
              <a:spcAft>
                <a:spcPts val="87"/>
              </a:spcAft>
              <a:defRPr/>
            </a:pPr>
            <a:r>
              <a:rPr lang="en-US" sz="1200">
                <a:solidFill>
                  <a:schemeClr val="bg1"/>
                </a:solidFill>
                <a:latin typeface="+mj-lt"/>
              </a:rPr>
              <a:t>Best-in-class security controls</a:t>
            </a:r>
          </a:p>
        </p:txBody>
      </p:sp>
      <p:sp>
        <p:nvSpPr>
          <p:cNvPr id="136" name="TextBox 135">
            <a:extLst>
              <a:ext uri="{FF2B5EF4-FFF2-40B4-BE49-F238E27FC236}">
                <a16:creationId xmlns:a16="http://schemas.microsoft.com/office/drawing/2014/main" id="{B22F2997-2052-4BB2-D827-E9EC321589D4}"/>
              </a:ext>
            </a:extLst>
          </p:cNvPr>
          <p:cNvSpPr txBox="1"/>
          <p:nvPr/>
        </p:nvSpPr>
        <p:spPr>
          <a:xfrm>
            <a:off x="8774321" y="5183908"/>
            <a:ext cx="2695850" cy="16927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accent2"/>
                </a:solidFill>
                <a:effectLst/>
                <a:uLnTx/>
                <a:uFillTx/>
                <a:latin typeface="+mj-lt"/>
                <a:ea typeface="+mn-ea"/>
                <a:cs typeface="+mn-cs"/>
              </a:rPr>
              <a:t>Copilot</a:t>
            </a:r>
            <a:r>
              <a:rPr kumimoji="0" lang="en-US" sz="1100" b="0" i="0" u="none" strike="noStrike" kern="1200" cap="none" spc="0" normalizeH="0" noProof="0">
                <a:ln>
                  <a:noFill/>
                </a:ln>
                <a:solidFill>
                  <a:schemeClr val="accent2"/>
                </a:solidFill>
                <a:effectLst/>
                <a:uLnTx/>
                <a:uFillTx/>
                <a:latin typeface="+mj-lt"/>
                <a:ea typeface="+mn-ea"/>
                <a:cs typeface="+mn-cs"/>
              </a:rPr>
              <a:t> </a:t>
            </a:r>
            <a:r>
              <a:rPr kumimoji="0" lang="en-US" sz="1100" b="0" i="0" u="none" strike="noStrike" kern="1200" cap="none" spc="0" normalizeH="0" baseline="0" noProof="0">
                <a:ln>
                  <a:noFill/>
                </a:ln>
                <a:solidFill>
                  <a:schemeClr val="accent2"/>
                </a:solidFill>
                <a:effectLst/>
                <a:uLnTx/>
                <a:uFillTx/>
                <a:latin typeface="+mj-lt"/>
                <a:ea typeface="+mn-ea"/>
                <a:cs typeface="+mn-cs"/>
              </a:rPr>
              <a:t>+ Microsoft 365 E5</a:t>
            </a:r>
          </a:p>
        </p:txBody>
      </p:sp>
      <p:sp>
        <p:nvSpPr>
          <p:cNvPr id="14" name="Rectangle 13">
            <a:extLst>
              <a:ext uri="{FF2B5EF4-FFF2-40B4-BE49-F238E27FC236}">
                <a16:creationId xmlns:a16="http://schemas.microsoft.com/office/drawing/2014/main" id="{AA1CE462-8159-F668-6AAA-6082B2D80EB8}"/>
              </a:ext>
            </a:extLst>
          </p:cNvPr>
          <p:cNvSpPr/>
          <p:nvPr/>
        </p:nvSpPr>
        <p:spPr bwMode="auto">
          <a:xfrm>
            <a:off x="8774321" y="5429713"/>
            <a:ext cx="2695850" cy="87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742" rtl="0" eaLnBrk="1" fontAlgn="auto"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User/session risk </a:t>
            </a:r>
            <a:r>
              <a:rPr kumimoji="0" lang="en-US" sz="1000" b="0" i="0" u="none" strike="noStrike" kern="1200" cap="none" spc="0" normalizeH="0" baseline="0" noProof="0">
                <a:ln>
                  <a:noFill/>
                </a:ln>
                <a:solidFill>
                  <a:schemeClr val="tx1"/>
                </a:solidFill>
                <a:effectLst/>
                <a:uLnTx/>
                <a:uFillTx/>
                <a:ea typeface="+mn-ea"/>
                <a:cs typeface="+mn-cs"/>
              </a:rPr>
              <a:t>and access control</a:t>
            </a:r>
            <a:endParaRPr lang="en-US" sz="1000">
              <a:solidFill>
                <a:schemeClr val="tx1"/>
              </a:solidFill>
              <a:latin typeface="Segoe UI"/>
            </a:endParaRPr>
          </a:p>
          <a:p>
            <a:pPr marL="0" marR="0" lvl="0" indent="0" algn="ctr" defTabSz="932742" rtl="0" eaLnBrk="1" fontAlgn="auto"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Automatic sensitivity labels </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for</a:t>
            </a:r>
            <a:r>
              <a:rPr kumimoji="0" lang="en-US" sz="1000" b="0" i="0" u="none" strike="noStrike" kern="1200" cap="none" spc="0" normalizeH="0" baseline="0" noProof="0">
                <a:ln>
                  <a:noFill/>
                </a:ln>
                <a:solidFill>
                  <a:schemeClr val="tx1"/>
                </a:solidFill>
                <a:effectLst/>
                <a:uLnTx/>
                <a:uFillTx/>
                <a:latin typeface="Segoe UI"/>
                <a:ea typeface="Segoe UI" pitchFamily="34" charset="0"/>
                <a:cs typeface="Segoe UI" pitchFamily="34" charset="0"/>
              </a:rPr>
              <a:t> </a:t>
            </a:r>
            <a:r>
              <a:rPr kumimoji="0" lang="en-US" sz="1000" b="0" i="0" u="none" strike="noStrike" kern="1200" cap="none" spc="0" normalizeH="0" baseline="0" noProof="0">
                <a:ln>
                  <a:noFill/>
                </a:ln>
                <a:solidFill>
                  <a:schemeClr val="tx1"/>
                </a:solidFill>
                <a:effectLst/>
                <a:uLnTx/>
                <a:uFillTx/>
                <a:latin typeface="+mj-lt"/>
                <a:ea typeface="+mn-ea"/>
                <a:cs typeface="+mn-cs"/>
              </a:rPr>
              <a:t>non-Microsoft</a:t>
            </a:r>
            <a:r>
              <a:rPr kumimoji="0" lang="en-US" sz="1000" b="0" i="0" u="none" strike="noStrike" kern="1200" cap="none" spc="0" normalizeH="0" baseline="0" noProof="0">
                <a:ln>
                  <a:noFill/>
                </a:ln>
                <a:solidFill>
                  <a:schemeClr val="tx1"/>
                </a:solidFill>
                <a:effectLst/>
                <a:uLnTx/>
                <a:uFillTx/>
                <a:latin typeface="Segoe UI Semibold"/>
                <a:ea typeface="+mn-ea"/>
                <a:cs typeface="+mn-cs"/>
              </a:rPr>
              <a:t> </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documents (</a:t>
            </a:r>
            <a:r>
              <a:rPr lang="en-US" sz="1000">
                <a:solidFill>
                  <a:schemeClr val="tx1"/>
                </a:solidFill>
                <a:ea typeface="Segoe UI" pitchFamily="34" charset="0"/>
                <a:cs typeface="Segoe UI" pitchFamily="34" charset="0"/>
              </a:rPr>
              <a:t>like</a:t>
            </a:r>
            <a:r>
              <a:rPr kumimoji="0" lang="en-US" sz="1000" b="0" i="0" u="none" strike="noStrike" kern="1200" cap="none" spc="0" normalizeH="0" baseline="0" noProof="0">
                <a:ln>
                  <a:noFill/>
                </a:ln>
                <a:solidFill>
                  <a:schemeClr val="tx1"/>
                </a:solidFill>
                <a:effectLst/>
                <a:uLnTx/>
                <a:uFillTx/>
                <a:ea typeface="Segoe UI" pitchFamily="34" charset="0"/>
                <a:cs typeface="Segoe UI" pitchFamily="34" charset="0"/>
              </a:rPr>
              <a:t> .pdf)</a:t>
            </a:r>
            <a:endParaRPr lang="en-US" sz="1000">
              <a:solidFill>
                <a:schemeClr val="tx1"/>
              </a:solidFill>
              <a:latin typeface="Segoe UI"/>
              <a:ea typeface="Segoe UI" pitchFamily="34" charset="0"/>
              <a:cs typeface="Segoe UI" pitchFamily="34" charset="0"/>
            </a:endParaRPr>
          </a:p>
          <a:p>
            <a:pPr marL="0" marR="0" lvl="0" indent="0" algn="ctr" defTabSz="932472" rtl="0" eaLnBrk="1" fontAlgn="base" latinLnBrk="0" hangingPunct="1">
              <a:lnSpc>
                <a:spcPct val="100000"/>
              </a:lnSpc>
              <a:spcBef>
                <a:spcPts val="400"/>
              </a:spcBef>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n-ea"/>
                <a:cs typeface="+mn-cs"/>
              </a:rPr>
              <a:t>Discover and evaluate </a:t>
            </a:r>
            <a:r>
              <a:rPr kumimoji="0" lang="en-US" sz="1000" b="0" i="0" u="none" strike="noStrike" kern="1200" cap="none" spc="0" normalizeH="0" baseline="0" noProof="0">
                <a:ln>
                  <a:noFill/>
                </a:ln>
                <a:solidFill>
                  <a:schemeClr val="tx1"/>
                </a:solidFill>
                <a:effectLst/>
                <a:uLnTx/>
                <a:uFillTx/>
                <a:latin typeface="Segoe UI"/>
                <a:ea typeface="+mn-ea"/>
                <a:cs typeface="Segoe UI" pitchFamily="34" charset="0"/>
              </a:rPr>
              <a:t>the </a:t>
            </a:r>
            <a:r>
              <a:rPr kumimoji="0" lang="en-US" sz="1000" b="0" i="0" u="none" strike="noStrike" kern="1200" cap="none" spc="0" normalizeH="0" baseline="0" noProof="0">
                <a:ln>
                  <a:noFill/>
                </a:ln>
                <a:solidFill>
                  <a:schemeClr val="tx1"/>
                </a:solidFill>
                <a:effectLst/>
                <a:uLnTx/>
                <a:uFillTx/>
                <a:ea typeface="+mn-ea"/>
                <a:cs typeface="Segoe UI" pitchFamily="34" charset="0"/>
              </a:rPr>
              <a:t>risk of 400+ </a:t>
            </a:r>
            <a:r>
              <a:rPr kumimoji="0" lang="en-US" sz="1000" b="0" i="0" u="none" strike="noStrike" kern="1200" cap="none" spc="0" normalizeH="0" baseline="0" noProof="0">
                <a:ln>
                  <a:noFill/>
                </a:ln>
                <a:solidFill>
                  <a:schemeClr val="tx1"/>
                </a:solidFill>
                <a:effectLst/>
                <a:uLnTx/>
                <a:uFillTx/>
                <a:latin typeface="+mj-lt"/>
                <a:ea typeface="+mn-ea"/>
                <a:cs typeface="+mn-cs"/>
              </a:rPr>
              <a:t>AI apps </a:t>
            </a:r>
            <a:r>
              <a:rPr lang="en-US" sz="1000">
                <a:solidFill>
                  <a:schemeClr val="tx1"/>
                </a:solidFill>
                <a:cs typeface="Segoe UI" pitchFamily="34" charset="0"/>
              </a:rPr>
              <a:t>and</a:t>
            </a:r>
            <a:r>
              <a:rPr kumimoji="0" lang="en-US" sz="1000" b="0" i="0" u="none" strike="noStrike" kern="1200" cap="none" spc="0" normalizeH="0" baseline="0" noProof="0">
                <a:ln>
                  <a:noFill/>
                </a:ln>
                <a:solidFill>
                  <a:schemeClr val="tx1"/>
                </a:solidFill>
                <a:effectLst/>
                <a:uLnTx/>
                <a:uFillTx/>
                <a:ea typeface="+mn-ea"/>
                <a:cs typeface="Segoe UI" pitchFamily="34" charset="0"/>
              </a:rPr>
              <a:t> implement </a:t>
            </a:r>
            <a:r>
              <a:rPr kumimoji="0" lang="en-US" sz="1000" b="0" i="0" u="none" strike="noStrike" kern="1200" cap="none" spc="0" normalizeH="0" baseline="0" noProof="0">
                <a:ln>
                  <a:noFill/>
                </a:ln>
                <a:solidFill>
                  <a:schemeClr val="tx1"/>
                </a:solidFill>
                <a:effectLst/>
                <a:uLnTx/>
                <a:uFillTx/>
                <a:latin typeface="+mj-lt"/>
                <a:ea typeface="+mn-ea"/>
                <a:cs typeface="+mn-cs"/>
              </a:rPr>
              <a:t>controls for their use </a:t>
            </a:r>
            <a:endParaRPr kumimoji="0" lang="en-US" sz="1000" b="0" i="0" u="none" strike="noStrike" kern="1200" cap="none" spc="0" normalizeH="0" baseline="0" noProof="0">
              <a:ln>
                <a:noFill/>
              </a:ln>
              <a:solidFill>
                <a:schemeClr val="tx1"/>
              </a:solidFill>
              <a:effectLst/>
              <a:uLnTx/>
              <a:uFillTx/>
              <a:ea typeface="+mn-ea"/>
              <a:cs typeface="Segoe UI" pitchFamily="34" charset="0"/>
            </a:endParaRPr>
          </a:p>
        </p:txBody>
      </p:sp>
    </p:spTree>
    <p:extLst>
      <p:ext uri="{BB962C8B-B14F-4D97-AF65-F5344CB8AC3E}">
        <p14:creationId xmlns:p14="http://schemas.microsoft.com/office/powerpoint/2010/main" val="16485709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lass">
            <a:extLst>
              <a:ext uri="{FF2B5EF4-FFF2-40B4-BE49-F238E27FC236}">
                <a16:creationId xmlns:a16="http://schemas.microsoft.com/office/drawing/2014/main" id="{2C0A695C-F6E3-E3A7-86D4-54844FE09E19}"/>
              </a:ext>
              <a:ext uri="{C183D7F6-B498-43B3-948B-1728B52AA6E4}">
                <adec:decorative xmlns:adec="http://schemas.microsoft.com/office/drawing/2017/decorative" val="1"/>
              </a:ext>
            </a:extLst>
          </p:cNvPr>
          <p:cNvSpPr/>
          <p:nvPr/>
        </p:nvSpPr>
        <p:spPr>
          <a:xfrm>
            <a:off x="6095998" y="685800"/>
            <a:ext cx="5600701" cy="5486400"/>
          </a:xfrm>
          <a:prstGeom prst="roundRect">
            <a:avLst>
              <a:gd name="adj" fmla="val 4349"/>
            </a:avLst>
          </a:prstGeom>
          <a:gradFill flip="none" rotWithShape="1">
            <a:gsLst>
              <a:gs pos="92000">
                <a:schemeClr val="bg1">
                  <a:alpha val="62000"/>
                </a:schemeClr>
              </a:gs>
              <a:gs pos="100000">
                <a:schemeClr val="bg1"/>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 name="Title 2">
            <a:extLst>
              <a:ext uri="{FF2B5EF4-FFF2-40B4-BE49-F238E27FC236}">
                <a16:creationId xmlns:a16="http://schemas.microsoft.com/office/drawing/2014/main" id="{AFFEA5BC-F863-827B-14BB-9875AA110EBB}"/>
              </a:ext>
            </a:extLst>
          </p:cNvPr>
          <p:cNvSpPr>
            <a:spLocks noGrp="1"/>
          </p:cNvSpPr>
          <p:nvPr>
            <p:ph type="title" idx="4294967295"/>
          </p:nvPr>
        </p:nvSpPr>
        <p:spPr>
          <a:xfrm>
            <a:off x="1173163" y="-554038"/>
            <a:ext cx="11018837" cy="554038"/>
          </a:xfrm>
        </p:spPr>
        <p:txBody>
          <a:bodyPr>
            <a:normAutofit/>
          </a:bodyPr>
          <a:lstStyle/>
          <a:p>
            <a:r>
              <a:rPr lang="en-US"/>
              <a:t>Service attach stat</a:t>
            </a:r>
          </a:p>
        </p:txBody>
      </p:sp>
      <p:sp>
        <p:nvSpPr>
          <p:cNvPr id="2" name="Title 5">
            <a:extLst>
              <a:ext uri="{FF2B5EF4-FFF2-40B4-BE49-F238E27FC236}">
                <a16:creationId xmlns:a16="http://schemas.microsoft.com/office/drawing/2014/main" id="{839A2CC1-9896-9E64-54C0-7CA71ED25106}"/>
              </a:ext>
            </a:extLst>
          </p:cNvPr>
          <p:cNvSpPr txBox="1">
            <a:spLocks/>
          </p:cNvSpPr>
          <p:nvPr/>
        </p:nvSpPr>
        <p:spPr>
          <a:xfrm>
            <a:off x="495300" y="1991332"/>
            <a:ext cx="4706619" cy="2021896"/>
          </a:xfrm>
          <a:prstGeom prst="rect">
            <a:avLst/>
          </a:prstGeom>
        </p:spPr>
        <p:txBody>
          <a:bodyPr lIns="0" tIns="0" rIns="0" bIns="0"/>
          <a:lstStyle>
            <a:lvl1pPr algn="l" defTabSz="914400" rtl="0" eaLnBrk="1" latinLnBrk="0" hangingPunct="1">
              <a:lnSpc>
                <a:spcPct val="90000"/>
              </a:lnSpc>
              <a:spcBef>
                <a:spcPct val="0"/>
              </a:spcBef>
              <a:buNone/>
              <a:defRPr lang="en-US" sz="2800" kern="1200">
                <a:solidFill>
                  <a:srgbClr val="000000"/>
                </a:solidFill>
                <a:latin typeface="+mj-lt"/>
                <a:ea typeface="+mj-ea"/>
                <a:cs typeface="+mj-cs"/>
              </a:defRPr>
            </a:lvl1pPr>
          </a:lstStyle>
          <a:p>
            <a:r>
              <a:rPr lang="en-US" sz="3200"/>
              <a:t>Attach services to bring more value and expand your AI practice</a:t>
            </a:r>
          </a:p>
        </p:txBody>
      </p:sp>
      <p:sp>
        <p:nvSpPr>
          <p:cNvPr id="12" name="Title 32">
            <a:extLst>
              <a:ext uri="{FF2B5EF4-FFF2-40B4-BE49-F238E27FC236}">
                <a16:creationId xmlns:a16="http://schemas.microsoft.com/office/drawing/2014/main" id="{B0415B95-C5E8-E793-621F-8B2498DE95FF}"/>
              </a:ext>
            </a:extLst>
          </p:cNvPr>
          <p:cNvSpPr txBox="1">
            <a:spLocks/>
          </p:cNvSpPr>
          <p:nvPr/>
        </p:nvSpPr>
        <p:spPr>
          <a:xfrm>
            <a:off x="6529070" y="1483984"/>
            <a:ext cx="2824163" cy="173990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51121"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defTabSz="914225">
              <a:spcBef>
                <a:spcPts val="0"/>
              </a:spcBef>
              <a:defRPr/>
            </a:pPr>
            <a:r>
              <a:rPr kumimoji="0" lang="en-IN" sz="11300" b="0" i="0" u="none" strike="noStrike" kern="1200" cap="none" spc="-49" normalizeH="0" baseline="0" noProof="0">
                <a:ln w="3175">
                  <a:noFill/>
                </a:ln>
                <a:gradFill flip="none">
                  <a:gsLst>
                    <a:gs pos="20000">
                      <a:srgbClr val="8661C5"/>
                    </a:gs>
                    <a:gs pos="100000">
                      <a:srgbClr val="C03BC4"/>
                    </a:gs>
                  </a:gsLst>
                  <a:lin ang="0" scaled="1"/>
                  <a:tileRect/>
                </a:gradFill>
                <a:effectLst/>
                <a:uLnTx/>
                <a:uFillTx/>
                <a:cs typeface="Segoe UI Semibold"/>
              </a:rPr>
              <a:t>62</a:t>
            </a:r>
            <a:r>
              <a:rPr kumimoji="0" lang="en-IN" sz="8000" b="0" i="0" u="none" strike="noStrike" kern="1200" cap="none" spc="-1500" normalizeH="0" baseline="0" noProof="0">
                <a:ln w="3175">
                  <a:noFill/>
                </a:ln>
                <a:gradFill>
                  <a:gsLst>
                    <a:gs pos="20000">
                      <a:srgbClr val="8661C5"/>
                    </a:gs>
                    <a:gs pos="100000">
                      <a:srgbClr val="C03BC4"/>
                    </a:gs>
                  </a:gsLst>
                  <a:lin ang="0" scaled="1"/>
                </a:gradFill>
                <a:effectLst/>
                <a:uLnTx/>
                <a:uFillTx/>
                <a:cs typeface="Segoe UI Semibold"/>
              </a:rPr>
              <a:t>%</a:t>
            </a:r>
            <a:endParaRPr kumimoji="0" lang="en-IN" sz="4800" b="0" i="0" u="none" strike="noStrike" kern="1200" cap="none" spc="-1500" normalizeH="0" baseline="0" noProof="0">
              <a:ln w="3175">
                <a:noFill/>
              </a:ln>
              <a:gradFill>
                <a:gsLst>
                  <a:gs pos="20000">
                    <a:srgbClr val="8661C5"/>
                  </a:gs>
                  <a:gs pos="100000">
                    <a:srgbClr val="C03BC4"/>
                  </a:gs>
                </a:gsLst>
                <a:lin ang="0" scaled="1"/>
              </a:gradFill>
              <a:effectLst/>
              <a:uLnTx/>
              <a:uFillTx/>
              <a:cs typeface="Segoe UI Semibold"/>
            </a:endParaRPr>
          </a:p>
        </p:txBody>
      </p:sp>
      <p:sp>
        <p:nvSpPr>
          <p:cNvPr id="13" name="TextBox 12">
            <a:extLst>
              <a:ext uri="{FF2B5EF4-FFF2-40B4-BE49-F238E27FC236}">
                <a16:creationId xmlns:a16="http://schemas.microsoft.com/office/drawing/2014/main" id="{5A84C5FA-8937-1146-62DA-59A115840AD3}"/>
              </a:ext>
            </a:extLst>
          </p:cNvPr>
          <p:cNvSpPr txBox="1">
            <a:spLocks/>
          </p:cNvSpPr>
          <p:nvPr/>
        </p:nvSpPr>
        <p:spPr>
          <a:xfrm>
            <a:off x="6529070" y="3520446"/>
            <a:ext cx="4734560" cy="615553"/>
          </a:xfrm>
          <a:prstGeom prst="rect">
            <a:avLst/>
          </a:prstGeom>
          <a:noFill/>
        </p:spPr>
        <p:txBody>
          <a:bodyPr wrap="square" lIns="0" tIns="0" rIns="0" bIns="0">
            <a:spAutoFit/>
          </a:bodyPr>
          <a:lstStyle/>
          <a:p>
            <a:pPr lvl="0" defTabSz="914225">
              <a:spcAft>
                <a:spcPts val="1800"/>
              </a:spcAft>
              <a:defRPr/>
            </a:pPr>
            <a:r>
              <a:rPr lang="en-US" sz="2000">
                <a:ln w="3175">
                  <a:noFill/>
                </a:ln>
                <a:solidFill>
                  <a:schemeClr val="accent6"/>
                </a:solidFill>
                <a:latin typeface="+mj-lt"/>
                <a:ea typeface="+mj-lt"/>
                <a:cs typeface="Segoe UI Semibold"/>
              </a:rPr>
              <a:t>Potential service attach revenue </a:t>
            </a:r>
            <a:r>
              <a:rPr lang="en-US" sz="2000" spc="-50">
                <a:ln w="3175">
                  <a:noFill/>
                </a:ln>
                <a:latin typeface="+mj-lt"/>
                <a:ea typeface="+mj-lt"/>
                <a:cs typeface="Segoe UI Semibold"/>
              </a:rPr>
              <a:t>o</a:t>
            </a:r>
            <a:r>
              <a:rPr kumimoji="0" lang="en-US" sz="2000" b="0" i="0" u="none" strike="noStrike" kern="1200" cap="none" spc="-50" normalizeH="0" baseline="0" noProof="0">
                <a:ln w="3175">
                  <a:noFill/>
                </a:ln>
                <a:effectLst/>
                <a:uLnTx/>
                <a:uFillTx/>
                <a:latin typeface="+mj-lt"/>
                <a:ea typeface="+mj-lt"/>
                <a:cs typeface="Segoe UI Semibold"/>
              </a:rPr>
              <a:t>n average for </a:t>
            </a:r>
            <a:r>
              <a:rPr lang="en-US" sz="2000" spc="-50">
                <a:ln w="3175">
                  <a:noFill/>
                </a:ln>
                <a:latin typeface="+mj-lt"/>
                <a:ea typeface="+mj-lt"/>
                <a:cs typeface="Segoe UI Semibold"/>
              </a:rPr>
              <a:t>enterprise</a:t>
            </a:r>
            <a:r>
              <a:rPr kumimoji="0" lang="en-US" sz="2000" b="0" i="0" u="none" strike="noStrike" kern="1200" cap="none" spc="-50" normalizeH="0" baseline="0" noProof="0">
                <a:ln w="3175">
                  <a:noFill/>
                </a:ln>
                <a:effectLst/>
                <a:uLnTx/>
                <a:uFillTx/>
                <a:latin typeface="+mj-lt"/>
                <a:ea typeface="+mj-lt"/>
                <a:cs typeface="Segoe UI Semibold"/>
              </a:rPr>
              <a:t> customers</a:t>
            </a:r>
            <a:endParaRPr kumimoji="0" lang="en-US" sz="2000" b="1" i="0" u="none" strike="noStrike" kern="1200" cap="none" spc="0" normalizeH="0" baseline="0" noProof="0">
              <a:ln w="3175">
                <a:noFill/>
              </a:ln>
              <a:solidFill>
                <a:schemeClr val="accent6"/>
              </a:solidFill>
              <a:effectLst/>
              <a:uLnTx/>
              <a:uFillTx/>
              <a:latin typeface="+mj-lt"/>
              <a:ea typeface="+mj-lt"/>
              <a:cs typeface="Segoe UI Semibold"/>
            </a:endParaRPr>
          </a:p>
        </p:txBody>
      </p:sp>
      <p:sp>
        <p:nvSpPr>
          <p:cNvPr id="20" name="TextBox 19">
            <a:extLst>
              <a:ext uri="{FF2B5EF4-FFF2-40B4-BE49-F238E27FC236}">
                <a16:creationId xmlns:a16="http://schemas.microsoft.com/office/drawing/2014/main" id="{07C9607B-B288-2F5C-C661-098772899377}"/>
              </a:ext>
            </a:extLst>
          </p:cNvPr>
          <p:cNvSpPr txBox="1">
            <a:spLocks/>
          </p:cNvSpPr>
          <p:nvPr/>
        </p:nvSpPr>
        <p:spPr>
          <a:xfrm>
            <a:off x="6529070" y="5577621"/>
            <a:ext cx="4734560" cy="276999"/>
          </a:xfrm>
          <a:prstGeom prst="rect">
            <a:avLst/>
          </a:prstGeom>
          <a:noFill/>
        </p:spPr>
        <p:txBody>
          <a:bodyPr wrap="square" lIns="0" tIns="0" rIns="0" bIns="0" rtlCol="0">
            <a:spAutoFit/>
          </a:bodyPr>
          <a:lstStyle/>
          <a:p>
            <a:r>
              <a:rPr lang="en-US" sz="900"/>
              <a:t>Source: 2024 Modern Work Partner Total Economic Impact™ study, a commissioned study conducted by Forrester Consulting on behalf of Microsoft. </a:t>
            </a:r>
          </a:p>
        </p:txBody>
      </p:sp>
    </p:spTree>
    <p:extLst>
      <p:ext uri="{BB962C8B-B14F-4D97-AF65-F5344CB8AC3E}">
        <p14:creationId xmlns:p14="http://schemas.microsoft.com/office/powerpoint/2010/main" val="129562457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0"/>
                                  </p:stCondLst>
                                  <p:childTnLst>
                                    <p:animMotion origin="layout" path="M -2.08333E-6 2.96296E-6 L -2.08333E-6 0.01967 " pathEditMode="relative" rAng="0" ptsTypes="AA">
                                      <p:cBhvr>
                                        <p:cTn id="9" dur="500" spd="-100000" fill="hold"/>
                                        <p:tgtEl>
                                          <p:spTgt spid="12"/>
                                        </p:tgtEl>
                                        <p:attrNameLst>
                                          <p:attrName>ppt_x</p:attrName>
                                          <p:attrName>ppt_y</p:attrName>
                                        </p:attrNameLst>
                                      </p:cBhvr>
                                      <p:rCtr x="0" y="972"/>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42" presetClass="path" presetSubtype="0" decel="100000" fill="hold" grpId="1" nodeType="withEffect">
                                  <p:stCondLst>
                                    <p:cond delay="0"/>
                                  </p:stCondLst>
                                  <p:childTnLst>
                                    <p:animMotion origin="layout" path="M 2.5E-6 -1.85185E-6 L 2.5E-6 0.01968 " pathEditMode="relative" rAng="0" ptsTypes="AA">
                                      <p:cBhvr>
                                        <p:cTn id="14" dur="500" spd="-100000" fill="hold"/>
                                        <p:tgtEl>
                                          <p:spTgt spid="13"/>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1EBD826-13D6-D1F0-6B51-8389A8DDF2D3}"/>
              </a:ext>
              <a:ext uri="{C183D7F6-B498-43B3-948B-1728B52AA6E4}">
                <adec:decorative xmlns:adec="http://schemas.microsoft.com/office/drawing/2017/decorative" val="1"/>
              </a:ext>
            </a:extLst>
          </p:cNvPr>
          <p:cNvGrpSpPr/>
          <p:nvPr/>
        </p:nvGrpSpPr>
        <p:grpSpPr>
          <a:xfrm>
            <a:off x="508002" y="1699047"/>
            <a:ext cx="11175998" cy="4587453"/>
            <a:chOff x="508002" y="1699047"/>
            <a:chExt cx="11175998" cy="4587453"/>
          </a:xfrm>
        </p:grpSpPr>
        <p:sp>
          <p:nvSpPr>
            <p:cNvPr id="22" name="!!Rectangle: Rounded Corners 5">
              <a:extLst>
                <a:ext uri="{FF2B5EF4-FFF2-40B4-BE49-F238E27FC236}">
                  <a16:creationId xmlns:a16="http://schemas.microsoft.com/office/drawing/2014/main" id="{0B485DDC-6C89-229B-16DF-17AAF5B02E57}"/>
                </a:ext>
                <a:ext uri="{C183D7F6-B498-43B3-948B-1728B52AA6E4}">
                  <adec:decorative xmlns:adec="http://schemas.microsoft.com/office/drawing/2017/decorative" val="1"/>
                </a:ext>
              </a:extLst>
            </p:cNvPr>
            <p:cNvSpPr>
              <a:spLocks/>
            </p:cNvSpPr>
            <p:nvPr/>
          </p:nvSpPr>
          <p:spPr>
            <a:xfrm>
              <a:off x="508002" y="1699047"/>
              <a:ext cx="11175998" cy="4587453"/>
            </a:xfrm>
            <a:prstGeom prst="roundRect">
              <a:avLst>
                <a:gd name="adj" fmla="val 2968"/>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73152" rtlCol="0" anchor="ctr"/>
            <a:lstStyle/>
            <a:p>
              <a:pPr algn="ctr"/>
              <a:endParaRPr lang="en-US">
                <a:solidFill>
                  <a:prstClr val="white"/>
                </a:solidFill>
                <a:latin typeface="Segoe Sans Text"/>
              </a:endParaRPr>
            </a:p>
          </p:txBody>
        </p:sp>
        <p:sp>
          <p:nvSpPr>
            <p:cNvPr id="25" name="Rectangle: Rounded Corners 34">
              <a:extLst>
                <a:ext uri="{FF2B5EF4-FFF2-40B4-BE49-F238E27FC236}">
                  <a16:creationId xmlns:a16="http://schemas.microsoft.com/office/drawing/2014/main" id="{78EC9893-A921-645A-75F1-B131D4667C8A}"/>
                </a:ext>
              </a:extLst>
            </p:cNvPr>
            <p:cNvSpPr/>
            <p:nvPr/>
          </p:nvSpPr>
          <p:spPr bwMode="auto">
            <a:xfrm>
              <a:off x="633047" y="2233108"/>
              <a:ext cx="10925909" cy="3926392"/>
            </a:xfrm>
            <a:prstGeom prst="roundRect">
              <a:avLst>
                <a:gd name="adj" fmla="val 3438"/>
              </a:avLst>
            </a:prstGeom>
            <a:noFill/>
            <a:ln w="9525" cap="flat" cmpd="sng" algn="ctr">
              <a:solidFill>
                <a:schemeClr val="accent2"/>
              </a:solidFill>
              <a:prstDash val="solid"/>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3A4953"/>
                </a:solidFill>
                <a:effectLst/>
                <a:uLnTx/>
                <a:uFillTx/>
                <a:latin typeface="Segoe UI"/>
                <a:ea typeface="Segoe UI" pitchFamily="34" charset="0"/>
                <a:cs typeface="Segoe UI" pitchFamily="34" charset="0"/>
              </a:endParaRPr>
            </a:p>
          </p:txBody>
        </p:sp>
        <p:sp>
          <p:nvSpPr>
            <p:cNvPr id="51" name="Rectangle: Rounded Corners 50">
              <a:extLst>
                <a:ext uri="{FF2B5EF4-FFF2-40B4-BE49-F238E27FC236}">
                  <a16:creationId xmlns:a16="http://schemas.microsoft.com/office/drawing/2014/main" id="{ABF31902-4965-810A-81C1-A2E18B3E5624}"/>
                </a:ext>
              </a:extLst>
            </p:cNvPr>
            <p:cNvSpPr/>
            <p:nvPr/>
          </p:nvSpPr>
          <p:spPr>
            <a:xfrm>
              <a:off x="3876675" y="1886468"/>
              <a:ext cx="4438652" cy="667342"/>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200">
                <a:solidFill>
                  <a:schemeClr val="bg1"/>
                </a:solidFill>
                <a:latin typeface="+mj-lt"/>
              </a:endParaRPr>
            </a:p>
          </p:txBody>
        </p:sp>
        <p:sp>
          <p:nvSpPr>
            <p:cNvPr id="53" name="Rectangle: Rounded Corners 52">
              <a:extLst>
                <a:ext uri="{FF2B5EF4-FFF2-40B4-BE49-F238E27FC236}">
                  <a16:creationId xmlns:a16="http://schemas.microsoft.com/office/drawing/2014/main" id="{0001E325-BF4B-05B5-2806-3C38FEB600A8}"/>
                </a:ext>
                <a:ext uri="{C183D7F6-B498-43B3-948B-1728B52AA6E4}">
                  <adec:decorative xmlns:adec="http://schemas.microsoft.com/office/drawing/2017/decorative" val="1"/>
                </a:ext>
              </a:extLst>
            </p:cNvPr>
            <p:cNvSpPr>
              <a:spLocks/>
            </p:cNvSpPr>
            <p:nvPr/>
          </p:nvSpPr>
          <p:spPr>
            <a:xfrm>
              <a:off x="782381" y="2741747"/>
              <a:ext cx="3450974" cy="3280219"/>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54" name="Rectangle: Rounded Corners 53">
              <a:extLst>
                <a:ext uri="{FF2B5EF4-FFF2-40B4-BE49-F238E27FC236}">
                  <a16:creationId xmlns:a16="http://schemas.microsoft.com/office/drawing/2014/main" id="{69D2660C-B96B-D72A-57D1-8C1273E2688D}"/>
                </a:ext>
                <a:ext uri="{C183D7F6-B498-43B3-948B-1728B52AA6E4}">
                  <adec:decorative xmlns:adec="http://schemas.microsoft.com/office/drawing/2017/decorative" val="1"/>
                </a:ext>
              </a:extLst>
            </p:cNvPr>
            <p:cNvSpPr>
              <a:spLocks/>
            </p:cNvSpPr>
            <p:nvPr/>
          </p:nvSpPr>
          <p:spPr>
            <a:xfrm>
              <a:off x="4370515" y="2741747"/>
              <a:ext cx="3450974" cy="3280219"/>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55" name="Rectangle: Rounded Corners 54">
              <a:extLst>
                <a:ext uri="{FF2B5EF4-FFF2-40B4-BE49-F238E27FC236}">
                  <a16:creationId xmlns:a16="http://schemas.microsoft.com/office/drawing/2014/main" id="{2F204876-C0D3-0763-02A3-99C9EE02101B}"/>
                </a:ext>
                <a:ext uri="{C183D7F6-B498-43B3-948B-1728B52AA6E4}">
                  <adec:decorative xmlns:adec="http://schemas.microsoft.com/office/drawing/2017/decorative" val="1"/>
                </a:ext>
              </a:extLst>
            </p:cNvPr>
            <p:cNvSpPr>
              <a:spLocks/>
            </p:cNvSpPr>
            <p:nvPr/>
          </p:nvSpPr>
          <p:spPr>
            <a:xfrm>
              <a:off x="7958648" y="2741747"/>
              <a:ext cx="3450974" cy="3280219"/>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grpSp>
          <p:nvGrpSpPr>
            <p:cNvPr id="59" name="Group 58">
              <a:extLst>
                <a:ext uri="{FF2B5EF4-FFF2-40B4-BE49-F238E27FC236}">
                  <a16:creationId xmlns:a16="http://schemas.microsoft.com/office/drawing/2014/main" id="{1B714F76-10BA-9E7E-4007-C4540E9F5A99}"/>
                </a:ext>
                <a:ext uri="{C183D7F6-B498-43B3-948B-1728B52AA6E4}">
                  <adec:decorative xmlns:adec="http://schemas.microsoft.com/office/drawing/2017/decorative" val="1"/>
                </a:ext>
              </a:extLst>
            </p:cNvPr>
            <p:cNvGrpSpPr>
              <a:grpSpLocks/>
            </p:cNvGrpSpPr>
            <p:nvPr/>
          </p:nvGrpSpPr>
          <p:grpSpPr>
            <a:xfrm>
              <a:off x="2237994" y="3004723"/>
              <a:ext cx="539748" cy="539746"/>
              <a:chOff x="3101063" y="1686958"/>
              <a:chExt cx="2149566" cy="2149566"/>
            </a:xfrm>
            <a:effectLst/>
          </p:grpSpPr>
          <p:grpSp>
            <p:nvGrpSpPr>
              <p:cNvPr id="60" name="Group 59">
                <a:extLst>
                  <a:ext uri="{FF2B5EF4-FFF2-40B4-BE49-F238E27FC236}">
                    <a16:creationId xmlns:a16="http://schemas.microsoft.com/office/drawing/2014/main" id="{07B7AE0A-3043-E0C6-00E8-E12FC49920DC}"/>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62" name="Oval 61">
                  <a:extLst>
                    <a:ext uri="{FF2B5EF4-FFF2-40B4-BE49-F238E27FC236}">
                      <a16:creationId xmlns:a16="http://schemas.microsoft.com/office/drawing/2014/main" id="{7111DC55-1E87-1BFC-F347-418D5BF62539}"/>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3" name="Oval 46_1">
                  <a:extLst>
                    <a:ext uri="{FF2B5EF4-FFF2-40B4-BE49-F238E27FC236}">
                      <a16:creationId xmlns:a16="http://schemas.microsoft.com/office/drawing/2014/main" id="{8125F0AD-0A1C-C68F-701B-2CB15CD5E647}"/>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61" name="Oval 34_1">
                <a:extLst>
                  <a:ext uri="{FF2B5EF4-FFF2-40B4-BE49-F238E27FC236}">
                    <a16:creationId xmlns:a16="http://schemas.microsoft.com/office/drawing/2014/main" id="{707162F5-47A1-53C1-A810-863F6DAAE1E1}"/>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65" name="Group 64">
              <a:extLst>
                <a:ext uri="{FF2B5EF4-FFF2-40B4-BE49-F238E27FC236}">
                  <a16:creationId xmlns:a16="http://schemas.microsoft.com/office/drawing/2014/main" id="{7DD0C704-7EFC-057C-72D8-5F29555427B3}"/>
                </a:ext>
                <a:ext uri="{C183D7F6-B498-43B3-948B-1728B52AA6E4}">
                  <adec:decorative xmlns:adec="http://schemas.microsoft.com/office/drawing/2017/decorative" val="1"/>
                </a:ext>
              </a:extLst>
            </p:cNvPr>
            <p:cNvGrpSpPr>
              <a:grpSpLocks/>
            </p:cNvGrpSpPr>
            <p:nvPr/>
          </p:nvGrpSpPr>
          <p:grpSpPr>
            <a:xfrm>
              <a:off x="9414261" y="3004723"/>
              <a:ext cx="539748" cy="539746"/>
              <a:chOff x="3101063" y="1686958"/>
              <a:chExt cx="2149566" cy="2149566"/>
            </a:xfrm>
            <a:effectLst/>
          </p:grpSpPr>
          <p:grpSp>
            <p:nvGrpSpPr>
              <p:cNvPr id="66" name="Group 65">
                <a:extLst>
                  <a:ext uri="{FF2B5EF4-FFF2-40B4-BE49-F238E27FC236}">
                    <a16:creationId xmlns:a16="http://schemas.microsoft.com/office/drawing/2014/main" id="{17A76B38-6F50-DE9F-835C-79F871AD71F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68" name="Oval 67">
                  <a:extLst>
                    <a:ext uri="{FF2B5EF4-FFF2-40B4-BE49-F238E27FC236}">
                      <a16:creationId xmlns:a16="http://schemas.microsoft.com/office/drawing/2014/main" id="{44D4434C-44DF-1EA4-29FC-C8A7BED0EA8A}"/>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9" name="Oval 46_1">
                  <a:extLst>
                    <a:ext uri="{FF2B5EF4-FFF2-40B4-BE49-F238E27FC236}">
                      <a16:creationId xmlns:a16="http://schemas.microsoft.com/office/drawing/2014/main" id="{35C07CD1-1153-E84B-1394-6B32713B95D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67" name="Oval 34_1">
                <a:extLst>
                  <a:ext uri="{FF2B5EF4-FFF2-40B4-BE49-F238E27FC236}">
                    <a16:creationId xmlns:a16="http://schemas.microsoft.com/office/drawing/2014/main" id="{5B1FA12B-09FB-6BC7-FF00-D5BD5C37C2AA}"/>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71" name="Group 70">
              <a:extLst>
                <a:ext uri="{FF2B5EF4-FFF2-40B4-BE49-F238E27FC236}">
                  <a16:creationId xmlns:a16="http://schemas.microsoft.com/office/drawing/2014/main" id="{09420D64-73A9-220A-A6F3-9A8A04401B6B}"/>
                </a:ext>
                <a:ext uri="{C183D7F6-B498-43B3-948B-1728B52AA6E4}">
                  <adec:decorative xmlns:adec="http://schemas.microsoft.com/office/drawing/2017/decorative" val="1"/>
                </a:ext>
              </a:extLst>
            </p:cNvPr>
            <p:cNvGrpSpPr/>
            <p:nvPr/>
          </p:nvGrpSpPr>
          <p:grpSpPr>
            <a:xfrm>
              <a:off x="5826128" y="3004723"/>
              <a:ext cx="539748" cy="539746"/>
              <a:chOff x="5826126" y="2670096"/>
              <a:chExt cx="539748" cy="539746"/>
            </a:xfrm>
          </p:grpSpPr>
          <p:grpSp>
            <p:nvGrpSpPr>
              <p:cNvPr id="72" name="Group 71">
                <a:extLst>
                  <a:ext uri="{FF2B5EF4-FFF2-40B4-BE49-F238E27FC236}">
                    <a16:creationId xmlns:a16="http://schemas.microsoft.com/office/drawing/2014/main" id="{1CE70B7C-4D67-C0FE-135F-A2B1906BB953}"/>
                  </a:ext>
                  <a:ext uri="{C183D7F6-B498-43B3-948B-1728B52AA6E4}">
                    <adec:decorative xmlns:adec="http://schemas.microsoft.com/office/drawing/2017/decorative" val="1"/>
                  </a:ext>
                </a:extLst>
              </p:cNvPr>
              <p:cNvGrpSpPr/>
              <p:nvPr/>
            </p:nvGrpSpPr>
            <p:grpSpPr>
              <a:xfrm>
                <a:off x="5826126" y="2670096"/>
                <a:ext cx="539748" cy="539746"/>
                <a:chOff x="5022797" y="1308100"/>
                <a:chExt cx="2149566" cy="2149566"/>
              </a:xfrm>
            </p:grpSpPr>
            <p:sp>
              <p:nvSpPr>
                <p:cNvPr id="74" name="Oval 73">
                  <a:extLst>
                    <a:ext uri="{FF2B5EF4-FFF2-40B4-BE49-F238E27FC236}">
                      <a16:creationId xmlns:a16="http://schemas.microsoft.com/office/drawing/2014/main" id="{760941BD-11F9-F7FF-F42A-2FE6D76B5B8C}"/>
                    </a:ext>
                  </a:extLst>
                </p:cNvPr>
                <p:cNvSpPr/>
                <p:nvPr/>
              </p:nvSpPr>
              <p:spPr>
                <a:xfrm>
                  <a:off x="5022797"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5" name="Oval 46_1">
                  <a:extLst>
                    <a:ext uri="{FF2B5EF4-FFF2-40B4-BE49-F238E27FC236}">
                      <a16:creationId xmlns:a16="http://schemas.microsoft.com/office/drawing/2014/main" id="{7C49C179-2CBF-8502-6756-B75711F50CD1}"/>
                    </a:ext>
                  </a:extLst>
                </p:cNvPr>
                <p:cNvSpPr/>
                <p:nvPr/>
              </p:nvSpPr>
              <p:spPr>
                <a:xfrm>
                  <a:off x="5095921" y="1381216"/>
                  <a:ext cx="2003334" cy="2003334"/>
                </a:xfrm>
                <a:prstGeom prst="ellipse">
                  <a:avLst/>
                </a:prstGeom>
                <a:noFill/>
                <a:ln>
                  <a:solidFill>
                    <a:schemeClr val="accent2"/>
                  </a:solidFill>
                  <a:prstDash val="dash"/>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73" name="Oval 34_1">
                <a:extLst>
                  <a:ext uri="{FF2B5EF4-FFF2-40B4-BE49-F238E27FC236}">
                    <a16:creationId xmlns:a16="http://schemas.microsoft.com/office/drawing/2014/main" id="{25F48643-2A0A-138B-1190-695A5B1DCFBE}"/>
                  </a:ext>
                  <a:ext uri="{C183D7F6-B498-43B3-948B-1728B52AA6E4}">
                    <adec:decorative xmlns:adec="http://schemas.microsoft.com/office/drawing/2017/decorative" val="1"/>
                  </a:ext>
                </a:extLst>
              </p:cNvPr>
              <p:cNvSpPr>
                <a:spLocks/>
              </p:cNvSpPr>
              <p:nvPr/>
            </p:nvSpPr>
            <p:spPr bwMode="auto">
              <a:xfrm>
                <a:off x="5863609" y="2707577"/>
                <a:ext cx="464785" cy="464783"/>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86" name="Grey oval containing warning">
              <a:extLst>
                <a:ext uri="{FF2B5EF4-FFF2-40B4-BE49-F238E27FC236}">
                  <a16:creationId xmlns:a16="http://schemas.microsoft.com/office/drawing/2014/main" id="{9846BA3D-1A80-6CC8-F95C-6FBBBE28092E}"/>
                </a:ext>
                <a:ext uri="{C183D7F6-B498-43B3-948B-1728B52AA6E4}">
                  <adec:decorative xmlns:adec="http://schemas.microsoft.com/office/drawing/2017/decorative" val="1"/>
                </a:ext>
              </a:extLst>
            </p:cNvPr>
            <p:cNvSpPr/>
            <p:nvPr/>
          </p:nvSpPr>
          <p:spPr>
            <a:xfrm>
              <a:off x="2142328" y="6004350"/>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87" name="Grey oval containing warning">
              <a:extLst>
                <a:ext uri="{FF2B5EF4-FFF2-40B4-BE49-F238E27FC236}">
                  <a16:creationId xmlns:a16="http://schemas.microsoft.com/office/drawing/2014/main" id="{FCD5AA47-CCEC-31E5-7CA2-7B1984015C04}"/>
                </a:ext>
                <a:ext uri="{C183D7F6-B498-43B3-948B-1728B52AA6E4}">
                  <adec:decorative xmlns:adec="http://schemas.microsoft.com/office/drawing/2017/decorative" val="1"/>
                </a:ext>
              </a:extLst>
            </p:cNvPr>
            <p:cNvSpPr/>
            <p:nvPr/>
          </p:nvSpPr>
          <p:spPr>
            <a:xfrm>
              <a:off x="5730462" y="6004350"/>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88" name="Grey oval containing warning">
              <a:extLst>
                <a:ext uri="{FF2B5EF4-FFF2-40B4-BE49-F238E27FC236}">
                  <a16:creationId xmlns:a16="http://schemas.microsoft.com/office/drawing/2014/main" id="{3966A946-26AD-1DD3-E169-068B3C4C1B5B}"/>
                </a:ext>
                <a:ext uri="{C183D7F6-B498-43B3-948B-1728B52AA6E4}">
                  <adec:decorative xmlns:adec="http://schemas.microsoft.com/office/drawing/2017/decorative" val="1"/>
                </a:ext>
              </a:extLst>
            </p:cNvPr>
            <p:cNvSpPr/>
            <p:nvPr/>
          </p:nvSpPr>
          <p:spPr>
            <a:xfrm>
              <a:off x="9318596" y="6004350"/>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grpSp>
      <p:sp>
        <p:nvSpPr>
          <p:cNvPr id="5" name="Title 4">
            <a:extLst>
              <a:ext uri="{FF2B5EF4-FFF2-40B4-BE49-F238E27FC236}">
                <a16:creationId xmlns:a16="http://schemas.microsoft.com/office/drawing/2014/main" id="{99B152B4-E568-5E15-EBC4-8D2697B30DD2}"/>
              </a:ext>
            </a:extLst>
          </p:cNvPr>
          <p:cNvSpPr>
            <a:spLocks noGrp="1"/>
          </p:cNvSpPr>
          <p:nvPr>
            <p:ph type="title"/>
          </p:nvPr>
        </p:nvSpPr>
        <p:spPr>
          <a:xfrm>
            <a:off x="495300" y="509588"/>
            <a:ext cx="11201400" cy="442912"/>
          </a:xfrm>
        </p:spPr>
        <p:txBody>
          <a:bodyPr/>
          <a:lstStyle/>
          <a:p>
            <a:r>
              <a:rPr lang="en-US"/>
              <a:t>Copilot for Microsoft 365 opens opportunities for service attach from planning, to deployment, to usage</a:t>
            </a:r>
          </a:p>
        </p:txBody>
      </p:sp>
      <p:pic>
        <p:nvPicPr>
          <p:cNvPr id="23" name="!Copilot" descr="Copilot logo">
            <a:extLst>
              <a:ext uri="{FF2B5EF4-FFF2-40B4-BE49-F238E27FC236}">
                <a16:creationId xmlns:a16="http://schemas.microsoft.com/office/drawing/2014/main" id="{E5B8CB0B-B05A-3E48-8640-586109A15576}"/>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4065588" y="1943100"/>
            <a:ext cx="550112" cy="550110"/>
          </a:xfrm>
          <a:prstGeom prst="rect">
            <a:avLst/>
          </a:prstGeom>
          <a:noFill/>
        </p:spPr>
      </p:pic>
      <p:sp>
        <p:nvSpPr>
          <p:cNvPr id="52" name="Text Placeholder 3">
            <a:extLst>
              <a:ext uri="{FF2B5EF4-FFF2-40B4-BE49-F238E27FC236}">
                <a16:creationId xmlns:a16="http://schemas.microsoft.com/office/drawing/2014/main" id="{BE06D7BF-8AA3-25C6-8FF1-FAC7D6EBC69E}"/>
              </a:ext>
            </a:extLst>
          </p:cNvPr>
          <p:cNvSpPr txBox="1">
            <a:spLocks/>
          </p:cNvSpPr>
          <p:nvPr/>
        </p:nvSpPr>
        <p:spPr>
          <a:xfrm>
            <a:off x="4804612" y="2081639"/>
            <a:ext cx="2898775" cy="276999"/>
          </a:xfrm>
          <a:prstGeom prst="rect">
            <a:avLst/>
          </a:prstGeom>
          <a:noFill/>
        </p:spPr>
        <p:txBody>
          <a:bodyPr wrap="square" lIns="0" tIns="0" rIns="0" bIns="0" anchor="ctr">
            <a:spAutoFit/>
          </a:bodyPr>
          <a:lstStyle>
            <a:lvl1pPr marL="290513" marR="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50" baseline="0" dirty="0" smtClean="0">
                <a:ln w="3175">
                  <a:noFill/>
                </a:ln>
                <a:solidFill>
                  <a:schemeClr val="accent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smtClean="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smtClean="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smtClean="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defTabSz="405414">
              <a:defRPr/>
            </a:pPr>
            <a:r>
              <a:rPr lang="en-US" spc="0">
                <a:solidFill>
                  <a:schemeClr val="bg1"/>
                </a:solidFill>
                <a:latin typeface="Segoe Sans Display Semibold"/>
              </a:rPr>
              <a:t>Copilot for Microsoft 365</a:t>
            </a:r>
          </a:p>
        </p:txBody>
      </p:sp>
      <p:sp>
        <p:nvSpPr>
          <p:cNvPr id="89" name="Graphic 5" descr="Icon of a circuit brain">
            <a:extLst>
              <a:ext uri="{FF2B5EF4-FFF2-40B4-BE49-F238E27FC236}">
                <a16:creationId xmlns:a16="http://schemas.microsoft.com/office/drawing/2014/main" id="{F3372080-34A1-9003-17F4-AC68DE9A42C1}"/>
              </a:ext>
            </a:extLst>
          </p:cNvPr>
          <p:cNvSpPr>
            <a:spLocks noChangeAspect="1"/>
          </p:cNvSpPr>
          <p:nvPr/>
        </p:nvSpPr>
        <p:spPr>
          <a:xfrm>
            <a:off x="2371345" y="3138050"/>
            <a:ext cx="273046" cy="273092"/>
          </a:xfrm>
          <a:custGeom>
            <a:avLst/>
            <a:gdLst>
              <a:gd name="connsiteX0" fmla="*/ 102548 w 398857"/>
              <a:gd name="connsiteY0" fmla="*/ 20069 h 398925"/>
              <a:gd name="connsiteX1" fmla="*/ 162432 w 398857"/>
              <a:gd name="connsiteY1" fmla="*/ 0 h 398925"/>
              <a:gd name="connsiteX2" fmla="*/ 193696 w 398857"/>
              <a:gd name="connsiteY2" fmla="*/ 11472 h 398925"/>
              <a:gd name="connsiteX3" fmla="*/ 199429 w 398857"/>
              <a:gd name="connsiteY3" fmla="*/ 17549 h 398925"/>
              <a:gd name="connsiteX4" fmla="*/ 205162 w 398857"/>
              <a:gd name="connsiteY4" fmla="*/ 11472 h 398925"/>
              <a:gd name="connsiteX5" fmla="*/ 236423 w 398857"/>
              <a:gd name="connsiteY5" fmla="*/ 0 h 398925"/>
              <a:gd name="connsiteX6" fmla="*/ 296309 w 398857"/>
              <a:gd name="connsiteY6" fmla="*/ 20069 h 398925"/>
              <a:gd name="connsiteX7" fmla="*/ 323308 w 398857"/>
              <a:gd name="connsiteY7" fmla="*/ 60736 h 398925"/>
              <a:gd name="connsiteX8" fmla="*/ 345168 w 398857"/>
              <a:gd name="connsiteY8" fmla="*/ 72050 h 398925"/>
              <a:gd name="connsiteX9" fmla="*/ 365882 w 398857"/>
              <a:gd name="connsiteY9" fmla="*/ 107447 h 398925"/>
              <a:gd name="connsiteX10" fmla="*/ 371769 w 398857"/>
              <a:gd name="connsiteY10" fmla="*/ 150975 h 398925"/>
              <a:gd name="connsiteX11" fmla="*/ 368227 w 398857"/>
              <a:gd name="connsiteY11" fmla="*/ 173458 h 398925"/>
              <a:gd name="connsiteX12" fmla="*/ 369538 w 398857"/>
              <a:gd name="connsiteY12" fmla="*/ 174049 h 398925"/>
              <a:gd name="connsiteX13" fmla="*/ 387388 w 398857"/>
              <a:gd name="connsiteY13" fmla="*/ 190225 h 398925"/>
              <a:gd name="connsiteX14" fmla="*/ 398857 w 398857"/>
              <a:gd name="connsiteY14" fmla="*/ 248661 h 398925"/>
              <a:gd name="connsiteX15" fmla="*/ 373667 w 398857"/>
              <a:gd name="connsiteY15" fmla="*/ 309219 h 398925"/>
              <a:gd name="connsiteX16" fmla="*/ 348331 w 398857"/>
              <a:gd name="connsiteY16" fmla="*/ 322981 h 398925"/>
              <a:gd name="connsiteX17" fmla="*/ 327993 w 398857"/>
              <a:gd name="connsiteY17" fmla="*/ 365629 h 398925"/>
              <a:gd name="connsiteX18" fmla="*/ 261001 w 398857"/>
              <a:gd name="connsiteY18" fmla="*/ 398925 h 398925"/>
              <a:gd name="connsiteX19" fmla="*/ 205623 w 398857"/>
              <a:gd name="connsiteY19" fmla="*/ 372763 h 398925"/>
              <a:gd name="connsiteX20" fmla="*/ 199429 w 398857"/>
              <a:gd name="connsiteY20" fmla="*/ 365663 h 398925"/>
              <a:gd name="connsiteX21" fmla="*/ 193233 w 398857"/>
              <a:gd name="connsiteY21" fmla="*/ 372763 h 398925"/>
              <a:gd name="connsiteX22" fmla="*/ 137855 w 398857"/>
              <a:gd name="connsiteY22" fmla="*/ 398925 h 398925"/>
              <a:gd name="connsiteX23" fmla="*/ 70864 w 398857"/>
              <a:gd name="connsiteY23" fmla="*/ 365629 h 398925"/>
              <a:gd name="connsiteX24" fmla="*/ 50527 w 398857"/>
              <a:gd name="connsiteY24" fmla="*/ 322981 h 398925"/>
              <a:gd name="connsiteX25" fmla="*/ 25191 w 398857"/>
              <a:gd name="connsiteY25" fmla="*/ 309219 h 398925"/>
              <a:gd name="connsiteX26" fmla="*/ 0 w 398857"/>
              <a:gd name="connsiteY26" fmla="*/ 248661 h 398925"/>
              <a:gd name="connsiteX27" fmla="*/ 11468 w 398857"/>
              <a:gd name="connsiteY27" fmla="*/ 190225 h 398925"/>
              <a:gd name="connsiteX28" fmla="*/ 29319 w 398857"/>
              <a:gd name="connsiteY28" fmla="*/ 174049 h 398925"/>
              <a:gd name="connsiteX29" fmla="*/ 30630 w 398857"/>
              <a:gd name="connsiteY29" fmla="*/ 173458 h 398925"/>
              <a:gd name="connsiteX30" fmla="*/ 27089 w 398857"/>
              <a:gd name="connsiteY30" fmla="*/ 150975 h 398925"/>
              <a:gd name="connsiteX31" fmla="*/ 32974 w 398857"/>
              <a:gd name="connsiteY31" fmla="*/ 107447 h 398925"/>
              <a:gd name="connsiteX32" fmla="*/ 53689 w 398857"/>
              <a:gd name="connsiteY32" fmla="*/ 72050 h 398925"/>
              <a:gd name="connsiteX33" fmla="*/ 75549 w 398857"/>
              <a:gd name="connsiteY33" fmla="*/ 60736 h 398925"/>
              <a:gd name="connsiteX34" fmla="*/ 102548 w 398857"/>
              <a:gd name="connsiteY34" fmla="*/ 20069 h 398925"/>
              <a:gd name="connsiteX35" fmla="*/ 120935 w 398857"/>
              <a:gd name="connsiteY35" fmla="*/ 43689 h 398925"/>
              <a:gd name="connsiteX36" fmla="*/ 103667 w 398857"/>
              <a:gd name="connsiteY36" fmla="*/ 76465 h 398925"/>
              <a:gd name="connsiteX37" fmla="*/ 97450 w 398857"/>
              <a:gd name="connsiteY37" fmla="*/ 88608 h 398925"/>
              <a:gd name="connsiteX38" fmla="*/ 83963 w 398857"/>
              <a:gd name="connsiteY38" fmla="*/ 90663 h 398925"/>
              <a:gd name="connsiteX39" fmla="*/ 74172 w 398857"/>
              <a:gd name="connsiteY39" fmla="*/ 93878 h 398925"/>
              <a:gd name="connsiteX40" fmla="*/ 61476 w 398857"/>
              <a:gd name="connsiteY40" fmla="*/ 116596 h 398925"/>
              <a:gd name="connsiteX41" fmla="*/ 56993 w 398857"/>
              <a:gd name="connsiteY41" fmla="*/ 149631 h 398925"/>
              <a:gd name="connsiteX42" fmla="*/ 64290 w 398857"/>
              <a:gd name="connsiteY42" fmla="*/ 176178 h 398925"/>
              <a:gd name="connsiteX43" fmla="*/ 65945 w 398857"/>
              <a:gd name="connsiteY43" fmla="*/ 179487 h 398925"/>
              <a:gd name="connsiteX44" fmla="*/ 87539 w 398857"/>
              <a:gd name="connsiteY44" fmla="*/ 179487 h 398925"/>
              <a:gd name="connsiteX45" fmla="*/ 144265 w 398857"/>
              <a:gd name="connsiteY45" fmla="*/ 232217 h 398925"/>
              <a:gd name="connsiteX46" fmla="*/ 169363 w 398857"/>
              <a:gd name="connsiteY46" fmla="*/ 269289 h 398925"/>
              <a:gd name="connsiteX47" fmla="*/ 129451 w 398857"/>
              <a:gd name="connsiteY47" fmla="*/ 309201 h 398925"/>
              <a:gd name="connsiteX48" fmla="*/ 89539 w 398857"/>
              <a:gd name="connsiteY48" fmla="*/ 269289 h 398925"/>
              <a:gd name="connsiteX49" fmla="*/ 114190 w 398857"/>
              <a:gd name="connsiteY49" fmla="*/ 232398 h 398925"/>
              <a:gd name="connsiteX50" fmla="*/ 87539 w 398857"/>
              <a:gd name="connsiteY50" fmla="*/ 209421 h 398925"/>
              <a:gd name="connsiteX51" fmla="*/ 35654 w 398857"/>
              <a:gd name="connsiteY51" fmla="*/ 209421 h 398925"/>
              <a:gd name="connsiteX52" fmla="*/ 35152 w 398857"/>
              <a:gd name="connsiteY52" fmla="*/ 209413 h 398925"/>
              <a:gd name="connsiteX53" fmla="*/ 29934 w 398857"/>
              <a:gd name="connsiteY53" fmla="*/ 248661 h 398925"/>
              <a:gd name="connsiteX54" fmla="*/ 44682 w 398857"/>
              <a:gd name="connsiteY54" fmla="*/ 286501 h 398925"/>
              <a:gd name="connsiteX55" fmla="*/ 64122 w 398857"/>
              <a:gd name="connsiteY55" fmla="*/ 295192 h 398925"/>
              <a:gd name="connsiteX56" fmla="*/ 79089 w 398857"/>
              <a:gd name="connsiteY56" fmla="*/ 310159 h 398925"/>
              <a:gd name="connsiteX57" fmla="*/ 94247 w 398857"/>
              <a:gd name="connsiteY57" fmla="*/ 346940 h 398925"/>
              <a:gd name="connsiteX58" fmla="*/ 137855 w 398857"/>
              <a:gd name="connsiteY58" fmla="*/ 368991 h 398925"/>
              <a:gd name="connsiteX59" fmla="*/ 171570 w 398857"/>
              <a:gd name="connsiteY59" fmla="*/ 352104 h 398925"/>
              <a:gd name="connsiteX60" fmla="*/ 181916 w 398857"/>
              <a:gd name="connsiteY60" fmla="*/ 338431 h 398925"/>
              <a:gd name="connsiteX61" fmla="*/ 184228 w 398857"/>
              <a:gd name="connsiteY61" fmla="*/ 333785 h 398925"/>
              <a:gd name="connsiteX62" fmla="*/ 184332 w 398857"/>
              <a:gd name="connsiteY62" fmla="*/ 333513 h 398925"/>
              <a:gd name="connsiteX63" fmla="*/ 184332 w 398857"/>
              <a:gd name="connsiteY63" fmla="*/ 284513 h 398925"/>
              <a:gd name="connsiteX64" fmla="*/ 184330 w 398857"/>
              <a:gd name="connsiteY64" fmla="*/ 284256 h 398925"/>
              <a:gd name="connsiteX65" fmla="*/ 184332 w 398857"/>
              <a:gd name="connsiteY65" fmla="*/ 283999 h 398925"/>
              <a:gd name="connsiteX66" fmla="*/ 184332 w 398857"/>
              <a:gd name="connsiteY66" fmla="*/ 144564 h 398925"/>
              <a:gd name="connsiteX67" fmla="*/ 166462 w 398857"/>
              <a:gd name="connsiteY67" fmla="*/ 144564 h 398925"/>
              <a:gd name="connsiteX68" fmla="*/ 129451 w 398857"/>
              <a:gd name="connsiteY68" fmla="*/ 169509 h 398925"/>
              <a:gd name="connsiteX69" fmla="*/ 89539 w 398857"/>
              <a:gd name="connsiteY69" fmla="*/ 129597 h 398925"/>
              <a:gd name="connsiteX70" fmla="*/ 129451 w 398857"/>
              <a:gd name="connsiteY70" fmla="*/ 89685 h 398925"/>
              <a:gd name="connsiteX71" fmla="*/ 166462 w 398857"/>
              <a:gd name="connsiteY71" fmla="*/ 114630 h 398925"/>
              <a:gd name="connsiteX72" fmla="*/ 184332 w 398857"/>
              <a:gd name="connsiteY72" fmla="*/ 114630 h 398925"/>
              <a:gd name="connsiteX73" fmla="*/ 184332 w 398857"/>
              <a:gd name="connsiteY73" fmla="*/ 64213 h 398925"/>
              <a:gd name="connsiteX74" fmla="*/ 184328 w 398857"/>
              <a:gd name="connsiteY74" fmla="*/ 63987 h 398925"/>
              <a:gd name="connsiteX75" fmla="*/ 184282 w 398857"/>
              <a:gd name="connsiteY75" fmla="*/ 62852 h 398925"/>
              <a:gd name="connsiteX76" fmla="*/ 183871 w 398857"/>
              <a:gd name="connsiteY76" fmla="*/ 58333 h 398925"/>
              <a:gd name="connsiteX77" fmla="*/ 180676 w 398857"/>
              <a:gd name="connsiteY77" fmla="*/ 44818 h 398925"/>
              <a:gd name="connsiteX78" fmla="*/ 173797 w 398857"/>
              <a:gd name="connsiteY78" fmla="*/ 33836 h 398925"/>
              <a:gd name="connsiteX79" fmla="*/ 162432 w 398857"/>
              <a:gd name="connsiteY79" fmla="*/ 29934 h 398925"/>
              <a:gd name="connsiteX80" fmla="*/ 120935 w 398857"/>
              <a:gd name="connsiteY80" fmla="*/ 43689 h 398925"/>
              <a:gd name="connsiteX81" fmla="*/ 214526 w 398857"/>
              <a:gd name="connsiteY81" fmla="*/ 299223 h 398925"/>
              <a:gd name="connsiteX82" fmla="*/ 214526 w 398857"/>
              <a:gd name="connsiteY82" fmla="*/ 333513 h 398925"/>
              <a:gd name="connsiteX83" fmla="*/ 214627 w 398857"/>
              <a:gd name="connsiteY83" fmla="*/ 333785 h 398925"/>
              <a:gd name="connsiteX84" fmla="*/ 216940 w 398857"/>
              <a:gd name="connsiteY84" fmla="*/ 338431 h 398925"/>
              <a:gd name="connsiteX85" fmla="*/ 227285 w 398857"/>
              <a:gd name="connsiteY85" fmla="*/ 352104 h 398925"/>
              <a:gd name="connsiteX86" fmla="*/ 261001 w 398857"/>
              <a:gd name="connsiteY86" fmla="*/ 368991 h 398925"/>
              <a:gd name="connsiteX87" fmla="*/ 304611 w 398857"/>
              <a:gd name="connsiteY87" fmla="*/ 346940 h 398925"/>
              <a:gd name="connsiteX88" fmla="*/ 319768 w 398857"/>
              <a:gd name="connsiteY88" fmla="*/ 310159 h 398925"/>
              <a:gd name="connsiteX89" fmla="*/ 334735 w 398857"/>
              <a:gd name="connsiteY89" fmla="*/ 295192 h 398925"/>
              <a:gd name="connsiteX90" fmla="*/ 354176 w 398857"/>
              <a:gd name="connsiteY90" fmla="*/ 286501 h 398925"/>
              <a:gd name="connsiteX91" fmla="*/ 368923 w 398857"/>
              <a:gd name="connsiteY91" fmla="*/ 248661 h 398925"/>
              <a:gd name="connsiteX92" fmla="*/ 361959 w 398857"/>
              <a:gd name="connsiteY92" fmla="*/ 206015 h 398925"/>
              <a:gd name="connsiteX93" fmla="*/ 356768 w 398857"/>
              <a:gd name="connsiteY93" fmla="*/ 201123 h 398925"/>
              <a:gd name="connsiteX94" fmla="*/ 347023 w 398857"/>
              <a:gd name="connsiteY94" fmla="*/ 199443 h 398925"/>
              <a:gd name="connsiteX95" fmla="*/ 333829 w 398857"/>
              <a:gd name="connsiteY95" fmla="*/ 191540 h 398925"/>
              <a:gd name="connsiteX96" fmla="*/ 334567 w 398857"/>
              <a:gd name="connsiteY96" fmla="*/ 176178 h 398925"/>
              <a:gd name="connsiteX97" fmla="*/ 341865 w 398857"/>
              <a:gd name="connsiteY97" fmla="*/ 149631 h 398925"/>
              <a:gd name="connsiteX98" fmla="*/ 337381 w 398857"/>
              <a:gd name="connsiteY98" fmla="*/ 116596 h 398925"/>
              <a:gd name="connsiteX99" fmla="*/ 324685 w 398857"/>
              <a:gd name="connsiteY99" fmla="*/ 93878 h 398925"/>
              <a:gd name="connsiteX100" fmla="*/ 314894 w 398857"/>
              <a:gd name="connsiteY100" fmla="*/ 90663 h 398925"/>
              <a:gd name="connsiteX101" fmla="*/ 301408 w 398857"/>
              <a:gd name="connsiteY101" fmla="*/ 88608 h 398925"/>
              <a:gd name="connsiteX102" fmla="*/ 295190 w 398857"/>
              <a:gd name="connsiteY102" fmla="*/ 76465 h 398925"/>
              <a:gd name="connsiteX103" fmla="*/ 277922 w 398857"/>
              <a:gd name="connsiteY103" fmla="*/ 43689 h 398925"/>
              <a:gd name="connsiteX104" fmla="*/ 236423 w 398857"/>
              <a:gd name="connsiteY104" fmla="*/ 29934 h 398925"/>
              <a:gd name="connsiteX105" fmla="*/ 225058 w 398857"/>
              <a:gd name="connsiteY105" fmla="*/ 33836 h 398925"/>
              <a:gd name="connsiteX106" fmla="*/ 218182 w 398857"/>
              <a:gd name="connsiteY106" fmla="*/ 44818 h 398925"/>
              <a:gd name="connsiteX107" fmla="*/ 214985 w 398857"/>
              <a:gd name="connsiteY107" fmla="*/ 58333 h 398925"/>
              <a:gd name="connsiteX108" fmla="*/ 214576 w 398857"/>
              <a:gd name="connsiteY108" fmla="*/ 62852 h 398925"/>
              <a:gd name="connsiteX109" fmla="*/ 214530 w 398857"/>
              <a:gd name="connsiteY109" fmla="*/ 63987 h 398925"/>
              <a:gd name="connsiteX110" fmla="*/ 214526 w 398857"/>
              <a:gd name="connsiteY110" fmla="*/ 64213 h 398925"/>
              <a:gd name="connsiteX111" fmla="*/ 214526 w 398857"/>
              <a:gd name="connsiteY111" fmla="*/ 269289 h 398925"/>
              <a:gd name="connsiteX112" fmla="*/ 227236 w 398857"/>
              <a:gd name="connsiteY112" fmla="*/ 269289 h 398925"/>
              <a:gd name="connsiteX113" fmla="*/ 254176 w 398857"/>
              <a:gd name="connsiteY113" fmla="*/ 242348 h 398925"/>
              <a:gd name="connsiteX114" fmla="*/ 254176 w 398857"/>
              <a:gd name="connsiteY114" fmla="*/ 206519 h 398925"/>
              <a:gd name="connsiteX115" fmla="*/ 229231 w 398857"/>
              <a:gd name="connsiteY115" fmla="*/ 169509 h 398925"/>
              <a:gd name="connsiteX116" fmla="*/ 269143 w 398857"/>
              <a:gd name="connsiteY116" fmla="*/ 129597 h 398925"/>
              <a:gd name="connsiteX117" fmla="*/ 309055 w 398857"/>
              <a:gd name="connsiteY117" fmla="*/ 169509 h 398925"/>
              <a:gd name="connsiteX118" fmla="*/ 284110 w 398857"/>
              <a:gd name="connsiteY118" fmla="*/ 206519 h 398925"/>
              <a:gd name="connsiteX119" fmla="*/ 284110 w 398857"/>
              <a:gd name="connsiteY119" fmla="*/ 242348 h 398925"/>
              <a:gd name="connsiteX120" fmla="*/ 227236 w 398857"/>
              <a:gd name="connsiteY120" fmla="*/ 299223 h 398925"/>
              <a:gd name="connsiteX121" fmla="*/ 214526 w 398857"/>
              <a:gd name="connsiteY121" fmla="*/ 299223 h 398925"/>
              <a:gd name="connsiteX122" fmla="*/ 129451 w 398857"/>
              <a:gd name="connsiteY122" fmla="*/ 119619 h 398925"/>
              <a:gd name="connsiteX123" fmla="*/ 119473 w 398857"/>
              <a:gd name="connsiteY123" fmla="*/ 129597 h 398925"/>
              <a:gd name="connsiteX124" fmla="*/ 129451 w 398857"/>
              <a:gd name="connsiteY124" fmla="*/ 139575 h 398925"/>
              <a:gd name="connsiteX125" fmla="*/ 139429 w 398857"/>
              <a:gd name="connsiteY125" fmla="*/ 129597 h 398925"/>
              <a:gd name="connsiteX126" fmla="*/ 129451 w 398857"/>
              <a:gd name="connsiteY126" fmla="*/ 119619 h 398925"/>
              <a:gd name="connsiteX127" fmla="*/ 119473 w 398857"/>
              <a:gd name="connsiteY127" fmla="*/ 269289 h 398925"/>
              <a:gd name="connsiteX128" fmla="*/ 129451 w 398857"/>
              <a:gd name="connsiteY128" fmla="*/ 279267 h 398925"/>
              <a:gd name="connsiteX129" fmla="*/ 139429 w 398857"/>
              <a:gd name="connsiteY129" fmla="*/ 269289 h 398925"/>
              <a:gd name="connsiteX130" fmla="*/ 129451 w 398857"/>
              <a:gd name="connsiteY130" fmla="*/ 259311 h 398925"/>
              <a:gd name="connsiteX131" fmla="*/ 119473 w 398857"/>
              <a:gd name="connsiteY131" fmla="*/ 269289 h 398925"/>
              <a:gd name="connsiteX132" fmla="*/ 259165 w 398857"/>
              <a:gd name="connsiteY132" fmla="*/ 169509 h 398925"/>
              <a:gd name="connsiteX133" fmla="*/ 269143 w 398857"/>
              <a:gd name="connsiteY133" fmla="*/ 179487 h 398925"/>
              <a:gd name="connsiteX134" fmla="*/ 279121 w 398857"/>
              <a:gd name="connsiteY134" fmla="*/ 169509 h 398925"/>
              <a:gd name="connsiteX135" fmla="*/ 269143 w 398857"/>
              <a:gd name="connsiteY135" fmla="*/ 159531 h 398925"/>
              <a:gd name="connsiteX136" fmla="*/ 259165 w 398857"/>
              <a:gd name="connsiteY136" fmla="*/ 169509 h 39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398857" h="398925">
                <a:moveTo>
                  <a:pt x="102548" y="20069"/>
                </a:moveTo>
                <a:cubicBezTo>
                  <a:pt x="119144" y="7149"/>
                  <a:pt x="140855" y="0"/>
                  <a:pt x="162432" y="0"/>
                </a:cubicBezTo>
                <a:cubicBezTo>
                  <a:pt x="175332" y="0"/>
                  <a:pt x="185781" y="4432"/>
                  <a:pt x="193696" y="11472"/>
                </a:cubicBezTo>
                <a:cubicBezTo>
                  <a:pt x="195835" y="13377"/>
                  <a:pt x="197739" y="15424"/>
                  <a:pt x="199429" y="17549"/>
                </a:cubicBezTo>
                <a:cubicBezTo>
                  <a:pt x="201119" y="15424"/>
                  <a:pt x="203021" y="13377"/>
                  <a:pt x="205162" y="11472"/>
                </a:cubicBezTo>
                <a:cubicBezTo>
                  <a:pt x="213075" y="4432"/>
                  <a:pt x="223524" y="0"/>
                  <a:pt x="236423" y="0"/>
                </a:cubicBezTo>
                <a:cubicBezTo>
                  <a:pt x="258002" y="0"/>
                  <a:pt x="279714" y="7149"/>
                  <a:pt x="296309" y="20069"/>
                </a:cubicBezTo>
                <a:cubicBezTo>
                  <a:pt x="309221" y="30120"/>
                  <a:pt x="319343" y="43976"/>
                  <a:pt x="323308" y="60736"/>
                </a:cubicBezTo>
                <a:cubicBezTo>
                  <a:pt x="331693" y="62123"/>
                  <a:pt x="339143" y="66397"/>
                  <a:pt x="345168" y="72050"/>
                </a:cubicBezTo>
                <a:cubicBezTo>
                  <a:pt x="354762" y="81053"/>
                  <a:pt x="361585" y="94060"/>
                  <a:pt x="365882" y="107447"/>
                </a:cubicBezTo>
                <a:cubicBezTo>
                  <a:pt x="370244" y="121036"/>
                  <a:pt x="372427" y="136312"/>
                  <a:pt x="371769" y="150975"/>
                </a:cubicBezTo>
                <a:cubicBezTo>
                  <a:pt x="371432" y="158482"/>
                  <a:pt x="370332" y="166133"/>
                  <a:pt x="368227" y="173458"/>
                </a:cubicBezTo>
                <a:cubicBezTo>
                  <a:pt x="368666" y="173648"/>
                  <a:pt x="369103" y="173846"/>
                  <a:pt x="369538" y="174049"/>
                </a:cubicBezTo>
                <a:cubicBezTo>
                  <a:pt x="376926" y="177533"/>
                  <a:pt x="382896" y="182987"/>
                  <a:pt x="387388" y="190225"/>
                </a:cubicBezTo>
                <a:cubicBezTo>
                  <a:pt x="395872" y="203889"/>
                  <a:pt x="398857" y="223578"/>
                  <a:pt x="398857" y="248661"/>
                </a:cubicBezTo>
                <a:cubicBezTo>
                  <a:pt x="398857" y="277487"/>
                  <a:pt x="387839" y="297062"/>
                  <a:pt x="373667" y="309219"/>
                </a:cubicBezTo>
                <a:cubicBezTo>
                  <a:pt x="365443" y="316273"/>
                  <a:pt x="356367" y="320646"/>
                  <a:pt x="348331" y="322981"/>
                </a:cubicBezTo>
                <a:cubicBezTo>
                  <a:pt x="345547" y="336802"/>
                  <a:pt x="338584" y="352378"/>
                  <a:pt x="327993" y="365629"/>
                </a:cubicBezTo>
                <a:cubicBezTo>
                  <a:pt x="313569" y="383675"/>
                  <a:pt x="291149" y="398925"/>
                  <a:pt x="261001" y="398925"/>
                </a:cubicBezTo>
                <a:cubicBezTo>
                  <a:pt x="236848" y="398925"/>
                  <a:pt x="217836" y="385569"/>
                  <a:pt x="205623" y="372763"/>
                </a:cubicBezTo>
                <a:cubicBezTo>
                  <a:pt x="203390" y="370420"/>
                  <a:pt x="201321" y="368035"/>
                  <a:pt x="199429" y="365663"/>
                </a:cubicBezTo>
                <a:cubicBezTo>
                  <a:pt x="197535" y="368035"/>
                  <a:pt x="195468" y="370420"/>
                  <a:pt x="193233" y="372763"/>
                </a:cubicBezTo>
                <a:cubicBezTo>
                  <a:pt x="181019" y="385569"/>
                  <a:pt x="162007" y="398925"/>
                  <a:pt x="137855" y="398925"/>
                </a:cubicBezTo>
                <a:cubicBezTo>
                  <a:pt x="107708" y="398925"/>
                  <a:pt x="85288" y="383675"/>
                  <a:pt x="70864" y="365629"/>
                </a:cubicBezTo>
                <a:cubicBezTo>
                  <a:pt x="60273" y="352378"/>
                  <a:pt x="53310" y="336802"/>
                  <a:pt x="50527" y="322981"/>
                </a:cubicBezTo>
                <a:cubicBezTo>
                  <a:pt x="42490" y="320646"/>
                  <a:pt x="33414" y="316273"/>
                  <a:pt x="25191" y="309219"/>
                </a:cubicBezTo>
                <a:cubicBezTo>
                  <a:pt x="11019" y="297062"/>
                  <a:pt x="0" y="277487"/>
                  <a:pt x="0" y="248661"/>
                </a:cubicBezTo>
                <a:cubicBezTo>
                  <a:pt x="0" y="223578"/>
                  <a:pt x="2985" y="203889"/>
                  <a:pt x="11468" y="190225"/>
                </a:cubicBezTo>
                <a:cubicBezTo>
                  <a:pt x="15961" y="182987"/>
                  <a:pt x="21932" y="177533"/>
                  <a:pt x="29319" y="174049"/>
                </a:cubicBezTo>
                <a:cubicBezTo>
                  <a:pt x="29754" y="173846"/>
                  <a:pt x="30191" y="173648"/>
                  <a:pt x="30630" y="173458"/>
                </a:cubicBezTo>
                <a:cubicBezTo>
                  <a:pt x="28525" y="166133"/>
                  <a:pt x="27426" y="158482"/>
                  <a:pt x="27089" y="150975"/>
                </a:cubicBezTo>
                <a:cubicBezTo>
                  <a:pt x="26430" y="136312"/>
                  <a:pt x="28613" y="121036"/>
                  <a:pt x="32974" y="107447"/>
                </a:cubicBezTo>
                <a:cubicBezTo>
                  <a:pt x="37271" y="94060"/>
                  <a:pt x="44094" y="81053"/>
                  <a:pt x="53689" y="72050"/>
                </a:cubicBezTo>
                <a:cubicBezTo>
                  <a:pt x="59713" y="66397"/>
                  <a:pt x="67165" y="62123"/>
                  <a:pt x="75549" y="60736"/>
                </a:cubicBezTo>
                <a:cubicBezTo>
                  <a:pt x="79515" y="43976"/>
                  <a:pt x="89635" y="30120"/>
                  <a:pt x="102548" y="20069"/>
                </a:cubicBezTo>
                <a:close/>
                <a:moveTo>
                  <a:pt x="120935" y="43689"/>
                </a:moveTo>
                <a:cubicBezTo>
                  <a:pt x="110044" y="52168"/>
                  <a:pt x="103667" y="63462"/>
                  <a:pt x="103667" y="76465"/>
                </a:cubicBezTo>
                <a:cubicBezTo>
                  <a:pt x="103667" y="81277"/>
                  <a:pt x="101354" y="85796"/>
                  <a:pt x="97450" y="88608"/>
                </a:cubicBezTo>
                <a:cubicBezTo>
                  <a:pt x="93546" y="91421"/>
                  <a:pt x="88528" y="92186"/>
                  <a:pt x="83963" y="90663"/>
                </a:cubicBezTo>
                <a:cubicBezTo>
                  <a:pt x="81221" y="89748"/>
                  <a:pt x="78335" y="89971"/>
                  <a:pt x="74172" y="93878"/>
                </a:cubicBezTo>
                <a:cubicBezTo>
                  <a:pt x="69557" y="98209"/>
                  <a:pt x="64859" y="106055"/>
                  <a:pt x="61476" y="116596"/>
                </a:cubicBezTo>
                <a:cubicBezTo>
                  <a:pt x="58157" y="126935"/>
                  <a:pt x="56500" y="138661"/>
                  <a:pt x="56993" y="149631"/>
                </a:cubicBezTo>
                <a:cubicBezTo>
                  <a:pt x="57492" y="160738"/>
                  <a:pt x="60133" y="169938"/>
                  <a:pt x="64290" y="176178"/>
                </a:cubicBezTo>
                <a:cubicBezTo>
                  <a:pt x="64986" y="177224"/>
                  <a:pt x="65538" y="178336"/>
                  <a:pt x="65945" y="179487"/>
                </a:cubicBezTo>
                <a:lnTo>
                  <a:pt x="87539" y="179487"/>
                </a:lnTo>
                <a:cubicBezTo>
                  <a:pt x="117556" y="179487"/>
                  <a:pt x="142142" y="202742"/>
                  <a:pt x="144265" y="232217"/>
                </a:cubicBezTo>
                <a:cubicBezTo>
                  <a:pt x="158973" y="238100"/>
                  <a:pt x="169363" y="252480"/>
                  <a:pt x="169363" y="269289"/>
                </a:cubicBezTo>
                <a:cubicBezTo>
                  <a:pt x="169363" y="291332"/>
                  <a:pt x="151494" y="309201"/>
                  <a:pt x="129451" y="309201"/>
                </a:cubicBezTo>
                <a:cubicBezTo>
                  <a:pt x="107408" y="309201"/>
                  <a:pt x="89539" y="291332"/>
                  <a:pt x="89539" y="269289"/>
                </a:cubicBezTo>
                <a:cubicBezTo>
                  <a:pt x="89539" y="252652"/>
                  <a:pt x="99719" y="238391"/>
                  <a:pt x="114190" y="232398"/>
                </a:cubicBezTo>
                <a:cubicBezTo>
                  <a:pt x="112274" y="219399"/>
                  <a:pt x="101072" y="209421"/>
                  <a:pt x="87539" y="209421"/>
                </a:cubicBezTo>
                <a:lnTo>
                  <a:pt x="35654" y="209421"/>
                </a:lnTo>
                <a:cubicBezTo>
                  <a:pt x="35486" y="209421"/>
                  <a:pt x="35319" y="209419"/>
                  <a:pt x="35152" y="209413"/>
                </a:cubicBezTo>
                <a:cubicBezTo>
                  <a:pt x="32174" y="216358"/>
                  <a:pt x="29934" y="228359"/>
                  <a:pt x="29934" y="248661"/>
                </a:cubicBezTo>
                <a:cubicBezTo>
                  <a:pt x="29934" y="269034"/>
                  <a:pt x="37349" y="280209"/>
                  <a:pt x="44682" y="286501"/>
                </a:cubicBezTo>
                <a:cubicBezTo>
                  <a:pt x="52729" y="293404"/>
                  <a:pt x="61563" y="295192"/>
                  <a:pt x="64122" y="295192"/>
                </a:cubicBezTo>
                <a:cubicBezTo>
                  <a:pt x="72388" y="295192"/>
                  <a:pt x="79089" y="301893"/>
                  <a:pt x="79089" y="310159"/>
                </a:cubicBezTo>
                <a:cubicBezTo>
                  <a:pt x="79089" y="318523"/>
                  <a:pt x="83715" y="333763"/>
                  <a:pt x="94247" y="346940"/>
                </a:cubicBezTo>
                <a:cubicBezTo>
                  <a:pt x="104400" y="359642"/>
                  <a:pt x="118847" y="368991"/>
                  <a:pt x="137855" y="368991"/>
                </a:cubicBezTo>
                <a:cubicBezTo>
                  <a:pt x="150569" y="368991"/>
                  <a:pt x="162279" y="361847"/>
                  <a:pt x="171570" y="352104"/>
                </a:cubicBezTo>
                <a:cubicBezTo>
                  <a:pt x="176096" y="347359"/>
                  <a:pt x="179611" y="342430"/>
                  <a:pt x="181916" y="338431"/>
                </a:cubicBezTo>
                <a:cubicBezTo>
                  <a:pt x="183071" y="336427"/>
                  <a:pt x="183817" y="334839"/>
                  <a:pt x="184228" y="333785"/>
                </a:cubicBezTo>
                <a:lnTo>
                  <a:pt x="184332" y="333513"/>
                </a:lnTo>
                <a:lnTo>
                  <a:pt x="184332" y="284513"/>
                </a:lnTo>
                <a:cubicBezTo>
                  <a:pt x="184330" y="284428"/>
                  <a:pt x="184330" y="284342"/>
                  <a:pt x="184330" y="284256"/>
                </a:cubicBezTo>
                <a:cubicBezTo>
                  <a:pt x="184330" y="284170"/>
                  <a:pt x="184330" y="284084"/>
                  <a:pt x="184332" y="283999"/>
                </a:cubicBezTo>
                <a:lnTo>
                  <a:pt x="184332" y="144564"/>
                </a:lnTo>
                <a:lnTo>
                  <a:pt x="166462" y="144564"/>
                </a:lnTo>
                <a:cubicBezTo>
                  <a:pt x="160541" y="159191"/>
                  <a:pt x="146201" y="169509"/>
                  <a:pt x="129451" y="169509"/>
                </a:cubicBezTo>
                <a:cubicBezTo>
                  <a:pt x="107408" y="169509"/>
                  <a:pt x="89539" y="151640"/>
                  <a:pt x="89539" y="129597"/>
                </a:cubicBezTo>
                <a:cubicBezTo>
                  <a:pt x="89539" y="107554"/>
                  <a:pt x="107408" y="89685"/>
                  <a:pt x="129451" y="89685"/>
                </a:cubicBezTo>
                <a:cubicBezTo>
                  <a:pt x="146201" y="89685"/>
                  <a:pt x="160541" y="100003"/>
                  <a:pt x="166462" y="114630"/>
                </a:cubicBezTo>
                <a:lnTo>
                  <a:pt x="184332" y="114630"/>
                </a:lnTo>
                <a:lnTo>
                  <a:pt x="184332" y="64213"/>
                </a:lnTo>
                <a:lnTo>
                  <a:pt x="184328" y="63987"/>
                </a:lnTo>
                <a:cubicBezTo>
                  <a:pt x="184322" y="63759"/>
                  <a:pt x="184310" y="63373"/>
                  <a:pt x="184282" y="62852"/>
                </a:cubicBezTo>
                <a:cubicBezTo>
                  <a:pt x="184226" y="61805"/>
                  <a:pt x="184109" y="60239"/>
                  <a:pt x="183871" y="58333"/>
                </a:cubicBezTo>
                <a:cubicBezTo>
                  <a:pt x="183386" y="54444"/>
                  <a:pt x="182438" y="49524"/>
                  <a:pt x="180676" y="44818"/>
                </a:cubicBezTo>
                <a:cubicBezTo>
                  <a:pt x="178888" y="40049"/>
                  <a:pt x="176563" y="36297"/>
                  <a:pt x="173797" y="33836"/>
                </a:cubicBezTo>
                <a:cubicBezTo>
                  <a:pt x="171343" y="31652"/>
                  <a:pt x="167966" y="29934"/>
                  <a:pt x="162432" y="29934"/>
                </a:cubicBezTo>
                <a:cubicBezTo>
                  <a:pt x="147144" y="29934"/>
                  <a:pt x="131989" y="35085"/>
                  <a:pt x="120935" y="43689"/>
                </a:cubicBezTo>
                <a:close/>
                <a:moveTo>
                  <a:pt x="214526" y="299223"/>
                </a:moveTo>
                <a:lnTo>
                  <a:pt x="214526" y="333513"/>
                </a:lnTo>
                <a:lnTo>
                  <a:pt x="214627" y="333785"/>
                </a:lnTo>
                <a:cubicBezTo>
                  <a:pt x="215040" y="334839"/>
                  <a:pt x="215787" y="336427"/>
                  <a:pt x="216940" y="338431"/>
                </a:cubicBezTo>
                <a:cubicBezTo>
                  <a:pt x="219245" y="342430"/>
                  <a:pt x="222759" y="347359"/>
                  <a:pt x="227285" y="352104"/>
                </a:cubicBezTo>
                <a:cubicBezTo>
                  <a:pt x="236579" y="361847"/>
                  <a:pt x="248289" y="368991"/>
                  <a:pt x="261001" y="368991"/>
                </a:cubicBezTo>
                <a:cubicBezTo>
                  <a:pt x="280009" y="368991"/>
                  <a:pt x="294457" y="359642"/>
                  <a:pt x="304611" y="346940"/>
                </a:cubicBezTo>
                <a:cubicBezTo>
                  <a:pt x="315142" y="333763"/>
                  <a:pt x="319768" y="318523"/>
                  <a:pt x="319768" y="310159"/>
                </a:cubicBezTo>
                <a:cubicBezTo>
                  <a:pt x="319768" y="301893"/>
                  <a:pt x="326469" y="295192"/>
                  <a:pt x="334735" y="295192"/>
                </a:cubicBezTo>
                <a:cubicBezTo>
                  <a:pt x="337295" y="295192"/>
                  <a:pt x="346127" y="293404"/>
                  <a:pt x="354176" y="286501"/>
                </a:cubicBezTo>
                <a:cubicBezTo>
                  <a:pt x="361508" y="280209"/>
                  <a:pt x="368923" y="269034"/>
                  <a:pt x="368923" y="248661"/>
                </a:cubicBezTo>
                <a:cubicBezTo>
                  <a:pt x="368923" y="224546"/>
                  <a:pt x="365762" y="212143"/>
                  <a:pt x="361959" y="206015"/>
                </a:cubicBezTo>
                <a:cubicBezTo>
                  <a:pt x="360306" y="203354"/>
                  <a:pt x="358598" y="201985"/>
                  <a:pt x="356768" y="201123"/>
                </a:cubicBezTo>
                <a:cubicBezTo>
                  <a:pt x="354742" y="200167"/>
                  <a:pt x="351717" y="199443"/>
                  <a:pt x="347023" y="199443"/>
                </a:cubicBezTo>
                <a:cubicBezTo>
                  <a:pt x="341506" y="199443"/>
                  <a:pt x="336435" y="196406"/>
                  <a:pt x="333829" y="191540"/>
                </a:cubicBezTo>
                <a:cubicBezTo>
                  <a:pt x="331224" y="186675"/>
                  <a:pt x="331508" y="180772"/>
                  <a:pt x="334567" y="176178"/>
                </a:cubicBezTo>
                <a:cubicBezTo>
                  <a:pt x="338724" y="169938"/>
                  <a:pt x="341366" y="160738"/>
                  <a:pt x="341865" y="149631"/>
                </a:cubicBezTo>
                <a:cubicBezTo>
                  <a:pt x="342358" y="138661"/>
                  <a:pt x="340699" y="126935"/>
                  <a:pt x="337381" y="116596"/>
                </a:cubicBezTo>
                <a:cubicBezTo>
                  <a:pt x="333998" y="106055"/>
                  <a:pt x="329301" y="98209"/>
                  <a:pt x="324685" y="93878"/>
                </a:cubicBezTo>
                <a:cubicBezTo>
                  <a:pt x="320522" y="89971"/>
                  <a:pt x="317636" y="89748"/>
                  <a:pt x="314894" y="90663"/>
                </a:cubicBezTo>
                <a:cubicBezTo>
                  <a:pt x="310330" y="92186"/>
                  <a:pt x="305311" y="91421"/>
                  <a:pt x="301408" y="88608"/>
                </a:cubicBezTo>
                <a:cubicBezTo>
                  <a:pt x="297503" y="85796"/>
                  <a:pt x="295190" y="81277"/>
                  <a:pt x="295190" y="76465"/>
                </a:cubicBezTo>
                <a:cubicBezTo>
                  <a:pt x="295190" y="63462"/>
                  <a:pt x="288812" y="52168"/>
                  <a:pt x="277922" y="43689"/>
                </a:cubicBezTo>
                <a:cubicBezTo>
                  <a:pt x="266868" y="35085"/>
                  <a:pt x="251714" y="29934"/>
                  <a:pt x="236423" y="29934"/>
                </a:cubicBezTo>
                <a:cubicBezTo>
                  <a:pt x="230892" y="29934"/>
                  <a:pt x="227515" y="31652"/>
                  <a:pt x="225058" y="33836"/>
                </a:cubicBezTo>
                <a:cubicBezTo>
                  <a:pt x="222294" y="36297"/>
                  <a:pt x="219968" y="40049"/>
                  <a:pt x="218182" y="44818"/>
                </a:cubicBezTo>
                <a:cubicBezTo>
                  <a:pt x="216419" y="49524"/>
                  <a:pt x="215472" y="54444"/>
                  <a:pt x="214985" y="58333"/>
                </a:cubicBezTo>
                <a:cubicBezTo>
                  <a:pt x="214747" y="60239"/>
                  <a:pt x="214631" y="61805"/>
                  <a:pt x="214576" y="62852"/>
                </a:cubicBezTo>
                <a:cubicBezTo>
                  <a:pt x="214548" y="63373"/>
                  <a:pt x="214536" y="63759"/>
                  <a:pt x="214530" y="63987"/>
                </a:cubicBezTo>
                <a:lnTo>
                  <a:pt x="214526" y="64213"/>
                </a:lnTo>
                <a:lnTo>
                  <a:pt x="214526" y="269289"/>
                </a:lnTo>
                <a:lnTo>
                  <a:pt x="227236" y="269289"/>
                </a:lnTo>
                <a:cubicBezTo>
                  <a:pt x="242115" y="269289"/>
                  <a:pt x="254176" y="257228"/>
                  <a:pt x="254176" y="242348"/>
                </a:cubicBezTo>
                <a:lnTo>
                  <a:pt x="254176" y="206519"/>
                </a:lnTo>
                <a:cubicBezTo>
                  <a:pt x="239548" y="200599"/>
                  <a:pt x="229231" y="186258"/>
                  <a:pt x="229231" y="169509"/>
                </a:cubicBezTo>
                <a:cubicBezTo>
                  <a:pt x="229231" y="147466"/>
                  <a:pt x="247100" y="129597"/>
                  <a:pt x="269143" y="129597"/>
                </a:cubicBezTo>
                <a:cubicBezTo>
                  <a:pt x="291187" y="129597"/>
                  <a:pt x="309055" y="147466"/>
                  <a:pt x="309055" y="169509"/>
                </a:cubicBezTo>
                <a:cubicBezTo>
                  <a:pt x="309055" y="186258"/>
                  <a:pt x="298736" y="200599"/>
                  <a:pt x="284110" y="206519"/>
                </a:cubicBezTo>
                <a:lnTo>
                  <a:pt x="284110" y="242348"/>
                </a:lnTo>
                <a:cubicBezTo>
                  <a:pt x="284110" y="273759"/>
                  <a:pt x="258646" y="299223"/>
                  <a:pt x="227236" y="299223"/>
                </a:cubicBezTo>
                <a:lnTo>
                  <a:pt x="214526" y="299223"/>
                </a:lnTo>
                <a:close/>
                <a:moveTo>
                  <a:pt x="129451" y="119619"/>
                </a:moveTo>
                <a:cubicBezTo>
                  <a:pt x="123940" y="119619"/>
                  <a:pt x="119473" y="124086"/>
                  <a:pt x="119473" y="129597"/>
                </a:cubicBezTo>
                <a:cubicBezTo>
                  <a:pt x="119473" y="135108"/>
                  <a:pt x="123940" y="139575"/>
                  <a:pt x="129451" y="139575"/>
                </a:cubicBezTo>
                <a:cubicBezTo>
                  <a:pt x="134962" y="139575"/>
                  <a:pt x="139429" y="135108"/>
                  <a:pt x="139429" y="129597"/>
                </a:cubicBezTo>
                <a:cubicBezTo>
                  <a:pt x="139429" y="124086"/>
                  <a:pt x="134962" y="119619"/>
                  <a:pt x="129451" y="119619"/>
                </a:cubicBezTo>
                <a:close/>
                <a:moveTo>
                  <a:pt x="119473" y="269289"/>
                </a:moveTo>
                <a:cubicBezTo>
                  <a:pt x="119473" y="274799"/>
                  <a:pt x="123940" y="279267"/>
                  <a:pt x="129451" y="279267"/>
                </a:cubicBezTo>
                <a:cubicBezTo>
                  <a:pt x="134962" y="279267"/>
                  <a:pt x="139429" y="274799"/>
                  <a:pt x="139429" y="269289"/>
                </a:cubicBezTo>
                <a:cubicBezTo>
                  <a:pt x="139429" y="263779"/>
                  <a:pt x="134962" y="259311"/>
                  <a:pt x="129451" y="259311"/>
                </a:cubicBezTo>
                <a:cubicBezTo>
                  <a:pt x="123940" y="259311"/>
                  <a:pt x="119473" y="263779"/>
                  <a:pt x="119473" y="269289"/>
                </a:cubicBezTo>
                <a:close/>
                <a:moveTo>
                  <a:pt x="259165" y="169509"/>
                </a:moveTo>
                <a:cubicBezTo>
                  <a:pt x="259165" y="175019"/>
                  <a:pt x="263631" y="179487"/>
                  <a:pt x="269143" y="179487"/>
                </a:cubicBezTo>
                <a:cubicBezTo>
                  <a:pt x="274653" y="179487"/>
                  <a:pt x="279121" y="175019"/>
                  <a:pt x="279121" y="169509"/>
                </a:cubicBezTo>
                <a:cubicBezTo>
                  <a:pt x="279121" y="163999"/>
                  <a:pt x="274653" y="159531"/>
                  <a:pt x="269143" y="159531"/>
                </a:cubicBezTo>
                <a:cubicBezTo>
                  <a:pt x="263631" y="159531"/>
                  <a:pt x="259165" y="163999"/>
                  <a:pt x="259165" y="169509"/>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76" name="Rectangle 75">
            <a:extLst>
              <a:ext uri="{FF2B5EF4-FFF2-40B4-BE49-F238E27FC236}">
                <a16:creationId xmlns:a16="http://schemas.microsoft.com/office/drawing/2014/main" id="{06EA9666-0CEB-6026-7304-E6E18282C8F4}"/>
              </a:ext>
            </a:extLst>
          </p:cNvPr>
          <p:cNvSpPr/>
          <p:nvPr/>
        </p:nvSpPr>
        <p:spPr bwMode="auto">
          <a:xfrm>
            <a:off x="935559" y="3809292"/>
            <a:ext cx="3144619"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32472" fontAlgn="base">
              <a:spcBef>
                <a:spcPct val="0"/>
              </a:spcBef>
              <a:spcAft>
                <a:spcPct val="0"/>
              </a:spcAft>
              <a:defRPr/>
            </a:pPr>
            <a:r>
              <a:rPr lang="en-US" sz="1600">
                <a:solidFill>
                  <a:schemeClr val="accent2"/>
                </a:solidFill>
                <a:latin typeface="+mj-lt"/>
              </a:rPr>
              <a:t>Get AI-ready </a:t>
            </a:r>
            <a:br>
              <a:rPr lang="en-US" sz="1600">
                <a:solidFill>
                  <a:schemeClr val="accent2"/>
                </a:solidFill>
                <a:latin typeface="+mj-lt"/>
              </a:rPr>
            </a:br>
            <a:r>
              <a:rPr lang="en-US" sz="1600">
                <a:solidFill>
                  <a:schemeClr val="accent2"/>
                </a:solidFill>
                <a:latin typeface="+mj-lt"/>
              </a:rPr>
              <a:t>services</a:t>
            </a:r>
          </a:p>
        </p:txBody>
      </p:sp>
      <p:sp>
        <p:nvSpPr>
          <p:cNvPr id="78" name="Rectangle 77">
            <a:extLst>
              <a:ext uri="{FF2B5EF4-FFF2-40B4-BE49-F238E27FC236}">
                <a16:creationId xmlns:a16="http://schemas.microsoft.com/office/drawing/2014/main" id="{04BF8C09-657D-5F8F-BFE6-06EB49F04597}"/>
              </a:ext>
            </a:extLst>
          </p:cNvPr>
          <p:cNvSpPr/>
          <p:nvPr/>
        </p:nvSpPr>
        <p:spPr bwMode="auto">
          <a:xfrm>
            <a:off x="999108" y="4489979"/>
            <a:ext cx="3017520" cy="9541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1200"/>
              </a:spcBef>
              <a:defRPr/>
            </a:pPr>
            <a:r>
              <a:rPr lang="en-US" sz="1400">
                <a:solidFill>
                  <a:schemeClr val="tx1"/>
                </a:solidFill>
              </a:rPr>
              <a:t>Data structuring and protection</a:t>
            </a:r>
          </a:p>
          <a:p>
            <a:pPr algn="ctr">
              <a:spcBef>
                <a:spcPts val="1200"/>
              </a:spcBef>
              <a:defRPr/>
            </a:pPr>
            <a:r>
              <a:rPr lang="en-US" sz="1400">
                <a:solidFill>
                  <a:schemeClr val="tx1"/>
                </a:solidFill>
              </a:rPr>
              <a:t>Foundational productivity deployment</a:t>
            </a:r>
          </a:p>
          <a:p>
            <a:pPr algn="ctr">
              <a:spcBef>
                <a:spcPts val="1200"/>
              </a:spcBef>
              <a:defRPr/>
            </a:pPr>
            <a:r>
              <a:rPr lang="en-US" sz="1400">
                <a:solidFill>
                  <a:schemeClr val="tx1"/>
                </a:solidFill>
              </a:rPr>
              <a:t>AI readiness evaluation</a:t>
            </a:r>
          </a:p>
        </p:txBody>
      </p:sp>
      <p:sp>
        <p:nvSpPr>
          <p:cNvPr id="90" name="Graphic 4" descr="Icon of a launched rocket">
            <a:extLst>
              <a:ext uri="{FF2B5EF4-FFF2-40B4-BE49-F238E27FC236}">
                <a16:creationId xmlns:a16="http://schemas.microsoft.com/office/drawing/2014/main" id="{51DD661F-0471-46B8-A1A6-C12B9EAD611C}"/>
              </a:ext>
            </a:extLst>
          </p:cNvPr>
          <p:cNvSpPr>
            <a:spLocks noChangeAspect="1"/>
          </p:cNvSpPr>
          <p:nvPr/>
        </p:nvSpPr>
        <p:spPr>
          <a:xfrm>
            <a:off x="5959479" y="3138065"/>
            <a:ext cx="273046" cy="273062"/>
          </a:xfrm>
          <a:custGeom>
            <a:avLst/>
            <a:gdLst>
              <a:gd name="connsiteX0" fmla="*/ 209108 w 385026"/>
              <a:gd name="connsiteY0" fmla="*/ 106544 h 385048"/>
              <a:gd name="connsiteX1" fmla="*/ 278507 w 385026"/>
              <a:gd name="connsiteY1" fmla="*/ 106544 h 385048"/>
              <a:gd name="connsiteX2" fmla="*/ 278507 w 385026"/>
              <a:gd name="connsiteY2" fmla="*/ 175944 h 385048"/>
              <a:gd name="connsiteX3" fmla="*/ 209108 w 385026"/>
              <a:gd name="connsiteY3" fmla="*/ 175944 h 385048"/>
              <a:gd name="connsiteX4" fmla="*/ 209108 w 385026"/>
              <a:gd name="connsiteY4" fmla="*/ 106544 h 385048"/>
              <a:gd name="connsiteX5" fmla="*/ 257686 w 385026"/>
              <a:gd name="connsiteY5" fmla="*/ 127364 h 385048"/>
              <a:gd name="connsiteX6" fmla="*/ 229926 w 385026"/>
              <a:gd name="connsiteY6" fmla="*/ 127364 h 385048"/>
              <a:gd name="connsiteX7" fmla="*/ 229926 w 385026"/>
              <a:gd name="connsiteY7" fmla="*/ 155124 h 385048"/>
              <a:gd name="connsiteX8" fmla="*/ 257686 w 385026"/>
              <a:gd name="connsiteY8" fmla="*/ 155124 h 385048"/>
              <a:gd name="connsiteX9" fmla="*/ 257686 w 385026"/>
              <a:gd name="connsiteY9" fmla="*/ 127364 h 385048"/>
              <a:gd name="connsiteX10" fmla="*/ 375002 w 385026"/>
              <a:gd name="connsiteY10" fmla="*/ 45525 h 385048"/>
              <a:gd name="connsiteX11" fmla="*/ 339453 w 385026"/>
              <a:gd name="connsiteY11" fmla="*/ 9991 h 385048"/>
              <a:gd name="connsiteX12" fmla="*/ 326457 w 385026"/>
              <a:gd name="connsiteY12" fmla="*/ 5957 h 385048"/>
              <a:gd name="connsiteX13" fmla="*/ 193495 w 385026"/>
              <a:gd name="connsiteY13" fmla="*/ 38811 h 385048"/>
              <a:gd name="connsiteX14" fmla="*/ 173948 w 385026"/>
              <a:gd name="connsiteY14" fmla="*/ 58359 h 385048"/>
              <a:gd name="connsiteX15" fmla="*/ 84259 w 385026"/>
              <a:gd name="connsiteY15" fmla="*/ 64768 h 385048"/>
              <a:gd name="connsiteX16" fmla="*/ 59869 w 385026"/>
              <a:gd name="connsiteY16" fmla="*/ 89158 h 385048"/>
              <a:gd name="connsiteX17" fmla="*/ 59869 w 385026"/>
              <a:gd name="connsiteY17" fmla="*/ 109978 h 385048"/>
              <a:gd name="connsiteX18" fmla="*/ 91099 w 385026"/>
              <a:gd name="connsiteY18" fmla="*/ 141208 h 385048"/>
              <a:gd name="connsiteX19" fmla="*/ 87569 w 385026"/>
              <a:gd name="connsiteY19" fmla="*/ 144737 h 385048"/>
              <a:gd name="connsiteX20" fmla="*/ 87569 w 385026"/>
              <a:gd name="connsiteY20" fmla="*/ 193317 h 385048"/>
              <a:gd name="connsiteX21" fmla="*/ 97293 w 385026"/>
              <a:gd name="connsiteY21" fmla="*/ 203040 h 385048"/>
              <a:gd name="connsiteX22" fmla="*/ 69899 w 385026"/>
              <a:gd name="connsiteY22" fmla="*/ 218664 h 385048"/>
              <a:gd name="connsiteX23" fmla="*/ 62602 w 385026"/>
              <a:gd name="connsiteY23" fmla="*/ 229492 h 385048"/>
              <a:gd name="connsiteX24" fmla="*/ 66783 w 385026"/>
              <a:gd name="connsiteY24" fmla="*/ 241862 h 385048"/>
              <a:gd name="connsiteX25" fmla="*/ 143123 w 385026"/>
              <a:gd name="connsiteY25" fmla="*/ 318202 h 385048"/>
              <a:gd name="connsiteX26" fmla="*/ 155483 w 385026"/>
              <a:gd name="connsiteY26" fmla="*/ 322385 h 385048"/>
              <a:gd name="connsiteX27" fmla="*/ 166312 w 385026"/>
              <a:gd name="connsiteY27" fmla="*/ 315103 h 385048"/>
              <a:gd name="connsiteX28" fmla="*/ 181974 w 385026"/>
              <a:gd name="connsiteY28" fmla="*/ 287722 h 385048"/>
              <a:gd name="connsiteX29" fmla="*/ 191734 w 385026"/>
              <a:gd name="connsiteY29" fmla="*/ 297479 h 385048"/>
              <a:gd name="connsiteX30" fmla="*/ 240312 w 385026"/>
              <a:gd name="connsiteY30" fmla="*/ 297479 h 385048"/>
              <a:gd name="connsiteX31" fmla="*/ 243783 w 385026"/>
              <a:gd name="connsiteY31" fmla="*/ 294011 h 385048"/>
              <a:gd name="connsiteX32" fmla="*/ 274985 w 385026"/>
              <a:gd name="connsiteY32" fmla="*/ 325214 h 385048"/>
              <a:gd name="connsiteX33" fmla="*/ 295806 w 385026"/>
              <a:gd name="connsiteY33" fmla="*/ 325214 h 385048"/>
              <a:gd name="connsiteX34" fmla="*/ 320195 w 385026"/>
              <a:gd name="connsiteY34" fmla="*/ 300822 h 385048"/>
              <a:gd name="connsiteX35" fmla="*/ 326628 w 385026"/>
              <a:gd name="connsiteY35" fmla="*/ 211166 h 385048"/>
              <a:gd name="connsiteX36" fmla="*/ 346215 w 385026"/>
              <a:gd name="connsiteY36" fmla="*/ 191576 h 385048"/>
              <a:gd name="connsiteX37" fmla="*/ 379053 w 385026"/>
              <a:gd name="connsiteY37" fmla="*/ 58564 h 385048"/>
              <a:gd name="connsiteX38" fmla="*/ 375002 w 385026"/>
              <a:gd name="connsiteY38" fmla="*/ 45525 h 385048"/>
              <a:gd name="connsiteX39" fmla="*/ 330726 w 385026"/>
              <a:gd name="connsiteY39" fmla="*/ 38111 h 385048"/>
              <a:gd name="connsiteX40" fmla="*/ 346885 w 385026"/>
              <a:gd name="connsiteY40" fmla="*/ 54263 h 385048"/>
              <a:gd name="connsiteX41" fmla="*/ 350936 w 385026"/>
              <a:gd name="connsiteY41" fmla="*/ 67303 h 385048"/>
              <a:gd name="connsiteX42" fmla="*/ 325397 w 385026"/>
              <a:gd name="connsiteY42" fmla="*/ 170757 h 385048"/>
              <a:gd name="connsiteX43" fmla="*/ 219493 w 385026"/>
              <a:gd name="connsiteY43" fmla="*/ 276661 h 385048"/>
              <a:gd name="connsiteX44" fmla="*/ 212553 w 385026"/>
              <a:gd name="connsiteY44" fmla="*/ 276661 h 385048"/>
              <a:gd name="connsiteX45" fmla="*/ 108389 w 385026"/>
              <a:gd name="connsiteY45" fmla="*/ 172497 h 385048"/>
              <a:gd name="connsiteX46" fmla="*/ 108389 w 385026"/>
              <a:gd name="connsiteY46" fmla="*/ 165558 h 385048"/>
              <a:gd name="connsiteX47" fmla="*/ 214315 w 385026"/>
              <a:gd name="connsiteY47" fmla="*/ 59631 h 385048"/>
              <a:gd name="connsiteX48" fmla="*/ 317730 w 385026"/>
              <a:gd name="connsiteY48" fmla="*/ 34078 h 385048"/>
              <a:gd name="connsiteX49" fmla="*/ 330726 w 385026"/>
              <a:gd name="connsiteY49" fmla="*/ 38111 h 385048"/>
              <a:gd name="connsiteX50" fmla="*/ 305426 w 385026"/>
              <a:gd name="connsiteY50" fmla="*/ 232368 h 385048"/>
              <a:gd name="connsiteX51" fmla="*/ 299374 w 385026"/>
              <a:gd name="connsiteY51" fmla="*/ 280004 h 385048"/>
              <a:gd name="connsiteX52" fmla="*/ 285394 w 385026"/>
              <a:gd name="connsiteY52" fmla="*/ 293983 h 385048"/>
              <a:gd name="connsiteX53" fmla="*/ 264603 w 385026"/>
              <a:gd name="connsiteY53" fmla="*/ 273190 h 385048"/>
              <a:gd name="connsiteX54" fmla="*/ 305426 w 385026"/>
              <a:gd name="connsiteY54" fmla="*/ 232368 h 385048"/>
              <a:gd name="connsiteX55" fmla="*/ 105079 w 385026"/>
              <a:gd name="connsiteY55" fmla="*/ 85588 h 385048"/>
              <a:gd name="connsiteX56" fmla="*/ 152748 w 385026"/>
              <a:gd name="connsiteY56" fmla="*/ 79558 h 385048"/>
              <a:gd name="connsiteX57" fmla="*/ 111919 w 385026"/>
              <a:gd name="connsiteY57" fmla="*/ 120388 h 385048"/>
              <a:gd name="connsiteX58" fmla="*/ 91099 w 385026"/>
              <a:gd name="connsiteY58" fmla="*/ 99568 h 385048"/>
              <a:gd name="connsiteX59" fmla="*/ 105079 w 385026"/>
              <a:gd name="connsiteY59" fmla="*/ 85588 h 385048"/>
              <a:gd name="connsiteX60" fmla="*/ 160396 w 385026"/>
              <a:gd name="connsiteY60" fmla="*/ 266143 h 385048"/>
              <a:gd name="connsiteX61" fmla="*/ 150320 w 385026"/>
              <a:gd name="connsiteY61" fmla="*/ 283759 h 385048"/>
              <a:gd name="connsiteX62" fmla="*/ 101243 w 385026"/>
              <a:gd name="connsiteY62" fmla="*/ 234684 h 385048"/>
              <a:gd name="connsiteX63" fmla="*/ 118878 w 385026"/>
              <a:gd name="connsiteY63" fmla="*/ 224626 h 385048"/>
              <a:gd name="connsiteX64" fmla="*/ 160396 w 385026"/>
              <a:gd name="connsiteY64" fmla="*/ 266143 h 385048"/>
              <a:gd name="connsiteX65" fmla="*/ 84122 w 385026"/>
              <a:gd name="connsiteY65" fmla="*/ 321747 h 385048"/>
              <a:gd name="connsiteX66" fmla="*/ 84122 w 385026"/>
              <a:gd name="connsiteY66" fmla="*/ 300926 h 385048"/>
              <a:gd name="connsiteX67" fmla="*/ 63302 w 385026"/>
              <a:gd name="connsiteY67" fmla="*/ 300926 h 385048"/>
              <a:gd name="connsiteX68" fmla="*/ 14723 w 385026"/>
              <a:gd name="connsiteY68" fmla="*/ 349507 h 385048"/>
              <a:gd name="connsiteX69" fmla="*/ 14723 w 385026"/>
              <a:gd name="connsiteY69" fmla="*/ 370327 h 385048"/>
              <a:gd name="connsiteX70" fmla="*/ 35542 w 385026"/>
              <a:gd name="connsiteY70" fmla="*/ 370327 h 385048"/>
              <a:gd name="connsiteX71" fmla="*/ 84122 w 385026"/>
              <a:gd name="connsiteY71" fmla="*/ 321747 h 385048"/>
              <a:gd name="connsiteX72" fmla="*/ 45952 w 385026"/>
              <a:gd name="connsiteY72" fmla="*/ 262757 h 385048"/>
              <a:gd name="connsiteX73" fmla="*/ 45952 w 385026"/>
              <a:gd name="connsiteY73" fmla="*/ 283578 h 385048"/>
              <a:gd name="connsiteX74" fmla="*/ 25132 w 385026"/>
              <a:gd name="connsiteY74" fmla="*/ 304397 h 385048"/>
              <a:gd name="connsiteX75" fmla="*/ 4312 w 385026"/>
              <a:gd name="connsiteY75" fmla="*/ 304397 h 385048"/>
              <a:gd name="connsiteX76" fmla="*/ 4312 w 385026"/>
              <a:gd name="connsiteY76" fmla="*/ 283578 h 385048"/>
              <a:gd name="connsiteX77" fmla="*/ 25132 w 385026"/>
              <a:gd name="connsiteY77" fmla="*/ 262757 h 385048"/>
              <a:gd name="connsiteX78" fmla="*/ 45952 w 385026"/>
              <a:gd name="connsiteY78" fmla="*/ 262757 h 385048"/>
              <a:gd name="connsiteX79" fmla="*/ 122252 w 385026"/>
              <a:gd name="connsiteY79" fmla="*/ 359957 h 385048"/>
              <a:gd name="connsiteX80" fmla="*/ 122252 w 385026"/>
              <a:gd name="connsiteY80" fmla="*/ 339138 h 385048"/>
              <a:gd name="connsiteX81" fmla="*/ 101432 w 385026"/>
              <a:gd name="connsiteY81" fmla="*/ 339138 h 385048"/>
              <a:gd name="connsiteX82" fmla="*/ 80653 w 385026"/>
              <a:gd name="connsiteY82" fmla="*/ 359916 h 385048"/>
              <a:gd name="connsiteX83" fmla="*/ 80653 w 385026"/>
              <a:gd name="connsiteY83" fmla="*/ 380737 h 385048"/>
              <a:gd name="connsiteX84" fmla="*/ 101473 w 385026"/>
              <a:gd name="connsiteY84" fmla="*/ 380737 h 385048"/>
              <a:gd name="connsiteX85" fmla="*/ 122252 w 385026"/>
              <a:gd name="connsiteY85" fmla="*/ 359957 h 38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85026" h="385048">
                <a:moveTo>
                  <a:pt x="209108" y="106544"/>
                </a:moveTo>
                <a:cubicBezTo>
                  <a:pt x="228272" y="87380"/>
                  <a:pt x="259343" y="87380"/>
                  <a:pt x="278507" y="106544"/>
                </a:cubicBezTo>
                <a:cubicBezTo>
                  <a:pt x="297671" y="125708"/>
                  <a:pt x="297671" y="156779"/>
                  <a:pt x="278507" y="175944"/>
                </a:cubicBezTo>
                <a:cubicBezTo>
                  <a:pt x="259343" y="195107"/>
                  <a:pt x="228272" y="195107"/>
                  <a:pt x="209108" y="175944"/>
                </a:cubicBezTo>
                <a:cubicBezTo>
                  <a:pt x="189944" y="156779"/>
                  <a:pt x="189944" y="125708"/>
                  <a:pt x="209108" y="106544"/>
                </a:cubicBezTo>
                <a:close/>
                <a:moveTo>
                  <a:pt x="257686" y="127364"/>
                </a:moveTo>
                <a:cubicBezTo>
                  <a:pt x="250021" y="119698"/>
                  <a:pt x="237594" y="119698"/>
                  <a:pt x="229926" y="127364"/>
                </a:cubicBezTo>
                <a:cubicBezTo>
                  <a:pt x="222261" y="135029"/>
                  <a:pt x="222261" y="147458"/>
                  <a:pt x="229926" y="155124"/>
                </a:cubicBezTo>
                <a:cubicBezTo>
                  <a:pt x="237594" y="162790"/>
                  <a:pt x="250021" y="162790"/>
                  <a:pt x="257686" y="155124"/>
                </a:cubicBezTo>
                <a:cubicBezTo>
                  <a:pt x="265353" y="147458"/>
                  <a:pt x="265353" y="135029"/>
                  <a:pt x="257686" y="127364"/>
                </a:cubicBezTo>
                <a:close/>
                <a:moveTo>
                  <a:pt x="375002" y="45525"/>
                </a:moveTo>
                <a:cubicBezTo>
                  <a:pt x="369725" y="28549"/>
                  <a:pt x="356430" y="15260"/>
                  <a:pt x="339453" y="9991"/>
                </a:cubicBezTo>
                <a:lnTo>
                  <a:pt x="326457" y="5957"/>
                </a:lnTo>
                <a:cubicBezTo>
                  <a:pt x="279474" y="-8624"/>
                  <a:pt x="228281" y="4026"/>
                  <a:pt x="193495" y="38811"/>
                </a:cubicBezTo>
                <a:lnTo>
                  <a:pt x="173948" y="58359"/>
                </a:lnTo>
                <a:cubicBezTo>
                  <a:pt x="147060" y="38168"/>
                  <a:pt x="108723" y="40304"/>
                  <a:pt x="84259" y="64768"/>
                </a:cubicBezTo>
                <a:lnTo>
                  <a:pt x="59869" y="89158"/>
                </a:lnTo>
                <a:cubicBezTo>
                  <a:pt x="54120" y="94907"/>
                  <a:pt x="54120" y="104229"/>
                  <a:pt x="59869" y="109978"/>
                </a:cubicBezTo>
                <a:lnTo>
                  <a:pt x="91099" y="141208"/>
                </a:lnTo>
                <a:lnTo>
                  <a:pt x="87569" y="144737"/>
                </a:lnTo>
                <a:cubicBezTo>
                  <a:pt x="74154" y="158152"/>
                  <a:pt x="74154" y="179903"/>
                  <a:pt x="87569" y="193317"/>
                </a:cubicBezTo>
                <a:lnTo>
                  <a:pt x="97293" y="203040"/>
                </a:lnTo>
                <a:lnTo>
                  <a:pt x="69899" y="218664"/>
                </a:lnTo>
                <a:cubicBezTo>
                  <a:pt x="65911" y="220937"/>
                  <a:pt x="63213" y="224942"/>
                  <a:pt x="62602" y="229492"/>
                </a:cubicBezTo>
                <a:cubicBezTo>
                  <a:pt x="61991" y="234042"/>
                  <a:pt x="63537" y="238615"/>
                  <a:pt x="66783" y="241862"/>
                </a:cubicBezTo>
                <a:lnTo>
                  <a:pt x="143123" y="318202"/>
                </a:lnTo>
                <a:cubicBezTo>
                  <a:pt x="146366" y="321445"/>
                  <a:pt x="150937" y="322991"/>
                  <a:pt x="155483" y="322385"/>
                </a:cubicBezTo>
                <a:cubicBezTo>
                  <a:pt x="160031" y="321776"/>
                  <a:pt x="164033" y="319083"/>
                  <a:pt x="166312" y="315103"/>
                </a:cubicBezTo>
                <a:lnTo>
                  <a:pt x="181974" y="287722"/>
                </a:lnTo>
                <a:lnTo>
                  <a:pt x="191734" y="297479"/>
                </a:lnTo>
                <a:cubicBezTo>
                  <a:pt x="205148" y="310896"/>
                  <a:pt x="226898" y="310896"/>
                  <a:pt x="240312" y="297479"/>
                </a:cubicBezTo>
                <a:lnTo>
                  <a:pt x="243783" y="294011"/>
                </a:lnTo>
                <a:lnTo>
                  <a:pt x="274985" y="325214"/>
                </a:lnTo>
                <a:cubicBezTo>
                  <a:pt x="280734" y="330961"/>
                  <a:pt x="290056" y="330961"/>
                  <a:pt x="295806" y="325214"/>
                </a:cubicBezTo>
                <a:lnTo>
                  <a:pt x="320195" y="300822"/>
                </a:lnTo>
                <a:cubicBezTo>
                  <a:pt x="344649" y="276368"/>
                  <a:pt x="346794" y="238050"/>
                  <a:pt x="326628" y="211166"/>
                </a:cubicBezTo>
                <a:lnTo>
                  <a:pt x="346215" y="191576"/>
                </a:lnTo>
                <a:cubicBezTo>
                  <a:pt x="381014" y="156778"/>
                  <a:pt x="393659" y="105560"/>
                  <a:pt x="379053" y="58564"/>
                </a:cubicBezTo>
                <a:lnTo>
                  <a:pt x="375002" y="45525"/>
                </a:lnTo>
                <a:close/>
                <a:moveTo>
                  <a:pt x="330726" y="38111"/>
                </a:moveTo>
                <a:cubicBezTo>
                  <a:pt x="338442" y="40506"/>
                  <a:pt x="344486" y="46547"/>
                  <a:pt x="346885" y="54263"/>
                </a:cubicBezTo>
                <a:lnTo>
                  <a:pt x="350936" y="67303"/>
                </a:lnTo>
                <a:cubicBezTo>
                  <a:pt x="362296" y="103855"/>
                  <a:pt x="352461" y="143692"/>
                  <a:pt x="325397" y="170757"/>
                </a:cubicBezTo>
                <a:lnTo>
                  <a:pt x="219493" y="276661"/>
                </a:lnTo>
                <a:cubicBezTo>
                  <a:pt x="217576" y="278577"/>
                  <a:pt x="214468" y="278577"/>
                  <a:pt x="212553" y="276661"/>
                </a:cubicBezTo>
                <a:lnTo>
                  <a:pt x="108389" y="172497"/>
                </a:lnTo>
                <a:cubicBezTo>
                  <a:pt x="106473" y="170581"/>
                  <a:pt x="106473" y="167474"/>
                  <a:pt x="108389" y="165558"/>
                </a:cubicBezTo>
                <a:lnTo>
                  <a:pt x="214315" y="59631"/>
                </a:lnTo>
                <a:cubicBezTo>
                  <a:pt x="241370" y="32576"/>
                  <a:pt x="281188" y="22737"/>
                  <a:pt x="317730" y="34078"/>
                </a:cubicBezTo>
                <a:lnTo>
                  <a:pt x="330726" y="38111"/>
                </a:lnTo>
                <a:close/>
                <a:moveTo>
                  <a:pt x="305426" y="232368"/>
                </a:moveTo>
                <a:cubicBezTo>
                  <a:pt x="314308" y="247398"/>
                  <a:pt x="312292" y="267086"/>
                  <a:pt x="299374" y="280004"/>
                </a:cubicBezTo>
                <a:lnTo>
                  <a:pt x="285394" y="293983"/>
                </a:lnTo>
                <a:lnTo>
                  <a:pt x="264603" y="273190"/>
                </a:lnTo>
                <a:lnTo>
                  <a:pt x="305426" y="232368"/>
                </a:lnTo>
                <a:close/>
                <a:moveTo>
                  <a:pt x="105079" y="85588"/>
                </a:moveTo>
                <a:cubicBezTo>
                  <a:pt x="118005" y="72662"/>
                  <a:pt x="137713" y="70652"/>
                  <a:pt x="152748" y="79558"/>
                </a:cubicBezTo>
                <a:lnTo>
                  <a:pt x="111919" y="120388"/>
                </a:lnTo>
                <a:lnTo>
                  <a:pt x="91099" y="99568"/>
                </a:lnTo>
                <a:lnTo>
                  <a:pt x="105079" y="85588"/>
                </a:lnTo>
                <a:close/>
                <a:moveTo>
                  <a:pt x="160396" y="266143"/>
                </a:moveTo>
                <a:lnTo>
                  <a:pt x="150320" y="283759"/>
                </a:lnTo>
                <a:lnTo>
                  <a:pt x="101243" y="234684"/>
                </a:lnTo>
                <a:lnTo>
                  <a:pt x="118878" y="224626"/>
                </a:lnTo>
                <a:lnTo>
                  <a:pt x="160396" y="266143"/>
                </a:lnTo>
                <a:close/>
                <a:moveTo>
                  <a:pt x="84122" y="321747"/>
                </a:moveTo>
                <a:cubicBezTo>
                  <a:pt x="89871" y="315998"/>
                  <a:pt x="89871" y="306676"/>
                  <a:pt x="84122" y="300926"/>
                </a:cubicBezTo>
                <a:cubicBezTo>
                  <a:pt x="78373" y="295177"/>
                  <a:pt x="69052" y="295177"/>
                  <a:pt x="63302" y="300926"/>
                </a:cubicBezTo>
                <a:lnTo>
                  <a:pt x="14723" y="349507"/>
                </a:lnTo>
                <a:cubicBezTo>
                  <a:pt x="8973" y="355256"/>
                  <a:pt x="8973" y="364578"/>
                  <a:pt x="14723" y="370327"/>
                </a:cubicBezTo>
                <a:cubicBezTo>
                  <a:pt x="20472" y="376077"/>
                  <a:pt x="29793" y="376077"/>
                  <a:pt x="35542" y="370327"/>
                </a:cubicBezTo>
                <a:lnTo>
                  <a:pt x="84122" y="321747"/>
                </a:lnTo>
                <a:close/>
                <a:moveTo>
                  <a:pt x="45952" y="262757"/>
                </a:moveTo>
                <a:cubicBezTo>
                  <a:pt x="51701" y="268507"/>
                  <a:pt x="51701" y="277829"/>
                  <a:pt x="45952" y="283578"/>
                </a:cubicBezTo>
                <a:lnTo>
                  <a:pt x="25132" y="304397"/>
                </a:lnTo>
                <a:cubicBezTo>
                  <a:pt x="19383" y="310146"/>
                  <a:pt x="10061" y="310146"/>
                  <a:pt x="4312" y="304397"/>
                </a:cubicBezTo>
                <a:cubicBezTo>
                  <a:pt x="-1437" y="298647"/>
                  <a:pt x="-1437" y="289326"/>
                  <a:pt x="4312" y="283578"/>
                </a:cubicBezTo>
                <a:lnTo>
                  <a:pt x="25132" y="262757"/>
                </a:lnTo>
                <a:cubicBezTo>
                  <a:pt x="30881" y="257008"/>
                  <a:pt x="40202" y="257008"/>
                  <a:pt x="45952" y="262757"/>
                </a:cubicBezTo>
                <a:close/>
                <a:moveTo>
                  <a:pt x="122252" y="359957"/>
                </a:moveTo>
                <a:cubicBezTo>
                  <a:pt x="128001" y="354208"/>
                  <a:pt x="128001" y="344888"/>
                  <a:pt x="122252" y="339138"/>
                </a:cubicBezTo>
                <a:cubicBezTo>
                  <a:pt x="116503" y="333389"/>
                  <a:pt x="107182" y="333389"/>
                  <a:pt x="101432" y="339138"/>
                </a:cubicBezTo>
                <a:lnTo>
                  <a:pt x="80653" y="359916"/>
                </a:lnTo>
                <a:cubicBezTo>
                  <a:pt x="74904" y="365665"/>
                  <a:pt x="74904" y="374987"/>
                  <a:pt x="80653" y="380737"/>
                </a:cubicBezTo>
                <a:cubicBezTo>
                  <a:pt x="86402" y="386486"/>
                  <a:pt x="95723" y="386486"/>
                  <a:pt x="101473" y="380737"/>
                </a:cubicBezTo>
                <a:lnTo>
                  <a:pt x="122252" y="359957"/>
                </a:ln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79" name="Rectangle 78">
            <a:extLst>
              <a:ext uri="{FF2B5EF4-FFF2-40B4-BE49-F238E27FC236}">
                <a16:creationId xmlns:a16="http://schemas.microsoft.com/office/drawing/2014/main" id="{109F2268-C675-2AB3-978C-10C273621570}"/>
              </a:ext>
            </a:extLst>
          </p:cNvPr>
          <p:cNvSpPr/>
          <p:nvPr/>
        </p:nvSpPr>
        <p:spPr bwMode="auto">
          <a:xfrm>
            <a:off x="4523692" y="3809292"/>
            <a:ext cx="3144619"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32472" fontAlgn="base">
              <a:spcBef>
                <a:spcPct val="0"/>
              </a:spcBef>
              <a:spcAft>
                <a:spcPct val="0"/>
              </a:spcAft>
              <a:defRPr/>
            </a:pPr>
            <a:r>
              <a:rPr lang="en-US" sz="1600">
                <a:solidFill>
                  <a:schemeClr val="accent2"/>
                </a:solidFill>
                <a:latin typeface="+mj-lt"/>
              </a:rPr>
              <a:t>Deployment </a:t>
            </a:r>
            <a:br>
              <a:rPr lang="en-US" sz="1600">
                <a:solidFill>
                  <a:schemeClr val="accent2"/>
                </a:solidFill>
                <a:latin typeface="+mj-lt"/>
              </a:rPr>
            </a:br>
            <a:r>
              <a:rPr lang="en-US" sz="1600">
                <a:solidFill>
                  <a:schemeClr val="accent2"/>
                </a:solidFill>
                <a:latin typeface="+mj-lt"/>
              </a:rPr>
              <a:t>services</a:t>
            </a:r>
          </a:p>
        </p:txBody>
      </p:sp>
      <p:sp>
        <p:nvSpPr>
          <p:cNvPr id="81" name="Rectangle 80">
            <a:extLst>
              <a:ext uri="{FF2B5EF4-FFF2-40B4-BE49-F238E27FC236}">
                <a16:creationId xmlns:a16="http://schemas.microsoft.com/office/drawing/2014/main" id="{0BAD7E5D-13DA-8029-0BAE-C73ED8A7A591}"/>
              </a:ext>
            </a:extLst>
          </p:cNvPr>
          <p:cNvSpPr/>
          <p:nvPr/>
        </p:nvSpPr>
        <p:spPr bwMode="auto">
          <a:xfrm>
            <a:off x="4587242" y="4489979"/>
            <a:ext cx="301752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1200"/>
              </a:spcBef>
              <a:defRPr/>
            </a:pPr>
            <a:r>
              <a:rPr lang="en-US" sz="1400">
                <a:solidFill>
                  <a:schemeClr val="tx1"/>
                </a:solidFill>
              </a:rPr>
              <a:t>Deployment</a:t>
            </a:r>
          </a:p>
        </p:txBody>
      </p:sp>
      <p:sp>
        <p:nvSpPr>
          <p:cNvPr id="91" name="Graphic 41" descr="Icon of a chart line of varying heights pointing top right with a checkmark">
            <a:extLst>
              <a:ext uri="{FF2B5EF4-FFF2-40B4-BE49-F238E27FC236}">
                <a16:creationId xmlns:a16="http://schemas.microsoft.com/office/drawing/2014/main" id="{282B84AB-AA27-3FF2-6365-86506A3DCB7A}"/>
              </a:ext>
            </a:extLst>
          </p:cNvPr>
          <p:cNvSpPr>
            <a:spLocks noChangeAspect="1"/>
          </p:cNvSpPr>
          <p:nvPr/>
        </p:nvSpPr>
        <p:spPr>
          <a:xfrm>
            <a:off x="9563258" y="3153605"/>
            <a:ext cx="241754" cy="241982"/>
          </a:xfrm>
          <a:custGeom>
            <a:avLst/>
            <a:gdLst>
              <a:gd name="connsiteX0" fmla="*/ 164128 w 190321"/>
              <a:gd name="connsiteY0" fmla="*/ 0 h 190500"/>
              <a:gd name="connsiteX1" fmla="*/ 171272 w 190321"/>
              <a:gd name="connsiteY1" fmla="*/ 7144 h 190500"/>
              <a:gd name="connsiteX2" fmla="*/ 171272 w 190321"/>
              <a:gd name="connsiteY2" fmla="*/ 54769 h 190500"/>
              <a:gd name="connsiteX3" fmla="*/ 164128 w 190321"/>
              <a:gd name="connsiteY3" fmla="*/ 61913 h 190500"/>
              <a:gd name="connsiteX4" fmla="*/ 156984 w 190321"/>
              <a:gd name="connsiteY4" fmla="*/ 54769 h 190500"/>
              <a:gd name="connsiteX5" fmla="*/ 156984 w 190321"/>
              <a:gd name="connsiteY5" fmla="*/ 24384 h 190500"/>
              <a:gd name="connsiteX6" fmla="*/ 100120 w 190321"/>
              <a:gd name="connsiteY6" fmla="*/ 81248 h 190500"/>
              <a:gd name="connsiteX7" fmla="*/ 90024 w 190321"/>
              <a:gd name="connsiteY7" fmla="*/ 81248 h 190500"/>
              <a:gd name="connsiteX8" fmla="*/ 68878 w 190321"/>
              <a:gd name="connsiteY8" fmla="*/ 60103 h 190500"/>
              <a:gd name="connsiteX9" fmla="*/ 12014 w 190321"/>
              <a:gd name="connsiteY9" fmla="*/ 116967 h 190500"/>
              <a:gd name="connsiteX10" fmla="*/ 1917 w 190321"/>
              <a:gd name="connsiteY10" fmla="*/ 116611 h 190500"/>
              <a:gd name="connsiteX11" fmla="*/ 1917 w 190321"/>
              <a:gd name="connsiteY11" fmla="*/ 106871 h 190500"/>
              <a:gd name="connsiteX12" fmla="*/ 63830 w 190321"/>
              <a:gd name="connsiteY12" fmla="*/ 44958 h 190500"/>
              <a:gd name="connsiteX13" fmla="*/ 73926 w 190321"/>
              <a:gd name="connsiteY13" fmla="*/ 44958 h 190500"/>
              <a:gd name="connsiteX14" fmla="*/ 95072 w 190321"/>
              <a:gd name="connsiteY14" fmla="*/ 66103 h 190500"/>
              <a:gd name="connsiteX15" fmla="*/ 146888 w 190321"/>
              <a:gd name="connsiteY15" fmla="*/ 14288 h 190500"/>
              <a:gd name="connsiteX16" fmla="*/ 116503 w 190321"/>
              <a:gd name="connsiteY16" fmla="*/ 14288 h 190500"/>
              <a:gd name="connsiteX17" fmla="*/ 109359 w 190321"/>
              <a:gd name="connsiteY17" fmla="*/ 7144 h 190500"/>
              <a:gd name="connsiteX18" fmla="*/ 116503 w 190321"/>
              <a:gd name="connsiteY18" fmla="*/ 0 h 190500"/>
              <a:gd name="connsiteX19" fmla="*/ 164128 w 190321"/>
              <a:gd name="connsiteY19" fmla="*/ 0 h 190500"/>
              <a:gd name="connsiteX20" fmla="*/ 190322 w 190321"/>
              <a:gd name="connsiteY20" fmla="*/ 138113 h 190500"/>
              <a:gd name="connsiteX21" fmla="*/ 137934 w 190321"/>
              <a:gd name="connsiteY21" fmla="*/ 190500 h 190500"/>
              <a:gd name="connsiteX22" fmla="*/ 85547 w 190321"/>
              <a:gd name="connsiteY22" fmla="*/ 138113 h 190500"/>
              <a:gd name="connsiteX23" fmla="*/ 137934 w 190321"/>
              <a:gd name="connsiteY23" fmla="*/ 85725 h 190500"/>
              <a:gd name="connsiteX24" fmla="*/ 190322 w 190321"/>
              <a:gd name="connsiteY24" fmla="*/ 138113 h 190500"/>
              <a:gd name="connsiteX25" fmla="*/ 169881 w 190321"/>
              <a:gd name="connsiteY25" fmla="*/ 115691 h 190500"/>
              <a:gd name="connsiteX26" fmla="*/ 163146 w 190321"/>
              <a:gd name="connsiteY26" fmla="*/ 115682 h 190500"/>
              <a:gd name="connsiteX27" fmla="*/ 163137 w 190321"/>
              <a:gd name="connsiteY27" fmla="*/ 115691 h 190500"/>
              <a:gd name="connsiteX28" fmla="*/ 128409 w 190321"/>
              <a:gd name="connsiteY28" fmla="*/ 150428 h 190500"/>
              <a:gd name="connsiteX29" fmla="*/ 112731 w 190321"/>
              <a:gd name="connsiteY29" fmla="*/ 134741 h 190500"/>
              <a:gd name="connsiteX30" fmla="*/ 105987 w 190321"/>
              <a:gd name="connsiteY30" fmla="*/ 134741 h 190500"/>
              <a:gd name="connsiteX31" fmla="*/ 105987 w 190321"/>
              <a:gd name="connsiteY31" fmla="*/ 141484 h 190500"/>
              <a:gd name="connsiteX32" fmla="*/ 125037 w 190321"/>
              <a:gd name="connsiteY32" fmla="*/ 160534 h 190500"/>
              <a:gd name="connsiteX33" fmla="*/ 131773 w 190321"/>
              <a:gd name="connsiteY33" fmla="*/ 160543 h 190500"/>
              <a:gd name="connsiteX34" fmla="*/ 131781 w 190321"/>
              <a:gd name="connsiteY34" fmla="*/ 160534 h 190500"/>
              <a:gd name="connsiteX35" fmla="*/ 169881 w 190321"/>
              <a:gd name="connsiteY35" fmla="*/ 122434 h 190500"/>
              <a:gd name="connsiteX36" fmla="*/ 169890 w 190321"/>
              <a:gd name="connsiteY36" fmla="*/ 115699 h 190500"/>
              <a:gd name="connsiteX37" fmla="*/ 169881 w 190321"/>
              <a:gd name="connsiteY37" fmla="*/ 11569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0321" h="190500">
                <a:moveTo>
                  <a:pt x="164128" y="0"/>
                </a:moveTo>
                <a:cubicBezTo>
                  <a:pt x="168073" y="0"/>
                  <a:pt x="171272" y="3198"/>
                  <a:pt x="171272" y="7144"/>
                </a:cubicBezTo>
                <a:lnTo>
                  <a:pt x="171272" y="54769"/>
                </a:lnTo>
                <a:cubicBezTo>
                  <a:pt x="171272" y="58714"/>
                  <a:pt x="168073" y="61913"/>
                  <a:pt x="164128" y="61913"/>
                </a:cubicBezTo>
                <a:cubicBezTo>
                  <a:pt x="160183" y="61913"/>
                  <a:pt x="156984" y="58714"/>
                  <a:pt x="156984" y="54769"/>
                </a:cubicBezTo>
                <a:lnTo>
                  <a:pt x="156984" y="24384"/>
                </a:lnTo>
                <a:lnTo>
                  <a:pt x="100120" y="81248"/>
                </a:lnTo>
                <a:cubicBezTo>
                  <a:pt x="97331" y="84034"/>
                  <a:pt x="92812" y="84034"/>
                  <a:pt x="90024" y="81248"/>
                </a:cubicBezTo>
                <a:lnTo>
                  <a:pt x="68878" y="60103"/>
                </a:lnTo>
                <a:lnTo>
                  <a:pt x="12014" y="116967"/>
                </a:lnTo>
                <a:cubicBezTo>
                  <a:pt x="9127" y="119657"/>
                  <a:pt x="4607" y="119497"/>
                  <a:pt x="1917" y="116611"/>
                </a:cubicBezTo>
                <a:cubicBezTo>
                  <a:pt x="-639" y="113868"/>
                  <a:pt x="-639" y="109614"/>
                  <a:pt x="1917" y="106871"/>
                </a:cubicBezTo>
                <a:lnTo>
                  <a:pt x="63830" y="44958"/>
                </a:lnTo>
                <a:cubicBezTo>
                  <a:pt x="66619" y="42172"/>
                  <a:pt x="71137" y="42172"/>
                  <a:pt x="73926" y="44958"/>
                </a:cubicBezTo>
                <a:lnTo>
                  <a:pt x="95072" y="66103"/>
                </a:lnTo>
                <a:lnTo>
                  <a:pt x="146888" y="14288"/>
                </a:lnTo>
                <a:lnTo>
                  <a:pt x="116503" y="14288"/>
                </a:lnTo>
                <a:cubicBezTo>
                  <a:pt x="112558" y="14288"/>
                  <a:pt x="109359" y="11089"/>
                  <a:pt x="109359" y="7144"/>
                </a:cubicBezTo>
                <a:cubicBezTo>
                  <a:pt x="109359" y="3198"/>
                  <a:pt x="112558" y="0"/>
                  <a:pt x="116503" y="0"/>
                </a:cubicBezTo>
                <a:lnTo>
                  <a:pt x="164128" y="0"/>
                </a:lnTo>
                <a:close/>
                <a:moveTo>
                  <a:pt x="190322" y="138113"/>
                </a:moveTo>
                <a:cubicBezTo>
                  <a:pt x="190322" y="167046"/>
                  <a:pt x="166867" y="190500"/>
                  <a:pt x="137934" y="190500"/>
                </a:cubicBezTo>
                <a:cubicBezTo>
                  <a:pt x="109001" y="190500"/>
                  <a:pt x="85547" y="167046"/>
                  <a:pt x="85547" y="138113"/>
                </a:cubicBezTo>
                <a:cubicBezTo>
                  <a:pt x="85547" y="109179"/>
                  <a:pt x="109001" y="85725"/>
                  <a:pt x="137934" y="85725"/>
                </a:cubicBezTo>
                <a:cubicBezTo>
                  <a:pt x="166867" y="85725"/>
                  <a:pt x="190322" y="109179"/>
                  <a:pt x="190322" y="138113"/>
                </a:cubicBezTo>
                <a:close/>
                <a:moveTo>
                  <a:pt x="169881" y="115691"/>
                </a:moveTo>
                <a:cubicBezTo>
                  <a:pt x="168024" y="113829"/>
                  <a:pt x="165008" y="113825"/>
                  <a:pt x="163146" y="115682"/>
                </a:cubicBezTo>
                <a:cubicBezTo>
                  <a:pt x="163143" y="115685"/>
                  <a:pt x="163140" y="115688"/>
                  <a:pt x="163137" y="115691"/>
                </a:cubicBezTo>
                <a:lnTo>
                  <a:pt x="128409" y="150428"/>
                </a:lnTo>
                <a:lnTo>
                  <a:pt x="112731" y="134741"/>
                </a:lnTo>
                <a:cubicBezTo>
                  <a:pt x="110869" y="132879"/>
                  <a:pt x="107850" y="132879"/>
                  <a:pt x="105987" y="134741"/>
                </a:cubicBezTo>
                <a:cubicBezTo>
                  <a:pt x="104125" y="136603"/>
                  <a:pt x="104125" y="139622"/>
                  <a:pt x="105987" y="141484"/>
                </a:cubicBezTo>
                <a:lnTo>
                  <a:pt x="125037" y="160534"/>
                </a:lnTo>
                <a:cubicBezTo>
                  <a:pt x="126895" y="162396"/>
                  <a:pt x="129910" y="162400"/>
                  <a:pt x="131773" y="160543"/>
                </a:cubicBezTo>
                <a:cubicBezTo>
                  <a:pt x="131775" y="160540"/>
                  <a:pt x="131778" y="160537"/>
                  <a:pt x="131781" y="160534"/>
                </a:cubicBezTo>
                <a:lnTo>
                  <a:pt x="169881" y="122434"/>
                </a:lnTo>
                <a:cubicBezTo>
                  <a:pt x="171743" y="120577"/>
                  <a:pt x="171747" y="117561"/>
                  <a:pt x="169890" y="115699"/>
                </a:cubicBezTo>
                <a:cubicBezTo>
                  <a:pt x="169887" y="115696"/>
                  <a:pt x="169884" y="115694"/>
                  <a:pt x="169881" y="115691"/>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82" name="Rectangle 81">
            <a:extLst>
              <a:ext uri="{FF2B5EF4-FFF2-40B4-BE49-F238E27FC236}">
                <a16:creationId xmlns:a16="http://schemas.microsoft.com/office/drawing/2014/main" id="{10EE2FC6-57C1-8D7E-A838-6A44794CF45D}"/>
              </a:ext>
            </a:extLst>
          </p:cNvPr>
          <p:cNvSpPr/>
          <p:nvPr/>
        </p:nvSpPr>
        <p:spPr bwMode="auto">
          <a:xfrm>
            <a:off x="8111826" y="3809292"/>
            <a:ext cx="3144619"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32472" fontAlgn="base">
              <a:spcBef>
                <a:spcPct val="0"/>
              </a:spcBef>
              <a:spcAft>
                <a:spcPct val="0"/>
              </a:spcAft>
              <a:defRPr/>
            </a:pPr>
            <a:r>
              <a:rPr lang="en-US" sz="1600">
                <a:solidFill>
                  <a:schemeClr val="accent2"/>
                </a:solidFill>
                <a:latin typeface="+mj-lt"/>
              </a:rPr>
              <a:t>Ongoing, managed services, adoption, extensions</a:t>
            </a:r>
          </a:p>
        </p:txBody>
      </p:sp>
      <p:sp>
        <p:nvSpPr>
          <p:cNvPr id="84" name="Rectangle 83">
            <a:extLst>
              <a:ext uri="{FF2B5EF4-FFF2-40B4-BE49-F238E27FC236}">
                <a16:creationId xmlns:a16="http://schemas.microsoft.com/office/drawing/2014/main" id="{499A5515-00DF-BFCA-F39B-B59F196CC34C}"/>
              </a:ext>
            </a:extLst>
          </p:cNvPr>
          <p:cNvSpPr/>
          <p:nvPr/>
        </p:nvSpPr>
        <p:spPr bwMode="auto">
          <a:xfrm>
            <a:off x="8175375" y="4489979"/>
            <a:ext cx="3017520" cy="9541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1200"/>
              </a:spcBef>
              <a:defRPr/>
            </a:pPr>
            <a:r>
              <a:rPr lang="en-US" sz="1400">
                <a:solidFill>
                  <a:schemeClr val="tx1"/>
                </a:solidFill>
              </a:rPr>
              <a:t>User adoption and training</a:t>
            </a:r>
          </a:p>
          <a:p>
            <a:pPr algn="ctr">
              <a:spcBef>
                <a:spcPts val="1200"/>
              </a:spcBef>
              <a:defRPr/>
            </a:pPr>
            <a:r>
              <a:rPr lang="en-US" sz="1400">
                <a:solidFill>
                  <a:schemeClr val="tx1"/>
                </a:solidFill>
              </a:rPr>
              <a:t>Extension and customization</a:t>
            </a:r>
          </a:p>
          <a:p>
            <a:pPr algn="ctr">
              <a:spcBef>
                <a:spcPts val="1200"/>
              </a:spcBef>
              <a:defRPr/>
            </a:pPr>
            <a:r>
              <a:rPr lang="en-US" sz="1400">
                <a:solidFill>
                  <a:schemeClr val="tx1"/>
                </a:solidFill>
              </a:rPr>
              <a:t>Ongoing managed services</a:t>
            </a:r>
          </a:p>
        </p:txBody>
      </p:sp>
    </p:spTree>
    <p:custDataLst>
      <p:tags r:id="rId1"/>
    </p:custDataLst>
    <p:extLst>
      <p:ext uri="{BB962C8B-B14F-4D97-AF65-F5344CB8AC3E}">
        <p14:creationId xmlns:p14="http://schemas.microsoft.com/office/powerpoint/2010/main" val="253271913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2B8C3462-64C4-75AF-15FB-DEDF698B6F01}"/>
              </a:ext>
              <a:ext uri="{C183D7F6-B498-43B3-948B-1728B52AA6E4}">
                <adec:decorative xmlns:adec="http://schemas.microsoft.com/office/drawing/2017/decorative" val="1"/>
              </a:ext>
            </a:extLst>
          </p:cNvPr>
          <p:cNvGrpSpPr/>
          <p:nvPr/>
        </p:nvGrpSpPr>
        <p:grpSpPr>
          <a:xfrm>
            <a:off x="-3162347" y="-546662"/>
            <a:ext cx="7951325" cy="7951325"/>
            <a:chOff x="-3162347" y="-621065"/>
            <a:chExt cx="7951325" cy="7951325"/>
          </a:xfrm>
        </p:grpSpPr>
        <p:sp>
          <p:nvSpPr>
            <p:cNvPr id="3" name="Oval 2">
              <a:extLst>
                <a:ext uri="{FF2B5EF4-FFF2-40B4-BE49-F238E27FC236}">
                  <a16:creationId xmlns:a16="http://schemas.microsoft.com/office/drawing/2014/main" id="{4D110BA9-B25A-5A4B-948D-D8B16571E147}"/>
                </a:ext>
              </a:extLst>
            </p:cNvPr>
            <p:cNvSpPr>
              <a:spLocks/>
            </p:cNvSpPr>
            <p:nvPr/>
          </p:nvSpPr>
          <p:spPr>
            <a:xfrm>
              <a:off x="-3162347" y="-621065"/>
              <a:ext cx="7951325" cy="7951325"/>
            </a:xfrm>
            <a:prstGeom prst="ellipse">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Segoe Sans Text"/>
              </a:endParaRPr>
            </a:p>
          </p:txBody>
        </p:sp>
        <p:sp>
          <p:nvSpPr>
            <p:cNvPr id="2" name="Oval 1">
              <a:extLst>
                <a:ext uri="{FF2B5EF4-FFF2-40B4-BE49-F238E27FC236}">
                  <a16:creationId xmlns:a16="http://schemas.microsoft.com/office/drawing/2014/main" id="{DF6EE1F2-B47F-AA88-6347-4AAFDAB9CC8D}"/>
                </a:ext>
              </a:extLst>
            </p:cNvPr>
            <p:cNvSpPr/>
            <p:nvPr/>
          </p:nvSpPr>
          <p:spPr>
            <a:xfrm>
              <a:off x="-2958601" y="-417318"/>
              <a:ext cx="7543834" cy="7543832"/>
            </a:xfrm>
            <a:prstGeom prst="ellipse">
              <a:avLst/>
            </a:prstGeom>
            <a:solidFill>
              <a:schemeClr val="bg2"/>
            </a:solidFill>
            <a:ln>
              <a:noFill/>
            </a:ln>
            <a:effectLst>
              <a:outerShdw blurRad="190500" dist="38100" dir="2700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623438"/>
              <a:endParaRPr lang="en-US" sz="1227" b="1">
                <a:gradFill>
                  <a:gsLst>
                    <a:gs pos="0">
                      <a:srgbClr val="002060"/>
                    </a:gs>
                    <a:gs pos="100000">
                      <a:srgbClr val="C03BC4"/>
                    </a:gs>
                  </a:gsLst>
                  <a:lin ang="5400000" scaled="1"/>
                </a:gradFill>
                <a:latin typeface="Segoe Sans Text"/>
              </a:endParaRPr>
            </a:p>
          </p:txBody>
        </p:sp>
      </p:grpSp>
      <p:sp>
        <p:nvSpPr>
          <p:cNvPr id="83" name="Rectangle: Rounded Corners 82">
            <a:extLst>
              <a:ext uri="{FF2B5EF4-FFF2-40B4-BE49-F238E27FC236}">
                <a16:creationId xmlns:a16="http://schemas.microsoft.com/office/drawing/2014/main" id="{963C64C5-7CD8-E722-B0D1-A948B6DC141D}"/>
              </a:ext>
              <a:ext uri="{C183D7F6-B498-43B3-948B-1728B52AA6E4}">
                <adec:decorative xmlns:adec="http://schemas.microsoft.com/office/drawing/2017/decorative" val="1"/>
              </a:ext>
            </a:extLst>
          </p:cNvPr>
          <p:cNvSpPr>
            <a:spLocks/>
          </p:cNvSpPr>
          <p:nvPr/>
        </p:nvSpPr>
        <p:spPr>
          <a:xfrm>
            <a:off x="6009859" y="643623"/>
            <a:ext cx="2370212"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4" name="Rectangle: Rounded Corners 83">
            <a:extLst>
              <a:ext uri="{FF2B5EF4-FFF2-40B4-BE49-F238E27FC236}">
                <a16:creationId xmlns:a16="http://schemas.microsoft.com/office/drawing/2014/main" id="{1B544943-3A5F-57D8-12D6-74F9432B895B}"/>
              </a:ext>
              <a:ext uri="{C183D7F6-B498-43B3-948B-1728B52AA6E4}">
                <adec:decorative xmlns:adec="http://schemas.microsoft.com/office/drawing/2017/decorative" val="1"/>
              </a:ext>
            </a:extLst>
          </p:cNvPr>
          <p:cNvSpPr>
            <a:spLocks/>
          </p:cNvSpPr>
          <p:nvPr/>
        </p:nvSpPr>
        <p:spPr>
          <a:xfrm>
            <a:off x="6607316" y="1853872"/>
            <a:ext cx="1772755"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5" name="Rectangle: Rounded Corners 84">
            <a:extLst>
              <a:ext uri="{FF2B5EF4-FFF2-40B4-BE49-F238E27FC236}">
                <a16:creationId xmlns:a16="http://schemas.microsoft.com/office/drawing/2014/main" id="{03CC029D-5DED-F44E-4DB2-4AFD9B54B5BE}"/>
              </a:ext>
              <a:ext uri="{C183D7F6-B498-43B3-948B-1728B52AA6E4}">
                <adec:decorative xmlns:adec="http://schemas.microsoft.com/office/drawing/2017/decorative" val="1"/>
              </a:ext>
            </a:extLst>
          </p:cNvPr>
          <p:cNvSpPr>
            <a:spLocks/>
          </p:cNvSpPr>
          <p:nvPr/>
        </p:nvSpPr>
        <p:spPr>
          <a:xfrm>
            <a:off x="6942260" y="3064121"/>
            <a:ext cx="4310152"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9" name="Rectangle: Rounded Corners 88">
            <a:extLst>
              <a:ext uri="{FF2B5EF4-FFF2-40B4-BE49-F238E27FC236}">
                <a16:creationId xmlns:a16="http://schemas.microsoft.com/office/drawing/2014/main" id="{190878F6-438B-CF4C-F8D7-3EA716C2E677}"/>
              </a:ext>
              <a:ext uri="{C183D7F6-B498-43B3-948B-1728B52AA6E4}">
                <adec:decorative xmlns:adec="http://schemas.microsoft.com/office/drawing/2017/decorative" val="1"/>
              </a:ext>
            </a:extLst>
          </p:cNvPr>
          <p:cNvSpPr>
            <a:spLocks/>
          </p:cNvSpPr>
          <p:nvPr/>
        </p:nvSpPr>
        <p:spPr>
          <a:xfrm>
            <a:off x="6009859" y="5484619"/>
            <a:ext cx="5242553"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7" name="Rectangle: Rounded Corners 86">
            <a:extLst>
              <a:ext uri="{FF2B5EF4-FFF2-40B4-BE49-F238E27FC236}">
                <a16:creationId xmlns:a16="http://schemas.microsoft.com/office/drawing/2014/main" id="{618BE206-E1B9-043F-DB41-763F0D14AB0E}"/>
              </a:ext>
              <a:ext uri="{C183D7F6-B498-43B3-948B-1728B52AA6E4}">
                <adec:decorative xmlns:adec="http://schemas.microsoft.com/office/drawing/2017/decorative" val="1"/>
              </a:ext>
            </a:extLst>
          </p:cNvPr>
          <p:cNvSpPr>
            <a:spLocks/>
          </p:cNvSpPr>
          <p:nvPr/>
        </p:nvSpPr>
        <p:spPr>
          <a:xfrm>
            <a:off x="6607316" y="4274370"/>
            <a:ext cx="4645097"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cxnSp>
        <p:nvCxnSpPr>
          <p:cNvPr id="35" name="Straight Connector 34">
            <a:extLst>
              <a:ext uri="{FF2B5EF4-FFF2-40B4-BE49-F238E27FC236}">
                <a16:creationId xmlns:a16="http://schemas.microsoft.com/office/drawing/2014/main" id="{B7AAE288-803E-553B-ED7C-8FD52C0E80C9}"/>
              </a:ext>
              <a:ext uri="{C183D7F6-B498-43B3-948B-1728B52AA6E4}">
                <adec:decorative xmlns:adec="http://schemas.microsoft.com/office/drawing/2017/decorative" val="1"/>
              </a:ext>
            </a:extLst>
          </p:cNvPr>
          <p:cNvCxnSpPr>
            <a:cxnSpLocks/>
            <a:endCxn id="109" idx="2"/>
          </p:cNvCxnSpPr>
          <p:nvPr/>
        </p:nvCxnSpPr>
        <p:spPr>
          <a:xfrm flipV="1">
            <a:off x="4051209" y="5849498"/>
            <a:ext cx="1302043" cy="3599"/>
          </a:xfrm>
          <a:prstGeom prst="line">
            <a:avLst/>
          </a:prstGeom>
          <a:ln>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43D065B6-7785-2360-24DC-A181D76B376E}"/>
              </a:ext>
              <a:ext uri="{C183D7F6-B498-43B3-948B-1728B52AA6E4}">
                <adec:decorative xmlns:adec="http://schemas.microsoft.com/office/drawing/2017/decorative" val="1"/>
              </a:ext>
            </a:extLst>
          </p:cNvPr>
          <p:cNvSpPr/>
          <p:nvPr/>
        </p:nvSpPr>
        <p:spPr>
          <a:xfrm>
            <a:off x="3907976" y="931446"/>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8" name="Oval 57">
            <a:extLst>
              <a:ext uri="{FF2B5EF4-FFF2-40B4-BE49-F238E27FC236}">
                <a16:creationId xmlns:a16="http://schemas.microsoft.com/office/drawing/2014/main" id="{818EB902-815D-9CA2-4C9A-73312EA6300A}"/>
              </a:ext>
              <a:ext uri="{C183D7F6-B498-43B3-948B-1728B52AA6E4}">
                <adec:decorative xmlns:adec="http://schemas.microsoft.com/office/drawing/2017/decorative" val="1"/>
              </a:ext>
            </a:extLst>
          </p:cNvPr>
          <p:cNvSpPr/>
          <p:nvPr/>
        </p:nvSpPr>
        <p:spPr>
          <a:xfrm>
            <a:off x="3907976" y="5772441"/>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1" name="Oval 60">
            <a:extLst>
              <a:ext uri="{FF2B5EF4-FFF2-40B4-BE49-F238E27FC236}">
                <a16:creationId xmlns:a16="http://schemas.microsoft.com/office/drawing/2014/main" id="{39FFC38C-3AF0-9404-BD40-8E6369DFB293}"/>
              </a:ext>
              <a:ext uri="{C183D7F6-B498-43B3-948B-1728B52AA6E4}">
                <adec:decorative xmlns:adec="http://schemas.microsoft.com/office/drawing/2017/decorative" val="1"/>
              </a:ext>
            </a:extLst>
          </p:cNvPr>
          <p:cNvSpPr/>
          <p:nvPr/>
        </p:nvSpPr>
        <p:spPr>
          <a:xfrm>
            <a:off x="4524169" y="2141695"/>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2" name="Oval 61">
            <a:extLst>
              <a:ext uri="{FF2B5EF4-FFF2-40B4-BE49-F238E27FC236}">
                <a16:creationId xmlns:a16="http://schemas.microsoft.com/office/drawing/2014/main" id="{02C46AF8-1071-3660-0306-72D8777F6E2C}"/>
              </a:ext>
              <a:ext uri="{C183D7F6-B498-43B3-948B-1728B52AA6E4}">
                <adec:decorative xmlns:adec="http://schemas.microsoft.com/office/drawing/2017/decorative" val="1"/>
              </a:ext>
            </a:extLst>
          </p:cNvPr>
          <p:cNvSpPr/>
          <p:nvPr/>
        </p:nvSpPr>
        <p:spPr>
          <a:xfrm>
            <a:off x="4524169" y="4562193"/>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3" name="Oval 62">
            <a:extLst>
              <a:ext uri="{FF2B5EF4-FFF2-40B4-BE49-F238E27FC236}">
                <a16:creationId xmlns:a16="http://schemas.microsoft.com/office/drawing/2014/main" id="{EF7AD9B5-FCBA-B59C-3C2C-BE73FE5872B2}"/>
              </a:ext>
              <a:ext uri="{C183D7F6-B498-43B3-948B-1728B52AA6E4}">
                <adec:decorative xmlns:adec="http://schemas.microsoft.com/office/drawing/2017/decorative" val="1"/>
              </a:ext>
            </a:extLst>
          </p:cNvPr>
          <p:cNvSpPr/>
          <p:nvPr/>
        </p:nvSpPr>
        <p:spPr>
          <a:xfrm>
            <a:off x="4714101" y="3351943"/>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65" name="Straight Connector 64">
            <a:extLst>
              <a:ext uri="{FF2B5EF4-FFF2-40B4-BE49-F238E27FC236}">
                <a16:creationId xmlns:a16="http://schemas.microsoft.com/office/drawing/2014/main" id="{01F29534-8231-DED8-CC89-89E71A14F022}"/>
              </a:ext>
              <a:ext uri="{C183D7F6-B498-43B3-948B-1728B52AA6E4}">
                <adec:decorative xmlns:adec="http://schemas.microsoft.com/office/drawing/2017/decorative" val="1"/>
              </a:ext>
            </a:extLst>
          </p:cNvPr>
          <p:cNvCxnSpPr>
            <a:cxnSpLocks/>
          </p:cNvCxnSpPr>
          <p:nvPr/>
        </p:nvCxnSpPr>
        <p:spPr>
          <a:xfrm flipV="1">
            <a:off x="4678282" y="2218751"/>
            <a:ext cx="1272427"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060BF14-E387-79E8-5AC2-E7919069ED73}"/>
              </a:ext>
              <a:ext uri="{C183D7F6-B498-43B3-948B-1728B52AA6E4}">
                <adec:decorative xmlns:adec="http://schemas.microsoft.com/office/drawing/2017/decorative" val="1"/>
              </a:ext>
            </a:extLst>
          </p:cNvPr>
          <p:cNvCxnSpPr>
            <a:cxnSpLocks/>
            <a:stCxn id="57" idx="6"/>
            <a:endCxn id="95" idx="2"/>
          </p:cNvCxnSpPr>
          <p:nvPr/>
        </p:nvCxnSpPr>
        <p:spPr>
          <a:xfrm flipV="1">
            <a:off x="4062089" y="1008502"/>
            <a:ext cx="1323814"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24C2C3EC-1341-C9D9-2FE0-2873954A5CF4}"/>
              </a:ext>
              <a:ext uri="{C183D7F6-B498-43B3-948B-1728B52AA6E4}">
                <adec:decorative xmlns:adec="http://schemas.microsoft.com/office/drawing/2017/decorative" val="1"/>
              </a:ext>
            </a:extLst>
          </p:cNvPr>
          <p:cNvCxnSpPr>
            <a:cxnSpLocks/>
            <a:stCxn id="63" idx="6"/>
            <a:endCxn id="115" idx="2"/>
          </p:cNvCxnSpPr>
          <p:nvPr/>
        </p:nvCxnSpPr>
        <p:spPr>
          <a:xfrm>
            <a:off x="4868214" y="3429000"/>
            <a:ext cx="14334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9C73EF68-1D91-616E-7D02-C419EA123A5C}"/>
              </a:ext>
              <a:ext uri="{C183D7F6-B498-43B3-948B-1728B52AA6E4}">
                <adec:decorative xmlns:adec="http://schemas.microsoft.com/office/drawing/2017/decorative" val="1"/>
              </a:ext>
            </a:extLst>
          </p:cNvPr>
          <p:cNvCxnSpPr>
            <a:cxnSpLocks/>
            <a:stCxn id="62" idx="6"/>
            <a:endCxn id="120" idx="2"/>
          </p:cNvCxnSpPr>
          <p:nvPr/>
        </p:nvCxnSpPr>
        <p:spPr>
          <a:xfrm flipV="1">
            <a:off x="4678282" y="4639249"/>
            <a:ext cx="1288420" cy="1"/>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BD683FDB-727D-07BE-AC98-CCC82CC94EA6}"/>
              </a:ext>
              <a:ext uri="{C183D7F6-B498-43B3-948B-1728B52AA6E4}">
                <adec:decorative xmlns:adec="http://schemas.microsoft.com/office/drawing/2017/decorative" val="1"/>
              </a:ext>
            </a:extLst>
          </p:cNvPr>
          <p:cNvSpPr>
            <a:spLocks/>
          </p:cNvSpPr>
          <p:nvPr/>
        </p:nvSpPr>
        <p:spPr>
          <a:xfrm>
            <a:off x="8558454" y="643622"/>
            <a:ext cx="2693958" cy="1940008"/>
          </a:xfrm>
          <a:prstGeom prst="roundRect">
            <a:avLst>
              <a:gd name="adj" fmla="val 4048"/>
            </a:avLst>
          </a:prstGeom>
          <a:gradFill flip="none" rotWithShape="1">
            <a:gsLst>
              <a:gs pos="92000">
                <a:schemeClr val="bg1">
                  <a:alpha val="62000"/>
                </a:schemeClr>
              </a:gs>
              <a:gs pos="100000">
                <a:schemeClr val="bg1"/>
              </a:gs>
            </a:gsLst>
            <a:path path="rect">
              <a:fillToRect l="50000" t="50000" r="50000" b="50000"/>
            </a:path>
            <a:tileRect/>
          </a:gra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20" name="Title 7">
            <a:extLst>
              <a:ext uri="{FF2B5EF4-FFF2-40B4-BE49-F238E27FC236}">
                <a16:creationId xmlns:a16="http://schemas.microsoft.com/office/drawing/2014/main" id="{99A0BCF4-9842-C338-2EA3-F86B6A277C22}"/>
              </a:ext>
            </a:extLst>
          </p:cNvPr>
          <p:cNvSpPr txBox="1">
            <a:spLocks noGrp="1"/>
          </p:cNvSpPr>
          <p:nvPr>
            <p:ph type="title" idx="4294967295"/>
          </p:nvPr>
        </p:nvSpPr>
        <p:spPr>
          <a:xfrm>
            <a:off x="495300" y="1902920"/>
            <a:ext cx="3057070" cy="2903359"/>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594623" rtl="0" eaLnBrk="1" latinLnBrk="0" hangingPunct="1">
              <a:lnSpc>
                <a:spcPct val="100000"/>
              </a:lnSpc>
              <a:spcBef>
                <a:spcPct val="0"/>
              </a:spcBef>
              <a:buNone/>
              <a:defRPr lang="en-US" sz="2295" b="0" kern="1200" cap="none" spc="-32" baseline="0">
                <a:ln w="3175">
                  <a:noFill/>
                </a:ln>
                <a:solidFill>
                  <a:schemeClr val="tx1"/>
                </a:solidFill>
                <a:effectLst/>
                <a:latin typeface="+mj-lt"/>
                <a:ea typeface="+mn-ea"/>
                <a:cs typeface="Segoe Sans Display Semibold" pitchFamily="2" charset="0"/>
              </a:defRPr>
            </a:lvl1pPr>
          </a:lstStyle>
          <a:p>
            <a:pPr marL="0" marR="0" lvl="0" indent="0" algn="l" defTabSz="914225" rtl="0" eaLnBrk="1" fontAlgn="auto" latinLnBrk="0" hangingPunct="1">
              <a:lnSpc>
                <a:spcPct val="100000"/>
              </a:lnSpc>
              <a:spcBef>
                <a:spcPts val="0"/>
              </a:spcBef>
              <a:spcAft>
                <a:spcPts val="818"/>
              </a:spcAft>
              <a:buClrTx/>
              <a:buSzTx/>
              <a:buFontTx/>
              <a:buNone/>
              <a:tabLst/>
              <a:defRPr/>
            </a:pPr>
            <a:r>
              <a:rPr kumimoji="0" lang="en-US" sz="3200" b="0" i="0" u="none" strike="noStrike" kern="1200" cap="none" spc="-49" normalizeH="0" baseline="0" noProof="0">
                <a:ln w="3175">
                  <a:noFill/>
                </a:ln>
                <a:solidFill>
                  <a:schemeClr val="accent2"/>
                </a:solidFill>
                <a:effectLst/>
                <a:uLnTx/>
                <a:uFillTx/>
                <a:latin typeface="+mj-lt"/>
                <a:ea typeface="+mj-lt"/>
                <a:cs typeface="Segoe UI Semibold"/>
              </a:rPr>
              <a:t>Service opportunities begin before </a:t>
            </a:r>
            <a:br>
              <a:rPr kumimoji="0" lang="en-US" sz="3200" b="0" i="0" u="none" strike="noStrike" kern="1200" cap="none" spc="-49" normalizeH="0" baseline="0" noProof="0">
                <a:ln w="3175">
                  <a:noFill/>
                </a:ln>
                <a:solidFill>
                  <a:schemeClr val="accent2"/>
                </a:solidFill>
                <a:effectLst/>
                <a:uLnTx/>
                <a:uFillTx/>
                <a:latin typeface="+mj-lt"/>
                <a:ea typeface="+mj-lt"/>
                <a:cs typeface="Segoe UI Semibold"/>
              </a:rPr>
            </a:br>
            <a:r>
              <a:rPr kumimoji="0" lang="en-US" sz="3200" b="0" i="0" u="none" strike="noStrike" kern="1200" cap="none" spc="-49" normalizeH="0" baseline="0" noProof="0">
                <a:ln w="3175">
                  <a:noFill/>
                </a:ln>
                <a:solidFill>
                  <a:schemeClr val="accent2"/>
                </a:solidFill>
                <a:effectLst/>
                <a:uLnTx/>
                <a:uFillTx/>
                <a:latin typeface="+mj-lt"/>
                <a:ea typeface="+mj-lt"/>
                <a:cs typeface="Segoe UI Semibold"/>
              </a:rPr>
              <a:t>the pitch</a:t>
            </a:r>
          </a:p>
          <a:p>
            <a:pPr marL="0" marR="0" lvl="0" indent="0" algn="l" defTabSz="405414" rtl="0" eaLnBrk="1" fontAlgn="auto" latinLnBrk="0" hangingPunct="1">
              <a:lnSpc>
                <a:spcPct val="100000"/>
              </a:lnSpc>
              <a:spcBef>
                <a:spcPct val="0"/>
              </a:spcBef>
              <a:spcAft>
                <a:spcPts val="818"/>
              </a:spcAft>
              <a:buClrTx/>
              <a:buSzTx/>
              <a:buFontTx/>
              <a:buNone/>
              <a:tabLst/>
              <a:defRPr/>
            </a:pPr>
            <a:r>
              <a:rPr kumimoji="0" lang="en-US" sz="1800" b="0" i="0" u="none" strike="noStrike" kern="1200" cap="none" spc="-22" normalizeH="0" baseline="0" noProof="0">
                <a:ln w="3175">
                  <a:noFill/>
                </a:ln>
                <a:solidFill>
                  <a:schemeClr val="tx1"/>
                </a:solidFill>
                <a:effectLst/>
                <a:uLnTx/>
                <a:uFillTx/>
                <a:latin typeface="+mn-lt"/>
                <a:ea typeface="+mn-ea"/>
                <a:cs typeface="Segoe Sans Display Semibold" pitchFamily="2" charset="0"/>
              </a:rPr>
              <a:t>Offer new services for Copilot preparation when customers are in the “get AI-ready” phase</a:t>
            </a:r>
          </a:p>
        </p:txBody>
      </p:sp>
      <p:grpSp>
        <p:nvGrpSpPr>
          <p:cNvPr id="55" name="Group 54">
            <a:extLst>
              <a:ext uri="{FF2B5EF4-FFF2-40B4-BE49-F238E27FC236}">
                <a16:creationId xmlns:a16="http://schemas.microsoft.com/office/drawing/2014/main" id="{DD09D168-AF19-78EA-87C4-6F5364485E66}"/>
              </a:ext>
              <a:ext uri="{C183D7F6-B498-43B3-948B-1728B52AA6E4}">
                <adec:decorative xmlns:adec="http://schemas.microsoft.com/office/drawing/2017/decorative" val="1"/>
              </a:ext>
            </a:extLst>
          </p:cNvPr>
          <p:cNvGrpSpPr/>
          <p:nvPr/>
        </p:nvGrpSpPr>
        <p:grpSpPr>
          <a:xfrm>
            <a:off x="5353252" y="773408"/>
            <a:ext cx="470188" cy="470188"/>
            <a:chOff x="5353252" y="488026"/>
            <a:chExt cx="470188" cy="470188"/>
          </a:xfrm>
        </p:grpSpPr>
        <p:sp>
          <p:nvSpPr>
            <p:cNvPr id="10" name="Oval 9">
              <a:extLst>
                <a:ext uri="{FF2B5EF4-FFF2-40B4-BE49-F238E27FC236}">
                  <a16:creationId xmlns:a16="http://schemas.microsoft.com/office/drawing/2014/main" id="{5B7D2A77-C090-4252-AA62-5382425F1C97}"/>
                </a:ext>
              </a:extLst>
            </p:cNvPr>
            <p:cNvSpPr/>
            <p:nvPr/>
          </p:nvSpPr>
          <p:spPr bwMode="auto">
            <a:xfrm>
              <a:off x="5353252" y="488026"/>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a:solidFill>
                  <a:srgbClr val="F7F7F8"/>
                </a:solidFill>
                <a:latin typeface="Segoe Sans Text"/>
              </a:endParaRPr>
            </a:p>
          </p:txBody>
        </p:sp>
        <p:grpSp>
          <p:nvGrpSpPr>
            <p:cNvPr id="92" name="Group 91">
              <a:extLst>
                <a:ext uri="{FF2B5EF4-FFF2-40B4-BE49-F238E27FC236}">
                  <a16:creationId xmlns:a16="http://schemas.microsoft.com/office/drawing/2014/main" id="{366278BC-9A51-81D4-8915-8966D7DFE8A1}"/>
                </a:ext>
              </a:extLst>
            </p:cNvPr>
            <p:cNvGrpSpPr>
              <a:grpSpLocks/>
            </p:cNvGrpSpPr>
            <p:nvPr/>
          </p:nvGrpSpPr>
          <p:grpSpPr>
            <a:xfrm>
              <a:off x="5353252" y="488026"/>
              <a:ext cx="470188" cy="470188"/>
              <a:chOff x="3101063" y="1686958"/>
              <a:chExt cx="2149566" cy="2149566"/>
            </a:xfrm>
          </p:grpSpPr>
          <p:grpSp>
            <p:nvGrpSpPr>
              <p:cNvPr id="94" name="Group 93">
                <a:extLst>
                  <a:ext uri="{FF2B5EF4-FFF2-40B4-BE49-F238E27FC236}">
                    <a16:creationId xmlns:a16="http://schemas.microsoft.com/office/drawing/2014/main" id="{451149FE-D330-83D1-338D-019D1FDBF98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96" name="Oval 95">
                  <a:extLst>
                    <a:ext uri="{FF2B5EF4-FFF2-40B4-BE49-F238E27FC236}">
                      <a16:creationId xmlns:a16="http://schemas.microsoft.com/office/drawing/2014/main" id="{3BB252E5-C4CE-8745-D641-7AA74D919CEC}"/>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7" name="Oval 46_1">
                  <a:extLst>
                    <a:ext uri="{FF2B5EF4-FFF2-40B4-BE49-F238E27FC236}">
                      <a16:creationId xmlns:a16="http://schemas.microsoft.com/office/drawing/2014/main" id="{53F377E5-3CF8-E0E4-BF82-F0A53322ABF7}"/>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95" name="Oval 34_1">
                <a:extLst>
                  <a:ext uri="{FF2B5EF4-FFF2-40B4-BE49-F238E27FC236}">
                    <a16:creationId xmlns:a16="http://schemas.microsoft.com/office/drawing/2014/main" id="{C013F2E0-443A-48CA-B1BD-95F6A4025F62}"/>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5" name="Graphic 80" descr="Icon of a person with a chat bubble">
              <a:extLst>
                <a:ext uri="{FF2B5EF4-FFF2-40B4-BE49-F238E27FC236}">
                  <a16:creationId xmlns:a16="http://schemas.microsoft.com/office/drawing/2014/main" id="{D97BE4DA-32CE-2F78-D0EB-9539E2B3F048}"/>
                </a:ext>
              </a:extLst>
            </p:cNvPr>
            <p:cNvSpPr>
              <a:spLocks/>
            </p:cNvSpPr>
            <p:nvPr/>
          </p:nvSpPr>
          <p:spPr>
            <a:xfrm>
              <a:off x="5467523" y="589561"/>
              <a:ext cx="241647" cy="267119"/>
            </a:xfrm>
            <a:custGeom>
              <a:avLst/>
              <a:gdLst>
                <a:gd name="connsiteX0" fmla="*/ 98639 w 256381"/>
                <a:gd name="connsiteY0" fmla="*/ 182139 h 283406"/>
                <a:gd name="connsiteX1" fmla="*/ 108220 w 256381"/>
                <a:gd name="connsiteY1" fmla="*/ 161898 h 283406"/>
                <a:gd name="connsiteX2" fmla="*/ 30361 w 256381"/>
                <a:gd name="connsiteY2" fmla="*/ 161898 h 283406"/>
                <a:gd name="connsiteX3" fmla="*/ 0 w 256381"/>
                <a:gd name="connsiteY3" fmla="*/ 192259 h 283406"/>
                <a:gd name="connsiteX4" fmla="*/ 0 w 256381"/>
                <a:gd name="connsiteY4" fmla="*/ 200045 h 283406"/>
                <a:gd name="connsiteX5" fmla="*/ 12117 w 256381"/>
                <a:gd name="connsiteY5" fmla="*/ 232916 h 283406"/>
                <a:gd name="connsiteX6" fmla="*/ 95671 w 256381"/>
                <a:gd name="connsiteY6" fmla="*/ 269524 h 283406"/>
                <a:gd name="connsiteX7" fmla="*/ 101756 w 256381"/>
                <a:gd name="connsiteY7" fmla="*/ 249553 h 283406"/>
                <a:gd name="connsiteX8" fmla="*/ 27514 w 256381"/>
                <a:gd name="connsiteY8" fmla="*/ 219773 h 283406"/>
                <a:gd name="connsiteX9" fmla="*/ 20241 w 256381"/>
                <a:gd name="connsiteY9" fmla="*/ 200045 h 283406"/>
                <a:gd name="connsiteX10" fmla="*/ 20241 w 256381"/>
                <a:gd name="connsiteY10" fmla="*/ 192245 h 283406"/>
                <a:gd name="connsiteX11" fmla="*/ 30361 w 256381"/>
                <a:gd name="connsiteY11" fmla="*/ 182139 h 283406"/>
                <a:gd name="connsiteX12" fmla="*/ 98639 w 256381"/>
                <a:gd name="connsiteY12" fmla="*/ 182139 h 283406"/>
                <a:gd name="connsiteX13" fmla="*/ 107937 w 256381"/>
                <a:gd name="connsiteY13" fmla="*/ 0 h 283406"/>
                <a:gd name="connsiteX14" fmla="*/ 175419 w 256381"/>
                <a:gd name="connsiteY14" fmla="*/ 67482 h 283406"/>
                <a:gd name="connsiteX15" fmla="*/ 107937 w 256381"/>
                <a:gd name="connsiteY15" fmla="*/ 134964 h 283406"/>
                <a:gd name="connsiteX16" fmla="*/ 40454 w 256381"/>
                <a:gd name="connsiteY16" fmla="*/ 67482 h 283406"/>
                <a:gd name="connsiteX17" fmla="*/ 107937 w 256381"/>
                <a:gd name="connsiteY17" fmla="*/ 0 h 283406"/>
                <a:gd name="connsiteX18" fmla="*/ 107937 w 256381"/>
                <a:gd name="connsiteY18" fmla="*/ 20241 h 283406"/>
                <a:gd name="connsiteX19" fmla="*/ 60695 w 256381"/>
                <a:gd name="connsiteY19" fmla="*/ 67482 h 283406"/>
                <a:gd name="connsiteX20" fmla="*/ 107937 w 256381"/>
                <a:gd name="connsiteY20" fmla="*/ 114724 h 283406"/>
                <a:gd name="connsiteX21" fmla="*/ 155178 w 256381"/>
                <a:gd name="connsiteY21" fmla="*/ 67482 h 283406"/>
                <a:gd name="connsiteX22" fmla="*/ 107937 w 256381"/>
                <a:gd name="connsiteY22" fmla="*/ 20241 h 283406"/>
                <a:gd name="connsiteX23" fmla="*/ 256381 w 256381"/>
                <a:gd name="connsiteY23" fmla="*/ 209153 h 283406"/>
                <a:gd name="connsiteX24" fmla="*/ 182176 w 256381"/>
                <a:gd name="connsiteY24" fmla="*/ 283407 h 283406"/>
                <a:gd name="connsiteX25" fmla="*/ 146164 w 256381"/>
                <a:gd name="connsiteY25" fmla="*/ 274099 h 283406"/>
                <a:gd name="connsiteX26" fmla="*/ 116653 w 256381"/>
                <a:gd name="connsiteY26" fmla="*/ 283072 h 283406"/>
                <a:gd name="connsiteX27" fmla="*/ 108233 w 256381"/>
                <a:gd name="connsiteY27" fmla="*/ 278584 h 283406"/>
                <a:gd name="connsiteX28" fmla="*/ 108233 w 256381"/>
                <a:gd name="connsiteY28" fmla="*/ 274652 h 283406"/>
                <a:gd name="connsiteX29" fmla="*/ 117220 w 256381"/>
                <a:gd name="connsiteY29" fmla="*/ 245141 h 283406"/>
                <a:gd name="connsiteX30" fmla="*/ 146183 w 256381"/>
                <a:gd name="connsiteY30" fmla="*/ 144240 h 283406"/>
                <a:gd name="connsiteX31" fmla="*/ 247084 w 256381"/>
                <a:gd name="connsiteY31" fmla="*/ 173202 h 283406"/>
                <a:gd name="connsiteX32" fmla="*/ 256381 w 256381"/>
                <a:gd name="connsiteY32" fmla="*/ 209126 h 283406"/>
                <a:gd name="connsiteX33" fmla="*/ 155151 w 256381"/>
                <a:gd name="connsiteY33" fmla="*/ 188913 h 283406"/>
                <a:gd name="connsiteX34" fmla="*/ 148404 w 256381"/>
                <a:gd name="connsiteY34" fmla="*/ 195659 h 283406"/>
                <a:gd name="connsiteX35" fmla="*/ 155151 w 256381"/>
                <a:gd name="connsiteY35" fmla="*/ 202406 h 283406"/>
                <a:gd name="connsiteX36" fmla="*/ 209153 w 256381"/>
                <a:gd name="connsiteY36" fmla="*/ 202406 h 283406"/>
                <a:gd name="connsiteX37" fmla="*/ 215900 w 256381"/>
                <a:gd name="connsiteY37" fmla="*/ 195659 h 283406"/>
                <a:gd name="connsiteX38" fmla="*/ 209153 w 256381"/>
                <a:gd name="connsiteY38" fmla="*/ 188913 h 283406"/>
                <a:gd name="connsiteX39" fmla="*/ 155178 w 256381"/>
                <a:gd name="connsiteY39" fmla="*/ 188913 h 283406"/>
                <a:gd name="connsiteX40" fmla="*/ 148404 w 256381"/>
                <a:gd name="connsiteY40" fmla="*/ 222647 h 283406"/>
                <a:gd name="connsiteX41" fmla="*/ 155151 w 256381"/>
                <a:gd name="connsiteY41" fmla="*/ 229394 h 283406"/>
                <a:gd name="connsiteX42" fmla="*/ 182139 w 256381"/>
                <a:gd name="connsiteY42" fmla="*/ 229394 h 283406"/>
                <a:gd name="connsiteX43" fmla="*/ 188886 w 256381"/>
                <a:gd name="connsiteY43" fmla="*/ 222647 h 283406"/>
                <a:gd name="connsiteX44" fmla="*/ 182139 w 256381"/>
                <a:gd name="connsiteY44" fmla="*/ 215900 h 283406"/>
                <a:gd name="connsiteX45" fmla="*/ 155151 w 256381"/>
                <a:gd name="connsiteY45" fmla="*/ 215900 h 283406"/>
                <a:gd name="connsiteX46" fmla="*/ 148404 w 256381"/>
                <a:gd name="connsiteY46" fmla="*/ 222647 h 2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56381" h="283406">
                  <a:moveTo>
                    <a:pt x="98639" y="182139"/>
                  </a:moveTo>
                  <a:cubicBezTo>
                    <a:pt x="100952" y="175009"/>
                    <a:pt x="104172" y="168206"/>
                    <a:pt x="108220" y="161898"/>
                  </a:cubicBezTo>
                  <a:lnTo>
                    <a:pt x="30361" y="161898"/>
                  </a:lnTo>
                  <a:cubicBezTo>
                    <a:pt x="13593" y="161898"/>
                    <a:pt x="0" y="175492"/>
                    <a:pt x="0" y="192259"/>
                  </a:cubicBezTo>
                  <a:lnTo>
                    <a:pt x="0" y="200045"/>
                  </a:lnTo>
                  <a:cubicBezTo>
                    <a:pt x="0" y="212095"/>
                    <a:pt x="4305" y="223753"/>
                    <a:pt x="12117" y="232916"/>
                  </a:cubicBezTo>
                  <a:cubicBezTo>
                    <a:pt x="31184" y="255234"/>
                    <a:pt x="59224" y="267352"/>
                    <a:pt x="95671" y="269524"/>
                  </a:cubicBezTo>
                  <a:lnTo>
                    <a:pt x="101756" y="249553"/>
                  </a:lnTo>
                  <a:cubicBezTo>
                    <a:pt x="67995" y="248474"/>
                    <a:pt x="43477" y="238462"/>
                    <a:pt x="27514" y="219773"/>
                  </a:cubicBezTo>
                  <a:cubicBezTo>
                    <a:pt x="22817" y="214273"/>
                    <a:pt x="20238" y="207278"/>
                    <a:pt x="20241" y="200045"/>
                  </a:cubicBezTo>
                  <a:lnTo>
                    <a:pt x="20241" y="192245"/>
                  </a:lnTo>
                  <a:cubicBezTo>
                    <a:pt x="20241" y="186673"/>
                    <a:pt x="24775" y="182139"/>
                    <a:pt x="30361" y="182139"/>
                  </a:cubicBezTo>
                  <a:lnTo>
                    <a:pt x="98639" y="182139"/>
                  </a:lnTo>
                  <a:close/>
                  <a:moveTo>
                    <a:pt x="107937" y="0"/>
                  </a:moveTo>
                  <a:cubicBezTo>
                    <a:pt x="145206" y="0"/>
                    <a:pt x="175419" y="30213"/>
                    <a:pt x="175419" y="67482"/>
                  </a:cubicBezTo>
                  <a:cubicBezTo>
                    <a:pt x="175419" y="104752"/>
                    <a:pt x="145206" y="134964"/>
                    <a:pt x="107937" y="134964"/>
                  </a:cubicBezTo>
                  <a:cubicBezTo>
                    <a:pt x="70667" y="134964"/>
                    <a:pt x="40454" y="104752"/>
                    <a:pt x="40454" y="67482"/>
                  </a:cubicBezTo>
                  <a:cubicBezTo>
                    <a:pt x="40454" y="30213"/>
                    <a:pt x="70667" y="0"/>
                    <a:pt x="107937" y="0"/>
                  </a:cubicBezTo>
                  <a:close/>
                  <a:moveTo>
                    <a:pt x="107937" y="20241"/>
                  </a:moveTo>
                  <a:cubicBezTo>
                    <a:pt x="81846" y="20241"/>
                    <a:pt x="60695" y="41391"/>
                    <a:pt x="60695" y="67482"/>
                  </a:cubicBezTo>
                  <a:cubicBezTo>
                    <a:pt x="60695" y="93573"/>
                    <a:pt x="81846" y="114724"/>
                    <a:pt x="107937" y="114724"/>
                  </a:cubicBezTo>
                  <a:cubicBezTo>
                    <a:pt x="134027" y="114724"/>
                    <a:pt x="155178" y="93573"/>
                    <a:pt x="155178" y="67482"/>
                  </a:cubicBezTo>
                  <a:cubicBezTo>
                    <a:pt x="155178" y="41391"/>
                    <a:pt x="134027" y="20241"/>
                    <a:pt x="107937" y="20241"/>
                  </a:cubicBezTo>
                  <a:close/>
                  <a:moveTo>
                    <a:pt x="256381" y="209153"/>
                  </a:moveTo>
                  <a:cubicBezTo>
                    <a:pt x="256395" y="250148"/>
                    <a:pt x="223172" y="283393"/>
                    <a:pt x="182176" y="283407"/>
                  </a:cubicBezTo>
                  <a:cubicBezTo>
                    <a:pt x="169576" y="283409"/>
                    <a:pt x="157183" y="280207"/>
                    <a:pt x="146164" y="274099"/>
                  </a:cubicBezTo>
                  <a:lnTo>
                    <a:pt x="116653" y="283072"/>
                  </a:lnTo>
                  <a:cubicBezTo>
                    <a:pt x="113088" y="284158"/>
                    <a:pt x="109320" y="282149"/>
                    <a:pt x="108233" y="278584"/>
                  </a:cubicBezTo>
                  <a:cubicBezTo>
                    <a:pt x="107843" y="277302"/>
                    <a:pt x="107843" y="275934"/>
                    <a:pt x="108233" y="274652"/>
                  </a:cubicBezTo>
                  <a:lnTo>
                    <a:pt x="117220" y="245141"/>
                  </a:lnTo>
                  <a:cubicBezTo>
                    <a:pt x="97355" y="209280"/>
                    <a:pt x="110322" y="164106"/>
                    <a:pt x="146183" y="144240"/>
                  </a:cubicBezTo>
                  <a:cubicBezTo>
                    <a:pt x="182044" y="124375"/>
                    <a:pt x="227219" y="137341"/>
                    <a:pt x="247084" y="173202"/>
                  </a:cubicBezTo>
                  <a:cubicBezTo>
                    <a:pt x="253175" y="184196"/>
                    <a:pt x="256373" y="196558"/>
                    <a:pt x="256381" y="209126"/>
                  </a:cubicBezTo>
                  <a:close/>
                  <a:moveTo>
                    <a:pt x="155151" y="188913"/>
                  </a:moveTo>
                  <a:cubicBezTo>
                    <a:pt x="151426" y="188913"/>
                    <a:pt x="148404" y="191934"/>
                    <a:pt x="148404" y="195659"/>
                  </a:cubicBezTo>
                  <a:cubicBezTo>
                    <a:pt x="148404" y="199385"/>
                    <a:pt x="151426" y="202406"/>
                    <a:pt x="155151" y="202406"/>
                  </a:cubicBezTo>
                  <a:lnTo>
                    <a:pt x="209153" y="202406"/>
                  </a:lnTo>
                  <a:cubicBezTo>
                    <a:pt x="212879" y="202406"/>
                    <a:pt x="215900" y="199385"/>
                    <a:pt x="215900" y="195659"/>
                  </a:cubicBezTo>
                  <a:cubicBezTo>
                    <a:pt x="215900" y="191934"/>
                    <a:pt x="212879" y="188913"/>
                    <a:pt x="209153" y="188913"/>
                  </a:cubicBezTo>
                  <a:lnTo>
                    <a:pt x="155178" y="188913"/>
                  </a:lnTo>
                  <a:close/>
                  <a:moveTo>
                    <a:pt x="148404" y="222647"/>
                  </a:moveTo>
                  <a:cubicBezTo>
                    <a:pt x="148404" y="226373"/>
                    <a:pt x="151426" y="229394"/>
                    <a:pt x="155151" y="229394"/>
                  </a:cubicBezTo>
                  <a:lnTo>
                    <a:pt x="182139" y="229394"/>
                  </a:lnTo>
                  <a:cubicBezTo>
                    <a:pt x="185864" y="229394"/>
                    <a:pt x="188886" y="226373"/>
                    <a:pt x="188886" y="222647"/>
                  </a:cubicBezTo>
                  <a:cubicBezTo>
                    <a:pt x="188886" y="218921"/>
                    <a:pt x="185864" y="215900"/>
                    <a:pt x="182139" y="215900"/>
                  </a:cubicBezTo>
                  <a:lnTo>
                    <a:pt x="155151" y="215900"/>
                  </a:lnTo>
                  <a:cubicBezTo>
                    <a:pt x="151426" y="215900"/>
                    <a:pt x="148404" y="218921"/>
                    <a:pt x="148404" y="222647"/>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0" name="TextBox 39">
            <a:extLst>
              <a:ext uri="{FF2B5EF4-FFF2-40B4-BE49-F238E27FC236}">
                <a16:creationId xmlns:a16="http://schemas.microsoft.com/office/drawing/2014/main" id="{A4107765-1EE7-9E17-54BA-45AD136976B9}"/>
              </a:ext>
              <a:ext uri="{C183D7F6-B498-43B3-948B-1728B52AA6E4}">
                <adec:decorative xmlns:adec="http://schemas.microsoft.com/office/drawing/2017/decorative" val="0"/>
              </a:ext>
            </a:extLst>
          </p:cNvPr>
          <p:cNvSpPr txBox="1">
            <a:spLocks/>
          </p:cNvSpPr>
          <p:nvPr/>
        </p:nvSpPr>
        <p:spPr>
          <a:xfrm>
            <a:off x="6364889" y="870002"/>
            <a:ext cx="963420"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32472" fontAlgn="base">
              <a:spcBef>
                <a:spcPct val="0"/>
              </a:spcBef>
              <a:spcAft>
                <a:spcPct val="0"/>
              </a:spcAft>
              <a:defRPr sz="1800" b="1">
                <a:solidFill>
                  <a:srgbClr val="FFFFFF"/>
                </a:solidFill>
                <a:latin typeface="Segoe UI Semibold"/>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defTabSz="405297">
              <a:defRPr/>
            </a:pPr>
            <a:r>
              <a:rPr lang="en-US" b="0">
                <a:solidFill>
                  <a:srgbClr val="454142"/>
                </a:solidFill>
                <a:latin typeface="+mj-lt"/>
                <a:cs typeface="Segoe UI Semibold"/>
              </a:rPr>
              <a:t>Advisory</a:t>
            </a:r>
          </a:p>
        </p:txBody>
      </p:sp>
      <p:grpSp>
        <p:nvGrpSpPr>
          <p:cNvPr id="49" name="Group 48">
            <a:extLst>
              <a:ext uri="{FF2B5EF4-FFF2-40B4-BE49-F238E27FC236}">
                <a16:creationId xmlns:a16="http://schemas.microsoft.com/office/drawing/2014/main" id="{DEFAB9E2-649A-34F5-4B1E-357578BAD045}"/>
              </a:ext>
              <a:ext uri="{C183D7F6-B498-43B3-948B-1728B52AA6E4}">
                <adec:decorative xmlns:adec="http://schemas.microsoft.com/office/drawing/2017/decorative" val="1"/>
              </a:ext>
            </a:extLst>
          </p:cNvPr>
          <p:cNvGrpSpPr/>
          <p:nvPr/>
        </p:nvGrpSpPr>
        <p:grpSpPr>
          <a:xfrm>
            <a:off x="5950709" y="1983657"/>
            <a:ext cx="470188" cy="470188"/>
            <a:chOff x="5950709" y="1521871"/>
            <a:chExt cx="470188" cy="470188"/>
          </a:xfrm>
        </p:grpSpPr>
        <p:grpSp>
          <p:nvGrpSpPr>
            <p:cNvPr id="99" name="Group 98">
              <a:extLst>
                <a:ext uri="{FF2B5EF4-FFF2-40B4-BE49-F238E27FC236}">
                  <a16:creationId xmlns:a16="http://schemas.microsoft.com/office/drawing/2014/main" id="{A2DD8FF7-E59C-310A-4B96-5A538D10D9D5}"/>
                </a:ext>
              </a:extLst>
            </p:cNvPr>
            <p:cNvGrpSpPr>
              <a:grpSpLocks/>
            </p:cNvGrpSpPr>
            <p:nvPr/>
          </p:nvGrpSpPr>
          <p:grpSpPr>
            <a:xfrm>
              <a:off x="5950709" y="1521871"/>
              <a:ext cx="470188" cy="470188"/>
              <a:chOff x="3101063" y="1686958"/>
              <a:chExt cx="2149566" cy="2149566"/>
            </a:xfrm>
          </p:grpSpPr>
          <p:grpSp>
            <p:nvGrpSpPr>
              <p:cNvPr id="100" name="Group 99">
                <a:extLst>
                  <a:ext uri="{FF2B5EF4-FFF2-40B4-BE49-F238E27FC236}">
                    <a16:creationId xmlns:a16="http://schemas.microsoft.com/office/drawing/2014/main" id="{60BAE30D-6E79-1078-1B09-E29EB25974B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2" name="Oval 101">
                  <a:extLst>
                    <a:ext uri="{FF2B5EF4-FFF2-40B4-BE49-F238E27FC236}">
                      <a16:creationId xmlns:a16="http://schemas.microsoft.com/office/drawing/2014/main" id="{00FE9208-346C-B65D-3138-D5C2EB93A192}"/>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3" name="Oval 46_1">
                  <a:extLst>
                    <a:ext uri="{FF2B5EF4-FFF2-40B4-BE49-F238E27FC236}">
                      <a16:creationId xmlns:a16="http://schemas.microsoft.com/office/drawing/2014/main" id="{3F4CB547-F4F1-9868-DD82-FAC43BE7BFFF}"/>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1" name="Oval 34_1">
                <a:extLst>
                  <a:ext uri="{FF2B5EF4-FFF2-40B4-BE49-F238E27FC236}">
                    <a16:creationId xmlns:a16="http://schemas.microsoft.com/office/drawing/2014/main" id="{1D5236F9-4667-4EFF-5931-B77AD001E295}"/>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7" name="Graphic 37" descr="Icon of a handshake">
              <a:extLst>
                <a:ext uri="{FF2B5EF4-FFF2-40B4-BE49-F238E27FC236}">
                  <a16:creationId xmlns:a16="http://schemas.microsoft.com/office/drawing/2014/main" id="{FF4FD55D-B0B9-840B-83C2-66C4AD45FD22}"/>
                </a:ext>
              </a:extLst>
            </p:cNvPr>
            <p:cNvSpPr>
              <a:spLocks/>
            </p:cNvSpPr>
            <p:nvPr/>
          </p:nvSpPr>
          <p:spPr>
            <a:xfrm>
              <a:off x="6085953" y="1666703"/>
              <a:ext cx="199700" cy="180525"/>
            </a:xfrm>
            <a:custGeom>
              <a:avLst/>
              <a:gdLst>
                <a:gd name="connsiteX0" fmla="*/ 143312 w 279350"/>
                <a:gd name="connsiteY0" fmla="*/ 1 h 252526"/>
                <a:gd name="connsiteX1" fmla="*/ 135192 w 279350"/>
                <a:gd name="connsiteY1" fmla="*/ 3864 h 252526"/>
                <a:gd name="connsiteX2" fmla="*/ 134380 w 279350"/>
                <a:gd name="connsiteY2" fmla="*/ 4466 h 252526"/>
                <a:gd name="connsiteX3" fmla="*/ 46663 w 279350"/>
                <a:gd name="connsiteY3" fmla="*/ 26207 h 252526"/>
                <a:gd name="connsiteX4" fmla="*/ 22361 w 279350"/>
                <a:gd name="connsiteY4" fmla="*/ 103340 h 252526"/>
                <a:gd name="connsiteX5" fmla="*/ 22151 w 279350"/>
                <a:gd name="connsiteY5" fmla="*/ 103550 h 252526"/>
                <a:gd name="connsiteX6" fmla="*/ 8741 w 279350"/>
                <a:gd name="connsiteY6" fmla="*/ 116863 h 252526"/>
                <a:gd name="connsiteX7" fmla="*/ 8546 w 279350"/>
                <a:gd name="connsiteY7" fmla="*/ 158595 h 252526"/>
                <a:gd name="connsiteX8" fmla="*/ 8741 w 279350"/>
                <a:gd name="connsiteY8" fmla="*/ 158790 h 252526"/>
                <a:gd name="connsiteX9" fmla="*/ 33841 w 279350"/>
                <a:gd name="connsiteY9" fmla="*/ 167203 h 252526"/>
                <a:gd name="connsiteX10" fmla="*/ 60200 w 279350"/>
                <a:gd name="connsiteY10" fmla="*/ 189014 h 252526"/>
                <a:gd name="connsiteX11" fmla="*/ 88436 w 279350"/>
                <a:gd name="connsiteY11" fmla="*/ 216199 h 252526"/>
                <a:gd name="connsiteX12" fmla="*/ 97143 w 279350"/>
                <a:gd name="connsiteY12" fmla="*/ 235672 h 252526"/>
                <a:gd name="connsiteX13" fmla="*/ 136158 w 279350"/>
                <a:gd name="connsiteY13" fmla="*/ 238430 h 252526"/>
                <a:gd name="connsiteX14" fmla="*/ 141576 w 279350"/>
                <a:gd name="connsiteY14" fmla="*/ 243805 h 252526"/>
                <a:gd name="connsiteX15" fmla="*/ 183964 w 279350"/>
                <a:gd name="connsiteY15" fmla="*/ 243805 h 252526"/>
                <a:gd name="connsiteX16" fmla="*/ 192644 w 279350"/>
                <a:gd name="connsiteY16" fmla="*/ 225355 h 252526"/>
                <a:gd name="connsiteX17" fmla="*/ 219802 w 279350"/>
                <a:gd name="connsiteY17" fmla="*/ 198309 h 252526"/>
                <a:gd name="connsiteX18" fmla="*/ 245979 w 279350"/>
                <a:gd name="connsiteY18" fmla="*/ 175855 h 252526"/>
                <a:gd name="connsiteX19" fmla="*/ 270617 w 279350"/>
                <a:gd name="connsiteY19" fmla="*/ 167371 h 252526"/>
                <a:gd name="connsiteX20" fmla="*/ 270798 w 279350"/>
                <a:gd name="connsiteY20" fmla="*/ 125639 h 252526"/>
                <a:gd name="connsiteX21" fmla="*/ 270617 w 279350"/>
                <a:gd name="connsiteY21" fmla="*/ 125459 h 252526"/>
                <a:gd name="connsiteX22" fmla="*/ 258956 w 279350"/>
                <a:gd name="connsiteY22" fmla="*/ 113854 h 252526"/>
                <a:gd name="connsiteX23" fmla="*/ 261364 w 279350"/>
                <a:gd name="connsiteY23" fmla="*/ 104530 h 252526"/>
                <a:gd name="connsiteX24" fmla="*/ 254015 w 279350"/>
                <a:gd name="connsiteY24" fmla="*/ 44293 h 252526"/>
                <a:gd name="connsiteX25" fmla="*/ 179779 w 279350"/>
                <a:gd name="connsiteY25" fmla="*/ 57 h 252526"/>
                <a:gd name="connsiteX26" fmla="*/ 157283 w 279350"/>
                <a:gd name="connsiteY26" fmla="*/ 57 h 252526"/>
                <a:gd name="connsiteX27" fmla="*/ 154399 w 279350"/>
                <a:gd name="connsiteY27" fmla="*/ 1 h 252526"/>
                <a:gd name="connsiteX28" fmla="*/ 143326 w 279350"/>
                <a:gd name="connsiteY28" fmla="*/ 1 h 252526"/>
                <a:gd name="connsiteX29" fmla="*/ 184258 w 279350"/>
                <a:gd name="connsiteY29" fmla="*/ 69225 h 252526"/>
                <a:gd name="connsiteX30" fmla="*/ 232751 w 279350"/>
                <a:gd name="connsiteY30" fmla="*/ 117409 h 252526"/>
                <a:gd name="connsiteX31" fmla="*/ 232793 w 279350"/>
                <a:gd name="connsiteY31" fmla="*/ 117465 h 252526"/>
                <a:gd name="connsiteX32" fmla="*/ 232989 w 279350"/>
                <a:gd name="connsiteY32" fmla="*/ 117647 h 252526"/>
                <a:gd name="connsiteX33" fmla="*/ 255737 w 279350"/>
                <a:gd name="connsiteY33" fmla="*/ 140255 h 252526"/>
                <a:gd name="connsiteX34" fmla="*/ 255781 w 279350"/>
                <a:gd name="connsiteY34" fmla="*/ 152530 h 252526"/>
                <a:gd name="connsiteX35" fmla="*/ 255737 w 279350"/>
                <a:gd name="connsiteY35" fmla="*/ 152574 h 252526"/>
                <a:gd name="connsiteX36" fmla="*/ 243334 w 279350"/>
                <a:gd name="connsiteY36" fmla="*/ 152574 h 252526"/>
                <a:gd name="connsiteX37" fmla="*/ 220586 w 279350"/>
                <a:gd name="connsiteY37" fmla="*/ 129966 h 252526"/>
                <a:gd name="connsiteX38" fmla="*/ 205691 w 279350"/>
                <a:gd name="connsiteY38" fmla="*/ 129966 h 252526"/>
                <a:gd name="connsiteX39" fmla="*/ 205467 w 279350"/>
                <a:gd name="connsiteY39" fmla="*/ 130204 h 252526"/>
                <a:gd name="connsiteX40" fmla="*/ 205400 w 279350"/>
                <a:gd name="connsiteY40" fmla="*/ 144934 h 252526"/>
                <a:gd name="connsiteX41" fmla="*/ 205467 w 279350"/>
                <a:gd name="connsiteY41" fmla="*/ 145001 h 252526"/>
                <a:gd name="connsiteX42" fmla="*/ 223189 w 279350"/>
                <a:gd name="connsiteY42" fmla="*/ 162626 h 252526"/>
                <a:gd name="connsiteX43" fmla="*/ 223234 w 279350"/>
                <a:gd name="connsiteY43" fmla="*/ 174900 h 252526"/>
                <a:gd name="connsiteX44" fmla="*/ 223189 w 279350"/>
                <a:gd name="connsiteY44" fmla="*/ 174945 h 252526"/>
                <a:gd name="connsiteX45" fmla="*/ 211724 w 279350"/>
                <a:gd name="connsiteY45" fmla="*/ 175785 h 252526"/>
                <a:gd name="connsiteX46" fmla="*/ 197907 w 279350"/>
                <a:gd name="connsiteY46" fmla="*/ 176764 h 252526"/>
                <a:gd name="connsiteX47" fmla="*/ 197039 w 279350"/>
                <a:gd name="connsiteY47" fmla="*/ 190511 h 252526"/>
                <a:gd name="connsiteX48" fmla="*/ 196269 w 279350"/>
                <a:gd name="connsiteY48" fmla="*/ 201976 h 252526"/>
                <a:gd name="connsiteX49" fmla="*/ 184650 w 279350"/>
                <a:gd name="connsiteY49" fmla="*/ 202676 h 252526"/>
                <a:gd name="connsiteX50" fmla="*/ 170722 w 279350"/>
                <a:gd name="connsiteY50" fmla="*/ 203474 h 252526"/>
                <a:gd name="connsiteX51" fmla="*/ 169826 w 279350"/>
                <a:gd name="connsiteY51" fmla="*/ 217319 h 252526"/>
                <a:gd name="connsiteX52" fmla="*/ 169070 w 279350"/>
                <a:gd name="connsiteY52" fmla="*/ 228994 h 252526"/>
                <a:gd name="connsiteX53" fmla="*/ 156471 w 279350"/>
                <a:gd name="connsiteY53" fmla="*/ 228994 h 252526"/>
                <a:gd name="connsiteX54" fmla="*/ 151263 w 279350"/>
                <a:gd name="connsiteY54" fmla="*/ 223829 h 252526"/>
                <a:gd name="connsiteX55" fmla="*/ 152733 w 279350"/>
                <a:gd name="connsiteY55" fmla="*/ 222359 h 252526"/>
                <a:gd name="connsiteX56" fmla="*/ 152914 w 279350"/>
                <a:gd name="connsiteY56" fmla="*/ 180627 h 252526"/>
                <a:gd name="connsiteX57" fmla="*/ 152733 w 279350"/>
                <a:gd name="connsiteY57" fmla="*/ 180446 h 252526"/>
                <a:gd name="connsiteX58" fmla="*/ 133135 w 279350"/>
                <a:gd name="connsiteY58" fmla="*/ 171795 h 252526"/>
                <a:gd name="connsiteX59" fmla="*/ 105781 w 279350"/>
                <a:gd name="connsiteY59" fmla="*/ 143741 h 252526"/>
                <a:gd name="connsiteX60" fmla="*/ 97143 w 279350"/>
                <a:gd name="connsiteY60" fmla="*/ 125207 h 252526"/>
                <a:gd name="connsiteX61" fmla="*/ 72043 w 279350"/>
                <a:gd name="connsiteY61" fmla="*/ 116793 h 252526"/>
                <a:gd name="connsiteX62" fmla="*/ 42394 w 279350"/>
                <a:gd name="connsiteY62" fmla="*/ 94885 h 252526"/>
                <a:gd name="connsiteX63" fmla="*/ 61558 w 279350"/>
                <a:gd name="connsiteY63" fmla="*/ 40989 h 252526"/>
                <a:gd name="connsiteX64" fmla="*/ 111688 w 279350"/>
                <a:gd name="connsiteY64" fmla="*/ 21671 h 252526"/>
                <a:gd name="connsiteX65" fmla="*/ 90732 w 279350"/>
                <a:gd name="connsiteY65" fmla="*/ 37532 h 252526"/>
                <a:gd name="connsiteX66" fmla="*/ 84451 w 279350"/>
                <a:gd name="connsiteY66" fmla="*/ 82910 h 252526"/>
                <a:gd name="connsiteX67" fmla="*/ 84572 w 279350"/>
                <a:gd name="connsiteY67" fmla="*/ 83070 h 252526"/>
                <a:gd name="connsiteX68" fmla="*/ 130181 w 279350"/>
                <a:gd name="connsiteY68" fmla="*/ 89244 h 252526"/>
                <a:gd name="connsiteX69" fmla="*/ 156625 w 279350"/>
                <a:gd name="connsiteY69" fmla="*/ 69211 h 252526"/>
                <a:gd name="connsiteX70" fmla="*/ 184258 w 279350"/>
                <a:gd name="connsiteY70" fmla="*/ 69211 h 252526"/>
                <a:gd name="connsiteX71" fmla="*/ 103401 w 279350"/>
                <a:gd name="connsiteY71" fmla="*/ 54288 h 252526"/>
                <a:gd name="connsiteX72" fmla="*/ 147343 w 279350"/>
                <a:gd name="connsiteY72" fmla="*/ 20999 h 252526"/>
                <a:gd name="connsiteX73" fmla="*/ 154399 w 279350"/>
                <a:gd name="connsiteY73" fmla="*/ 20999 h 252526"/>
                <a:gd name="connsiteX74" fmla="*/ 157017 w 279350"/>
                <a:gd name="connsiteY74" fmla="*/ 21069 h 252526"/>
                <a:gd name="connsiteX75" fmla="*/ 179779 w 279350"/>
                <a:gd name="connsiteY75" fmla="*/ 21069 h 252526"/>
                <a:gd name="connsiteX76" fmla="*/ 235522 w 279350"/>
                <a:gd name="connsiteY76" fmla="*/ 54246 h 252526"/>
                <a:gd name="connsiteX77" fmla="*/ 241738 w 279350"/>
                <a:gd name="connsiteY77" fmla="*/ 96173 h 252526"/>
                <a:gd name="connsiteX78" fmla="*/ 196787 w 279350"/>
                <a:gd name="connsiteY78" fmla="*/ 51433 h 252526"/>
                <a:gd name="connsiteX79" fmla="*/ 189242 w 279350"/>
                <a:gd name="connsiteY79" fmla="*/ 48227 h 252526"/>
                <a:gd name="connsiteX80" fmla="*/ 153111 w 279350"/>
                <a:gd name="connsiteY80" fmla="*/ 48227 h 252526"/>
                <a:gd name="connsiteX81" fmla="*/ 146769 w 279350"/>
                <a:gd name="connsiteY81" fmla="*/ 50355 h 252526"/>
                <a:gd name="connsiteX82" fmla="*/ 117512 w 279350"/>
                <a:gd name="connsiteY82" fmla="*/ 72515 h 252526"/>
                <a:gd name="connsiteX83" fmla="*/ 101245 w 279350"/>
                <a:gd name="connsiteY83" fmla="*/ 70317 h 252526"/>
                <a:gd name="connsiteX84" fmla="*/ 103347 w 279350"/>
                <a:gd name="connsiteY84" fmla="*/ 54340 h 252526"/>
                <a:gd name="connsiteX85" fmla="*/ 103415 w 279350"/>
                <a:gd name="connsiteY85" fmla="*/ 54288 h 252526"/>
                <a:gd name="connsiteX86" fmla="*/ 56449 w 279350"/>
                <a:gd name="connsiteY86" fmla="*/ 165649 h 252526"/>
                <a:gd name="connsiteX87" fmla="*/ 56404 w 279350"/>
                <a:gd name="connsiteY87" fmla="*/ 153375 h 252526"/>
                <a:gd name="connsiteX88" fmla="*/ 56449 w 279350"/>
                <a:gd name="connsiteY88" fmla="*/ 153330 h 252526"/>
                <a:gd name="connsiteX89" fmla="*/ 69846 w 279350"/>
                <a:gd name="connsiteY89" fmla="*/ 140003 h 252526"/>
                <a:gd name="connsiteX90" fmla="*/ 82249 w 279350"/>
                <a:gd name="connsiteY90" fmla="*/ 140003 h 252526"/>
                <a:gd name="connsiteX91" fmla="*/ 82361 w 279350"/>
                <a:gd name="connsiteY91" fmla="*/ 152210 h 252526"/>
                <a:gd name="connsiteX92" fmla="*/ 82249 w 279350"/>
                <a:gd name="connsiteY92" fmla="*/ 152322 h 252526"/>
                <a:gd name="connsiteX93" fmla="*/ 68852 w 279350"/>
                <a:gd name="connsiteY93" fmla="*/ 165635 h 252526"/>
                <a:gd name="connsiteX94" fmla="*/ 68726 w 279350"/>
                <a:gd name="connsiteY94" fmla="*/ 165761 h 252526"/>
                <a:gd name="connsiteX95" fmla="*/ 56449 w 279350"/>
                <a:gd name="connsiteY95" fmla="*/ 165649 h 252526"/>
                <a:gd name="connsiteX96" fmla="*/ 49575 w 279350"/>
                <a:gd name="connsiteY96" fmla="*/ 118487 h 252526"/>
                <a:gd name="connsiteX97" fmla="*/ 49435 w 279350"/>
                <a:gd name="connsiteY97" fmla="*/ 130666 h 252526"/>
                <a:gd name="connsiteX98" fmla="*/ 36038 w 279350"/>
                <a:gd name="connsiteY98" fmla="*/ 143993 h 252526"/>
                <a:gd name="connsiteX99" fmla="*/ 23635 w 279350"/>
                <a:gd name="connsiteY99" fmla="*/ 143993 h 252526"/>
                <a:gd name="connsiteX100" fmla="*/ 23591 w 279350"/>
                <a:gd name="connsiteY100" fmla="*/ 131719 h 252526"/>
                <a:gd name="connsiteX101" fmla="*/ 23635 w 279350"/>
                <a:gd name="connsiteY101" fmla="*/ 131674 h 252526"/>
                <a:gd name="connsiteX102" fmla="*/ 37046 w 279350"/>
                <a:gd name="connsiteY102" fmla="*/ 118361 h 252526"/>
                <a:gd name="connsiteX103" fmla="*/ 49449 w 279350"/>
                <a:gd name="connsiteY103" fmla="*/ 118361 h 252526"/>
                <a:gd name="connsiteX104" fmla="*/ 49575 w 279350"/>
                <a:gd name="connsiteY104" fmla="*/ 118487 h 252526"/>
                <a:gd name="connsiteX105" fmla="*/ 124441 w 279350"/>
                <a:gd name="connsiteY105" fmla="*/ 220875 h 252526"/>
                <a:gd name="connsiteX106" fmla="*/ 112038 w 279350"/>
                <a:gd name="connsiteY106" fmla="*/ 220875 h 252526"/>
                <a:gd name="connsiteX107" fmla="*/ 111993 w 279350"/>
                <a:gd name="connsiteY107" fmla="*/ 208601 h 252526"/>
                <a:gd name="connsiteX108" fmla="*/ 112038 w 279350"/>
                <a:gd name="connsiteY108" fmla="*/ 208556 h 252526"/>
                <a:gd name="connsiteX109" fmla="*/ 125435 w 279350"/>
                <a:gd name="connsiteY109" fmla="*/ 195243 h 252526"/>
                <a:gd name="connsiteX110" fmla="*/ 137838 w 279350"/>
                <a:gd name="connsiteY110" fmla="*/ 195243 h 252526"/>
                <a:gd name="connsiteX111" fmla="*/ 137883 w 279350"/>
                <a:gd name="connsiteY111" fmla="*/ 207517 h 252526"/>
                <a:gd name="connsiteX112" fmla="*/ 137838 w 279350"/>
                <a:gd name="connsiteY112" fmla="*/ 207562 h 252526"/>
                <a:gd name="connsiteX113" fmla="*/ 124441 w 279350"/>
                <a:gd name="connsiteY113" fmla="*/ 220875 h 252526"/>
                <a:gd name="connsiteX114" fmla="*/ 96150 w 279350"/>
                <a:gd name="connsiteY114" fmla="*/ 192765 h 252526"/>
                <a:gd name="connsiteX115" fmla="*/ 83746 w 279350"/>
                <a:gd name="connsiteY115" fmla="*/ 192765 h 252526"/>
                <a:gd name="connsiteX116" fmla="*/ 83621 w 279350"/>
                <a:gd name="connsiteY116" fmla="*/ 180558 h 252526"/>
                <a:gd name="connsiteX117" fmla="*/ 83746 w 279350"/>
                <a:gd name="connsiteY117" fmla="*/ 180446 h 252526"/>
                <a:gd name="connsiteX118" fmla="*/ 97143 w 279350"/>
                <a:gd name="connsiteY118" fmla="*/ 167133 h 252526"/>
                <a:gd name="connsiteX119" fmla="*/ 97255 w 279350"/>
                <a:gd name="connsiteY119" fmla="*/ 167007 h 252526"/>
                <a:gd name="connsiteX120" fmla="*/ 109546 w 279350"/>
                <a:gd name="connsiteY120" fmla="*/ 167133 h 252526"/>
                <a:gd name="connsiteX121" fmla="*/ 109591 w 279350"/>
                <a:gd name="connsiteY121" fmla="*/ 179407 h 252526"/>
                <a:gd name="connsiteX122" fmla="*/ 109546 w 279350"/>
                <a:gd name="connsiteY122" fmla="*/ 179452 h 252526"/>
                <a:gd name="connsiteX123" fmla="*/ 96150 w 279350"/>
                <a:gd name="connsiteY123" fmla="*/ 192765 h 25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79350" h="252526">
                  <a:moveTo>
                    <a:pt x="143312" y="1"/>
                  </a:moveTo>
                  <a:cubicBezTo>
                    <a:pt x="140162" y="2"/>
                    <a:pt x="137180" y="1421"/>
                    <a:pt x="135192" y="3864"/>
                  </a:cubicBezTo>
                  <a:lnTo>
                    <a:pt x="134380" y="4466"/>
                  </a:lnTo>
                  <a:cubicBezTo>
                    <a:pt x="103368" y="-4972"/>
                    <a:pt x="69678" y="3378"/>
                    <a:pt x="46663" y="26207"/>
                  </a:cubicBezTo>
                  <a:cubicBezTo>
                    <a:pt x="26337" y="46336"/>
                    <a:pt x="17244" y="75195"/>
                    <a:pt x="22361" y="103340"/>
                  </a:cubicBezTo>
                  <a:lnTo>
                    <a:pt x="22151" y="103550"/>
                  </a:lnTo>
                  <a:lnTo>
                    <a:pt x="8741" y="116863"/>
                  </a:lnTo>
                  <a:cubicBezTo>
                    <a:pt x="-2837" y="128334"/>
                    <a:pt x="-2924" y="147018"/>
                    <a:pt x="8546" y="158595"/>
                  </a:cubicBezTo>
                  <a:cubicBezTo>
                    <a:pt x="8611" y="158661"/>
                    <a:pt x="8676" y="158726"/>
                    <a:pt x="8741" y="158790"/>
                  </a:cubicBezTo>
                  <a:cubicBezTo>
                    <a:pt x="15342" y="165347"/>
                    <a:pt x="24621" y="168458"/>
                    <a:pt x="33841" y="167203"/>
                  </a:cubicBezTo>
                  <a:cubicBezTo>
                    <a:pt x="37164" y="179295"/>
                    <a:pt x="47700" y="188013"/>
                    <a:pt x="60200" y="189014"/>
                  </a:cubicBezTo>
                  <a:cubicBezTo>
                    <a:pt x="61498" y="203858"/>
                    <a:pt x="73554" y="215466"/>
                    <a:pt x="88436" y="216199"/>
                  </a:cubicBezTo>
                  <a:cubicBezTo>
                    <a:pt x="88800" y="223297"/>
                    <a:pt x="91698" y="230268"/>
                    <a:pt x="97143" y="235672"/>
                  </a:cubicBezTo>
                  <a:cubicBezTo>
                    <a:pt x="107783" y="246255"/>
                    <a:pt x="124469" y="247165"/>
                    <a:pt x="136158" y="238430"/>
                  </a:cubicBezTo>
                  <a:lnTo>
                    <a:pt x="141576" y="243805"/>
                  </a:lnTo>
                  <a:cubicBezTo>
                    <a:pt x="153313" y="255434"/>
                    <a:pt x="172228" y="255434"/>
                    <a:pt x="183964" y="243805"/>
                  </a:cubicBezTo>
                  <a:cubicBezTo>
                    <a:pt x="189144" y="238654"/>
                    <a:pt x="192042" y="232074"/>
                    <a:pt x="192644" y="225355"/>
                  </a:cubicBezTo>
                  <a:cubicBezTo>
                    <a:pt x="207064" y="224132"/>
                    <a:pt x="218521" y="212723"/>
                    <a:pt x="219802" y="198309"/>
                  </a:cubicBezTo>
                  <a:cubicBezTo>
                    <a:pt x="232413" y="197150"/>
                    <a:pt x="242914" y="188143"/>
                    <a:pt x="245979" y="175855"/>
                  </a:cubicBezTo>
                  <a:cubicBezTo>
                    <a:pt x="255058" y="176942"/>
                    <a:pt x="264133" y="173816"/>
                    <a:pt x="270617" y="167371"/>
                  </a:cubicBezTo>
                  <a:cubicBezTo>
                    <a:pt x="282192" y="155896"/>
                    <a:pt x="282272" y="137212"/>
                    <a:pt x="270798" y="125639"/>
                  </a:cubicBezTo>
                  <a:cubicBezTo>
                    <a:pt x="270738" y="125579"/>
                    <a:pt x="270678" y="125519"/>
                    <a:pt x="270617" y="125459"/>
                  </a:cubicBezTo>
                  <a:lnTo>
                    <a:pt x="258956" y="113854"/>
                  </a:lnTo>
                  <a:lnTo>
                    <a:pt x="261364" y="104530"/>
                  </a:lnTo>
                  <a:cubicBezTo>
                    <a:pt x="266573" y="84241"/>
                    <a:pt x="263950" y="62735"/>
                    <a:pt x="254015" y="44293"/>
                  </a:cubicBezTo>
                  <a:cubicBezTo>
                    <a:pt x="239288" y="17017"/>
                    <a:pt x="210776" y="27"/>
                    <a:pt x="179779" y="57"/>
                  </a:cubicBezTo>
                  <a:lnTo>
                    <a:pt x="157283" y="57"/>
                  </a:lnTo>
                  <a:cubicBezTo>
                    <a:pt x="156322" y="15"/>
                    <a:pt x="155361" y="-4"/>
                    <a:pt x="154399" y="1"/>
                  </a:cubicBezTo>
                  <a:lnTo>
                    <a:pt x="143326" y="1"/>
                  </a:lnTo>
                  <a:close/>
                  <a:moveTo>
                    <a:pt x="184258" y="69225"/>
                  </a:moveTo>
                  <a:lnTo>
                    <a:pt x="232751" y="117409"/>
                  </a:lnTo>
                  <a:lnTo>
                    <a:pt x="232793" y="117465"/>
                  </a:lnTo>
                  <a:lnTo>
                    <a:pt x="232989" y="117647"/>
                  </a:lnTo>
                  <a:lnTo>
                    <a:pt x="255737" y="140255"/>
                  </a:lnTo>
                  <a:cubicBezTo>
                    <a:pt x="259138" y="143632"/>
                    <a:pt x="259158" y="149128"/>
                    <a:pt x="255781" y="152530"/>
                  </a:cubicBezTo>
                  <a:cubicBezTo>
                    <a:pt x="255766" y="152545"/>
                    <a:pt x="255752" y="152559"/>
                    <a:pt x="255737" y="152574"/>
                  </a:cubicBezTo>
                  <a:cubicBezTo>
                    <a:pt x="252300" y="155972"/>
                    <a:pt x="246770" y="155972"/>
                    <a:pt x="243334" y="152574"/>
                  </a:cubicBezTo>
                  <a:lnTo>
                    <a:pt x="220586" y="129966"/>
                  </a:lnTo>
                  <a:cubicBezTo>
                    <a:pt x="216461" y="125881"/>
                    <a:pt x="209815" y="125881"/>
                    <a:pt x="205691" y="129966"/>
                  </a:cubicBezTo>
                  <a:lnTo>
                    <a:pt x="205467" y="130204"/>
                  </a:lnTo>
                  <a:cubicBezTo>
                    <a:pt x="201380" y="134253"/>
                    <a:pt x="201351" y="140848"/>
                    <a:pt x="205400" y="144934"/>
                  </a:cubicBezTo>
                  <a:cubicBezTo>
                    <a:pt x="205422" y="144956"/>
                    <a:pt x="205444" y="144979"/>
                    <a:pt x="205467" y="145001"/>
                  </a:cubicBezTo>
                  <a:lnTo>
                    <a:pt x="223189" y="162626"/>
                  </a:lnTo>
                  <a:cubicBezTo>
                    <a:pt x="226591" y="166002"/>
                    <a:pt x="226611" y="171498"/>
                    <a:pt x="223234" y="174900"/>
                  </a:cubicBezTo>
                  <a:cubicBezTo>
                    <a:pt x="223219" y="174915"/>
                    <a:pt x="223205" y="174929"/>
                    <a:pt x="223189" y="174945"/>
                  </a:cubicBezTo>
                  <a:cubicBezTo>
                    <a:pt x="220100" y="178019"/>
                    <a:pt x="215228" y="178376"/>
                    <a:pt x="211724" y="175785"/>
                  </a:cubicBezTo>
                  <a:cubicBezTo>
                    <a:pt x="207515" y="172633"/>
                    <a:pt x="201630" y="173051"/>
                    <a:pt x="197907" y="176764"/>
                  </a:cubicBezTo>
                  <a:cubicBezTo>
                    <a:pt x="194196" y="180474"/>
                    <a:pt x="193825" y="186365"/>
                    <a:pt x="197039" y="190511"/>
                  </a:cubicBezTo>
                  <a:cubicBezTo>
                    <a:pt x="199712" y="193980"/>
                    <a:pt x="199381" y="198897"/>
                    <a:pt x="196269" y="201976"/>
                  </a:cubicBezTo>
                  <a:cubicBezTo>
                    <a:pt x="193123" y="205095"/>
                    <a:pt x="188149" y="205395"/>
                    <a:pt x="184650" y="202676"/>
                  </a:cubicBezTo>
                  <a:cubicBezTo>
                    <a:pt x="180465" y="199410"/>
                    <a:pt x="174507" y="199752"/>
                    <a:pt x="170722" y="203474"/>
                  </a:cubicBezTo>
                  <a:cubicBezTo>
                    <a:pt x="166945" y="207190"/>
                    <a:pt x="166560" y="213148"/>
                    <a:pt x="169826" y="217319"/>
                  </a:cubicBezTo>
                  <a:cubicBezTo>
                    <a:pt x="172562" y="220841"/>
                    <a:pt x="172238" y="225854"/>
                    <a:pt x="169070" y="228994"/>
                  </a:cubicBezTo>
                  <a:cubicBezTo>
                    <a:pt x="165580" y="232446"/>
                    <a:pt x="159961" y="232446"/>
                    <a:pt x="156471" y="228994"/>
                  </a:cubicBezTo>
                  <a:lnTo>
                    <a:pt x="151263" y="223829"/>
                  </a:lnTo>
                  <a:lnTo>
                    <a:pt x="152733" y="222359"/>
                  </a:lnTo>
                  <a:cubicBezTo>
                    <a:pt x="164307" y="210884"/>
                    <a:pt x="164387" y="192200"/>
                    <a:pt x="152914" y="180627"/>
                  </a:cubicBezTo>
                  <a:cubicBezTo>
                    <a:pt x="152853" y="180567"/>
                    <a:pt x="152793" y="180506"/>
                    <a:pt x="152733" y="180446"/>
                  </a:cubicBezTo>
                  <a:cubicBezTo>
                    <a:pt x="147497" y="175234"/>
                    <a:pt x="140513" y="172152"/>
                    <a:pt x="133135" y="171795"/>
                  </a:cubicBezTo>
                  <a:cubicBezTo>
                    <a:pt x="132309" y="156922"/>
                    <a:pt x="120628" y="144942"/>
                    <a:pt x="105781" y="143741"/>
                  </a:cubicBezTo>
                  <a:cubicBezTo>
                    <a:pt x="105207" y="136729"/>
                    <a:pt x="102144" y="130155"/>
                    <a:pt x="97143" y="125207"/>
                  </a:cubicBezTo>
                  <a:cubicBezTo>
                    <a:pt x="90542" y="118650"/>
                    <a:pt x="81263" y="115539"/>
                    <a:pt x="72043" y="116793"/>
                  </a:cubicBezTo>
                  <a:cubicBezTo>
                    <a:pt x="68386" y="103534"/>
                    <a:pt x="56144" y="94487"/>
                    <a:pt x="42394" y="94885"/>
                  </a:cubicBezTo>
                  <a:cubicBezTo>
                    <a:pt x="40240" y="74939"/>
                    <a:pt x="47295" y="55098"/>
                    <a:pt x="61558" y="40989"/>
                  </a:cubicBezTo>
                  <a:cubicBezTo>
                    <a:pt x="74824" y="27811"/>
                    <a:pt x="93010" y="20803"/>
                    <a:pt x="111688" y="21671"/>
                  </a:cubicBezTo>
                  <a:lnTo>
                    <a:pt x="90732" y="37532"/>
                  </a:lnTo>
                  <a:cubicBezTo>
                    <a:pt x="76467" y="48328"/>
                    <a:pt x="73654" y="68645"/>
                    <a:pt x="84451" y="82910"/>
                  </a:cubicBezTo>
                  <a:cubicBezTo>
                    <a:pt x="84491" y="82964"/>
                    <a:pt x="84532" y="83017"/>
                    <a:pt x="84572" y="83070"/>
                  </a:cubicBezTo>
                  <a:cubicBezTo>
                    <a:pt x="95496" y="97310"/>
                    <a:pt x="115864" y="100067"/>
                    <a:pt x="130181" y="89244"/>
                  </a:cubicBezTo>
                  <a:lnTo>
                    <a:pt x="156625" y="69211"/>
                  </a:lnTo>
                  <a:lnTo>
                    <a:pt x="184258" y="69211"/>
                  </a:lnTo>
                  <a:close/>
                  <a:moveTo>
                    <a:pt x="103401" y="54288"/>
                  </a:moveTo>
                  <a:lnTo>
                    <a:pt x="147343" y="20999"/>
                  </a:lnTo>
                  <a:lnTo>
                    <a:pt x="154399" y="20999"/>
                  </a:lnTo>
                  <a:cubicBezTo>
                    <a:pt x="155272" y="20993"/>
                    <a:pt x="156144" y="21016"/>
                    <a:pt x="157017" y="21069"/>
                  </a:cubicBezTo>
                  <a:lnTo>
                    <a:pt x="179779" y="21069"/>
                  </a:lnTo>
                  <a:cubicBezTo>
                    <a:pt x="203046" y="21038"/>
                    <a:pt x="224455" y="33779"/>
                    <a:pt x="235522" y="54246"/>
                  </a:cubicBezTo>
                  <a:cubicBezTo>
                    <a:pt x="242452" y="67125"/>
                    <a:pt x="244622" y="81936"/>
                    <a:pt x="241738" y="96173"/>
                  </a:cubicBezTo>
                  <a:lnTo>
                    <a:pt x="196787" y="51433"/>
                  </a:lnTo>
                  <a:cubicBezTo>
                    <a:pt x="194811" y="49386"/>
                    <a:pt x="192088" y="48229"/>
                    <a:pt x="189242" y="48227"/>
                  </a:cubicBezTo>
                  <a:lnTo>
                    <a:pt x="153111" y="48227"/>
                  </a:lnTo>
                  <a:cubicBezTo>
                    <a:pt x="150822" y="48226"/>
                    <a:pt x="148595" y="48973"/>
                    <a:pt x="146769" y="50355"/>
                  </a:cubicBezTo>
                  <a:lnTo>
                    <a:pt x="117512" y="72515"/>
                  </a:lnTo>
                  <a:cubicBezTo>
                    <a:pt x="112405" y="76369"/>
                    <a:pt x="105146" y="75388"/>
                    <a:pt x="101245" y="70317"/>
                  </a:cubicBezTo>
                  <a:cubicBezTo>
                    <a:pt x="97414" y="65324"/>
                    <a:pt x="98355" y="58171"/>
                    <a:pt x="103347" y="54340"/>
                  </a:cubicBezTo>
                  <a:cubicBezTo>
                    <a:pt x="103370" y="54322"/>
                    <a:pt x="103392" y="54305"/>
                    <a:pt x="103415" y="54288"/>
                  </a:cubicBezTo>
                  <a:close/>
                  <a:moveTo>
                    <a:pt x="56449" y="165649"/>
                  </a:moveTo>
                  <a:cubicBezTo>
                    <a:pt x="53047" y="162273"/>
                    <a:pt x="53027" y="156777"/>
                    <a:pt x="56404" y="153375"/>
                  </a:cubicBezTo>
                  <a:cubicBezTo>
                    <a:pt x="56419" y="153360"/>
                    <a:pt x="56434" y="153346"/>
                    <a:pt x="56449" y="153330"/>
                  </a:cubicBezTo>
                  <a:lnTo>
                    <a:pt x="69846" y="140003"/>
                  </a:lnTo>
                  <a:cubicBezTo>
                    <a:pt x="73282" y="136606"/>
                    <a:pt x="78813" y="136606"/>
                    <a:pt x="82249" y="140003"/>
                  </a:cubicBezTo>
                  <a:cubicBezTo>
                    <a:pt x="85625" y="143355"/>
                    <a:pt x="85675" y="148798"/>
                    <a:pt x="82361" y="152210"/>
                  </a:cubicBezTo>
                  <a:lnTo>
                    <a:pt x="82249" y="152322"/>
                  </a:lnTo>
                  <a:lnTo>
                    <a:pt x="68852" y="165635"/>
                  </a:lnTo>
                  <a:lnTo>
                    <a:pt x="68726" y="165761"/>
                  </a:lnTo>
                  <a:cubicBezTo>
                    <a:pt x="65275" y="169047"/>
                    <a:pt x="59839" y="168997"/>
                    <a:pt x="56449" y="165649"/>
                  </a:cubicBezTo>
                  <a:close/>
                  <a:moveTo>
                    <a:pt x="49575" y="118487"/>
                  </a:moveTo>
                  <a:cubicBezTo>
                    <a:pt x="52878" y="121897"/>
                    <a:pt x="52816" y="127333"/>
                    <a:pt x="49435" y="130666"/>
                  </a:cubicBezTo>
                  <a:lnTo>
                    <a:pt x="36038" y="143993"/>
                  </a:lnTo>
                  <a:cubicBezTo>
                    <a:pt x="32602" y="147391"/>
                    <a:pt x="27071" y="147391"/>
                    <a:pt x="23635" y="143993"/>
                  </a:cubicBezTo>
                  <a:cubicBezTo>
                    <a:pt x="20233" y="140617"/>
                    <a:pt x="20214" y="135121"/>
                    <a:pt x="23591" y="131719"/>
                  </a:cubicBezTo>
                  <a:cubicBezTo>
                    <a:pt x="23606" y="131704"/>
                    <a:pt x="23620" y="131690"/>
                    <a:pt x="23635" y="131674"/>
                  </a:cubicBezTo>
                  <a:lnTo>
                    <a:pt x="37046" y="118361"/>
                  </a:lnTo>
                  <a:cubicBezTo>
                    <a:pt x="40482" y="114964"/>
                    <a:pt x="46013" y="114964"/>
                    <a:pt x="49449" y="118361"/>
                  </a:cubicBezTo>
                  <a:lnTo>
                    <a:pt x="49575" y="118487"/>
                  </a:lnTo>
                  <a:close/>
                  <a:moveTo>
                    <a:pt x="124441" y="220875"/>
                  </a:moveTo>
                  <a:cubicBezTo>
                    <a:pt x="121004" y="224272"/>
                    <a:pt x="115475" y="224272"/>
                    <a:pt x="112038" y="220875"/>
                  </a:cubicBezTo>
                  <a:cubicBezTo>
                    <a:pt x="108636" y="217498"/>
                    <a:pt x="108616" y="212002"/>
                    <a:pt x="111993" y="208601"/>
                  </a:cubicBezTo>
                  <a:cubicBezTo>
                    <a:pt x="112009" y="208585"/>
                    <a:pt x="112023" y="208571"/>
                    <a:pt x="112038" y="208556"/>
                  </a:cubicBezTo>
                  <a:lnTo>
                    <a:pt x="125435" y="195243"/>
                  </a:lnTo>
                  <a:cubicBezTo>
                    <a:pt x="128872" y="191845"/>
                    <a:pt x="134401" y="191845"/>
                    <a:pt x="137838" y="195243"/>
                  </a:cubicBezTo>
                  <a:cubicBezTo>
                    <a:pt x="141240" y="198620"/>
                    <a:pt x="141259" y="204115"/>
                    <a:pt x="137883" y="207517"/>
                  </a:cubicBezTo>
                  <a:cubicBezTo>
                    <a:pt x="137868" y="207533"/>
                    <a:pt x="137854" y="207547"/>
                    <a:pt x="137838" y="207562"/>
                  </a:cubicBezTo>
                  <a:lnTo>
                    <a:pt x="124441" y="220875"/>
                  </a:lnTo>
                  <a:close/>
                  <a:moveTo>
                    <a:pt x="96150" y="192765"/>
                  </a:moveTo>
                  <a:cubicBezTo>
                    <a:pt x="92717" y="196171"/>
                    <a:pt x="87179" y="196171"/>
                    <a:pt x="83746" y="192765"/>
                  </a:cubicBezTo>
                  <a:cubicBezTo>
                    <a:pt x="80366" y="189418"/>
                    <a:pt x="80310" y="183974"/>
                    <a:pt x="83621" y="180558"/>
                  </a:cubicBezTo>
                  <a:lnTo>
                    <a:pt x="83746" y="180446"/>
                  </a:lnTo>
                  <a:lnTo>
                    <a:pt x="97143" y="167133"/>
                  </a:lnTo>
                  <a:lnTo>
                    <a:pt x="97255" y="167007"/>
                  </a:lnTo>
                  <a:cubicBezTo>
                    <a:pt x="100712" y="163718"/>
                    <a:pt x="106158" y="163774"/>
                    <a:pt x="109546" y="167133"/>
                  </a:cubicBezTo>
                  <a:cubicBezTo>
                    <a:pt x="112948" y="170510"/>
                    <a:pt x="112968" y="176006"/>
                    <a:pt x="109591" y="179407"/>
                  </a:cubicBezTo>
                  <a:cubicBezTo>
                    <a:pt x="109576" y="179423"/>
                    <a:pt x="109561" y="179437"/>
                    <a:pt x="109546" y="179452"/>
                  </a:cubicBezTo>
                  <a:lnTo>
                    <a:pt x="96150" y="192765"/>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5" name="TextBox 44">
            <a:extLst>
              <a:ext uri="{FF2B5EF4-FFF2-40B4-BE49-F238E27FC236}">
                <a16:creationId xmlns:a16="http://schemas.microsoft.com/office/drawing/2014/main" id="{2F733338-1684-7326-2D7D-3F30E40F837D}"/>
              </a:ext>
              <a:ext uri="{C183D7F6-B498-43B3-948B-1728B52AA6E4}">
                <adec:decorative xmlns:adec="http://schemas.microsoft.com/office/drawing/2017/decorative" val="0"/>
              </a:ext>
            </a:extLst>
          </p:cNvPr>
          <p:cNvSpPr txBox="1">
            <a:spLocks/>
          </p:cNvSpPr>
          <p:nvPr/>
        </p:nvSpPr>
        <p:spPr>
          <a:xfrm>
            <a:off x="6962346" y="2080252"/>
            <a:ext cx="1091942"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solidFill>
                  <a:srgbClr val="454142"/>
                </a:solidFill>
              </a:rPr>
              <a:t>Readiness</a:t>
            </a:r>
          </a:p>
        </p:txBody>
      </p:sp>
      <p:sp>
        <p:nvSpPr>
          <p:cNvPr id="6" name="TextBox 5">
            <a:extLst>
              <a:ext uri="{FF2B5EF4-FFF2-40B4-BE49-F238E27FC236}">
                <a16:creationId xmlns:a16="http://schemas.microsoft.com/office/drawing/2014/main" id="{3927AE45-B7B1-B30D-5F64-2B399429F10E}"/>
              </a:ext>
            </a:extLst>
          </p:cNvPr>
          <p:cNvSpPr txBox="1"/>
          <p:nvPr/>
        </p:nvSpPr>
        <p:spPr>
          <a:xfrm>
            <a:off x="8675482" y="850848"/>
            <a:ext cx="2505206" cy="276999"/>
          </a:xfrm>
          <a:prstGeom prst="rect">
            <a:avLst/>
          </a:prstGeom>
          <a:noFill/>
        </p:spPr>
        <p:txBody>
          <a:bodyPr wrap="square" rtlCol="0">
            <a:spAutoFit/>
          </a:bodyPr>
          <a:lstStyle/>
          <a:p>
            <a:pPr algn="ctr"/>
            <a:r>
              <a:rPr lang="en-US" sz="1200"/>
              <a:t>Data structuring and protection</a:t>
            </a:r>
          </a:p>
        </p:txBody>
      </p:sp>
      <p:sp>
        <p:nvSpPr>
          <p:cNvPr id="12" name="TextBox 11">
            <a:extLst>
              <a:ext uri="{FF2B5EF4-FFF2-40B4-BE49-F238E27FC236}">
                <a16:creationId xmlns:a16="http://schemas.microsoft.com/office/drawing/2014/main" id="{566722A5-6483-40A2-349C-7A7C9D6840CE}"/>
              </a:ext>
            </a:extLst>
          </p:cNvPr>
          <p:cNvSpPr txBox="1"/>
          <p:nvPr/>
        </p:nvSpPr>
        <p:spPr>
          <a:xfrm>
            <a:off x="8652830" y="1218128"/>
            <a:ext cx="2505206" cy="461665"/>
          </a:xfrm>
          <a:prstGeom prst="rect">
            <a:avLst/>
          </a:prstGeom>
          <a:noFill/>
        </p:spPr>
        <p:txBody>
          <a:bodyPr wrap="square" rtlCol="0">
            <a:spAutoFit/>
          </a:bodyPr>
          <a:lstStyle/>
          <a:p>
            <a:pPr algn="ctr"/>
            <a:r>
              <a:rPr lang="en-US" sz="1200"/>
              <a:t>Foundational productivity deployment</a:t>
            </a:r>
          </a:p>
        </p:txBody>
      </p:sp>
      <p:sp>
        <p:nvSpPr>
          <p:cNvPr id="4" name="TextBox 3">
            <a:extLst>
              <a:ext uri="{FF2B5EF4-FFF2-40B4-BE49-F238E27FC236}">
                <a16:creationId xmlns:a16="http://schemas.microsoft.com/office/drawing/2014/main" id="{051DD2D8-28D5-8CE4-01C9-CF9DF380BEEA}"/>
              </a:ext>
            </a:extLst>
          </p:cNvPr>
          <p:cNvSpPr txBox="1"/>
          <p:nvPr/>
        </p:nvSpPr>
        <p:spPr>
          <a:xfrm>
            <a:off x="8652830" y="1770074"/>
            <a:ext cx="2505206" cy="276999"/>
          </a:xfrm>
          <a:prstGeom prst="rect">
            <a:avLst/>
          </a:prstGeom>
          <a:noFill/>
        </p:spPr>
        <p:txBody>
          <a:bodyPr wrap="square" rtlCol="0">
            <a:spAutoFit/>
          </a:bodyPr>
          <a:lstStyle/>
          <a:p>
            <a:pPr algn="ctr"/>
            <a:r>
              <a:rPr lang="en-US" sz="1200"/>
              <a:t>AI readiness evaluation</a:t>
            </a:r>
          </a:p>
        </p:txBody>
      </p:sp>
      <p:sp>
        <p:nvSpPr>
          <p:cNvPr id="15" name="TextBox 14">
            <a:extLst>
              <a:ext uri="{FF2B5EF4-FFF2-40B4-BE49-F238E27FC236}">
                <a16:creationId xmlns:a16="http://schemas.microsoft.com/office/drawing/2014/main" id="{5E83FF34-FA85-7DC9-3226-AFEAA5E214EB}"/>
              </a:ext>
            </a:extLst>
          </p:cNvPr>
          <p:cNvSpPr txBox="1"/>
          <p:nvPr/>
        </p:nvSpPr>
        <p:spPr>
          <a:xfrm>
            <a:off x="8675482" y="2137353"/>
            <a:ext cx="2505206" cy="276999"/>
          </a:xfrm>
          <a:prstGeom prst="rect">
            <a:avLst/>
          </a:prstGeom>
          <a:noFill/>
        </p:spPr>
        <p:txBody>
          <a:bodyPr wrap="square" rtlCol="0">
            <a:spAutoFit/>
          </a:bodyPr>
          <a:lstStyle/>
          <a:p>
            <a:pPr algn="ctr"/>
            <a:r>
              <a:rPr lang="en-US" sz="1200"/>
              <a:t>CSP briefings</a:t>
            </a:r>
          </a:p>
        </p:txBody>
      </p:sp>
      <p:grpSp>
        <p:nvGrpSpPr>
          <p:cNvPr id="48" name="Group 47">
            <a:extLst>
              <a:ext uri="{FF2B5EF4-FFF2-40B4-BE49-F238E27FC236}">
                <a16:creationId xmlns:a16="http://schemas.microsoft.com/office/drawing/2014/main" id="{DD670C98-E5D0-B5E3-8EBC-31FB42D6006B}"/>
              </a:ext>
              <a:ext uri="{C183D7F6-B498-43B3-948B-1728B52AA6E4}">
                <adec:decorative xmlns:adec="http://schemas.microsoft.com/office/drawing/2017/decorative" val="1"/>
              </a:ext>
            </a:extLst>
          </p:cNvPr>
          <p:cNvGrpSpPr/>
          <p:nvPr/>
        </p:nvGrpSpPr>
        <p:grpSpPr>
          <a:xfrm>
            <a:off x="6285653" y="3193906"/>
            <a:ext cx="470188" cy="470188"/>
            <a:chOff x="6404904" y="3039864"/>
            <a:chExt cx="470188" cy="470188"/>
          </a:xfrm>
        </p:grpSpPr>
        <p:sp>
          <p:nvSpPr>
            <p:cNvPr id="16" name="Oval 15">
              <a:extLst>
                <a:ext uri="{FF2B5EF4-FFF2-40B4-BE49-F238E27FC236}">
                  <a16:creationId xmlns:a16="http://schemas.microsoft.com/office/drawing/2014/main" id="{135D03D0-1407-DDC3-467C-71C55839975B}"/>
                </a:ext>
              </a:extLst>
            </p:cNvPr>
            <p:cNvSpPr/>
            <p:nvPr/>
          </p:nvSpPr>
          <p:spPr bwMode="auto">
            <a:xfrm>
              <a:off x="6404904" y="3039864"/>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a:solidFill>
                  <a:srgbClr val="F7F7F8"/>
                </a:solidFill>
                <a:latin typeface="Segoe Sans Text"/>
              </a:endParaRPr>
            </a:p>
          </p:txBody>
        </p:sp>
        <p:grpSp>
          <p:nvGrpSpPr>
            <p:cNvPr id="111" name="Group 110">
              <a:extLst>
                <a:ext uri="{FF2B5EF4-FFF2-40B4-BE49-F238E27FC236}">
                  <a16:creationId xmlns:a16="http://schemas.microsoft.com/office/drawing/2014/main" id="{67BAF009-FC59-547B-49EF-E26C78641867}"/>
                </a:ext>
              </a:extLst>
            </p:cNvPr>
            <p:cNvGrpSpPr>
              <a:grpSpLocks/>
            </p:cNvGrpSpPr>
            <p:nvPr/>
          </p:nvGrpSpPr>
          <p:grpSpPr>
            <a:xfrm>
              <a:off x="6404904" y="3039864"/>
              <a:ext cx="470188" cy="470188"/>
              <a:chOff x="3101063" y="1686958"/>
              <a:chExt cx="2149566" cy="2149566"/>
            </a:xfrm>
          </p:grpSpPr>
          <p:grpSp>
            <p:nvGrpSpPr>
              <p:cNvPr id="112" name="Group 111">
                <a:extLst>
                  <a:ext uri="{FF2B5EF4-FFF2-40B4-BE49-F238E27FC236}">
                    <a16:creationId xmlns:a16="http://schemas.microsoft.com/office/drawing/2014/main" id="{4AC55FD3-4BA5-07AE-9AB3-41E2C41F5257}"/>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4" name="Oval 113">
                  <a:extLst>
                    <a:ext uri="{FF2B5EF4-FFF2-40B4-BE49-F238E27FC236}">
                      <a16:creationId xmlns:a16="http://schemas.microsoft.com/office/drawing/2014/main" id="{CE36CA45-8B59-F3B7-0F47-D59246C2CA46}"/>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5" name="Oval 46_1">
                  <a:extLst>
                    <a:ext uri="{FF2B5EF4-FFF2-40B4-BE49-F238E27FC236}">
                      <a16:creationId xmlns:a16="http://schemas.microsoft.com/office/drawing/2014/main" id="{49AC2BFF-DF78-7BAF-BBAE-8CE636E442FE}"/>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3" name="Oval 34_1">
                <a:extLst>
                  <a:ext uri="{FF2B5EF4-FFF2-40B4-BE49-F238E27FC236}">
                    <a16:creationId xmlns:a16="http://schemas.microsoft.com/office/drawing/2014/main" id="{B329E94F-B932-0D11-4521-E4A44C3AC86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8" name="Freeform: Shape 7" descr="Icon of two people with an exclamation mark">
              <a:extLst>
                <a:ext uri="{FF2B5EF4-FFF2-40B4-BE49-F238E27FC236}">
                  <a16:creationId xmlns:a16="http://schemas.microsoft.com/office/drawing/2014/main" id="{97F9C899-D717-5FE9-E23D-76F90ED6773B}"/>
                </a:ext>
              </a:extLst>
            </p:cNvPr>
            <p:cNvSpPr>
              <a:spLocks/>
            </p:cNvSpPr>
            <p:nvPr/>
          </p:nvSpPr>
          <p:spPr>
            <a:xfrm>
              <a:off x="6510721" y="3145681"/>
              <a:ext cx="258555" cy="258555"/>
            </a:xfrm>
            <a:custGeom>
              <a:avLst/>
              <a:gdLst>
                <a:gd name="connsiteX0" fmla="*/ 202475 w 274320"/>
                <a:gd name="connsiteY0" fmla="*/ 233498 h 274320"/>
                <a:gd name="connsiteX1" fmla="*/ 194310 w 274320"/>
                <a:gd name="connsiteY1" fmla="*/ 241664 h 274320"/>
                <a:gd name="connsiteX2" fmla="*/ 202475 w 274320"/>
                <a:gd name="connsiteY2" fmla="*/ 249828 h 274320"/>
                <a:gd name="connsiteX3" fmla="*/ 210639 w 274320"/>
                <a:gd name="connsiteY3" fmla="*/ 241664 h 274320"/>
                <a:gd name="connsiteX4" fmla="*/ 202475 w 274320"/>
                <a:gd name="connsiteY4" fmla="*/ 233498 h 274320"/>
                <a:gd name="connsiteX5" fmla="*/ 202475 w 274320"/>
                <a:gd name="connsiteY5" fmla="*/ 156755 h 274320"/>
                <a:gd name="connsiteX6" fmla="*/ 195943 w 274320"/>
                <a:gd name="connsiteY6" fmla="*/ 163287 h 274320"/>
                <a:gd name="connsiteX7" fmla="*/ 195943 w 274320"/>
                <a:gd name="connsiteY7" fmla="*/ 215538 h 274320"/>
                <a:gd name="connsiteX8" fmla="*/ 202475 w 274320"/>
                <a:gd name="connsiteY8" fmla="*/ 222069 h 274320"/>
                <a:gd name="connsiteX9" fmla="*/ 209006 w 274320"/>
                <a:gd name="connsiteY9" fmla="*/ 215538 h 274320"/>
                <a:gd name="connsiteX10" fmla="*/ 209006 w 274320"/>
                <a:gd name="connsiteY10" fmla="*/ 163287 h 274320"/>
                <a:gd name="connsiteX11" fmla="*/ 202475 w 274320"/>
                <a:gd name="connsiteY11" fmla="*/ 156755 h 274320"/>
                <a:gd name="connsiteX12" fmla="*/ 26126 w 274320"/>
                <a:gd name="connsiteY12" fmla="*/ 143691 h 274320"/>
                <a:gd name="connsiteX13" fmla="*/ 141197 w 274320"/>
                <a:gd name="connsiteY13" fmla="*/ 143691 h 274320"/>
                <a:gd name="connsiteX14" fmla="*/ 127127 w 274320"/>
                <a:gd name="connsiteY14" fmla="*/ 163273 h 274320"/>
                <a:gd name="connsiteX15" fmla="*/ 26126 w 274320"/>
                <a:gd name="connsiteY15" fmla="*/ 163273 h 274320"/>
                <a:gd name="connsiteX16" fmla="*/ 24806 w 274320"/>
                <a:gd name="connsiteY16" fmla="*/ 163403 h 274320"/>
                <a:gd name="connsiteX17" fmla="*/ 21501 w 274320"/>
                <a:gd name="connsiteY17" fmla="*/ 165180 h 274320"/>
                <a:gd name="connsiteX18" fmla="*/ 19725 w 274320"/>
                <a:gd name="connsiteY18" fmla="*/ 168484 h 274320"/>
                <a:gd name="connsiteX19" fmla="*/ 19595 w 274320"/>
                <a:gd name="connsiteY19" fmla="*/ 169803 h 274320"/>
                <a:gd name="connsiteX20" fmla="*/ 19595 w 274320"/>
                <a:gd name="connsiteY20" fmla="*/ 189412 h 274320"/>
                <a:gd name="connsiteX21" fmla="*/ 38104 w 274320"/>
                <a:gd name="connsiteY21" fmla="*/ 218699 h 274320"/>
                <a:gd name="connsiteX22" fmla="*/ 80767 w 274320"/>
                <a:gd name="connsiteY22" fmla="*/ 228535 h 274320"/>
                <a:gd name="connsiteX23" fmla="*/ 84909 w 274320"/>
                <a:gd name="connsiteY23" fmla="*/ 228600 h 274320"/>
                <a:gd name="connsiteX24" fmla="*/ 89049 w 274320"/>
                <a:gd name="connsiteY24" fmla="*/ 228535 h 274320"/>
                <a:gd name="connsiteX25" fmla="*/ 120204 w 274320"/>
                <a:gd name="connsiteY25" fmla="*/ 223506 h 274320"/>
                <a:gd name="connsiteX26" fmla="*/ 127219 w 274320"/>
                <a:gd name="connsiteY26" fmla="*/ 241832 h 274320"/>
                <a:gd name="connsiteX27" fmla="*/ 84909 w 274320"/>
                <a:gd name="connsiteY27" fmla="*/ 248194 h 274320"/>
                <a:gd name="connsiteX28" fmla="*/ 66 w 274320"/>
                <a:gd name="connsiteY28" fmla="*/ 192415 h 274320"/>
                <a:gd name="connsiteX29" fmla="*/ 0 w 274320"/>
                <a:gd name="connsiteY29" fmla="*/ 189412 h 274320"/>
                <a:gd name="connsiteX30" fmla="*/ 0 w 274320"/>
                <a:gd name="connsiteY30" fmla="*/ 169817 h 274320"/>
                <a:gd name="connsiteX31" fmla="*/ 26126 w 274320"/>
                <a:gd name="connsiteY31" fmla="*/ 143691 h 274320"/>
                <a:gd name="connsiteX32" fmla="*/ 202475 w 274320"/>
                <a:gd name="connsiteY32" fmla="*/ 130629 h 274320"/>
                <a:gd name="connsiteX33" fmla="*/ 274320 w 274320"/>
                <a:gd name="connsiteY33" fmla="*/ 202475 h 274320"/>
                <a:gd name="connsiteX34" fmla="*/ 202475 w 274320"/>
                <a:gd name="connsiteY34" fmla="*/ 274320 h 274320"/>
                <a:gd name="connsiteX35" fmla="*/ 130629 w 274320"/>
                <a:gd name="connsiteY35" fmla="*/ 202475 h 274320"/>
                <a:gd name="connsiteX36" fmla="*/ 202475 w 274320"/>
                <a:gd name="connsiteY36" fmla="*/ 130629 h 274320"/>
                <a:gd name="connsiteX37" fmla="*/ 202475 w 274320"/>
                <a:gd name="connsiteY37" fmla="*/ 45721 h 274320"/>
                <a:gd name="connsiteX38" fmla="*/ 176349 w 274320"/>
                <a:gd name="connsiteY38" fmla="*/ 71846 h 274320"/>
                <a:gd name="connsiteX39" fmla="*/ 202475 w 274320"/>
                <a:gd name="connsiteY39" fmla="*/ 97972 h 274320"/>
                <a:gd name="connsiteX40" fmla="*/ 228600 w 274320"/>
                <a:gd name="connsiteY40" fmla="*/ 71846 h 274320"/>
                <a:gd name="connsiteX41" fmla="*/ 202475 w 274320"/>
                <a:gd name="connsiteY41" fmla="*/ 45721 h 274320"/>
                <a:gd name="connsiteX42" fmla="*/ 202475 w 274320"/>
                <a:gd name="connsiteY42" fmla="*/ 26126 h 274320"/>
                <a:gd name="connsiteX43" fmla="*/ 248194 w 274320"/>
                <a:gd name="connsiteY43" fmla="*/ 71846 h 274320"/>
                <a:gd name="connsiteX44" fmla="*/ 202475 w 274320"/>
                <a:gd name="connsiteY44" fmla="*/ 117566 h 274320"/>
                <a:gd name="connsiteX45" fmla="*/ 156754 w 274320"/>
                <a:gd name="connsiteY45" fmla="*/ 71846 h 274320"/>
                <a:gd name="connsiteX46" fmla="*/ 202475 w 274320"/>
                <a:gd name="connsiteY46" fmla="*/ 26126 h 274320"/>
                <a:gd name="connsiteX47" fmla="*/ 84909 w 274320"/>
                <a:gd name="connsiteY47" fmla="*/ 19595 h 274320"/>
                <a:gd name="connsiteX48" fmla="*/ 45721 w 274320"/>
                <a:gd name="connsiteY48" fmla="*/ 58784 h 274320"/>
                <a:gd name="connsiteX49" fmla="*/ 84909 w 274320"/>
                <a:gd name="connsiteY49" fmla="*/ 97972 h 274320"/>
                <a:gd name="connsiteX50" fmla="*/ 124098 w 274320"/>
                <a:gd name="connsiteY50" fmla="*/ 58784 h 274320"/>
                <a:gd name="connsiteX51" fmla="*/ 84909 w 274320"/>
                <a:gd name="connsiteY51" fmla="*/ 19595 h 274320"/>
                <a:gd name="connsiteX52" fmla="*/ 84909 w 274320"/>
                <a:gd name="connsiteY52" fmla="*/ 0 h 274320"/>
                <a:gd name="connsiteX53" fmla="*/ 143691 w 274320"/>
                <a:gd name="connsiteY53" fmla="*/ 58784 h 274320"/>
                <a:gd name="connsiteX54" fmla="*/ 84909 w 274320"/>
                <a:gd name="connsiteY54" fmla="*/ 117566 h 274320"/>
                <a:gd name="connsiteX55" fmla="*/ 26126 w 274320"/>
                <a:gd name="connsiteY55" fmla="*/ 58784 h 274320"/>
                <a:gd name="connsiteX56" fmla="*/ 84909 w 274320"/>
                <a:gd name="connsiteY56" fmla="*/ 0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4320" h="274320">
                  <a:moveTo>
                    <a:pt x="202475" y="233498"/>
                  </a:moveTo>
                  <a:cubicBezTo>
                    <a:pt x="197965" y="233498"/>
                    <a:pt x="194310" y="237153"/>
                    <a:pt x="194310" y="241664"/>
                  </a:cubicBezTo>
                  <a:cubicBezTo>
                    <a:pt x="194310" y="246173"/>
                    <a:pt x="197965" y="249828"/>
                    <a:pt x="202475" y="249828"/>
                  </a:cubicBezTo>
                  <a:cubicBezTo>
                    <a:pt x="206984" y="249828"/>
                    <a:pt x="210639" y="246173"/>
                    <a:pt x="210639" y="241664"/>
                  </a:cubicBezTo>
                  <a:cubicBezTo>
                    <a:pt x="210639" y="237153"/>
                    <a:pt x="206984" y="233498"/>
                    <a:pt x="202475" y="233498"/>
                  </a:cubicBezTo>
                  <a:close/>
                  <a:moveTo>
                    <a:pt x="202475" y="156755"/>
                  </a:moveTo>
                  <a:cubicBezTo>
                    <a:pt x="198868" y="156755"/>
                    <a:pt x="195943" y="159680"/>
                    <a:pt x="195943" y="163287"/>
                  </a:cubicBezTo>
                  <a:lnTo>
                    <a:pt x="195943" y="215538"/>
                  </a:lnTo>
                  <a:cubicBezTo>
                    <a:pt x="195943" y="219144"/>
                    <a:pt x="198868" y="222069"/>
                    <a:pt x="202475" y="222069"/>
                  </a:cubicBezTo>
                  <a:cubicBezTo>
                    <a:pt x="206081" y="222069"/>
                    <a:pt x="209006" y="219144"/>
                    <a:pt x="209006" y="215538"/>
                  </a:cubicBezTo>
                  <a:lnTo>
                    <a:pt x="209006" y="163287"/>
                  </a:lnTo>
                  <a:cubicBezTo>
                    <a:pt x="209006" y="159680"/>
                    <a:pt x="206081" y="156755"/>
                    <a:pt x="202475" y="156755"/>
                  </a:cubicBezTo>
                  <a:close/>
                  <a:moveTo>
                    <a:pt x="26126" y="143691"/>
                  </a:moveTo>
                  <a:lnTo>
                    <a:pt x="141197" y="143691"/>
                  </a:lnTo>
                  <a:cubicBezTo>
                    <a:pt x="135631" y="149491"/>
                    <a:pt x="130877" y="156088"/>
                    <a:pt x="127127" y="163273"/>
                  </a:cubicBezTo>
                  <a:lnTo>
                    <a:pt x="26126" y="163273"/>
                  </a:lnTo>
                  <a:lnTo>
                    <a:pt x="24806" y="163403"/>
                  </a:lnTo>
                  <a:cubicBezTo>
                    <a:pt x="23557" y="163668"/>
                    <a:pt x="22410" y="164283"/>
                    <a:pt x="21501" y="165180"/>
                  </a:cubicBezTo>
                  <a:cubicBezTo>
                    <a:pt x="20603" y="166087"/>
                    <a:pt x="19986" y="167235"/>
                    <a:pt x="19725" y="168484"/>
                  </a:cubicBezTo>
                  <a:lnTo>
                    <a:pt x="19595" y="169803"/>
                  </a:lnTo>
                  <a:lnTo>
                    <a:pt x="19595" y="189412"/>
                  </a:lnTo>
                  <a:cubicBezTo>
                    <a:pt x="19595" y="202591"/>
                    <a:pt x="25473" y="211906"/>
                    <a:pt x="38104" y="218699"/>
                  </a:cubicBezTo>
                  <a:cubicBezTo>
                    <a:pt x="48894" y="224511"/>
                    <a:pt x="64269" y="228024"/>
                    <a:pt x="80767" y="228535"/>
                  </a:cubicBezTo>
                  <a:lnTo>
                    <a:pt x="84909" y="228600"/>
                  </a:lnTo>
                  <a:lnTo>
                    <a:pt x="89049" y="228535"/>
                  </a:lnTo>
                  <a:cubicBezTo>
                    <a:pt x="100349" y="228195"/>
                    <a:pt x="111087" y="226431"/>
                    <a:pt x="120204" y="223506"/>
                  </a:cubicBezTo>
                  <a:cubicBezTo>
                    <a:pt x="121824" y="229946"/>
                    <a:pt x="124214" y="236084"/>
                    <a:pt x="127219" y="241832"/>
                  </a:cubicBezTo>
                  <a:cubicBezTo>
                    <a:pt x="113503" y="246404"/>
                    <a:pt x="98363" y="248194"/>
                    <a:pt x="84909" y="248194"/>
                  </a:cubicBezTo>
                  <a:cubicBezTo>
                    <a:pt x="49351" y="248194"/>
                    <a:pt x="2156" y="235706"/>
                    <a:pt x="66" y="192415"/>
                  </a:cubicBezTo>
                  <a:lnTo>
                    <a:pt x="0" y="189412"/>
                  </a:lnTo>
                  <a:lnTo>
                    <a:pt x="0" y="169817"/>
                  </a:lnTo>
                  <a:cubicBezTo>
                    <a:pt x="0" y="155388"/>
                    <a:pt x="11697" y="143691"/>
                    <a:pt x="26126" y="143691"/>
                  </a:cubicBezTo>
                  <a:close/>
                  <a:moveTo>
                    <a:pt x="202475" y="130629"/>
                  </a:moveTo>
                  <a:cubicBezTo>
                    <a:pt x="242155" y="130629"/>
                    <a:pt x="274320" y="162794"/>
                    <a:pt x="274320" y="202475"/>
                  </a:cubicBezTo>
                  <a:cubicBezTo>
                    <a:pt x="274320" y="242155"/>
                    <a:pt x="242155" y="274320"/>
                    <a:pt x="202475" y="274320"/>
                  </a:cubicBezTo>
                  <a:cubicBezTo>
                    <a:pt x="162794" y="274320"/>
                    <a:pt x="130629" y="242155"/>
                    <a:pt x="130629" y="202475"/>
                  </a:cubicBezTo>
                  <a:cubicBezTo>
                    <a:pt x="130629" y="162794"/>
                    <a:pt x="162794" y="130629"/>
                    <a:pt x="202475" y="130629"/>
                  </a:cubicBezTo>
                  <a:close/>
                  <a:moveTo>
                    <a:pt x="202475" y="45721"/>
                  </a:moveTo>
                  <a:cubicBezTo>
                    <a:pt x="188065" y="45721"/>
                    <a:pt x="176349" y="57437"/>
                    <a:pt x="176349" y="71846"/>
                  </a:cubicBezTo>
                  <a:cubicBezTo>
                    <a:pt x="176349" y="86255"/>
                    <a:pt x="188065" y="97972"/>
                    <a:pt x="202475" y="97972"/>
                  </a:cubicBezTo>
                  <a:cubicBezTo>
                    <a:pt x="216883" y="97972"/>
                    <a:pt x="228600" y="86255"/>
                    <a:pt x="228600" y="71846"/>
                  </a:cubicBezTo>
                  <a:cubicBezTo>
                    <a:pt x="228600" y="57437"/>
                    <a:pt x="216883" y="45721"/>
                    <a:pt x="202475" y="45721"/>
                  </a:cubicBezTo>
                  <a:close/>
                  <a:moveTo>
                    <a:pt x="202475" y="26126"/>
                  </a:moveTo>
                  <a:cubicBezTo>
                    <a:pt x="227724" y="26126"/>
                    <a:pt x="248194" y="46596"/>
                    <a:pt x="248194" y="71846"/>
                  </a:cubicBezTo>
                  <a:cubicBezTo>
                    <a:pt x="248194" y="97096"/>
                    <a:pt x="227724" y="117566"/>
                    <a:pt x="202475" y="117566"/>
                  </a:cubicBezTo>
                  <a:cubicBezTo>
                    <a:pt x="177224" y="117566"/>
                    <a:pt x="156754" y="97096"/>
                    <a:pt x="156754" y="71846"/>
                  </a:cubicBezTo>
                  <a:cubicBezTo>
                    <a:pt x="156754" y="46596"/>
                    <a:pt x="177224" y="26126"/>
                    <a:pt x="202475" y="26126"/>
                  </a:cubicBezTo>
                  <a:close/>
                  <a:moveTo>
                    <a:pt x="84909" y="19595"/>
                  </a:moveTo>
                  <a:cubicBezTo>
                    <a:pt x="63302" y="19595"/>
                    <a:pt x="45721" y="37177"/>
                    <a:pt x="45721" y="58784"/>
                  </a:cubicBezTo>
                  <a:cubicBezTo>
                    <a:pt x="45721" y="80389"/>
                    <a:pt x="63302" y="97972"/>
                    <a:pt x="84909" y="97972"/>
                  </a:cubicBezTo>
                  <a:cubicBezTo>
                    <a:pt x="106515" y="97972"/>
                    <a:pt x="124098" y="80389"/>
                    <a:pt x="124098" y="58784"/>
                  </a:cubicBezTo>
                  <a:cubicBezTo>
                    <a:pt x="124098" y="37177"/>
                    <a:pt x="106515" y="19595"/>
                    <a:pt x="84909" y="19595"/>
                  </a:cubicBezTo>
                  <a:close/>
                  <a:moveTo>
                    <a:pt x="84909" y="0"/>
                  </a:moveTo>
                  <a:cubicBezTo>
                    <a:pt x="117374" y="0"/>
                    <a:pt x="143691" y="26318"/>
                    <a:pt x="143691" y="58784"/>
                  </a:cubicBezTo>
                  <a:cubicBezTo>
                    <a:pt x="143691" y="91248"/>
                    <a:pt x="117374" y="117566"/>
                    <a:pt x="84909" y="117566"/>
                  </a:cubicBezTo>
                  <a:cubicBezTo>
                    <a:pt x="52443" y="117566"/>
                    <a:pt x="26126" y="91248"/>
                    <a:pt x="26126" y="58784"/>
                  </a:cubicBezTo>
                  <a:cubicBezTo>
                    <a:pt x="26126" y="26318"/>
                    <a:pt x="52443" y="0"/>
                    <a:pt x="84909" y="0"/>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6" name="TextBox 45">
            <a:extLst>
              <a:ext uri="{FF2B5EF4-FFF2-40B4-BE49-F238E27FC236}">
                <a16:creationId xmlns:a16="http://schemas.microsoft.com/office/drawing/2014/main" id="{F4D00137-E5D4-6494-0F50-98001604BB4B}"/>
              </a:ext>
              <a:ext uri="{C183D7F6-B498-43B3-948B-1728B52AA6E4}">
                <adec:decorative xmlns:adec="http://schemas.microsoft.com/office/drawing/2017/decorative" val="1"/>
              </a:ext>
            </a:extLst>
          </p:cNvPr>
          <p:cNvSpPr txBox="1">
            <a:spLocks/>
          </p:cNvSpPr>
          <p:nvPr/>
        </p:nvSpPr>
        <p:spPr>
          <a:xfrm>
            <a:off x="7297290" y="3290500"/>
            <a:ext cx="1476779"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solidFill>
                  <a:schemeClr val="bg1">
                    <a:lumMod val="65000"/>
                  </a:schemeClr>
                </a:solidFill>
              </a:rPr>
              <a:t>Deployment</a:t>
            </a:r>
          </a:p>
        </p:txBody>
      </p:sp>
      <p:grpSp>
        <p:nvGrpSpPr>
          <p:cNvPr id="44" name="Group 43">
            <a:extLst>
              <a:ext uri="{FF2B5EF4-FFF2-40B4-BE49-F238E27FC236}">
                <a16:creationId xmlns:a16="http://schemas.microsoft.com/office/drawing/2014/main" id="{9DF971AB-038B-BF50-10B4-0AE360FA816F}"/>
              </a:ext>
              <a:ext uri="{C183D7F6-B498-43B3-948B-1728B52AA6E4}">
                <adec:decorative xmlns:adec="http://schemas.microsoft.com/office/drawing/2017/decorative" val="1"/>
              </a:ext>
            </a:extLst>
          </p:cNvPr>
          <p:cNvGrpSpPr/>
          <p:nvPr/>
        </p:nvGrpSpPr>
        <p:grpSpPr>
          <a:xfrm>
            <a:off x="5950709" y="4404155"/>
            <a:ext cx="470188" cy="470188"/>
            <a:chOff x="5950709" y="4557857"/>
            <a:chExt cx="470188" cy="470188"/>
          </a:xfrm>
        </p:grpSpPr>
        <p:sp>
          <p:nvSpPr>
            <p:cNvPr id="26" name="Oval 25">
              <a:extLst>
                <a:ext uri="{FF2B5EF4-FFF2-40B4-BE49-F238E27FC236}">
                  <a16:creationId xmlns:a16="http://schemas.microsoft.com/office/drawing/2014/main" id="{2FC98D3F-8DD7-B43E-F15E-C7F490A96B31}"/>
                </a:ext>
              </a:extLst>
            </p:cNvPr>
            <p:cNvSpPr/>
            <p:nvPr/>
          </p:nvSpPr>
          <p:spPr bwMode="auto">
            <a:xfrm>
              <a:off x="5950709" y="4557857"/>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a:solidFill>
                  <a:srgbClr val="F7F7F8"/>
                </a:solidFill>
                <a:latin typeface="Segoe Sans Text"/>
              </a:endParaRPr>
            </a:p>
          </p:txBody>
        </p:sp>
        <p:grpSp>
          <p:nvGrpSpPr>
            <p:cNvPr id="116" name="Group 115">
              <a:extLst>
                <a:ext uri="{FF2B5EF4-FFF2-40B4-BE49-F238E27FC236}">
                  <a16:creationId xmlns:a16="http://schemas.microsoft.com/office/drawing/2014/main" id="{4FBB967F-7504-3EC8-4917-3EC2D744A3A6}"/>
                </a:ext>
              </a:extLst>
            </p:cNvPr>
            <p:cNvGrpSpPr>
              <a:grpSpLocks/>
            </p:cNvGrpSpPr>
            <p:nvPr/>
          </p:nvGrpSpPr>
          <p:grpSpPr>
            <a:xfrm>
              <a:off x="5950709" y="4557857"/>
              <a:ext cx="470188" cy="470188"/>
              <a:chOff x="3101063" y="1686958"/>
              <a:chExt cx="2149566" cy="2149566"/>
            </a:xfrm>
          </p:grpSpPr>
          <p:grpSp>
            <p:nvGrpSpPr>
              <p:cNvPr id="117" name="Group 116">
                <a:extLst>
                  <a:ext uri="{FF2B5EF4-FFF2-40B4-BE49-F238E27FC236}">
                    <a16:creationId xmlns:a16="http://schemas.microsoft.com/office/drawing/2014/main" id="{D1C73025-0722-A318-1AD8-58F1A972799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9" name="Oval 118">
                  <a:extLst>
                    <a:ext uri="{FF2B5EF4-FFF2-40B4-BE49-F238E27FC236}">
                      <a16:creationId xmlns:a16="http://schemas.microsoft.com/office/drawing/2014/main" id="{6CD388BA-24F8-1FC7-3FEC-DB1349D02397}"/>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0" name="Oval 46_1">
                  <a:extLst>
                    <a:ext uri="{FF2B5EF4-FFF2-40B4-BE49-F238E27FC236}">
                      <a16:creationId xmlns:a16="http://schemas.microsoft.com/office/drawing/2014/main" id="{7A1BC0EA-E788-2690-60AB-34CA38F3F8A2}"/>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8" name="Oval 34_1">
                <a:extLst>
                  <a:ext uri="{FF2B5EF4-FFF2-40B4-BE49-F238E27FC236}">
                    <a16:creationId xmlns:a16="http://schemas.microsoft.com/office/drawing/2014/main" id="{5333E005-BCC0-7535-BA54-587D398AB02B}"/>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11" name="Graphic 110" descr="Icon of a dashboard with a person on the bottom right">
              <a:extLst>
                <a:ext uri="{FF2B5EF4-FFF2-40B4-BE49-F238E27FC236}">
                  <a16:creationId xmlns:a16="http://schemas.microsoft.com/office/drawing/2014/main" id="{764FEFAC-A254-58C8-7119-A27BFB66E973}"/>
                </a:ext>
              </a:extLst>
            </p:cNvPr>
            <p:cNvSpPr>
              <a:spLocks/>
            </p:cNvSpPr>
            <p:nvPr/>
          </p:nvSpPr>
          <p:spPr>
            <a:xfrm>
              <a:off x="6082177" y="4687783"/>
              <a:ext cx="207253" cy="207253"/>
            </a:xfrm>
            <a:custGeom>
              <a:avLst/>
              <a:gdLst>
                <a:gd name="connsiteX0" fmla="*/ 0 w 320977"/>
                <a:gd name="connsiteY0" fmla="*/ 60183 h 320977"/>
                <a:gd name="connsiteX1" fmla="*/ 60183 w 320977"/>
                <a:gd name="connsiteY1" fmla="*/ 0 h 320977"/>
                <a:gd name="connsiteX2" fmla="*/ 220672 w 320977"/>
                <a:gd name="connsiteY2" fmla="*/ 0 h 320977"/>
                <a:gd name="connsiteX3" fmla="*/ 280855 w 320977"/>
                <a:gd name="connsiteY3" fmla="*/ 60183 h 320977"/>
                <a:gd name="connsiteX4" fmla="*/ 280855 w 320977"/>
                <a:gd name="connsiteY4" fmla="*/ 128418 h 320977"/>
                <a:gd name="connsiteX5" fmla="*/ 260794 w 320977"/>
                <a:gd name="connsiteY5" fmla="*/ 121199 h 320977"/>
                <a:gd name="connsiteX6" fmla="*/ 260794 w 320977"/>
                <a:gd name="connsiteY6" fmla="*/ 80244 h 320977"/>
                <a:gd name="connsiteX7" fmla="*/ 20061 w 320977"/>
                <a:gd name="connsiteY7" fmla="*/ 80244 h 320977"/>
                <a:gd name="connsiteX8" fmla="*/ 20061 w 320977"/>
                <a:gd name="connsiteY8" fmla="*/ 220672 h 320977"/>
                <a:gd name="connsiteX9" fmla="*/ 60183 w 320977"/>
                <a:gd name="connsiteY9" fmla="*/ 260794 h 320977"/>
                <a:gd name="connsiteX10" fmla="*/ 161492 w 320977"/>
                <a:gd name="connsiteY10" fmla="*/ 260794 h 320977"/>
                <a:gd name="connsiteX11" fmla="*/ 160489 w 320977"/>
                <a:gd name="connsiteY11" fmla="*/ 270825 h 320977"/>
                <a:gd name="connsiteX12" fmla="*/ 161253 w 320977"/>
                <a:gd name="connsiteY12" fmla="*/ 280855 h 320977"/>
                <a:gd name="connsiteX13" fmla="*/ 60183 w 320977"/>
                <a:gd name="connsiteY13" fmla="*/ 280855 h 320977"/>
                <a:gd name="connsiteX14" fmla="*/ 0 w 320977"/>
                <a:gd name="connsiteY14" fmla="*/ 220672 h 320977"/>
                <a:gd name="connsiteX15" fmla="*/ 0 w 320977"/>
                <a:gd name="connsiteY15" fmla="*/ 60183 h 320977"/>
                <a:gd name="connsiteX16" fmla="*/ 60183 w 320977"/>
                <a:gd name="connsiteY16" fmla="*/ 20061 h 320977"/>
                <a:gd name="connsiteX17" fmla="*/ 20061 w 320977"/>
                <a:gd name="connsiteY17" fmla="*/ 60183 h 320977"/>
                <a:gd name="connsiteX18" fmla="*/ 260794 w 320977"/>
                <a:gd name="connsiteY18" fmla="*/ 60183 h 320977"/>
                <a:gd name="connsiteX19" fmla="*/ 220672 w 320977"/>
                <a:gd name="connsiteY19" fmla="*/ 20061 h 320977"/>
                <a:gd name="connsiteX20" fmla="*/ 60183 w 320977"/>
                <a:gd name="connsiteY20" fmla="*/ 20061 h 320977"/>
                <a:gd name="connsiteX21" fmla="*/ 250764 w 320977"/>
                <a:gd name="connsiteY21" fmla="*/ 220672 h 320977"/>
                <a:gd name="connsiteX22" fmla="*/ 290886 w 320977"/>
                <a:gd name="connsiteY22" fmla="*/ 180550 h 320977"/>
                <a:gd name="connsiteX23" fmla="*/ 250764 w 320977"/>
                <a:gd name="connsiteY23" fmla="*/ 140428 h 320977"/>
                <a:gd name="connsiteX24" fmla="*/ 210642 w 320977"/>
                <a:gd name="connsiteY24" fmla="*/ 180550 h 320977"/>
                <a:gd name="connsiteX25" fmla="*/ 250764 w 320977"/>
                <a:gd name="connsiteY25" fmla="*/ 220672 h 320977"/>
                <a:gd name="connsiteX26" fmla="*/ 250764 w 320977"/>
                <a:gd name="connsiteY26" fmla="*/ 320978 h 320977"/>
                <a:gd name="connsiteX27" fmla="*/ 320978 w 320977"/>
                <a:gd name="connsiteY27" fmla="*/ 270825 h 320977"/>
                <a:gd name="connsiteX28" fmla="*/ 290886 w 320977"/>
                <a:gd name="connsiteY28" fmla="*/ 240733 h 320977"/>
                <a:gd name="connsiteX29" fmla="*/ 210642 w 320977"/>
                <a:gd name="connsiteY29" fmla="*/ 240733 h 320977"/>
                <a:gd name="connsiteX30" fmla="*/ 180550 w 320977"/>
                <a:gd name="connsiteY30" fmla="*/ 270825 h 320977"/>
                <a:gd name="connsiteX31" fmla="*/ 250764 w 320977"/>
                <a:gd name="connsiteY31" fmla="*/ 320978 h 320977"/>
                <a:gd name="connsiteX32" fmla="*/ 60183 w 320977"/>
                <a:gd name="connsiteY32" fmla="*/ 180550 h 320977"/>
                <a:gd name="connsiteX33" fmla="*/ 120367 w 320977"/>
                <a:gd name="connsiteY33" fmla="*/ 180550 h 320977"/>
                <a:gd name="connsiteX34" fmla="*/ 120367 w 320977"/>
                <a:gd name="connsiteY34" fmla="*/ 120367 h 320977"/>
                <a:gd name="connsiteX35" fmla="*/ 60183 w 320977"/>
                <a:gd name="connsiteY35" fmla="*/ 120367 h 320977"/>
                <a:gd name="connsiteX36" fmla="*/ 60183 w 320977"/>
                <a:gd name="connsiteY36" fmla="*/ 180550 h 320977"/>
                <a:gd name="connsiteX37" fmla="*/ 40122 w 320977"/>
                <a:gd name="connsiteY37" fmla="*/ 110336 h 320977"/>
                <a:gd name="connsiteX38" fmla="*/ 50153 w 320977"/>
                <a:gd name="connsiteY38" fmla="*/ 100306 h 320977"/>
                <a:gd name="connsiteX39" fmla="*/ 130397 w 320977"/>
                <a:gd name="connsiteY39" fmla="*/ 100306 h 320977"/>
                <a:gd name="connsiteX40" fmla="*/ 140428 w 320977"/>
                <a:gd name="connsiteY40" fmla="*/ 110336 h 320977"/>
                <a:gd name="connsiteX41" fmla="*/ 140428 w 320977"/>
                <a:gd name="connsiteY41" fmla="*/ 190580 h 320977"/>
                <a:gd name="connsiteX42" fmla="*/ 130397 w 320977"/>
                <a:gd name="connsiteY42" fmla="*/ 200611 h 320977"/>
                <a:gd name="connsiteX43" fmla="*/ 50153 w 320977"/>
                <a:gd name="connsiteY43" fmla="*/ 200611 h 320977"/>
                <a:gd name="connsiteX44" fmla="*/ 40122 w 320977"/>
                <a:gd name="connsiteY44" fmla="*/ 190580 h 320977"/>
                <a:gd name="connsiteX45" fmla="*/ 40122 w 320977"/>
                <a:gd name="connsiteY45" fmla="*/ 110336 h 3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0977" h="320977">
                  <a:moveTo>
                    <a:pt x="0" y="60183"/>
                  </a:moveTo>
                  <a:cubicBezTo>
                    <a:pt x="0" y="26945"/>
                    <a:pt x="26945" y="0"/>
                    <a:pt x="60183" y="0"/>
                  </a:cubicBezTo>
                  <a:lnTo>
                    <a:pt x="220672" y="0"/>
                  </a:lnTo>
                  <a:cubicBezTo>
                    <a:pt x="253911" y="0"/>
                    <a:pt x="280855" y="26945"/>
                    <a:pt x="280855" y="60183"/>
                  </a:cubicBezTo>
                  <a:lnTo>
                    <a:pt x="280855" y="128418"/>
                  </a:lnTo>
                  <a:cubicBezTo>
                    <a:pt x="274763" y="124894"/>
                    <a:pt x="267996" y="122407"/>
                    <a:pt x="260794" y="121199"/>
                  </a:cubicBezTo>
                  <a:lnTo>
                    <a:pt x="260794" y="80244"/>
                  </a:lnTo>
                  <a:lnTo>
                    <a:pt x="20061" y="80244"/>
                  </a:lnTo>
                  <a:lnTo>
                    <a:pt x="20061" y="220672"/>
                  </a:lnTo>
                  <a:cubicBezTo>
                    <a:pt x="20061" y="242832"/>
                    <a:pt x="38024" y="260794"/>
                    <a:pt x="60183" y="260794"/>
                  </a:cubicBezTo>
                  <a:lnTo>
                    <a:pt x="161492" y="260794"/>
                  </a:lnTo>
                  <a:cubicBezTo>
                    <a:pt x="160834" y="264036"/>
                    <a:pt x="160489" y="267390"/>
                    <a:pt x="160489" y="270825"/>
                  </a:cubicBezTo>
                  <a:cubicBezTo>
                    <a:pt x="160489" y="274173"/>
                    <a:pt x="160742" y="277527"/>
                    <a:pt x="161253" y="280855"/>
                  </a:cubicBezTo>
                  <a:lnTo>
                    <a:pt x="60183" y="280855"/>
                  </a:lnTo>
                  <a:cubicBezTo>
                    <a:pt x="26945" y="280855"/>
                    <a:pt x="0" y="253911"/>
                    <a:pt x="0" y="220672"/>
                  </a:cubicBezTo>
                  <a:lnTo>
                    <a:pt x="0" y="60183"/>
                  </a:lnTo>
                  <a:close/>
                  <a:moveTo>
                    <a:pt x="60183" y="20061"/>
                  </a:moveTo>
                  <a:cubicBezTo>
                    <a:pt x="38024" y="20061"/>
                    <a:pt x="20061" y="38024"/>
                    <a:pt x="20061" y="60183"/>
                  </a:cubicBezTo>
                  <a:lnTo>
                    <a:pt x="260794" y="60183"/>
                  </a:lnTo>
                  <a:cubicBezTo>
                    <a:pt x="260794" y="38024"/>
                    <a:pt x="242832" y="20061"/>
                    <a:pt x="220672" y="20061"/>
                  </a:cubicBezTo>
                  <a:lnTo>
                    <a:pt x="60183" y="20061"/>
                  </a:lnTo>
                  <a:close/>
                  <a:moveTo>
                    <a:pt x="250764" y="220672"/>
                  </a:moveTo>
                  <a:cubicBezTo>
                    <a:pt x="272923" y="220672"/>
                    <a:pt x="290886" y="202709"/>
                    <a:pt x="290886" y="180550"/>
                  </a:cubicBezTo>
                  <a:cubicBezTo>
                    <a:pt x="290886" y="158390"/>
                    <a:pt x="272923" y="140428"/>
                    <a:pt x="250764" y="140428"/>
                  </a:cubicBezTo>
                  <a:cubicBezTo>
                    <a:pt x="228604" y="140428"/>
                    <a:pt x="210642" y="158390"/>
                    <a:pt x="210642" y="180550"/>
                  </a:cubicBezTo>
                  <a:cubicBezTo>
                    <a:pt x="210642" y="202709"/>
                    <a:pt x="228604" y="220672"/>
                    <a:pt x="250764" y="220672"/>
                  </a:cubicBezTo>
                  <a:close/>
                  <a:moveTo>
                    <a:pt x="250764" y="320978"/>
                  </a:moveTo>
                  <a:cubicBezTo>
                    <a:pt x="300917" y="320978"/>
                    <a:pt x="320978" y="295805"/>
                    <a:pt x="320978" y="270825"/>
                  </a:cubicBezTo>
                  <a:cubicBezTo>
                    <a:pt x="320978" y="254206"/>
                    <a:pt x="307505" y="240733"/>
                    <a:pt x="290886" y="240733"/>
                  </a:cubicBezTo>
                  <a:lnTo>
                    <a:pt x="210642" y="240733"/>
                  </a:lnTo>
                  <a:cubicBezTo>
                    <a:pt x="194023" y="240733"/>
                    <a:pt x="180550" y="254206"/>
                    <a:pt x="180550" y="270825"/>
                  </a:cubicBezTo>
                  <a:cubicBezTo>
                    <a:pt x="180550" y="295899"/>
                    <a:pt x="200611" y="320978"/>
                    <a:pt x="250764" y="320978"/>
                  </a:cubicBezTo>
                  <a:close/>
                  <a:moveTo>
                    <a:pt x="60183" y="180550"/>
                  </a:moveTo>
                  <a:lnTo>
                    <a:pt x="120367" y="180550"/>
                  </a:lnTo>
                  <a:lnTo>
                    <a:pt x="120367" y="120367"/>
                  </a:lnTo>
                  <a:lnTo>
                    <a:pt x="60183" y="120367"/>
                  </a:lnTo>
                  <a:lnTo>
                    <a:pt x="60183" y="180550"/>
                  </a:lnTo>
                  <a:close/>
                  <a:moveTo>
                    <a:pt x="40122" y="110336"/>
                  </a:moveTo>
                  <a:cubicBezTo>
                    <a:pt x="40122" y="104796"/>
                    <a:pt x="44613" y="100306"/>
                    <a:pt x="50153" y="100306"/>
                  </a:cubicBezTo>
                  <a:lnTo>
                    <a:pt x="130397" y="100306"/>
                  </a:lnTo>
                  <a:cubicBezTo>
                    <a:pt x="135937" y="100306"/>
                    <a:pt x="140428" y="104796"/>
                    <a:pt x="140428" y="110336"/>
                  </a:cubicBezTo>
                  <a:lnTo>
                    <a:pt x="140428" y="190580"/>
                  </a:lnTo>
                  <a:cubicBezTo>
                    <a:pt x="140428" y="196119"/>
                    <a:pt x="135937" y="200611"/>
                    <a:pt x="130397" y="200611"/>
                  </a:cubicBezTo>
                  <a:lnTo>
                    <a:pt x="50153" y="200611"/>
                  </a:lnTo>
                  <a:cubicBezTo>
                    <a:pt x="44613" y="200611"/>
                    <a:pt x="40122" y="196119"/>
                    <a:pt x="40122" y="190580"/>
                  </a:cubicBezTo>
                  <a:lnTo>
                    <a:pt x="40122" y="110336"/>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7" name="TextBox 46">
            <a:extLst>
              <a:ext uri="{FF2B5EF4-FFF2-40B4-BE49-F238E27FC236}">
                <a16:creationId xmlns:a16="http://schemas.microsoft.com/office/drawing/2014/main" id="{006340DE-6243-2114-4433-7C234407D51A}"/>
              </a:ext>
              <a:ext uri="{C183D7F6-B498-43B3-948B-1728B52AA6E4}">
                <adec:decorative xmlns:adec="http://schemas.microsoft.com/office/drawing/2017/decorative" val="1"/>
              </a:ext>
            </a:extLst>
          </p:cNvPr>
          <p:cNvSpPr txBox="1">
            <a:spLocks/>
          </p:cNvSpPr>
          <p:nvPr/>
        </p:nvSpPr>
        <p:spPr>
          <a:xfrm>
            <a:off x="6962346" y="4500749"/>
            <a:ext cx="3866093"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solidFill>
                  <a:schemeClr val="bg1">
                    <a:lumMod val="65000"/>
                  </a:schemeClr>
                </a:solidFill>
              </a:rPr>
              <a:t>Adoption and change management</a:t>
            </a:r>
          </a:p>
        </p:txBody>
      </p:sp>
      <p:grpSp>
        <p:nvGrpSpPr>
          <p:cNvPr id="43" name="Group 42">
            <a:extLst>
              <a:ext uri="{FF2B5EF4-FFF2-40B4-BE49-F238E27FC236}">
                <a16:creationId xmlns:a16="http://schemas.microsoft.com/office/drawing/2014/main" id="{016D77C3-C4C6-3C88-722A-4A171BD14CC7}"/>
              </a:ext>
              <a:ext uri="{C183D7F6-B498-43B3-948B-1728B52AA6E4}">
                <adec:decorative xmlns:adec="http://schemas.microsoft.com/office/drawing/2017/decorative" val="1"/>
              </a:ext>
            </a:extLst>
          </p:cNvPr>
          <p:cNvGrpSpPr/>
          <p:nvPr/>
        </p:nvGrpSpPr>
        <p:grpSpPr>
          <a:xfrm>
            <a:off x="5353252" y="5614404"/>
            <a:ext cx="470188" cy="470188"/>
            <a:chOff x="5353252" y="5591702"/>
            <a:chExt cx="470188" cy="470188"/>
          </a:xfrm>
        </p:grpSpPr>
        <p:sp>
          <p:nvSpPr>
            <p:cNvPr id="22" name="Oval 21">
              <a:extLst>
                <a:ext uri="{FF2B5EF4-FFF2-40B4-BE49-F238E27FC236}">
                  <a16:creationId xmlns:a16="http://schemas.microsoft.com/office/drawing/2014/main" id="{0073C954-B98D-3B32-D86E-47CB7616E6C6}"/>
                </a:ext>
              </a:extLst>
            </p:cNvPr>
            <p:cNvSpPr/>
            <p:nvPr/>
          </p:nvSpPr>
          <p:spPr bwMode="auto">
            <a:xfrm>
              <a:off x="5353252" y="5591702"/>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b="1">
                <a:solidFill>
                  <a:srgbClr val="F7F7F8"/>
                </a:solidFill>
                <a:latin typeface="Segoe Sans Text"/>
              </a:endParaRPr>
            </a:p>
          </p:txBody>
        </p:sp>
        <p:grpSp>
          <p:nvGrpSpPr>
            <p:cNvPr id="106" name="Group 105">
              <a:extLst>
                <a:ext uri="{FF2B5EF4-FFF2-40B4-BE49-F238E27FC236}">
                  <a16:creationId xmlns:a16="http://schemas.microsoft.com/office/drawing/2014/main" id="{CD40D4D5-2271-4BBF-8689-EACF419936F5}"/>
                </a:ext>
              </a:extLst>
            </p:cNvPr>
            <p:cNvGrpSpPr>
              <a:grpSpLocks/>
            </p:cNvGrpSpPr>
            <p:nvPr/>
          </p:nvGrpSpPr>
          <p:grpSpPr>
            <a:xfrm>
              <a:off x="5353252" y="5591702"/>
              <a:ext cx="470188" cy="470188"/>
              <a:chOff x="3101063" y="1686958"/>
              <a:chExt cx="2149566" cy="2149566"/>
            </a:xfrm>
          </p:grpSpPr>
          <p:grpSp>
            <p:nvGrpSpPr>
              <p:cNvPr id="107" name="Group 106">
                <a:extLst>
                  <a:ext uri="{FF2B5EF4-FFF2-40B4-BE49-F238E27FC236}">
                    <a16:creationId xmlns:a16="http://schemas.microsoft.com/office/drawing/2014/main" id="{67A74271-1DCF-980B-CFB6-5E944DDF964D}"/>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9" name="Oval 108">
                  <a:extLst>
                    <a:ext uri="{FF2B5EF4-FFF2-40B4-BE49-F238E27FC236}">
                      <a16:creationId xmlns:a16="http://schemas.microsoft.com/office/drawing/2014/main" id="{E6302E27-2247-9161-C861-F71D176824DD}"/>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0" name="Oval 46_1">
                  <a:extLst>
                    <a:ext uri="{FF2B5EF4-FFF2-40B4-BE49-F238E27FC236}">
                      <a16:creationId xmlns:a16="http://schemas.microsoft.com/office/drawing/2014/main" id="{A9F9322D-1675-78C8-45D1-5E023FCE8BC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8" name="Oval 34_1">
                <a:extLst>
                  <a:ext uri="{FF2B5EF4-FFF2-40B4-BE49-F238E27FC236}">
                    <a16:creationId xmlns:a16="http://schemas.microsoft.com/office/drawing/2014/main" id="{10668081-DC90-4847-7EDA-3731AAE9916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9" name="Graphic 112" descr="Icon of an exclamatory mark in a circle with a gear on the side">
              <a:extLst>
                <a:ext uri="{FF2B5EF4-FFF2-40B4-BE49-F238E27FC236}">
                  <a16:creationId xmlns:a16="http://schemas.microsoft.com/office/drawing/2014/main" id="{7986C0B2-4F54-6317-04DE-9440BDA2551A}"/>
                </a:ext>
              </a:extLst>
            </p:cNvPr>
            <p:cNvSpPr>
              <a:spLocks/>
            </p:cNvSpPr>
            <p:nvPr/>
          </p:nvSpPr>
          <p:spPr>
            <a:xfrm>
              <a:off x="5460514" y="5700664"/>
              <a:ext cx="255665" cy="252265"/>
            </a:xfrm>
            <a:custGeom>
              <a:avLst/>
              <a:gdLst>
                <a:gd name="connsiteX0" fmla="*/ 332238 w 370640"/>
                <a:gd name="connsiteY0" fmla="*/ 166119 h 365711"/>
                <a:gd name="connsiteX1" fmla="*/ 166119 w 370640"/>
                <a:gd name="connsiteY1" fmla="*/ 0 h 365711"/>
                <a:gd name="connsiteX2" fmla="*/ 0 w 370640"/>
                <a:gd name="connsiteY2" fmla="*/ 166119 h 365711"/>
                <a:gd name="connsiteX3" fmla="*/ 166119 w 370640"/>
                <a:gd name="connsiteY3" fmla="*/ 332238 h 365711"/>
                <a:gd name="connsiteX4" fmla="*/ 178348 w 370640"/>
                <a:gd name="connsiteY4" fmla="*/ 331796 h 365711"/>
                <a:gd name="connsiteX5" fmla="*/ 170401 w 370640"/>
                <a:gd name="connsiteY5" fmla="*/ 311411 h 365711"/>
                <a:gd name="connsiteX6" fmla="*/ 166119 w 370640"/>
                <a:gd name="connsiteY6" fmla="*/ 311474 h 365711"/>
                <a:gd name="connsiteX7" fmla="*/ 20765 w 370640"/>
                <a:gd name="connsiteY7" fmla="*/ 166119 h 365711"/>
                <a:gd name="connsiteX8" fmla="*/ 166119 w 370640"/>
                <a:gd name="connsiteY8" fmla="*/ 20765 h 365711"/>
                <a:gd name="connsiteX9" fmla="*/ 311474 w 370640"/>
                <a:gd name="connsiteY9" fmla="*/ 166119 h 365711"/>
                <a:gd name="connsiteX10" fmla="*/ 311411 w 370640"/>
                <a:gd name="connsiteY10" fmla="*/ 170401 h 365711"/>
                <a:gd name="connsiteX11" fmla="*/ 331796 w 370640"/>
                <a:gd name="connsiteY11" fmla="*/ 178348 h 365711"/>
                <a:gd name="connsiteX12" fmla="*/ 332238 w 370640"/>
                <a:gd name="connsiteY12" fmla="*/ 166119 h 365711"/>
                <a:gd name="connsiteX13" fmla="*/ 179778 w 370640"/>
                <a:gd name="connsiteY13" fmla="*/ 226119 h 365711"/>
                <a:gd name="connsiteX14" fmla="*/ 166119 w 370640"/>
                <a:gd name="connsiteY14" fmla="*/ 218031 h 365711"/>
                <a:gd name="connsiteX15" fmla="*/ 150546 w 370640"/>
                <a:gd name="connsiteY15" fmla="*/ 233605 h 365711"/>
                <a:gd name="connsiteX16" fmla="*/ 166119 w 370640"/>
                <a:gd name="connsiteY16" fmla="*/ 249179 h 365711"/>
                <a:gd name="connsiteX17" fmla="*/ 170606 w 370640"/>
                <a:gd name="connsiteY17" fmla="*/ 248523 h 365711"/>
                <a:gd name="connsiteX18" fmla="*/ 179778 w 370640"/>
                <a:gd name="connsiteY18" fmla="*/ 226119 h 365711"/>
                <a:gd name="connsiteX19" fmla="*/ 176333 w 370640"/>
                <a:gd name="connsiteY19" fmla="*/ 91576 h 365711"/>
                <a:gd name="connsiteX20" fmla="*/ 166119 w 370640"/>
                <a:gd name="connsiteY20" fmla="*/ 83060 h 365711"/>
                <a:gd name="connsiteX21" fmla="*/ 155737 w 370640"/>
                <a:gd name="connsiteY21" fmla="*/ 93442 h 365711"/>
                <a:gd name="connsiteX22" fmla="*/ 155737 w 370640"/>
                <a:gd name="connsiteY22" fmla="*/ 186884 h 365711"/>
                <a:gd name="connsiteX23" fmla="*/ 155904 w 370640"/>
                <a:gd name="connsiteY23" fmla="*/ 188751 h 365711"/>
                <a:gd name="connsiteX24" fmla="*/ 166119 w 370640"/>
                <a:gd name="connsiteY24" fmla="*/ 197267 h 365711"/>
                <a:gd name="connsiteX25" fmla="*/ 176502 w 370640"/>
                <a:gd name="connsiteY25" fmla="*/ 186884 h 365711"/>
                <a:gd name="connsiteX26" fmla="*/ 176502 w 370640"/>
                <a:gd name="connsiteY26" fmla="*/ 93442 h 365711"/>
                <a:gd name="connsiteX27" fmla="*/ 176333 w 370640"/>
                <a:gd name="connsiteY27" fmla="*/ 91576 h 365711"/>
                <a:gd name="connsiteX28" fmla="*/ 200072 w 370640"/>
                <a:gd name="connsiteY28" fmla="*/ 268287 h 365711"/>
                <a:gd name="connsiteX29" fmla="*/ 229778 w 370640"/>
                <a:gd name="connsiteY29" fmla="*/ 216831 h 365711"/>
                <a:gd name="connsiteX30" fmla="*/ 226535 w 370640"/>
                <a:gd name="connsiteY30" fmla="*/ 205269 h 365711"/>
                <a:gd name="connsiteX31" fmla="*/ 243601 w 370640"/>
                <a:gd name="connsiteY31" fmla="*/ 194939 h 365711"/>
                <a:gd name="connsiteX32" fmla="*/ 250607 w 370640"/>
                <a:gd name="connsiteY32" fmla="*/ 202373 h 365711"/>
                <a:gd name="connsiteX33" fmla="*/ 311023 w 370640"/>
                <a:gd name="connsiteY33" fmla="*/ 202404 h 365711"/>
                <a:gd name="connsiteX34" fmla="*/ 317765 w 370640"/>
                <a:gd name="connsiteY34" fmla="*/ 195265 h 365711"/>
                <a:gd name="connsiteX35" fmla="*/ 335100 w 370640"/>
                <a:gd name="connsiteY35" fmla="*/ 206023 h 365711"/>
                <a:gd name="connsiteX36" fmla="*/ 332479 w 370640"/>
                <a:gd name="connsiteY36" fmla="*/ 214792 h 365711"/>
                <a:gd name="connsiteX37" fmla="*/ 362715 w 370640"/>
                <a:gd name="connsiteY37" fmla="*/ 267099 h 365711"/>
                <a:gd name="connsiteX38" fmla="*/ 369962 w 370640"/>
                <a:gd name="connsiteY38" fmla="*/ 268812 h 365711"/>
                <a:gd name="connsiteX39" fmla="*/ 370641 w 370640"/>
                <a:gd name="connsiteY39" fmla="*/ 280328 h 365711"/>
                <a:gd name="connsiteX40" fmla="*/ 370172 w 370640"/>
                <a:gd name="connsiteY40" fmla="*/ 289922 h 365711"/>
                <a:gd name="connsiteX41" fmla="*/ 360607 w 370640"/>
                <a:gd name="connsiteY41" fmla="*/ 292366 h 365711"/>
                <a:gd name="connsiteX42" fmla="*/ 330901 w 370640"/>
                <a:gd name="connsiteY42" fmla="*/ 343821 h 365711"/>
                <a:gd name="connsiteX43" fmla="*/ 334143 w 370640"/>
                <a:gd name="connsiteY43" fmla="*/ 355379 h 365711"/>
                <a:gd name="connsiteX44" fmla="*/ 317076 w 370640"/>
                <a:gd name="connsiteY44" fmla="*/ 365711 h 365711"/>
                <a:gd name="connsiteX45" fmla="*/ 310072 w 370640"/>
                <a:gd name="connsiteY45" fmla="*/ 358280 h 365711"/>
                <a:gd name="connsiteX46" fmla="*/ 249656 w 370640"/>
                <a:gd name="connsiteY46" fmla="*/ 358246 h 365711"/>
                <a:gd name="connsiteX47" fmla="*/ 242908 w 370640"/>
                <a:gd name="connsiteY47" fmla="*/ 365394 h 365711"/>
                <a:gd name="connsiteX48" fmla="*/ 225575 w 370640"/>
                <a:gd name="connsiteY48" fmla="*/ 354640 h 365711"/>
                <a:gd name="connsiteX49" fmla="*/ 228200 w 370640"/>
                <a:gd name="connsiteY49" fmla="*/ 345860 h 365711"/>
                <a:gd name="connsiteX50" fmla="*/ 197964 w 370640"/>
                <a:gd name="connsiteY50" fmla="*/ 293553 h 365711"/>
                <a:gd name="connsiteX51" fmla="*/ 190705 w 370640"/>
                <a:gd name="connsiteY51" fmla="*/ 291838 h 365711"/>
                <a:gd name="connsiteX52" fmla="*/ 190028 w 370640"/>
                <a:gd name="connsiteY52" fmla="*/ 280328 h 365711"/>
                <a:gd name="connsiteX53" fmla="*/ 190497 w 370640"/>
                <a:gd name="connsiteY53" fmla="*/ 270731 h 365711"/>
                <a:gd name="connsiteX54" fmla="*/ 200072 w 370640"/>
                <a:gd name="connsiteY54" fmla="*/ 268287 h 365711"/>
                <a:gd name="connsiteX55" fmla="*/ 301099 w 370640"/>
                <a:gd name="connsiteY55" fmla="*/ 280328 h 365711"/>
                <a:gd name="connsiteX56" fmla="*/ 280334 w 370640"/>
                <a:gd name="connsiteY56" fmla="*/ 259563 h 365711"/>
                <a:gd name="connsiteX57" fmla="*/ 259570 w 370640"/>
                <a:gd name="connsiteY57" fmla="*/ 280328 h 365711"/>
                <a:gd name="connsiteX58" fmla="*/ 280334 w 370640"/>
                <a:gd name="connsiteY58" fmla="*/ 301093 h 365711"/>
                <a:gd name="connsiteX59" fmla="*/ 301099 w 370640"/>
                <a:gd name="connsiteY59" fmla="*/ 280328 h 36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70640" h="365711">
                  <a:moveTo>
                    <a:pt x="332238" y="166119"/>
                  </a:moveTo>
                  <a:cubicBezTo>
                    <a:pt x="332238" y="74374"/>
                    <a:pt x="257865" y="0"/>
                    <a:pt x="166119" y="0"/>
                  </a:cubicBezTo>
                  <a:cubicBezTo>
                    <a:pt x="74374" y="0"/>
                    <a:pt x="0" y="74374"/>
                    <a:pt x="0" y="166119"/>
                  </a:cubicBezTo>
                  <a:cubicBezTo>
                    <a:pt x="0" y="257865"/>
                    <a:pt x="74374" y="332238"/>
                    <a:pt x="166119" y="332238"/>
                  </a:cubicBezTo>
                  <a:cubicBezTo>
                    <a:pt x="170231" y="332238"/>
                    <a:pt x="174309" y="332089"/>
                    <a:pt x="178348" y="331796"/>
                  </a:cubicBezTo>
                  <a:cubicBezTo>
                    <a:pt x="175077" y="325330"/>
                    <a:pt x="172405" y="318511"/>
                    <a:pt x="170401" y="311411"/>
                  </a:cubicBezTo>
                  <a:cubicBezTo>
                    <a:pt x="168979" y="311453"/>
                    <a:pt x="167552" y="311474"/>
                    <a:pt x="166119" y="311474"/>
                  </a:cubicBezTo>
                  <a:cubicBezTo>
                    <a:pt x="85842" y="311474"/>
                    <a:pt x="20765" y="246396"/>
                    <a:pt x="20765" y="166119"/>
                  </a:cubicBezTo>
                  <a:cubicBezTo>
                    <a:pt x="20765" y="85842"/>
                    <a:pt x="85842" y="20765"/>
                    <a:pt x="166119" y="20765"/>
                  </a:cubicBezTo>
                  <a:cubicBezTo>
                    <a:pt x="246396" y="20765"/>
                    <a:pt x="311474" y="85842"/>
                    <a:pt x="311474" y="166119"/>
                  </a:cubicBezTo>
                  <a:cubicBezTo>
                    <a:pt x="311474" y="167552"/>
                    <a:pt x="311453" y="168979"/>
                    <a:pt x="311411" y="170401"/>
                  </a:cubicBezTo>
                  <a:cubicBezTo>
                    <a:pt x="318511" y="172405"/>
                    <a:pt x="325330" y="175077"/>
                    <a:pt x="331796" y="178348"/>
                  </a:cubicBezTo>
                  <a:cubicBezTo>
                    <a:pt x="332089" y="174309"/>
                    <a:pt x="332238" y="170231"/>
                    <a:pt x="332238" y="166119"/>
                  </a:cubicBezTo>
                  <a:close/>
                  <a:moveTo>
                    <a:pt x="179778" y="226119"/>
                  </a:moveTo>
                  <a:cubicBezTo>
                    <a:pt x="177131" y="221298"/>
                    <a:pt x="172006" y="218031"/>
                    <a:pt x="166119" y="218031"/>
                  </a:cubicBezTo>
                  <a:cubicBezTo>
                    <a:pt x="157518" y="218031"/>
                    <a:pt x="150546" y="225004"/>
                    <a:pt x="150546" y="233605"/>
                  </a:cubicBezTo>
                  <a:cubicBezTo>
                    <a:pt x="150546" y="242206"/>
                    <a:pt x="157518" y="249179"/>
                    <a:pt x="166119" y="249179"/>
                  </a:cubicBezTo>
                  <a:cubicBezTo>
                    <a:pt x="167679" y="249179"/>
                    <a:pt x="169186" y="248950"/>
                    <a:pt x="170606" y="248523"/>
                  </a:cubicBezTo>
                  <a:cubicBezTo>
                    <a:pt x="172876" y="240673"/>
                    <a:pt x="175968" y="233173"/>
                    <a:pt x="179778" y="226119"/>
                  </a:cubicBezTo>
                  <a:close/>
                  <a:moveTo>
                    <a:pt x="176333" y="91576"/>
                  </a:moveTo>
                  <a:cubicBezTo>
                    <a:pt x="175455" y="86732"/>
                    <a:pt x="171217" y="83060"/>
                    <a:pt x="166119" y="83060"/>
                  </a:cubicBezTo>
                  <a:cubicBezTo>
                    <a:pt x="160385" y="83060"/>
                    <a:pt x="155737" y="87708"/>
                    <a:pt x="155737" y="93442"/>
                  </a:cubicBezTo>
                  <a:lnTo>
                    <a:pt x="155737" y="186884"/>
                  </a:lnTo>
                  <a:lnTo>
                    <a:pt x="155904" y="188751"/>
                  </a:lnTo>
                  <a:cubicBezTo>
                    <a:pt x="156783" y="193593"/>
                    <a:pt x="161022" y="197267"/>
                    <a:pt x="166119" y="197267"/>
                  </a:cubicBezTo>
                  <a:cubicBezTo>
                    <a:pt x="171852" y="197267"/>
                    <a:pt x="176502" y="192617"/>
                    <a:pt x="176502" y="186884"/>
                  </a:cubicBezTo>
                  <a:lnTo>
                    <a:pt x="176502" y="93442"/>
                  </a:lnTo>
                  <a:lnTo>
                    <a:pt x="176333" y="91576"/>
                  </a:lnTo>
                  <a:close/>
                  <a:moveTo>
                    <a:pt x="200072" y="268287"/>
                  </a:moveTo>
                  <a:cubicBezTo>
                    <a:pt x="222662" y="262516"/>
                    <a:pt x="236076" y="239282"/>
                    <a:pt x="229778" y="216831"/>
                  </a:cubicBezTo>
                  <a:lnTo>
                    <a:pt x="226535" y="205269"/>
                  </a:lnTo>
                  <a:cubicBezTo>
                    <a:pt x="231811" y="201214"/>
                    <a:pt x="237530" y="197740"/>
                    <a:pt x="243601" y="194939"/>
                  </a:cubicBezTo>
                  <a:lnTo>
                    <a:pt x="250607" y="202373"/>
                  </a:lnTo>
                  <a:cubicBezTo>
                    <a:pt x="266989" y="219755"/>
                    <a:pt x="294623" y="219769"/>
                    <a:pt x="311023" y="202404"/>
                  </a:cubicBezTo>
                  <a:lnTo>
                    <a:pt x="317765" y="195265"/>
                  </a:lnTo>
                  <a:cubicBezTo>
                    <a:pt x="323949" y="198184"/>
                    <a:pt x="329759" y="201802"/>
                    <a:pt x="335100" y="206023"/>
                  </a:cubicBezTo>
                  <a:lnTo>
                    <a:pt x="332479" y="214792"/>
                  </a:lnTo>
                  <a:cubicBezTo>
                    <a:pt x="325641" y="237679"/>
                    <a:pt x="339471" y="261602"/>
                    <a:pt x="362715" y="267099"/>
                  </a:cubicBezTo>
                  <a:lnTo>
                    <a:pt x="369962" y="268812"/>
                  </a:lnTo>
                  <a:cubicBezTo>
                    <a:pt x="370411" y="272585"/>
                    <a:pt x="370641" y="276429"/>
                    <a:pt x="370641" y="280328"/>
                  </a:cubicBezTo>
                  <a:cubicBezTo>
                    <a:pt x="370641" y="283568"/>
                    <a:pt x="370481" y="286767"/>
                    <a:pt x="370172" y="289922"/>
                  </a:cubicBezTo>
                  <a:lnTo>
                    <a:pt x="360607" y="292366"/>
                  </a:lnTo>
                  <a:cubicBezTo>
                    <a:pt x="338017" y="298136"/>
                    <a:pt x="324603" y="321370"/>
                    <a:pt x="330901" y="343821"/>
                  </a:cubicBezTo>
                  <a:lnTo>
                    <a:pt x="334143" y="355379"/>
                  </a:lnTo>
                  <a:cubicBezTo>
                    <a:pt x="328866" y="359436"/>
                    <a:pt x="323150" y="362910"/>
                    <a:pt x="317076" y="365711"/>
                  </a:cubicBezTo>
                  <a:lnTo>
                    <a:pt x="310072" y="358280"/>
                  </a:lnTo>
                  <a:cubicBezTo>
                    <a:pt x="293690" y="340895"/>
                    <a:pt x="266057" y="340881"/>
                    <a:pt x="249656" y="358246"/>
                  </a:cubicBezTo>
                  <a:lnTo>
                    <a:pt x="242908" y="365394"/>
                  </a:lnTo>
                  <a:cubicBezTo>
                    <a:pt x="236724" y="362476"/>
                    <a:pt x="230916" y="358859"/>
                    <a:pt x="225575" y="354640"/>
                  </a:cubicBezTo>
                  <a:lnTo>
                    <a:pt x="228200" y="345860"/>
                  </a:lnTo>
                  <a:cubicBezTo>
                    <a:pt x="235038" y="322973"/>
                    <a:pt x="221208" y="299050"/>
                    <a:pt x="197964" y="293553"/>
                  </a:cubicBezTo>
                  <a:lnTo>
                    <a:pt x="190705" y="291838"/>
                  </a:lnTo>
                  <a:cubicBezTo>
                    <a:pt x="190258" y="288065"/>
                    <a:pt x="190028" y="284226"/>
                    <a:pt x="190028" y="280328"/>
                  </a:cubicBezTo>
                  <a:cubicBezTo>
                    <a:pt x="190028" y="277089"/>
                    <a:pt x="190186" y="273887"/>
                    <a:pt x="190497" y="270731"/>
                  </a:cubicBezTo>
                  <a:lnTo>
                    <a:pt x="200072" y="268287"/>
                  </a:lnTo>
                  <a:close/>
                  <a:moveTo>
                    <a:pt x="301099" y="280328"/>
                  </a:moveTo>
                  <a:cubicBezTo>
                    <a:pt x="301099" y="268860"/>
                    <a:pt x="291803" y="259563"/>
                    <a:pt x="280334" y="259563"/>
                  </a:cubicBezTo>
                  <a:cubicBezTo>
                    <a:pt x="268866" y="259563"/>
                    <a:pt x="259570" y="268860"/>
                    <a:pt x="259570" y="280328"/>
                  </a:cubicBezTo>
                  <a:cubicBezTo>
                    <a:pt x="259570" y="291797"/>
                    <a:pt x="268866" y="301093"/>
                    <a:pt x="280334" y="301093"/>
                  </a:cubicBezTo>
                  <a:cubicBezTo>
                    <a:pt x="291803" y="301093"/>
                    <a:pt x="301099" y="291797"/>
                    <a:pt x="301099" y="280328"/>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b="1">
                <a:solidFill>
                  <a:prstClr val="black"/>
                </a:solidFill>
                <a:latin typeface="Segoe Sans Text"/>
              </a:endParaRPr>
            </a:p>
          </p:txBody>
        </p:sp>
      </p:grpSp>
      <p:sp>
        <p:nvSpPr>
          <p:cNvPr id="41" name="TextBox 40">
            <a:extLst>
              <a:ext uri="{FF2B5EF4-FFF2-40B4-BE49-F238E27FC236}">
                <a16:creationId xmlns:a16="http://schemas.microsoft.com/office/drawing/2014/main" id="{DDF84D08-61FE-FB36-7691-30404842CBBB}"/>
              </a:ext>
              <a:ext uri="{C183D7F6-B498-43B3-948B-1728B52AA6E4}">
                <adec:decorative xmlns:adec="http://schemas.microsoft.com/office/drawing/2017/decorative" val="1"/>
              </a:ext>
            </a:extLst>
          </p:cNvPr>
          <p:cNvSpPr txBox="1">
            <a:spLocks/>
          </p:cNvSpPr>
          <p:nvPr/>
        </p:nvSpPr>
        <p:spPr>
          <a:xfrm>
            <a:off x="6364889" y="5710998"/>
            <a:ext cx="1367971"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solidFill>
                  <a:schemeClr val="bg1">
                    <a:lumMod val="65000"/>
                  </a:schemeClr>
                </a:solidFill>
              </a:rPr>
              <a:t>Extensibility</a:t>
            </a:r>
          </a:p>
        </p:txBody>
      </p:sp>
    </p:spTree>
    <p:extLst>
      <p:ext uri="{BB962C8B-B14F-4D97-AF65-F5344CB8AC3E}">
        <p14:creationId xmlns:p14="http://schemas.microsoft.com/office/powerpoint/2010/main" val="43610087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2B8C3462-64C4-75AF-15FB-DEDF698B6F01}"/>
              </a:ext>
              <a:ext uri="{C183D7F6-B498-43B3-948B-1728B52AA6E4}">
                <adec:decorative xmlns:adec="http://schemas.microsoft.com/office/drawing/2017/decorative" val="1"/>
              </a:ext>
            </a:extLst>
          </p:cNvPr>
          <p:cNvGrpSpPr/>
          <p:nvPr/>
        </p:nvGrpSpPr>
        <p:grpSpPr>
          <a:xfrm>
            <a:off x="-3162347" y="-546662"/>
            <a:ext cx="7951325" cy="7951325"/>
            <a:chOff x="-3162347" y="-621065"/>
            <a:chExt cx="7951325" cy="7951325"/>
          </a:xfrm>
        </p:grpSpPr>
        <p:sp>
          <p:nvSpPr>
            <p:cNvPr id="3" name="Oval 2">
              <a:extLst>
                <a:ext uri="{FF2B5EF4-FFF2-40B4-BE49-F238E27FC236}">
                  <a16:creationId xmlns:a16="http://schemas.microsoft.com/office/drawing/2014/main" id="{4D110BA9-B25A-5A4B-948D-D8B16571E147}"/>
                </a:ext>
              </a:extLst>
            </p:cNvPr>
            <p:cNvSpPr>
              <a:spLocks/>
            </p:cNvSpPr>
            <p:nvPr/>
          </p:nvSpPr>
          <p:spPr>
            <a:xfrm>
              <a:off x="-3162347" y="-621065"/>
              <a:ext cx="7951325" cy="7951325"/>
            </a:xfrm>
            <a:prstGeom prst="ellipse">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Segoe Sans Text"/>
              </a:endParaRPr>
            </a:p>
          </p:txBody>
        </p:sp>
        <p:sp>
          <p:nvSpPr>
            <p:cNvPr id="2" name="Oval 1">
              <a:extLst>
                <a:ext uri="{FF2B5EF4-FFF2-40B4-BE49-F238E27FC236}">
                  <a16:creationId xmlns:a16="http://schemas.microsoft.com/office/drawing/2014/main" id="{DF6EE1F2-B47F-AA88-6347-4AAFDAB9CC8D}"/>
                </a:ext>
              </a:extLst>
            </p:cNvPr>
            <p:cNvSpPr/>
            <p:nvPr/>
          </p:nvSpPr>
          <p:spPr>
            <a:xfrm>
              <a:off x="-2958601" y="-417318"/>
              <a:ext cx="7543834" cy="7543832"/>
            </a:xfrm>
            <a:prstGeom prst="ellipse">
              <a:avLst/>
            </a:prstGeom>
            <a:solidFill>
              <a:schemeClr val="bg2"/>
            </a:solidFill>
            <a:ln>
              <a:noFill/>
            </a:ln>
            <a:effectLst>
              <a:outerShdw blurRad="190500" dist="38100" dir="2700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623438"/>
              <a:endParaRPr lang="en-US" sz="1227" b="1">
                <a:gradFill>
                  <a:gsLst>
                    <a:gs pos="0">
                      <a:srgbClr val="002060"/>
                    </a:gs>
                    <a:gs pos="100000">
                      <a:srgbClr val="C03BC4"/>
                    </a:gs>
                  </a:gsLst>
                  <a:lin ang="5400000" scaled="1"/>
                </a:gradFill>
                <a:latin typeface="Segoe Sans Text"/>
              </a:endParaRPr>
            </a:p>
          </p:txBody>
        </p:sp>
      </p:grpSp>
      <p:sp>
        <p:nvSpPr>
          <p:cNvPr id="83" name="Rectangle: Rounded Corners 82">
            <a:extLst>
              <a:ext uri="{FF2B5EF4-FFF2-40B4-BE49-F238E27FC236}">
                <a16:creationId xmlns:a16="http://schemas.microsoft.com/office/drawing/2014/main" id="{963C64C5-7CD8-E722-B0D1-A948B6DC141D}"/>
              </a:ext>
              <a:ext uri="{C183D7F6-B498-43B3-948B-1728B52AA6E4}">
                <adec:decorative xmlns:adec="http://schemas.microsoft.com/office/drawing/2017/decorative" val="1"/>
              </a:ext>
            </a:extLst>
          </p:cNvPr>
          <p:cNvSpPr>
            <a:spLocks/>
          </p:cNvSpPr>
          <p:nvPr/>
        </p:nvSpPr>
        <p:spPr>
          <a:xfrm>
            <a:off x="6009859" y="643623"/>
            <a:ext cx="5242553"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4" name="Rectangle: Rounded Corners 83">
            <a:extLst>
              <a:ext uri="{FF2B5EF4-FFF2-40B4-BE49-F238E27FC236}">
                <a16:creationId xmlns:a16="http://schemas.microsoft.com/office/drawing/2014/main" id="{1B544943-3A5F-57D8-12D6-74F9432B895B}"/>
              </a:ext>
              <a:ext uri="{C183D7F6-B498-43B3-948B-1728B52AA6E4}">
                <adec:decorative xmlns:adec="http://schemas.microsoft.com/office/drawing/2017/decorative" val="1"/>
              </a:ext>
            </a:extLst>
          </p:cNvPr>
          <p:cNvSpPr>
            <a:spLocks/>
          </p:cNvSpPr>
          <p:nvPr/>
        </p:nvSpPr>
        <p:spPr>
          <a:xfrm>
            <a:off x="6607316" y="1853872"/>
            <a:ext cx="4645096"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5" name="Rectangle: Rounded Corners 84">
            <a:extLst>
              <a:ext uri="{FF2B5EF4-FFF2-40B4-BE49-F238E27FC236}">
                <a16:creationId xmlns:a16="http://schemas.microsoft.com/office/drawing/2014/main" id="{03CC029D-5DED-F44E-4DB2-4AFD9B54B5BE}"/>
              </a:ext>
              <a:ext uri="{C183D7F6-B498-43B3-948B-1728B52AA6E4}">
                <adec:decorative xmlns:adec="http://schemas.microsoft.com/office/drawing/2017/decorative" val="1"/>
              </a:ext>
            </a:extLst>
          </p:cNvPr>
          <p:cNvSpPr>
            <a:spLocks/>
          </p:cNvSpPr>
          <p:nvPr/>
        </p:nvSpPr>
        <p:spPr>
          <a:xfrm>
            <a:off x="6942260" y="3064121"/>
            <a:ext cx="2290641"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9" name="Rectangle: Rounded Corners 88">
            <a:extLst>
              <a:ext uri="{FF2B5EF4-FFF2-40B4-BE49-F238E27FC236}">
                <a16:creationId xmlns:a16="http://schemas.microsoft.com/office/drawing/2014/main" id="{190878F6-438B-CF4C-F8D7-3EA716C2E677}"/>
              </a:ext>
              <a:ext uri="{C183D7F6-B498-43B3-948B-1728B52AA6E4}">
                <adec:decorative xmlns:adec="http://schemas.microsoft.com/office/drawing/2017/decorative" val="1"/>
              </a:ext>
            </a:extLst>
          </p:cNvPr>
          <p:cNvSpPr>
            <a:spLocks/>
          </p:cNvSpPr>
          <p:nvPr/>
        </p:nvSpPr>
        <p:spPr>
          <a:xfrm>
            <a:off x="6009860" y="5484619"/>
            <a:ext cx="3223042"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87" name="Rectangle: Rounded Corners 86">
            <a:extLst>
              <a:ext uri="{FF2B5EF4-FFF2-40B4-BE49-F238E27FC236}">
                <a16:creationId xmlns:a16="http://schemas.microsoft.com/office/drawing/2014/main" id="{618BE206-E1B9-043F-DB41-763F0D14AB0E}"/>
              </a:ext>
              <a:ext uri="{C183D7F6-B498-43B3-948B-1728B52AA6E4}">
                <adec:decorative xmlns:adec="http://schemas.microsoft.com/office/drawing/2017/decorative" val="1"/>
              </a:ext>
            </a:extLst>
          </p:cNvPr>
          <p:cNvSpPr>
            <a:spLocks/>
          </p:cNvSpPr>
          <p:nvPr/>
        </p:nvSpPr>
        <p:spPr>
          <a:xfrm>
            <a:off x="6607316" y="4274370"/>
            <a:ext cx="2625585" cy="729758"/>
          </a:xfrm>
          <a:prstGeom prst="roundRect">
            <a:avLst>
              <a:gd name="adj" fmla="val 12400"/>
            </a:avLst>
          </a:prstGeom>
          <a:gradFill flip="none" rotWithShape="1">
            <a:gsLst>
              <a:gs pos="92000">
                <a:schemeClr val="bg1">
                  <a:alpha val="62000"/>
                </a:schemeClr>
              </a:gs>
              <a:gs pos="100000">
                <a:schemeClr val="bg1"/>
              </a:gs>
            </a:gsLst>
            <a:path path="rect">
              <a:fillToRect l="50000" t="50000" r="50000" b="50000"/>
            </a:path>
            <a:tileRect/>
          </a:gra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cxnSp>
        <p:nvCxnSpPr>
          <p:cNvPr id="35" name="Straight Connector 34">
            <a:extLst>
              <a:ext uri="{FF2B5EF4-FFF2-40B4-BE49-F238E27FC236}">
                <a16:creationId xmlns:a16="http://schemas.microsoft.com/office/drawing/2014/main" id="{B7AAE288-803E-553B-ED7C-8FD52C0E80C9}"/>
              </a:ext>
              <a:ext uri="{C183D7F6-B498-43B3-948B-1728B52AA6E4}">
                <adec:decorative xmlns:adec="http://schemas.microsoft.com/office/drawing/2017/decorative" val="1"/>
              </a:ext>
            </a:extLst>
          </p:cNvPr>
          <p:cNvCxnSpPr>
            <a:cxnSpLocks/>
            <a:endCxn id="109" idx="2"/>
          </p:cNvCxnSpPr>
          <p:nvPr/>
        </p:nvCxnSpPr>
        <p:spPr>
          <a:xfrm flipV="1">
            <a:off x="4051209" y="5849498"/>
            <a:ext cx="1302043" cy="3599"/>
          </a:xfrm>
          <a:prstGeom prst="line">
            <a:avLst/>
          </a:prstGeom>
          <a:ln>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43D065B6-7785-2360-24DC-A181D76B376E}"/>
              </a:ext>
              <a:ext uri="{C183D7F6-B498-43B3-948B-1728B52AA6E4}">
                <adec:decorative xmlns:adec="http://schemas.microsoft.com/office/drawing/2017/decorative" val="1"/>
              </a:ext>
            </a:extLst>
          </p:cNvPr>
          <p:cNvSpPr/>
          <p:nvPr/>
        </p:nvSpPr>
        <p:spPr>
          <a:xfrm>
            <a:off x="3907976" y="931446"/>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8" name="Oval 57">
            <a:extLst>
              <a:ext uri="{FF2B5EF4-FFF2-40B4-BE49-F238E27FC236}">
                <a16:creationId xmlns:a16="http://schemas.microsoft.com/office/drawing/2014/main" id="{818EB902-815D-9CA2-4C9A-73312EA6300A}"/>
              </a:ext>
              <a:ext uri="{C183D7F6-B498-43B3-948B-1728B52AA6E4}">
                <adec:decorative xmlns:adec="http://schemas.microsoft.com/office/drawing/2017/decorative" val="1"/>
              </a:ext>
            </a:extLst>
          </p:cNvPr>
          <p:cNvSpPr/>
          <p:nvPr/>
        </p:nvSpPr>
        <p:spPr>
          <a:xfrm>
            <a:off x="3907976" y="5772441"/>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1" name="Oval 60">
            <a:extLst>
              <a:ext uri="{FF2B5EF4-FFF2-40B4-BE49-F238E27FC236}">
                <a16:creationId xmlns:a16="http://schemas.microsoft.com/office/drawing/2014/main" id="{39FFC38C-3AF0-9404-BD40-8E6369DFB293}"/>
              </a:ext>
              <a:ext uri="{C183D7F6-B498-43B3-948B-1728B52AA6E4}">
                <adec:decorative xmlns:adec="http://schemas.microsoft.com/office/drawing/2017/decorative" val="1"/>
              </a:ext>
            </a:extLst>
          </p:cNvPr>
          <p:cNvSpPr/>
          <p:nvPr/>
        </p:nvSpPr>
        <p:spPr>
          <a:xfrm>
            <a:off x="4524169" y="2141695"/>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2" name="Oval 61">
            <a:extLst>
              <a:ext uri="{FF2B5EF4-FFF2-40B4-BE49-F238E27FC236}">
                <a16:creationId xmlns:a16="http://schemas.microsoft.com/office/drawing/2014/main" id="{02C46AF8-1071-3660-0306-72D8777F6E2C}"/>
              </a:ext>
              <a:ext uri="{C183D7F6-B498-43B3-948B-1728B52AA6E4}">
                <adec:decorative xmlns:adec="http://schemas.microsoft.com/office/drawing/2017/decorative" val="1"/>
              </a:ext>
            </a:extLst>
          </p:cNvPr>
          <p:cNvSpPr/>
          <p:nvPr/>
        </p:nvSpPr>
        <p:spPr>
          <a:xfrm>
            <a:off x="4524169" y="4562193"/>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3" name="Oval 62">
            <a:extLst>
              <a:ext uri="{FF2B5EF4-FFF2-40B4-BE49-F238E27FC236}">
                <a16:creationId xmlns:a16="http://schemas.microsoft.com/office/drawing/2014/main" id="{EF7AD9B5-FCBA-B59C-3C2C-BE73FE5872B2}"/>
              </a:ext>
              <a:ext uri="{C183D7F6-B498-43B3-948B-1728B52AA6E4}">
                <adec:decorative xmlns:adec="http://schemas.microsoft.com/office/drawing/2017/decorative" val="1"/>
              </a:ext>
            </a:extLst>
          </p:cNvPr>
          <p:cNvSpPr/>
          <p:nvPr/>
        </p:nvSpPr>
        <p:spPr>
          <a:xfrm>
            <a:off x="4714101" y="3351943"/>
            <a:ext cx="154113" cy="15411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65" name="Straight Connector 64">
            <a:extLst>
              <a:ext uri="{FF2B5EF4-FFF2-40B4-BE49-F238E27FC236}">
                <a16:creationId xmlns:a16="http://schemas.microsoft.com/office/drawing/2014/main" id="{01F29534-8231-DED8-CC89-89E71A14F022}"/>
              </a:ext>
              <a:ext uri="{C183D7F6-B498-43B3-948B-1728B52AA6E4}">
                <adec:decorative xmlns:adec="http://schemas.microsoft.com/office/drawing/2017/decorative" val="1"/>
              </a:ext>
            </a:extLst>
          </p:cNvPr>
          <p:cNvCxnSpPr>
            <a:cxnSpLocks/>
          </p:cNvCxnSpPr>
          <p:nvPr/>
        </p:nvCxnSpPr>
        <p:spPr>
          <a:xfrm flipV="1">
            <a:off x="4678282" y="2218751"/>
            <a:ext cx="1272427"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060BF14-E387-79E8-5AC2-E7919069ED73}"/>
              </a:ext>
              <a:ext uri="{C183D7F6-B498-43B3-948B-1728B52AA6E4}">
                <adec:decorative xmlns:adec="http://schemas.microsoft.com/office/drawing/2017/decorative" val="1"/>
              </a:ext>
            </a:extLst>
          </p:cNvPr>
          <p:cNvCxnSpPr>
            <a:cxnSpLocks/>
            <a:stCxn id="57" idx="6"/>
            <a:endCxn id="95" idx="2"/>
          </p:cNvCxnSpPr>
          <p:nvPr/>
        </p:nvCxnSpPr>
        <p:spPr>
          <a:xfrm flipV="1">
            <a:off x="4062089" y="1008502"/>
            <a:ext cx="1323814"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24C2C3EC-1341-C9D9-2FE0-2873954A5CF4}"/>
              </a:ext>
              <a:ext uri="{C183D7F6-B498-43B3-948B-1728B52AA6E4}">
                <adec:decorative xmlns:adec="http://schemas.microsoft.com/office/drawing/2017/decorative" val="1"/>
              </a:ext>
            </a:extLst>
          </p:cNvPr>
          <p:cNvCxnSpPr>
            <a:cxnSpLocks/>
            <a:stCxn id="63" idx="6"/>
            <a:endCxn id="115" idx="2"/>
          </p:cNvCxnSpPr>
          <p:nvPr/>
        </p:nvCxnSpPr>
        <p:spPr>
          <a:xfrm>
            <a:off x="4868214" y="3429000"/>
            <a:ext cx="14334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9C73EF68-1D91-616E-7D02-C419EA123A5C}"/>
              </a:ext>
              <a:ext uri="{C183D7F6-B498-43B3-948B-1728B52AA6E4}">
                <adec:decorative xmlns:adec="http://schemas.microsoft.com/office/drawing/2017/decorative" val="1"/>
              </a:ext>
            </a:extLst>
          </p:cNvPr>
          <p:cNvCxnSpPr>
            <a:cxnSpLocks/>
            <a:stCxn id="62" idx="6"/>
            <a:endCxn id="120" idx="2"/>
          </p:cNvCxnSpPr>
          <p:nvPr/>
        </p:nvCxnSpPr>
        <p:spPr>
          <a:xfrm flipV="1">
            <a:off x="4678282" y="4639249"/>
            <a:ext cx="1288420" cy="1"/>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BD683FDB-727D-07BE-AC98-CCC82CC94EA6}"/>
              </a:ext>
              <a:ext uri="{C183D7F6-B498-43B3-948B-1728B52AA6E4}">
                <adec:decorative xmlns:adec="http://schemas.microsoft.com/office/drawing/2017/decorative" val="1"/>
              </a:ext>
            </a:extLst>
          </p:cNvPr>
          <p:cNvSpPr>
            <a:spLocks/>
          </p:cNvSpPr>
          <p:nvPr/>
        </p:nvSpPr>
        <p:spPr>
          <a:xfrm>
            <a:off x="9321908" y="3064119"/>
            <a:ext cx="2693958" cy="3150257"/>
          </a:xfrm>
          <a:prstGeom prst="roundRect">
            <a:avLst>
              <a:gd name="adj" fmla="val 4048"/>
            </a:avLst>
          </a:prstGeom>
          <a:gradFill flip="none" rotWithShape="1">
            <a:gsLst>
              <a:gs pos="92000">
                <a:schemeClr val="bg1">
                  <a:alpha val="62000"/>
                </a:schemeClr>
              </a:gs>
              <a:gs pos="100000">
                <a:schemeClr val="bg1"/>
              </a:gs>
            </a:gsLst>
            <a:path path="rect">
              <a:fillToRect l="50000" t="50000" r="50000" b="50000"/>
            </a:path>
            <a:tileRect/>
          </a:gra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IN" sz="1800">
              <a:solidFill>
                <a:srgbClr val="FFFFFF"/>
              </a:solidFill>
              <a:latin typeface="Segoe UI"/>
            </a:endParaRPr>
          </a:p>
        </p:txBody>
      </p:sp>
      <p:sp>
        <p:nvSpPr>
          <p:cNvPr id="20" name="Title 7">
            <a:extLst>
              <a:ext uri="{FF2B5EF4-FFF2-40B4-BE49-F238E27FC236}">
                <a16:creationId xmlns:a16="http://schemas.microsoft.com/office/drawing/2014/main" id="{99A0BCF4-9842-C338-2EA3-F86B6A277C22}"/>
              </a:ext>
            </a:extLst>
          </p:cNvPr>
          <p:cNvSpPr txBox="1">
            <a:spLocks noGrp="1"/>
          </p:cNvSpPr>
          <p:nvPr>
            <p:ph type="title" idx="4294967295"/>
          </p:nvPr>
        </p:nvSpPr>
        <p:spPr>
          <a:xfrm>
            <a:off x="495300" y="1902921"/>
            <a:ext cx="2917825" cy="2903359"/>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594623" rtl="0" eaLnBrk="1" latinLnBrk="0" hangingPunct="1">
              <a:lnSpc>
                <a:spcPct val="100000"/>
              </a:lnSpc>
              <a:spcBef>
                <a:spcPct val="0"/>
              </a:spcBef>
              <a:buNone/>
              <a:defRPr lang="en-US" sz="2295" b="0" kern="1200" cap="none" spc="-32" baseline="0">
                <a:ln w="3175">
                  <a:noFill/>
                </a:ln>
                <a:solidFill>
                  <a:schemeClr val="tx1"/>
                </a:solidFill>
                <a:effectLst/>
                <a:latin typeface="+mj-lt"/>
                <a:ea typeface="+mn-ea"/>
                <a:cs typeface="Segoe Sans Display Semibold" pitchFamily="2" charset="0"/>
              </a:defRPr>
            </a:lvl1pPr>
          </a:lstStyle>
          <a:p>
            <a:pPr marL="0" marR="0" lvl="0" indent="0" algn="l" defTabSz="914225" rtl="0" eaLnBrk="1" fontAlgn="auto" latinLnBrk="0" hangingPunct="1">
              <a:lnSpc>
                <a:spcPct val="100000"/>
              </a:lnSpc>
              <a:spcBef>
                <a:spcPts val="0"/>
              </a:spcBef>
              <a:spcAft>
                <a:spcPts val="818"/>
              </a:spcAft>
              <a:buClrTx/>
              <a:buSzTx/>
              <a:buFontTx/>
              <a:buNone/>
              <a:tabLst/>
              <a:defRPr/>
            </a:pPr>
            <a:r>
              <a:rPr kumimoji="0" lang="en-US" sz="3200" b="0" i="0" u="none" strike="noStrike" kern="1200" cap="none" spc="-49" normalizeH="0" baseline="0" noProof="0">
                <a:ln w="3175">
                  <a:noFill/>
                </a:ln>
                <a:solidFill>
                  <a:schemeClr val="accent2"/>
                </a:solidFill>
                <a:effectLst/>
                <a:uLnTx/>
                <a:uFillTx/>
                <a:latin typeface="+mj-lt"/>
                <a:ea typeface="+mj-lt"/>
                <a:cs typeface="Segoe UI Semibold"/>
              </a:rPr>
              <a:t>Copilot service opportunities are extensible—just like Copilot</a:t>
            </a:r>
          </a:p>
          <a:p>
            <a:pPr marL="0" marR="0" lvl="0" indent="0" algn="l" defTabSz="405414" rtl="0" eaLnBrk="1" fontAlgn="auto" latinLnBrk="0" hangingPunct="1">
              <a:lnSpc>
                <a:spcPct val="100000"/>
              </a:lnSpc>
              <a:spcBef>
                <a:spcPct val="0"/>
              </a:spcBef>
              <a:spcAft>
                <a:spcPts val="818"/>
              </a:spcAft>
              <a:buClrTx/>
              <a:buSzTx/>
              <a:buFontTx/>
              <a:buNone/>
              <a:tabLst/>
              <a:defRPr/>
            </a:pPr>
            <a:r>
              <a:rPr kumimoji="0" lang="en-US" sz="1800" b="0" i="0" u="none" strike="noStrike" kern="1200" cap="none" spc="-22" normalizeH="0" baseline="0" noProof="0">
                <a:ln w="3175">
                  <a:noFill/>
                </a:ln>
                <a:solidFill>
                  <a:schemeClr val="tx1"/>
                </a:solidFill>
                <a:effectLst/>
                <a:uLnTx/>
                <a:uFillTx/>
                <a:latin typeface="+mn-lt"/>
                <a:ea typeface="+mn-ea"/>
                <a:cs typeface="Segoe Sans Display Semibold" pitchFamily="2" charset="0"/>
              </a:rPr>
              <a:t>Extend attach services from deployment, to adoption, and beyond</a:t>
            </a:r>
          </a:p>
        </p:txBody>
      </p:sp>
      <p:grpSp>
        <p:nvGrpSpPr>
          <p:cNvPr id="55" name="Group 54">
            <a:extLst>
              <a:ext uri="{FF2B5EF4-FFF2-40B4-BE49-F238E27FC236}">
                <a16:creationId xmlns:a16="http://schemas.microsoft.com/office/drawing/2014/main" id="{DD09D168-AF19-78EA-87C4-6F5364485E66}"/>
              </a:ext>
              <a:ext uri="{C183D7F6-B498-43B3-948B-1728B52AA6E4}">
                <adec:decorative xmlns:adec="http://schemas.microsoft.com/office/drawing/2017/decorative" val="1"/>
              </a:ext>
            </a:extLst>
          </p:cNvPr>
          <p:cNvGrpSpPr/>
          <p:nvPr/>
        </p:nvGrpSpPr>
        <p:grpSpPr>
          <a:xfrm>
            <a:off x="5353252" y="773408"/>
            <a:ext cx="470188" cy="470188"/>
            <a:chOff x="5353252" y="488026"/>
            <a:chExt cx="470188" cy="470188"/>
          </a:xfrm>
        </p:grpSpPr>
        <p:sp>
          <p:nvSpPr>
            <p:cNvPr id="10" name="Oval 9">
              <a:extLst>
                <a:ext uri="{FF2B5EF4-FFF2-40B4-BE49-F238E27FC236}">
                  <a16:creationId xmlns:a16="http://schemas.microsoft.com/office/drawing/2014/main" id="{5B7D2A77-C090-4252-AA62-5382425F1C97}"/>
                </a:ext>
              </a:extLst>
            </p:cNvPr>
            <p:cNvSpPr/>
            <p:nvPr/>
          </p:nvSpPr>
          <p:spPr bwMode="auto">
            <a:xfrm>
              <a:off x="5353252" y="488026"/>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a:solidFill>
                  <a:srgbClr val="F7F7F8"/>
                </a:solidFill>
                <a:latin typeface="Segoe Sans Text"/>
              </a:endParaRPr>
            </a:p>
          </p:txBody>
        </p:sp>
        <p:grpSp>
          <p:nvGrpSpPr>
            <p:cNvPr id="92" name="Group 91">
              <a:extLst>
                <a:ext uri="{FF2B5EF4-FFF2-40B4-BE49-F238E27FC236}">
                  <a16:creationId xmlns:a16="http://schemas.microsoft.com/office/drawing/2014/main" id="{366278BC-9A51-81D4-8915-8966D7DFE8A1}"/>
                </a:ext>
              </a:extLst>
            </p:cNvPr>
            <p:cNvGrpSpPr>
              <a:grpSpLocks/>
            </p:cNvGrpSpPr>
            <p:nvPr/>
          </p:nvGrpSpPr>
          <p:grpSpPr>
            <a:xfrm>
              <a:off x="5353252" y="488026"/>
              <a:ext cx="470188" cy="470188"/>
              <a:chOff x="3101063" y="1686958"/>
              <a:chExt cx="2149566" cy="2149566"/>
            </a:xfrm>
          </p:grpSpPr>
          <p:grpSp>
            <p:nvGrpSpPr>
              <p:cNvPr id="94" name="Group 93">
                <a:extLst>
                  <a:ext uri="{FF2B5EF4-FFF2-40B4-BE49-F238E27FC236}">
                    <a16:creationId xmlns:a16="http://schemas.microsoft.com/office/drawing/2014/main" id="{451149FE-D330-83D1-338D-019D1FDBF98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96" name="Oval 95">
                  <a:extLst>
                    <a:ext uri="{FF2B5EF4-FFF2-40B4-BE49-F238E27FC236}">
                      <a16:creationId xmlns:a16="http://schemas.microsoft.com/office/drawing/2014/main" id="{3BB252E5-C4CE-8745-D641-7AA74D919CEC}"/>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7" name="Oval 46_1">
                  <a:extLst>
                    <a:ext uri="{FF2B5EF4-FFF2-40B4-BE49-F238E27FC236}">
                      <a16:creationId xmlns:a16="http://schemas.microsoft.com/office/drawing/2014/main" id="{53F377E5-3CF8-E0E4-BF82-F0A53322ABF7}"/>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95" name="Oval 34_1">
                <a:extLst>
                  <a:ext uri="{FF2B5EF4-FFF2-40B4-BE49-F238E27FC236}">
                    <a16:creationId xmlns:a16="http://schemas.microsoft.com/office/drawing/2014/main" id="{C013F2E0-443A-48CA-B1BD-95F6A4025F62}"/>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5" name="Graphic 80" descr="Icon of a person with a chat bubble">
              <a:extLst>
                <a:ext uri="{FF2B5EF4-FFF2-40B4-BE49-F238E27FC236}">
                  <a16:creationId xmlns:a16="http://schemas.microsoft.com/office/drawing/2014/main" id="{D97BE4DA-32CE-2F78-D0EB-9539E2B3F048}"/>
                </a:ext>
              </a:extLst>
            </p:cNvPr>
            <p:cNvSpPr>
              <a:spLocks/>
            </p:cNvSpPr>
            <p:nvPr/>
          </p:nvSpPr>
          <p:spPr>
            <a:xfrm>
              <a:off x="5467523" y="589561"/>
              <a:ext cx="241647" cy="267119"/>
            </a:xfrm>
            <a:custGeom>
              <a:avLst/>
              <a:gdLst>
                <a:gd name="connsiteX0" fmla="*/ 98639 w 256381"/>
                <a:gd name="connsiteY0" fmla="*/ 182139 h 283406"/>
                <a:gd name="connsiteX1" fmla="*/ 108220 w 256381"/>
                <a:gd name="connsiteY1" fmla="*/ 161898 h 283406"/>
                <a:gd name="connsiteX2" fmla="*/ 30361 w 256381"/>
                <a:gd name="connsiteY2" fmla="*/ 161898 h 283406"/>
                <a:gd name="connsiteX3" fmla="*/ 0 w 256381"/>
                <a:gd name="connsiteY3" fmla="*/ 192259 h 283406"/>
                <a:gd name="connsiteX4" fmla="*/ 0 w 256381"/>
                <a:gd name="connsiteY4" fmla="*/ 200045 h 283406"/>
                <a:gd name="connsiteX5" fmla="*/ 12117 w 256381"/>
                <a:gd name="connsiteY5" fmla="*/ 232916 h 283406"/>
                <a:gd name="connsiteX6" fmla="*/ 95671 w 256381"/>
                <a:gd name="connsiteY6" fmla="*/ 269524 h 283406"/>
                <a:gd name="connsiteX7" fmla="*/ 101756 w 256381"/>
                <a:gd name="connsiteY7" fmla="*/ 249553 h 283406"/>
                <a:gd name="connsiteX8" fmla="*/ 27514 w 256381"/>
                <a:gd name="connsiteY8" fmla="*/ 219773 h 283406"/>
                <a:gd name="connsiteX9" fmla="*/ 20241 w 256381"/>
                <a:gd name="connsiteY9" fmla="*/ 200045 h 283406"/>
                <a:gd name="connsiteX10" fmla="*/ 20241 w 256381"/>
                <a:gd name="connsiteY10" fmla="*/ 192245 h 283406"/>
                <a:gd name="connsiteX11" fmla="*/ 30361 w 256381"/>
                <a:gd name="connsiteY11" fmla="*/ 182139 h 283406"/>
                <a:gd name="connsiteX12" fmla="*/ 98639 w 256381"/>
                <a:gd name="connsiteY12" fmla="*/ 182139 h 283406"/>
                <a:gd name="connsiteX13" fmla="*/ 107937 w 256381"/>
                <a:gd name="connsiteY13" fmla="*/ 0 h 283406"/>
                <a:gd name="connsiteX14" fmla="*/ 175419 w 256381"/>
                <a:gd name="connsiteY14" fmla="*/ 67482 h 283406"/>
                <a:gd name="connsiteX15" fmla="*/ 107937 w 256381"/>
                <a:gd name="connsiteY15" fmla="*/ 134964 h 283406"/>
                <a:gd name="connsiteX16" fmla="*/ 40454 w 256381"/>
                <a:gd name="connsiteY16" fmla="*/ 67482 h 283406"/>
                <a:gd name="connsiteX17" fmla="*/ 107937 w 256381"/>
                <a:gd name="connsiteY17" fmla="*/ 0 h 283406"/>
                <a:gd name="connsiteX18" fmla="*/ 107937 w 256381"/>
                <a:gd name="connsiteY18" fmla="*/ 20241 h 283406"/>
                <a:gd name="connsiteX19" fmla="*/ 60695 w 256381"/>
                <a:gd name="connsiteY19" fmla="*/ 67482 h 283406"/>
                <a:gd name="connsiteX20" fmla="*/ 107937 w 256381"/>
                <a:gd name="connsiteY20" fmla="*/ 114724 h 283406"/>
                <a:gd name="connsiteX21" fmla="*/ 155178 w 256381"/>
                <a:gd name="connsiteY21" fmla="*/ 67482 h 283406"/>
                <a:gd name="connsiteX22" fmla="*/ 107937 w 256381"/>
                <a:gd name="connsiteY22" fmla="*/ 20241 h 283406"/>
                <a:gd name="connsiteX23" fmla="*/ 256381 w 256381"/>
                <a:gd name="connsiteY23" fmla="*/ 209153 h 283406"/>
                <a:gd name="connsiteX24" fmla="*/ 182176 w 256381"/>
                <a:gd name="connsiteY24" fmla="*/ 283407 h 283406"/>
                <a:gd name="connsiteX25" fmla="*/ 146164 w 256381"/>
                <a:gd name="connsiteY25" fmla="*/ 274099 h 283406"/>
                <a:gd name="connsiteX26" fmla="*/ 116653 w 256381"/>
                <a:gd name="connsiteY26" fmla="*/ 283072 h 283406"/>
                <a:gd name="connsiteX27" fmla="*/ 108233 w 256381"/>
                <a:gd name="connsiteY27" fmla="*/ 278584 h 283406"/>
                <a:gd name="connsiteX28" fmla="*/ 108233 w 256381"/>
                <a:gd name="connsiteY28" fmla="*/ 274652 h 283406"/>
                <a:gd name="connsiteX29" fmla="*/ 117220 w 256381"/>
                <a:gd name="connsiteY29" fmla="*/ 245141 h 283406"/>
                <a:gd name="connsiteX30" fmla="*/ 146183 w 256381"/>
                <a:gd name="connsiteY30" fmla="*/ 144240 h 283406"/>
                <a:gd name="connsiteX31" fmla="*/ 247084 w 256381"/>
                <a:gd name="connsiteY31" fmla="*/ 173202 h 283406"/>
                <a:gd name="connsiteX32" fmla="*/ 256381 w 256381"/>
                <a:gd name="connsiteY32" fmla="*/ 209126 h 283406"/>
                <a:gd name="connsiteX33" fmla="*/ 155151 w 256381"/>
                <a:gd name="connsiteY33" fmla="*/ 188913 h 283406"/>
                <a:gd name="connsiteX34" fmla="*/ 148404 w 256381"/>
                <a:gd name="connsiteY34" fmla="*/ 195659 h 283406"/>
                <a:gd name="connsiteX35" fmla="*/ 155151 w 256381"/>
                <a:gd name="connsiteY35" fmla="*/ 202406 h 283406"/>
                <a:gd name="connsiteX36" fmla="*/ 209153 w 256381"/>
                <a:gd name="connsiteY36" fmla="*/ 202406 h 283406"/>
                <a:gd name="connsiteX37" fmla="*/ 215900 w 256381"/>
                <a:gd name="connsiteY37" fmla="*/ 195659 h 283406"/>
                <a:gd name="connsiteX38" fmla="*/ 209153 w 256381"/>
                <a:gd name="connsiteY38" fmla="*/ 188913 h 283406"/>
                <a:gd name="connsiteX39" fmla="*/ 155178 w 256381"/>
                <a:gd name="connsiteY39" fmla="*/ 188913 h 283406"/>
                <a:gd name="connsiteX40" fmla="*/ 148404 w 256381"/>
                <a:gd name="connsiteY40" fmla="*/ 222647 h 283406"/>
                <a:gd name="connsiteX41" fmla="*/ 155151 w 256381"/>
                <a:gd name="connsiteY41" fmla="*/ 229394 h 283406"/>
                <a:gd name="connsiteX42" fmla="*/ 182139 w 256381"/>
                <a:gd name="connsiteY42" fmla="*/ 229394 h 283406"/>
                <a:gd name="connsiteX43" fmla="*/ 188886 w 256381"/>
                <a:gd name="connsiteY43" fmla="*/ 222647 h 283406"/>
                <a:gd name="connsiteX44" fmla="*/ 182139 w 256381"/>
                <a:gd name="connsiteY44" fmla="*/ 215900 h 283406"/>
                <a:gd name="connsiteX45" fmla="*/ 155151 w 256381"/>
                <a:gd name="connsiteY45" fmla="*/ 215900 h 283406"/>
                <a:gd name="connsiteX46" fmla="*/ 148404 w 256381"/>
                <a:gd name="connsiteY46" fmla="*/ 222647 h 2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56381" h="283406">
                  <a:moveTo>
                    <a:pt x="98639" y="182139"/>
                  </a:moveTo>
                  <a:cubicBezTo>
                    <a:pt x="100952" y="175009"/>
                    <a:pt x="104172" y="168206"/>
                    <a:pt x="108220" y="161898"/>
                  </a:cubicBezTo>
                  <a:lnTo>
                    <a:pt x="30361" y="161898"/>
                  </a:lnTo>
                  <a:cubicBezTo>
                    <a:pt x="13593" y="161898"/>
                    <a:pt x="0" y="175492"/>
                    <a:pt x="0" y="192259"/>
                  </a:cubicBezTo>
                  <a:lnTo>
                    <a:pt x="0" y="200045"/>
                  </a:lnTo>
                  <a:cubicBezTo>
                    <a:pt x="0" y="212095"/>
                    <a:pt x="4305" y="223753"/>
                    <a:pt x="12117" y="232916"/>
                  </a:cubicBezTo>
                  <a:cubicBezTo>
                    <a:pt x="31184" y="255234"/>
                    <a:pt x="59224" y="267352"/>
                    <a:pt x="95671" y="269524"/>
                  </a:cubicBezTo>
                  <a:lnTo>
                    <a:pt x="101756" y="249553"/>
                  </a:lnTo>
                  <a:cubicBezTo>
                    <a:pt x="67995" y="248474"/>
                    <a:pt x="43477" y="238462"/>
                    <a:pt x="27514" y="219773"/>
                  </a:cubicBezTo>
                  <a:cubicBezTo>
                    <a:pt x="22817" y="214273"/>
                    <a:pt x="20238" y="207278"/>
                    <a:pt x="20241" y="200045"/>
                  </a:cubicBezTo>
                  <a:lnTo>
                    <a:pt x="20241" y="192245"/>
                  </a:lnTo>
                  <a:cubicBezTo>
                    <a:pt x="20241" y="186673"/>
                    <a:pt x="24775" y="182139"/>
                    <a:pt x="30361" y="182139"/>
                  </a:cubicBezTo>
                  <a:lnTo>
                    <a:pt x="98639" y="182139"/>
                  </a:lnTo>
                  <a:close/>
                  <a:moveTo>
                    <a:pt x="107937" y="0"/>
                  </a:moveTo>
                  <a:cubicBezTo>
                    <a:pt x="145206" y="0"/>
                    <a:pt x="175419" y="30213"/>
                    <a:pt x="175419" y="67482"/>
                  </a:cubicBezTo>
                  <a:cubicBezTo>
                    <a:pt x="175419" y="104752"/>
                    <a:pt x="145206" y="134964"/>
                    <a:pt x="107937" y="134964"/>
                  </a:cubicBezTo>
                  <a:cubicBezTo>
                    <a:pt x="70667" y="134964"/>
                    <a:pt x="40454" y="104752"/>
                    <a:pt x="40454" y="67482"/>
                  </a:cubicBezTo>
                  <a:cubicBezTo>
                    <a:pt x="40454" y="30213"/>
                    <a:pt x="70667" y="0"/>
                    <a:pt x="107937" y="0"/>
                  </a:cubicBezTo>
                  <a:close/>
                  <a:moveTo>
                    <a:pt x="107937" y="20241"/>
                  </a:moveTo>
                  <a:cubicBezTo>
                    <a:pt x="81846" y="20241"/>
                    <a:pt x="60695" y="41391"/>
                    <a:pt x="60695" y="67482"/>
                  </a:cubicBezTo>
                  <a:cubicBezTo>
                    <a:pt x="60695" y="93573"/>
                    <a:pt x="81846" y="114724"/>
                    <a:pt x="107937" y="114724"/>
                  </a:cubicBezTo>
                  <a:cubicBezTo>
                    <a:pt x="134027" y="114724"/>
                    <a:pt x="155178" y="93573"/>
                    <a:pt x="155178" y="67482"/>
                  </a:cubicBezTo>
                  <a:cubicBezTo>
                    <a:pt x="155178" y="41391"/>
                    <a:pt x="134027" y="20241"/>
                    <a:pt x="107937" y="20241"/>
                  </a:cubicBezTo>
                  <a:close/>
                  <a:moveTo>
                    <a:pt x="256381" y="209153"/>
                  </a:moveTo>
                  <a:cubicBezTo>
                    <a:pt x="256395" y="250148"/>
                    <a:pt x="223172" y="283393"/>
                    <a:pt x="182176" y="283407"/>
                  </a:cubicBezTo>
                  <a:cubicBezTo>
                    <a:pt x="169576" y="283409"/>
                    <a:pt x="157183" y="280207"/>
                    <a:pt x="146164" y="274099"/>
                  </a:cubicBezTo>
                  <a:lnTo>
                    <a:pt x="116653" y="283072"/>
                  </a:lnTo>
                  <a:cubicBezTo>
                    <a:pt x="113088" y="284158"/>
                    <a:pt x="109320" y="282149"/>
                    <a:pt x="108233" y="278584"/>
                  </a:cubicBezTo>
                  <a:cubicBezTo>
                    <a:pt x="107843" y="277302"/>
                    <a:pt x="107843" y="275934"/>
                    <a:pt x="108233" y="274652"/>
                  </a:cubicBezTo>
                  <a:lnTo>
                    <a:pt x="117220" y="245141"/>
                  </a:lnTo>
                  <a:cubicBezTo>
                    <a:pt x="97355" y="209280"/>
                    <a:pt x="110322" y="164106"/>
                    <a:pt x="146183" y="144240"/>
                  </a:cubicBezTo>
                  <a:cubicBezTo>
                    <a:pt x="182044" y="124375"/>
                    <a:pt x="227219" y="137341"/>
                    <a:pt x="247084" y="173202"/>
                  </a:cubicBezTo>
                  <a:cubicBezTo>
                    <a:pt x="253175" y="184196"/>
                    <a:pt x="256373" y="196558"/>
                    <a:pt x="256381" y="209126"/>
                  </a:cubicBezTo>
                  <a:close/>
                  <a:moveTo>
                    <a:pt x="155151" y="188913"/>
                  </a:moveTo>
                  <a:cubicBezTo>
                    <a:pt x="151426" y="188913"/>
                    <a:pt x="148404" y="191934"/>
                    <a:pt x="148404" y="195659"/>
                  </a:cubicBezTo>
                  <a:cubicBezTo>
                    <a:pt x="148404" y="199385"/>
                    <a:pt x="151426" y="202406"/>
                    <a:pt x="155151" y="202406"/>
                  </a:cubicBezTo>
                  <a:lnTo>
                    <a:pt x="209153" y="202406"/>
                  </a:lnTo>
                  <a:cubicBezTo>
                    <a:pt x="212879" y="202406"/>
                    <a:pt x="215900" y="199385"/>
                    <a:pt x="215900" y="195659"/>
                  </a:cubicBezTo>
                  <a:cubicBezTo>
                    <a:pt x="215900" y="191934"/>
                    <a:pt x="212879" y="188913"/>
                    <a:pt x="209153" y="188913"/>
                  </a:cubicBezTo>
                  <a:lnTo>
                    <a:pt x="155178" y="188913"/>
                  </a:lnTo>
                  <a:close/>
                  <a:moveTo>
                    <a:pt x="148404" y="222647"/>
                  </a:moveTo>
                  <a:cubicBezTo>
                    <a:pt x="148404" y="226373"/>
                    <a:pt x="151426" y="229394"/>
                    <a:pt x="155151" y="229394"/>
                  </a:cubicBezTo>
                  <a:lnTo>
                    <a:pt x="182139" y="229394"/>
                  </a:lnTo>
                  <a:cubicBezTo>
                    <a:pt x="185864" y="229394"/>
                    <a:pt x="188886" y="226373"/>
                    <a:pt x="188886" y="222647"/>
                  </a:cubicBezTo>
                  <a:cubicBezTo>
                    <a:pt x="188886" y="218921"/>
                    <a:pt x="185864" y="215900"/>
                    <a:pt x="182139" y="215900"/>
                  </a:cubicBezTo>
                  <a:lnTo>
                    <a:pt x="155151" y="215900"/>
                  </a:lnTo>
                  <a:cubicBezTo>
                    <a:pt x="151426" y="215900"/>
                    <a:pt x="148404" y="218921"/>
                    <a:pt x="148404" y="222647"/>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0" name="TextBox 39">
            <a:extLst>
              <a:ext uri="{FF2B5EF4-FFF2-40B4-BE49-F238E27FC236}">
                <a16:creationId xmlns:a16="http://schemas.microsoft.com/office/drawing/2014/main" id="{A4107765-1EE7-9E17-54BA-45AD136976B9}"/>
              </a:ext>
              <a:ext uri="{C183D7F6-B498-43B3-948B-1728B52AA6E4}">
                <adec:decorative xmlns:adec="http://schemas.microsoft.com/office/drawing/2017/decorative" val="1"/>
              </a:ext>
            </a:extLst>
          </p:cNvPr>
          <p:cNvSpPr txBox="1">
            <a:spLocks/>
          </p:cNvSpPr>
          <p:nvPr/>
        </p:nvSpPr>
        <p:spPr>
          <a:xfrm>
            <a:off x="6364889" y="870002"/>
            <a:ext cx="963420"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32472" fontAlgn="base">
              <a:spcBef>
                <a:spcPct val="0"/>
              </a:spcBef>
              <a:spcAft>
                <a:spcPct val="0"/>
              </a:spcAft>
              <a:defRPr sz="1800" b="1">
                <a:solidFill>
                  <a:srgbClr val="FFFFFF"/>
                </a:solidFill>
                <a:latin typeface="Segoe UI Semibold"/>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defTabSz="405297">
              <a:defRPr/>
            </a:pPr>
            <a:r>
              <a:rPr lang="en-US" b="0">
                <a:solidFill>
                  <a:schemeClr val="bg1">
                    <a:lumMod val="65000"/>
                  </a:schemeClr>
                </a:solidFill>
                <a:latin typeface="+mj-lt"/>
                <a:cs typeface="Segoe UI Semibold"/>
              </a:rPr>
              <a:t>Advisory</a:t>
            </a:r>
          </a:p>
        </p:txBody>
      </p:sp>
      <p:grpSp>
        <p:nvGrpSpPr>
          <p:cNvPr id="49" name="Group 48">
            <a:extLst>
              <a:ext uri="{FF2B5EF4-FFF2-40B4-BE49-F238E27FC236}">
                <a16:creationId xmlns:a16="http://schemas.microsoft.com/office/drawing/2014/main" id="{DEFAB9E2-649A-34F5-4B1E-357578BAD045}"/>
              </a:ext>
              <a:ext uri="{C183D7F6-B498-43B3-948B-1728B52AA6E4}">
                <adec:decorative xmlns:adec="http://schemas.microsoft.com/office/drawing/2017/decorative" val="1"/>
              </a:ext>
            </a:extLst>
          </p:cNvPr>
          <p:cNvGrpSpPr/>
          <p:nvPr/>
        </p:nvGrpSpPr>
        <p:grpSpPr>
          <a:xfrm>
            <a:off x="5950709" y="1983657"/>
            <a:ext cx="470188" cy="470188"/>
            <a:chOff x="5950709" y="1521871"/>
            <a:chExt cx="470188" cy="470188"/>
          </a:xfrm>
        </p:grpSpPr>
        <p:grpSp>
          <p:nvGrpSpPr>
            <p:cNvPr id="99" name="Group 98">
              <a:extLst>
                <a:ext uri="{FF2B5EF4-FFF2-40B4-BE49-F238E27FC236}">
                  <a16:creationId xmlns:a16="http://schemas.microsoft.com/office/drawing/2014/main" id="{A2DD8FF7-E59C-310A-4B96-5A538D10D9D5}"/>
                </a:ext>
              </a:extLst>
            </p:cNvPr>
            <p:cNvGrpSpPr>
              <a:grpSpLocks/>
            </p:cNvGrpSpPr>
            <p:nvPr/>
          </p:nvGrpSpPr>
          <p:grpSpPr>
            <a:xfrm>
              <a:off x="5950709" y="1521871"/>
              <a:ext cx="470188" cy="470188"/>
              <a:chOff x="3101063" y="1686958"/>
              <a:chExt cx="2149566" cy="2149566"/>
            </a:xfrm>
          </p:grpSpPr>
          <p:grpSp>
            <p:nvGrpSpPr>
              <p:cNvPr id="100" name="Group 99">
                <a:extLst>
                  <a:ext uri="{FF2B5EF4-FFF2-40B4-BE49-F238E27FC236}">
                    <a16:creationId xmlns:a16="http://schemas.microsoft.com/office/drawing/2014/main" id="{60BAE30D-6E79-1078-1B09-E29EB25974B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2" name="Oval 101">
                  <a:extLst>
                    <a:ext uri="{FF2B5EF4-FFF2-40B4-BE49-F238E27FC236}">
                      <a16:creationId xmlns:a16="http://schemas.microsoft.com/office/drawing/2014/main" id="{00FE9208-346C-B65D-3138-D5C2EB93A192}"/>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3" name="Oval 46_1">
                  <a:extLst>
                    <a:ext uri="{FF2B5EF4-FFF2-40B4-BE49-F238E27FC236}">
                      <a16:creationId xmlns:a16="http://schemas.microsoft.com/office/drawing/2014/main" id="{3F4CB547-F4F1-9868-DD82-FAC43BE7BFFF}"/>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1" name="Oval 34_1">
                <a:extLst>
                  <a:ext uri="{FF2B5EF4-FFF2-40B4-BE49-F238E27FC236}">
                    <a16:creationId xmlns:a16="http://schemas.microsoft.com/office/drawing/2014/main" id="{1D5236F9-4667-4EFF-5931-B77AD001E295}"/>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7" name="Graphic 37" descr="Icon of a handshake">
              <a:extLst>
                <a:ext uri="{FF2B5EF4-FFF2-40B4-BE49-F238E27FC236}">
                  <a16:creationId xmlns:a16="http://schemas.microsoft.com/office/drawing/2014/main" id="{FF4FD55D-B0B9-840B-83C2-66C4AD45FD22}"/>
                </a:ext>
              </a:extLst>
            </p:cNvPr>
            <p:cNvSpPr>
              <a:spLocks/>
            </p:cNvSpPr>
            <p:nvPr/>
          </p:nvSpPr>
          <p:spPr>
            <a:xfrm>
              <a:off x="6085953" y="1666703"/>
              <a:ext cx="199700" cy="180525"/>
            </a:xfrm>
            <a:custGeom>
              <a:avLst/>
              <a:gdLst>
                <a:gd name="connsiteX0" fmla="*/ 143312 w 279350"/>
                <a:gd name="connsiteY0" fmla="*/ 1 h 252526"/>
                <a:gd name="connsiteX1" fmla="*/ 135192 w 279350"/>
                <a:gd name="connsiteY1" fmla="*/ 3864 h 252526"/>
                <a:gd name="connsiteX2" fmla="*/ 134380 w 279350"/>
                <a:gd name="connsiteY2" fmla="*/ 4466 h 252526"/>
                <a:gd name="connsiteX3" fmla="*/ 46663 w 279350"/>
                <a:gd name="connsiteY3" fmla="*/ 26207 h 252526"/>
                <a:gd name="connsiteX4" fmla="*/ 22361 w 279350"/>
                <a:gd name="connsiteY4" fmla="*/ 103340 h 252526"/>
                <a:gd name="connsiteX5" fmla="*/ 22151 w 279350"/>
                <a:gd name="connsiteY5" fmla="*/ 103550 h 252526"/>
                <a:gd name="connsiteX6" fmla="*/ 8741 w 279350"/>
                <a:gd name="connsiteY6" fmla="*/ 116863 h 252526"/>
                <a:gd name="connsiteX7" fmla="*/ 8546 w 279350"/>
                <a:gd name="connsiteY7" fmla="*/ 158595 h 252526"/>
                <a:gd name="connsiteX8" fmla="*/ 8741 w 279350"/>
                <a:gd name="connsiteY8" fmla="*/ 158790 h 252526"/>
                <a:gd name="connsiteX9" fmla="*/ 33841 w 279350"/>
                <a:gd name="connsiteY9" fmla="*/ 167203 h 252526"/>
                <a:gd name="connsiteX10" fmla="*/ 60200 w 279350"/>
                <a:gd name="connsiteY10" fmla="*/ 189014 h 252526"/>
                <a:gd name="connsiteX11" fmla="*/ 88436 w 279350"/>
                <a:gd name="connsiteY11" fmla="*/ 216199 h 252526"/>
                <a:gd name="connsiteX12" fmla="*/ 97143 w 279350"/>
                <a:gd name="connsiteY12" fmla="*/ 235672 h 252526"/>
                <a:gd name="connsiteX13" fmla="*/ 136158 w 279350"/>
                <a:gd name="connsiteY13" fmla="*/ 238430 h 252526"/>
                <a:gd name="connsiteX14" fmla="*/ 141576 w 279350"/>
                <a:gd name="connsiteY14" fmla="*/ 243805 h 252526"/>
                <a:gd name="connsiteX15" fmla="*/ 183964 w 279350"/>
                <a:gd name="connsiteY15" fmla="*/ 243805 h 252526"/>
                <a:gd name="connsiteX16" fmla="*/ 192644 w 279350"/>
                <a:gd name="connsiteY16" fmla="*/ 225355 h 252526"/>
                <a:gd name="connsiteX17" fmla="*/ 219802 w 279350"/>
                <a:gd name="connsiteY17" fmla="*/ 198309 h 252526"/>
                <a:gd name="connsiteX18" fmla="*/ 245979 w 279350"/>
                <a:gd name="connsiteY18" fmla="*/ 175855 h 252526"/>
                <a:gd name="connsiteX19" fmla="*/ 270617 w 279350"/>
                <a:gd name="connsiteY19" fmla="*/ 167371 h 252526"/>
                <a:gd name="connsiteX20" fmla="*/ 270798 w 279350"/>
                <a:gd name="connsiteY20" fmla="*/ 125639 h 252526"/>
                <a:gd name="connsiteX21" fmla="*/ 270617 w 279350"/>
                <a:gd name="connsiteY21" fmla="*/ 125459 h 252526"/>
                <a:gd name="connsiteX22" fmla="*/ 258956 w 279350"/>
                <a:gd name="connsiteY22" fmla="*/ 113854 h 252526"/>
                <a:gd name="connsiteX23" fmla="*/ 261364 w 279350"/>
                <a:gd name="connsiteY23" fmla="*/ 104530 h 252526"/>
                <a:gd name="connsiteX24" fmla="*/ 254015 w 279350"/>
                <a:gd name="connsiteY24" fmla="*/ 44293 h 252526"/>
                <a:gd name="connsiteX25" fmla="*/ 179779 w 279350"/>
                <a:gd name="connsiteY25" fmla="*/ 57 h 252526"/>
                <a:gd name="connsiteX26" fmla="*/ 157283 w 279350"/>
                <a:gd name="connsiteY26" fmla="*/ 57 h 252526"/>
                <a:gd name="connsiteX27" fmla="*/ 154399 w 279350"/>
                <a:gd name="connsiteY27" fmla="*/ 1 h 252526"/>
                <a:gd name="connsiteX28" fmla="*/ 143326 w 279350"/>
                <a:gd name="connsiteY28" fmla="*/ 1 h 252526"/>
                <a:gd name="connsiteX29" fmla="*/ 184258 w 279350"/>
                <a:gd name="connsiteY29" fmla="*/ 69225 h 252526"/>
                <a:gd name="connsiteX30" fmla="*/ 232751 w 279350"/>
                <a:gd name="connsiteY30" fmla="*/ 117409 h 252526"/>
                <a:gd name="connsiteX31" fmla="*/ 232793 w 279350"/>
                <a:gd name="connsiteY31" fmla="*/ 117465 h 252526"/>
                <a:gd name="connsiteX32" fmla="*/ 232989 w 279350"/>
                <a:gd name="connsiteY32" fmla="*/ 117647 h 252526"/>
                <a:gd name="connsiteX33" fmla="*/ 255737 w 279350"/>
                <a:gd name="connsiteY33" fmla="*/ 140255 h 252526"/>
                <a:gd name="connsiteX34" fmla="*/ 255781 w 279350"/>
                <a:gd name="connsiteY34" fmla="*/ 152530 h 252526"/>
                <a:gd name="connsiteX35" fmla="*/ 255737 w 279350"/>
                <a:gd name="connsiteY35" fmla="*/ 152574 h 252526"/>
                <a:gd name="connsiteX36" fmla="*/ 243334 w 279350"/>
                <a:gd name="connsiteY36" fmla="*/ 152574 h 252526"/>
                <a:gd name="connsiteX37" fmla="*/ 220586 w 279350"/>
                <a:gd name="connsiteY37" fmla="*/ 129966 h 252526"/>
                <a:gd name="connsiteX38" fmla="*/ 205691 w 279350"/>
                <a:gd name="connsiteY38" fmla="*/ 129966 h 252526"/>
                <a:gd name="connsiteX39" fmla="*/ 205467 w 279350"/>
                <a:gd name="connsiteY39" fmla="*/ 130204 h 252526"/>
                <a:gd name="connsiteX40" fmla="*/ 205400 w 279350"/>
                <a:gd name="connsiteY40" fmla="*/ 144934 h 252526"/>
                <a:gd name="connsiteX41" fmla="*/ 205467 w 279350"/>
                <a:gd name="connsiteY41" fmla="*/ 145001 h 252526"/>
                <a:gd name="connsiteX42" fmla="*/ 223189 w 279350"/>
                <a:gd name="connsiteY42" fmla="*/ 162626 h 252526"/>
                <a:gd name="connsiteX43" fmla="*/ 223234 w 279350"/>
                <a:gd name="connsiteY43" fmla="*/ 174900 h 252526"/>
                <a:gd name="connsiteX44" fmla="*/ 223189 w 279350"/>
                <a:gd name="connsiteY44" fmla="*/ 174945 h 252526"/>
                <a:gd name="connsiteX45" fmla="*/ 211724 w 279350"/>
                <a:gd name="connsiteY45" fmla="*/ 175785 h 252526"/>
                <a:gd name="connsiteX46" fmla="*/ 197907 w 279350"/>
                <a:gd name="connsiteY46" fmla="*/ 176764 h 252526"/>
                <a:gd name="connsiteX47" fmla="*/ 197039 w 279350"/>
                <a:gd name="connsiteY47" fmla="*/ 190511 h 252526"/>
                <a:gd name="connsiteX48" fmla="*/ 196269 w 279350"/>
                <a:gd name="connsiteY48" fmla="*/ 201976 h 252526"/>
                <a:gd name="connsiteX49" fmla="*/ 184650 w 279350"/>
                <a:gd name="connsiteY49" fmla="*/ 202676 h 252526"/>
                <a:gd name="connsiteX50" fmla="*/ 170722 w 279350"/>
                <a:gd name="connsiteY50" fmla="*/ 203474 h 252526"/>
                <a:gd name="connsiteX51" fmla="*/ 169826 w 279350"/>
                <a:gd name="connsiteY51" fmla="*/ 217319 h 252526"/>
                <a:gd name="connsiteX52" fmla="*/ 169070 w 279350"/>
                <a:gd name="connsiteY52" fmla="*/ 228994 h 252526"/>
                <a:gd name="connsiteX53" fmla="*/ 156471 w 279350"/>
                <a:gd name="connsiteY53" fmla="*/ 228994 h 252526"/>
                <a:gd name="connsiteX54" fmla="*/ 151263 w 279350"/>
                <a:gd name="connsiteY54" fmla="*/ 223829 h 252526"/>
                <a:gd name="connsiteX55" fmla="*/ 152733 w 279350"/>
                <a:gd name="connsiteY55" fmla="*/ 222359 h 252526"/>
                <a:gd name="connsiteX56" fmla="*/ 152914 w 279350"/>
                <a:gd name="connsiteY56" fmla="*/ 180627 h 252526"/>
                <a:gd name="connsiteX57" fmla="*/ 152733 w 279350"/>
                <a:gd name="connsiteY57" fmla="*/ 180446 h 252526"/>
                <a:gd name="connsiteX58" fmla="*/ 133135 w 279350"/>
                <a:gd name="connsiteY58" fmla="*/ 171795 h 252526"/>
                <a:gd name="connsiteX59" fmla="*/ 105781 w 279350"/>
                <a:gd name="connsiteY59" fmla="*/ 143741 h 252526"/>
                <a:gd name="connsiteX60" fmla="*/ 97143 w 279350"/>
                <a:gd name="connsiteY60" fmla="*/ 125207 h 252526"/>
                <a:gd name="connsiteX61" fmla="*/ 72043 w 279350"/>
                <a:gd name="connsiteY61" fmla="*/ 116793 h 252526"/>
                <a:gd name="connsiteX62" fmla="*/ 42394 w 279350"/>
                <a:gd name="connsiteY62" fmla="*/ 94885 h 252526"/>
                <a:gd name="connsiteX63" fmla="*/ 61558 w 279350"/>
                <a:gd name="connsiteY63" fmla="*/ 40989 h 252526"/>
                <a:gd name="connsiteX64" fmla="*/ 111688 w 279350"/>
                <a:gd name="connsiteY64" fmla="*/ 21671 h 252526"/>
                <a:gd name="connsiteX65" fmla="*/ 90732 w 279350"/>
                <a:gd name="connsiteY65" fmla="*/ 37532 h 252526"/>
                <a:gd name="connsiteX66" fmla="*/ 84451 w 279350"/>
                <a:gd name="connsiteY66" fmla="*/ 82910 h 252526"/>
                <a:gd name="connsiteX67" fmla="*/ 84572 w 279350"/>
                <a:gd name="connsiteY67" fmla="*/ 83070 h 252526"/>
                <a:gd name="connsiteX68" fmla="*/ 130181 w 279350"/>
                <a:gd name="connsiteY68" fmla="*/ 89244 h 252526"/>
                <a:gd name="connsiteX69" fmla="*/ 156625 w 279350"/>
                <a:gd name="connsiteY69" fmla="*/ 69211 h 252526"/>
                <a:gd name="connsiteX70" fmla="*/ 184258 w 279350"/>
                <a:gd name="connsiteY70" fmla="*/ 69211 h 252526"/>
                <a:gd name="connsiteX71" fmla="*/ 103401 w 279350"/>
                <a:gd name="connsiteY71" fmla="*/ 54288 h 252526"/>
                <a:gd name="connsiteX72" fmla="*/ 147343 w 279350"/>
                <a:gd name="connsiteY72" fmla="*/ 20999 h 252526"/>
                <a:gd name="connsiteX73" fmla="*/ 154399 w 279350"/>
                <a:gd name="connsiteY73" fmla="*/ 20999 h 252526"/>
                <a:gd name="connsiteX74" fmla="*/ 157017 w 279350"/>
                <a:gd name="connsiteY74" fmla="*/ 21069 h 252526"/>
                <a:gd name="connsiteX75" fmla="*/ 179779 w 279350"/>
                <a:gd name="connsiteY75" fmla="*/ 21069 h 252526"/>
                <a:gd name="connsiteX76" fmla="*/ 235522 w 279350"/>
                <a:gd name="connsiteY76" fmla="*/ 54246 h 252526"/>
                <a:gd name="connsiteX77" fmla="*/ 241738 w 279350"/>
                <a:gd name="connsiteY77" fmla="*/ 96173 h 252526"/>
                <a:gd name="connsiteX78" fmla="*/ 196787 w 279350"/>
                <a:gd name="connsiteY78" fmla="*/ 51433 h 252526"/>
                <a:gd name="connsiteX79" fmla="*/ 189242 w 279350"/>
                <a:gd name="connsiteY79" fmla="*/ 48227 h 252526"/>
                <a:gd name="connsiteX80" fmla="*/ 153111 w 279350"/>
                <a:gd name="connsiteY80" fmla="*/ 48227 h 252526"/>
                <a:gd name="connsiteX81" fmla="*/ 146769 w 279350"/>
                <a:gd name="connsiteY81" fmla="*/ 50355 h 252526"/>
                <a:gd name="connsiteX82" fmla="*/ 117512 w 279350"/>
                <a:gd name="connsiteY82" fmla="*/ 72515 h 252526"/>
                <a:gd name="connsiteX83" fmla="*/ 101245 w 279350"/>
                <a:gd name="connsiteY83" fmla="*/ 70317 h 252526"/>
                <a:gd name="connsiteX84" fmla="*/ 103347 w 279350"/>
                <a:gd name="connsiteY84" fmla="*/ 54340 h 252526"/>
                <a:gd name="connsiteX85" fmla="*/ 103415 w 279350"/>
                <a:gd name="connsiteY85" fmla="*/ 54288 h 252526"/>
                <a:gd name="connsiteX86" fmla="*/ 56449 w 279350"/>
                <a:gd name="connsiteY86" fmla="*/ 165649 h 252526"/>
                <a:gd name="connsiteX87" fmla="*/ 56404 w 279350"/>
                <a:gd name="connsiteY87" fmla="*/ 153375 h 252526"/>
                <a:gd name="connsiteX88" fmla="*/ 56449 w 279350"/>
                <a:gd name="connsiteY88" fmla="*/ 153330 h 252526"/>
                <a:gd name="connsiteX89" fmla="*/ 69846 w 279350"/>
                <a:gd name="connsiteY89" fmla="*/ 140003 h 252526"/>
                <a:gd name="connsiteX90" fmla="*/ 82249 w 279350"/>
                <a:gd name="connsiteY90" fmla="*/ 140003 h 252526"/>
                <a:gd name="connsiteX91" fmla="*/ 82361 w 279350"/>
                <a:gd name="connsiteY91" fmla="*/ 152210 h 252526"/>
                <a:gd name="connsiteX92" fmla="*/ 82249 w 279350"/>
                <a:gd name="connsiteY92" fmla="*/ 152322 h 252526"/>
                <a:gd name="connsiteX93" fmla="*/ 68852 w 279350"/>
                <a:gd name="connsiteY93" fmla="*/ 165635 h 252526"/>
                <a:gd name="connsiteX94" fmla="*/ 68726 w 279350"/>
                <a:gd name="connsiteY94" fmla="*/ 165761 h 252526"/>
                <a:gd name="connsiteX95" fmla="*/ 56449 w 279350"/>
                <a:gd name="connsiteY95" fmla="*/ 165649 h 252526"/>
                <a:gd name="connsiteX96" fmla="*/ 49575 w 279350"/>
                <a:gd name="connsiteY96" fmla="*/ 118487 h 252526"/>
                <a:gd name="connsiteX97" fmla="*/ 49435 w 279350"/>
                <a:gd name="connsiteY97" fmla="*/ 130666 h 252526"/>
                <a:gd name="connsiteX98" fmla="*/ 36038 w 279350"/>
                <a:gd name="connsiteY98" fmla="*/ 143993 h 252526"/>
                <a:gd name="connsiteX99" fmla="*/ 23635 w 279350"/>
                <a:gd name="connsiteY99" fmla="*/ 143993 h 252526"/>
                <a:gd name="connsiteX100" fmla="*/ 23591 w 279350"/>
                <a:gd name="connsiteY100" fmla="*/ 131719 h 252526"/>
                <a:gd name="connsiteX101" fmla="*/ 23635 w 279350"/>
                <a:gd name="connsiteY101" fmla="*/ 131674 h 252526"/>
                <a:gd name="connsiteX102" fmla="*/ 37046 w 279350"/>
                <a:gd name="connsiteY102" fmla="*/ 118361 h 252526"/>
                <a:gd name="connsiteX103" fmla="*/ 49449 w 279350"/>
                <a:gd name="connsiteY103" fmla="*/ 118361 h 252526"/>
                <a:gd name="connsiteX104" fmla="*/ 49575 w 279350"/>
                <a:gd name="connsiteY104" fmla="*/ 118487 h 252526"/>
                <a:gd name="connsiteX105" fmla="*/ 124441 w 279350"/>
                <a:gd name="connsiteY105" fmla="*/ 220875 h 252526"/>
                <a:gd name="connsiteX106" fmla="*/ 112038 w 279350"/>
                <a:gd name="connsiteY106" fmla="*/ 220875 h 252526"/>
                <a:gd name="connsiteX107" fmla="*/ 111993 w 279350"/>
                <a:gd name="connsiteY107" fmla="*/ 208601 h 252526"/>
                <a:gd name="connsiteX108" fmla="*/ 112038 w 279350"/>
                <a:gd name="connsiteY108" fmla="*/ 208556 h 252526"/>
                <a:gd name="connsiteX109" fmla="*/ 125435 w 279350"/>
                <a:gd name="connsiteY109" fmla="*/ 195243 h 252526"/>
                <a:gd name="connsiteX110" fmla="*/ 137838 w 279350"/>
                <a:gd name="connsiteY110" fmla="*/ 195243 h 252526"/>
                <a:gd name="connsiteX111" fmla="*/ 137883 w 279350"/>
                <a:gd name="connsiteY111" fmla="*/ 207517 h 252526"/>
                <a:gd name="connsiteX112" fmla="*/ 137838 w 279350"/>
                <a:gd name="connsiteY112" fmla="*/ 207562 h 252526"/>
                <a:gd name="connsiteX113" fmla="*/ 124441 w 279350"/>
                <a:gd name="connsiteY113" fmla="*/ 220875 h 252526"/>
                <a:gd name="connsiteX114" fmla="*/ 96150 w 279350"/>
                <a:gd name="connsiteY114" fmla="*/ 192765 h 252526"/>
                <a:gd name="connsiteX115" fmla="*/ 83746 w 279350"/>
                <a:gd name="connsiteY115" fmla="*/ 192765 h 252526"/>
                <a:gd name="connsiteX116" fmla="*/ 83621 w 279350"/>
                <a:gd name="connsiteY116" fmla="*/ 180558 h 252526"/>
                <a:gd name="connsiteX117" fmla="*/ 83746 w 279350"/>
                <a:gd name="connsiteY117" fmla="*/ 180446 h 252526"/>
                <a:gd name="connsiteX118" fmla="*/ 97143 w 279350"/>
                <a:gd name="connsiteY118" fmla="*/ 167133 h 252526"/>
                <a:gd name="connsiteX119" fmla="*/ 97255 w 279350"/>
                <a:gd name="connsiteY119" fmla="*/ 167007 h 252526"/>
                <a:gd name="connsiteX120" fmla="*/ 109546 w 279350"/>
                <a:gd name="connsiteY120" fmla="*/ 167133 h 252526"/>
                <a:gd name="connsiteX121" fmla="*/ 109591 w 279350"/>
                <a:gd name="connsiteY121" fmla="*/ 179407 h 252526"/>
                <a:gd name="connsiteX122" fmla="*/ 109546 w 279350"/>
                <a:gd name="connsiteY122" fmla="*/ 179452 h 252526"/>
                <a:gd name="connsiteX123" fmla="*/ 96150 w 279350"/>
                <a:gd name="connsiteY123" fmla="*/ 192765 h 25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79350" h="252526">
                  <a:moveTo>
                    <a:pt x="143312" y="1"/>
                  </a:moveTo>
                  <a:cubicBezTo>
                    <a:pt x="140162" y="2"/>
                    <a:pt x="137180" y="1421"/>
                    <a:pt x="135192" y="3864"/>
                  </a:cubicBezTo>
                  <a:lnTo>
                    <a:pt x="134380" y="4466"/>
                  </a:lnTo>
                  <a:cubicBezTo>
                    <a:pt x="103368" y="-4972"/>
                    <a:pt x="69678" y="3378"/>
                    <a:pt x="46663" y="26207"/>
                  </a:cubicBezTo>
                  <a:cubicBezTo>
                    <a:pt x="26337" y="46336"/>
                    <a:pt x="17244" y="75195"/>
                    <a:pt x="22361" y="103340"/>
                  </a:cubicBezTo>
                  <a:lnTo>
                    <a:pt x="22151" y="103550"/>
                  </a:lnTo>
                  <a:lnTo>
                    <a:pt x="8741" y="116863"/>
                  </a:lnTo>
                  <a:cubicBezTo>
                    <a:pt x="-2837" y="128334"/>
                    <a:pt x="-2924" y="147018"/>
                    <a:pt x="8546" y="158595"/>
                  </a:cubicBezTo>
                  <a:cubicBezTo>
                    <a:pt x="8611" y="158661"/>
                    <a:pt x="8676" y="158726"/>
                    <a:pt x="8741" y="158790"/>
                  </a:cubicBezTo>
                  <a:cubicBezTo>
                    <a:pt x="15342" y="165347"/>
                    <a:pt x="24621" y="168458"/>
                    <a:pt x="33841" y="167203"/>
                  </a:cubicBezTo>
                  <a:cubicBezTo>
                    <a:pt x="37164" y="179295"/>
                    <a:pt x="47700" y="188013"/>
                    <a:pt x="60200" y="189014"/>
                  </a:cubicBezTo>
                  <a:cubicBezTo>
                    <a:pt x="61498" y="203858"/>
                    <a:pt x="73554" y="215466"/>
                    <a:pt x="88436" y="216199"/>
                  </a:cubicBezTo>
                  <a:cubicBezTo>
                    <a:pt x="88800" y="223297"/>
                    <a:pt x="91698" y="230268"/>
                    <a:pt x="97143" y="235672"/>
                  </a:cubicBezTo>
                  <a:cubicBezTo>
                    <a:pt x="107783" y="246255"/>
                    <a:pt x="124469" y="247165"/>
                    <a:pt x="136158" y="238430"/>
                  </a:cubicBezTo>
                  <a:lnTo>
                    <a:pt x="141576" y="243805"/>
                  </a:lnTo>
                  <a:cubicBezTo>
                    <a:pt x="153313" y="255434"/>
                    <a:pt x="172228" y="255434"/>
                    <a:pt x="183964" y="243805"/>
                  </a:cubicBezTo>
                  <a:cubicBezTo>
                    <a:pt x="189144" y="238654"/>
                    <a:pt x="192042" y="232074"/>
                    <a:pt x="192644" y="225355"/>
                  </a:cubicBezTo>
                  <a:cubicBezTo>
                    <a:pt x="207064" y="224132"/>
                    <a:pt x="218521" y="212723"/>
                    <a:pt x="219802" y="198309"/>
                  </a:cubicBezTo>
                  <a:cubicBezTo>
                    <a:pt x="232413" y="197150"/>
                    <a:pt x="242914" y="188143"/>
                    <a:pt x="245979" y="175855"/>
                  </a:cubicBezTo>
                  <a:cubicBezTo>
                    <a:pt x="255058" y="176942"/>
                    <a:pt x="264133" y="173816"/>
                    <a:pt x="270617" y="167371"/>
                  </a:cubicBezTo>
                  <a:cubicBezTo>
                    <a:pt x="282192" y="155896"/>
                    <a:pt x="282272" y="137212"/>
                    <a:pt x="270798" y="125639"/>
                  </a:cubicBezTo>
                  <a:cubicBezTo>
                    <a:pt x="270738" y="125579"/>
                    <a:pt x="270678" y="125519"/>
                    <a:pt x="270617" y="125459"/>
                  </a:cubicBezTo>
                  <a:lnTo>
                    <a:pt x="258956" y="113854"/>
                  </a:lnTo>
                  <a:lnTo>
                    <a:pt x="261364" y="104530"/>
                  </a:lnTo>
                  <a:cubicBezTo>
                    <a:pt x="266573" y="84241"/>
                    <a:pt x="263950" y="62735"/>
                    <a:pt x="254015" y="44293"/>
                  </a:cubicBezTo>
                  <a:cubicBezTo>
                    <a:pt x="239288" y="17017"/>
                    <a:pt x="210776" y="27"/>
                    <a:pt x="179779" y="57"/>
                  </a:cubicBezTo>
                  <a:lnTo>
                    <a:pt x="157283" y="57"/>
                  </a:lnTo>
                  <a:cubicBezTo>
                    <a:pt x="156322" y="15"/>
                    <a:pt x="155361" y="-4"/>
                    <a:pt x="154399" y="1"/>
                  </a:cubicBezTo>
                  <a:lnTo>
                    <a:pt x="143326" y="1"/>
                  </a:lnTo>
                  <a:close/>
                  <a:moveTo>
                    <a:pt x="184258" y="69225"/>
                  </a:moveTo>
                  <a:lnTo>
                    <a:pt x="232751" y="117409"/>
                  </a:lnTo>
                  <a:lnTo>
                    <a:pt x="232793" y="117465"/>
                  </a:lnTo>
                  <a:lnTo>
                    <a:pt x="232989" y="117647"/>
                  </a:lnTo>
                  <a:lnTo>
                    <a:pt x="255737" y="140255"/>
                  </a:lnTo>
                  <a:cubicBezTo>
                    <a:pt x="259138" y="143632"/>
                    <a:pt x="259158" y="149128"/>
                    <a:pt x="255781" y="152530"/>
                  </a:cubicBezTo>
                  <a:cubicBezTo>
                    <a:pt x="255766" y="152545"/>
                    <a:pt x="255752" y="152559"/>
                    <a:pt x="255737" y="152574"/>
                  </a:cubicBezTo>
                  <a:cubicBezTo>
                    <a:pt x="252300" y="155972"/>
                    <a:pt x="246770" y="155972"/>
                    <a:pt x="243334" y="152574"/>
                  </a:cubicBezTo>
                  <a:lnTo>
                    <a:pt x="220586" y="129966"/>
                  </a:lnTo>
                  <a:cubicBezTo>
                    <a:pt x="216461" y="125881"/>
                    <a:pt x="209815" y="125881"/>
                    <a:pt x="205691" y="129966"/>
                  </a:cubicBezTo>
                  <a:lnTo>
                    <a:pt x="205467" y="130204"/>
                  </a:lnTo>
                  <a:cubicBezTo>
                    <a:pt x="201380" y="134253"/>
                    <a:pt x="201351" y="140848"/>
                    <a:pt x="205400" y="144934"/>
                  </a:cubicBezTo>
                  <a:cubicBezTo>
                    <a:pt x="205422" y="144956"/>
                    <a:pt x="205444" y="144979"/>
                    <a:pt x="205467" y="145001"/>
                  </a:cubicBezTo>
                  <a:lnTo>
                    <a:pt x="223189" y="162626"/>
                  </a:lnTo>
                  <a:cubicBezTo>
                    <a:pt x="226591" y="166002"/>
                    <a:pt x="226611" y="171498"/>
                    <a:pt x="223234" y="174900"/>
                  </a:cubicBezTo>
                  <a:cubicBezTo>
                    <a:pt x="223219" y="174915"/>
                    <a:pt x="223205" y="174929"/>
                    <a:pt x="223189" y="174945"/>
                  </a:cubicBezTo>
                  <a:cubicBezTo>
                    <a:pt x="220100" y="178019"/>
                    <a:pt x="215228" y="178376"/>
                    <a:pt x="211724" y="175785"/>
                  </a:cubicBezTo>
                  <a:cubicBezTo>
                    <a:pt x="207515" y="172633"/>
                    <a:pt x="201630" y="173051"/>
                    <a:pt x="197907" y="176764"/>
                  </a:cubicBezTo>
                  <a:cubicBezTo>
                    <a:pt x="194196" y="180474"/>
                    <a:pt x="193825" y="186365"/>
                    <a:pt x="197039" y="190511"/>
                  </a:cubicBezTo>
                  <a:cubicBezTo>
                    <a:pt x="199712" y="193980"/>
                    <a:pt x="199381" y="198897"/>
                    <a:pt x="196269" y="201976"/>
                  </a:cubicBezTo>
                  <a:cubicBezTo>
                    <a:pt x="193123" y="205095"/>
                    <a:pt x="188149" y="205395"/>
                    <a:pt x="184650" y="202676"/>
                  </a:cubicBezTo>
                  <a:cubicBezTo>
                    <a:pt x="180465" y="199410"/>
                    <a:pt x="174507" y="199752"/>
                    <a:pt x="170722" y="203474"/>
                  </a:cubicBezTo>
                  <a:cubicBezTo>
                    <a:pt x="166945" y="207190"/>
                    <a:pt x="166560" y="213148"/>
                    <a:pt x="169826" y="217319"/>
                  </a:cubicBezTo>
                  <a:cubicBezTo>
                    <a:pt x="172562" y="220841"/>
                    <a:pt x="172238" y="225854"/>
                    <a:pt x="169070" y="228994"/>
                  </a:cubicBezTo>
                  <a:cubicBezTo>
                    <a:pt x="165580" y="232446"/>
                    <a:pt x="159961" y="232446"/>
                    <a:pt x="156471" y="228994"/>
                  </a:cubicBezTo>
                  <a:lnTo>
                    <a:pt x="151263" y="223829"/>
                  </a:lnTo>
                  <a:lnTo>
                    <a:pt x="152733" y="222359"/>
                  </a:lnTo>
                  <a:cubicBezTo>
                    <a:pt x="164307" y="210884"/>
                    <a:pt x="164387" y="192200"/>
                    <a:pt x="152914" y="180627"/>
                  </a:cubicBezTo>
                  <a:cubicBezTo>
                    <a:pt x="152853" y="180567"/>
                    <a:pt x="152793" y="180506"/>
                    <a:pt x="152733" y="180446"/>
                  </a:cubicBezTo>
                  <a:cubicBezTo>
                    <a:pt x="147497" y="175234"/>
                    <a:pt x="140513" y="172152"/>
                    <a:pt x="133135" y="171795"/>
                  </a:cubicBezTo>
                  <a:cubicBezTo>
                    <a:pt x="132309" y="156922"/>
                    <a:pt x="120628" y="144942"/>
                    <a:pt x="105781" y="143741"/>
                  </a:cubicBezTo>
                  <a:cubicBezTo>
                    <a:pt x="105207" y="136729"/>
                    <a:pt x="102144" y="130155"/>
                    <a:pt x="97143" y="125207"/>
                  </a:cubicBezTo>
                  <a:cubicBezTo>
                    <a:pt x="90542" y="118650"/>
                    <a:pt x="81263" y="115539"/>
                    <a:pt x="72043" y="116793"/>
                  </a:cubicBezTo>
                  <a:cubicBezTo>
                    <a:pt x="68386" y="103534"/>
                    <a:pt x="56144" y="94487"/>
                    <a:pt x="42394" y="94885"/>
                  </a:cubicBezTo>
                  <a:cubicBezTo>
                    <a:pt x="40240" y="74939"/>
                    <a:pt x="47295" y="55098"/>
                    <a:pt x="61558" y="40989"/>
                  </a:cubicBezTo>
                  <a:cubicBezTo>
                    <a:pt x="74824" y="27811"/>
                    <a:pt x="93010" y="20803"/>
                    <a:pt x="111688" y="21671"/>
                  </a:cubicBezTo>
                  <a:lnTo>
                    <a:pt x="90732" y="37532"/>
                  </a:lnTo>
                  <a:cubicBezTo>
                    <a:pt x="76467" y="48328"/>
                    <a:pt x="73654" y="68645"/>
                    <a:pt x="84451" y="82910"/>
                  </a:cubicBezTo>
                  <a:cubicBezTo>
                    <a:pt x="84491" y="82964"/>
                    <a:pt x="84532" y="83017"/>
                    <a:pt x="84572" y="83070"/>
                  </a:cubicBezTo>
                  <a:cubicBezTo>
                    <a:pt x="95496" y="97310"/>
                    <a:pt x="115864" y="100067"/>
                    <a:pt x="130181" y="89244"/>
                  </a:cubicBezTo>
                  <a:lnTo>
                    <a:pt x="156625" y="69211"/>
                  </a:lnTo>
                  <a:lnTo>
                    <a:pt x="184258" y="69211"/>
                  </a:lnTo>
                  <a:close/>
                  <a:moveTo>
                    <a:pt x="103401" y="54288"/>
                  </a:moveTo>
                  <a:lnTo>
                    <a:pt x="147343" y="20999"/>
                  </a:lnTo>
                  <a:lnTo>
                    <a:pt x="154399" y="20999"/>
                  </a:lnTo>
                  <a:cubicBezTo>
                    <a:pt x="155272" y="20993"/>
                    <a:pt x="156144" y="21016"/>
                    <a:pt x="157017" y="21069"/>
                  </a:cubicBezTo>
                  <a:lnTo>
                    <a:pt x="179779" y="21069"/>
                  </a:lnTo>
                  <a:cubicBezTo>
                    <a:pt x="203046" y="21038"/>
                    <a:pt x="224455" y="33779"/>
                    <a:pt x="235522" y="54246"/>
                  </a:cubicBezTo>
                  <a:cubicBezTo>
                    <a:pt x="242452" y="67125"/>
                    <a:pt x="244622" y="81936"/>
                    <a:pt x="241738" y="96173"/>
                  </a:cubicBezTo>
                  <a:lnTo>
                    <a:pt x="196787" y="51433"/>
                  </a:lnTo>
                  <a:cubicBezTo>
                    <a:pt x="194811" y="49386"/>
                    <a:pt x="192088" y="48229"/>
                    <a:pt x="189242" y="48227"/>
                  </a:cubicBezTo>
                  <a:lnTo>
                    <a:pt x="153111" y="48227"/>
                  </a:lnTo>
                  <a:cubicBezTo>
                    <a:pt x="150822" y="48226"/>
                    <a:pt x="148595" y="48973"/>
                    <a:pt x="146769" y="50355"/>
                  </a:cubicBezTo>
                  <a:lnTo>
                    <a:pt x="117512" y="72515"/>
                  </a:lnTo>
                  <a:cubicBezTo>
                    <a:pt x="112405" y="76369"/>
                    <a:pt x="105146" y="75388"/>
                    <a:pt x="101245" y="70317"/>
                  </a:cubicBezTo>
                  <a:cubicBezTo>
                    <a:pt x="97414" y="65324"/>
                    <a:pt x="98355" y="58171"/>
                    <a:pt x="103347" y="54340"/>
                  </a:cubicBezTo>
                  <a:cubicBezTo>
                    <a:pt x="103370" y="54322"/>
                    <a:pt x="103392" y="54305"/>
                    <a:pt x="103415" y="54288"/>
                  </a:cubicBezTo>
                  <a:close/>
                  <a:moveTo>
                    <a:pt x="56449" y="165649"/>
                  </a:moveTo>
                  <a:cubicBezTo>
                    <a:pt x="53047" y="162273"/>
                    <a:pt x="53027" y="156777"/>
                    <a:pt x="56404" y="153375"/>
                  </a:cubicBezTo>
                  <a:cubicBezTo>
                    <a:pt x="56419" y="153360"/>
                    <a:pt x="56434" y="153346"/>
                    <a:pt x="56449" y="153330"/>
                  </a:cubicBezTo>
                  <a:lnTo>
                    <a:pt x="69846" y="140003"/>
                  </a:lnTo>
                  <a:cubicBezTo>
                    <a:pt x="73282" y="136606"/>
                    <a:pt x="78813" y="136606"/>
                    <a:pt x="82249" y="140003"/>
                  </a:cubicBezTo>
                  <a:cubicBezTo>
                    <a:pt x="85625" y="143355"/>
                    <a:pt x="85675" y="148798"/>
                    <a:pt x="82361" y="152210"/>
                  </a:cubicBezTo>
                  <a:lnTo>
                    <a:pt x="82249" y="152322"/>
                  </a:lnTo>
                  <a:lnTo>
                    <a:pt x="68852" y="165635"/>
                  </a:lnTo>
                  <a:lnTo>
                    <a:pt x="68726" y="165761"/>
                  </a:lnTo>
                  <a:cubicBezTo>
                    <a:pt x="65275" y="169047"/>
                    <a:pt x="59839" y="168997"/>
                    <a:pt x="56449" y="165649"/>
                  </a:cubicBezTo>
                  <a:close/>
                  <a:moveTo>
                    <a:pt x="49575" y="118487"/>
                  </a:moveTo>
                  <a:cubicBezTo>
                    <a:pt x="52878" y="121897"/>
                    <a:pt x="52816" y="127333"/>
                    <a:pt x="49435" y="130666"/>
                  </a:cubicBezTo>
                  <a:lnTo>
                    <a:pt x="36038" y="143993"/>
                  </a:lnTo>
                  <a:cubicBezTo>
                    <a:pt x="32602" y="147391"/>
                    <a:pt x="27071" y="147391"/>
                    <a:pt x="23635" y="143993"/>
                  </a:cubicBezTo>
                  <a:cubicBezTo>
                    <a:pt x="20233" y="140617"/>
                    <a:pt x="20214" y="135121"/>
                    <a:pt x="23591" y="131719"/>
                  </a:cubicBezTo>
                  <a:cubicBezTo>
                    <a:pt x="23606" y="131704"/>
                    <a:pt x="23620" y="131690"/>
                    <a:pt x="23635" y="131674"/>
                  </a:cubicBezTo>
                  <a:lnTo>
                    <a:pt x="37046" y="118361"/>
                  </a:lnTo>
                  <a:cubicBezTo>
                    <a:pt x="40482" y="114964"/>
                    <a:pt x="46013" y="114964"/>
                    <a:pt x="49449" y="118361"/>
                  </a:cubicBezTo>
                  <a:lnTo>
                    <a:pt x="49575" y="118487"/>
                  </a:lnTo>
                  <a:close/>
                  <a:moveTo>
                    <a:pt x="124441" y="220875"/>
                  </a:moveTo>
                  <a:cubicBezTo>
                    <a:pt x="121004" y="224272"/>
                    <a:pt x="115475" y="224272"/>
                    <a:pt x="112038" y="220875"/>
                  </a:cubicBezTo>
                  <a:cubicBezTo>
                    <a:pt x="108636" y="217498"/>
                    <a:pt x="108616" y="212002"/>
                    <a:pt x="111993" y="208601"/>
                  </a:cubicBezTo>
                  <a:cubicBezTo>
                    <a:pt x="112009" y="208585"/>
                    <a:pt x="112023" y="208571"/>
                    <a:pt x="112038" y="208556"/>
                  </a:cubicBezTo>
                  <a:lnTo>
                    <a:pt x="125435" y="195243"/>
                  </a:lnTo>
                  <a:cubicBezTo>
                    <a:pt x="128872" y="191845"/>
                    <a:pt x="134401" y="191845"/>
                    <a:pt x="137838" y="195243"/>
                  </a:cubicBezTo>
                  <a:cubicBezTo>
                    <a:pt x="141240" y="198620"/>
                    <a:pt x="141259" y="204115"/>
                    <a:pt x="137883" y="207517"/>
                  </a:cubicBezTo>
                  <a:cubicBezTo>
                    <a:pt x="137868" y="207533"/>
                    <a:pt x="137854" y="207547"/>
                    <a:pt x="137838" y="207562"/>
                  </a:cubicBezTo>
                  <a:lnTo>
                    <a:pt x="124441" y="220875"/>
                  </a:lnTo>
                  <a:close/>
                  <a:moveTo>
                    <a:pt x="96150" y="192765"/>
                  </a:moveTo>
                  <a:cubicBezTo>
                    <a:pt x="92717" y="196171"/>
                    <a:pt x="87179" y="196171"/>
                    <a:pt x="83746" y="192765"/>
                  </a:cubicBezTo>
                  <a:cubicBezTo>
                    <a:pt x="80366" y="189418"/>
                    <a:pt x="80310" y="183974"/>
                    <a:pt x="83621" y="180558"/>
                  </a:cubicBezTo>
                  <a:lnTo>
                    <a:pt x="83746" y="180446"/>
                  </a:lnTo>
                  <a:lnTo>
                    <a:pt x="97143" y="167133"/>
                  </a:lnTo>
                  <a:lnTo>
                    <a:pt x="97255" y="167007"/>
                  </a:lnTo>
                  <a:cubicBezTo>
                    <a:pt x="100712" y="163718"/>
                    <a:pt x="106158" y="163774"/>
                    <a:pt x="109546" y="167133"/>
                  </a:cubicBezTo>
                  <a:cubicBezTo>
                    <a:pt x="112948" y="170510"/>
                    <a:pt x="112968" y="176006"/>
                    <a:pt x="109591" y="179407"/>
                  </a:cubicBezTo>
                  <a:cubicBezTo>
                    <a:pt x="109576" y="179423"/>
                    <a:pt x="109561" y="179437"/>
                    <a:pt x="109546" y="179452"/>
                  </a:cubicBezTo>
                  <a:lnTo>
                    <a:pt x="96150" y="192765"/>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5" name="TextBox 44">
            <a:extLst>
              <a:ext uri="{FF2B5EF4-FFF2-40B4-BE49-F238E27FC236}">
                <a16:creationId xmlns:a16="http://schemas.microsoft.com/office/drawing/2014/main" id="{2F733338-1684-7326-2D7D-3F30E40F837D}"/>
              </a:ext>
              <a:ext uri="{C183D7F6-B498-43B3-948B-1728B52AA6E4}">
                <adec:decorative xmlns:adec="http://schemas.microsoft.com/office/drawing/2017/decorative" val="1"/>
              </a:ext>
            </a:extLst>
          </p:cNvPr>
          <p:cNvSpPr txBox="1">
            <a:spLocks/>
          </p:cNvSpPr>
          <p:nvPr/>
        </p:nvSpPr>
        <p:spPr>
          <a:xfrm>
            <a:off x="6962346" y="2080252"/>
            <a:ext cx="1091942"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solidFill>
                  <a:schemeClr val="bg1">
                    <a:lumMod val="65000"/>
                  </a:schemeClr>
                </a:solidFill>
              </a:rPr>
              <a:t>Readiness</a:t>
            </a:r>
          </a:p>
        </p:txBody>
      </p:sp>
      <p:grpSp>
        <p:nvGrpSpPr>
          <p:cNvPr id="48" name="Group 47">
            <a:extLst>
              <a:ext uri="{FF2B5EF4-FFF2-40B4-BE49-F238E27FC236}">
                <a16:creationId xmlns:a16="http://schemas.microsoft.com/office/drawing/2014/main" id="{DD670C98-E5D0-B5E3-8EBC-31FB42D6006B}"/>
              </a:ext>
              <a:ext uri="{C183D7F6-B498-43B3-948B-1728B52AA6E4}">
                <adec:decorative xmlns:adec="http://schemas.microsoft.com/office/drawing/2017/decorative" val="1"/>
              </a:ext>
            </a:extLst>
          </p:cNvPr>
          <p:cNvGrpSpPr/>
          <p:nvPr/>
        </p:nvGrpSpPr>
        <p:grpSpPr>
          <a:xfrm>
            <a:off x="6285653" y="3193906"/>
            <a:ext cx="470188" cy="470188"/>
            <a:chOff x="6404904" y="3039864"/>
            <a:chExt cx="470188" cy="470188"/>
          </a:xfrm>
        </p:grpSpPr>
        <p:sp>
          <p:nvSpPr>
            <p:cNvPr id="16" name="Oval 15">
              <a:extLst>
                <a:ext uri="{FF2B5EF4-FFF2-40B4-BE49-F238E27FC236}">
                  <a16:creationId xmlns:a16="http://schemas.microsoft.com/office/drawing/2014/main" id="{135D03D0-1407-DDC3-467C-71C55839975B}"/>
                </a:ext>
              </a:extLst>
            </p:cNvPr>
            <p:cNvSpPr/>
            <p:nvPr/>
          </p:nvSpPr>
          <p:spPr bwMode="auto">
            <a:xfrm>
              <a:off x="6404904" y="3039864"/>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a:solidFill>
                  <a:srgbClr val="F7F7F8"/>
                </a:solidFill>
                <a:latin typeface="Segoe Sans Text"/>
              </a:endParaRPr>
            </a:p>
          </p:txBody>
        </p:sp>
        <p:grpSp>
          <p:nvGrpSpPr>
            <p:cNvPr id="111" name="Group 110">
              <a:extLst>
                <a:ext uri="{FF2B5EF4-FFF2-40B4-BE49-F238E27FC236}">
                  <a16:creationId xmlns:a16="http://schemas.microsoft.com/office/drawing/2014/main" id="{67BAF009-FC59-547B-49EF-E26C78641867}"/>
                </a:ext>
              </a:extLst>
            </p:cNvPr>
            <p:cNvGrpSpPr>
              <a:grpSpLocks/>
            </p:cNvGrpSpPr>
            <p:nvPr/>
          </p:nvGrpSpPr>
          <p:grpSpPr>
            <a:xfrm>
              <a:off x="6404904" y="3039864"/>
              <a:ext cx="470188" cy="470188"/>
              <a:chOff x="3101063" y="1686958"/>
              <a:chExt cx="2149566" cy="2149566"/>
            </a:xfrm>
          </p:grpSpPr>
          <p:grpSp>
            <p:nvGrpSpPr>
              <p:cNvPr id="112" name="Group 111">
                <a:extLst>
                  <a:ext uri="{FF2B5EF4-FFF2-40B4-BE49-F238E27FC236}">
                    <a16:creationId xmlns:a16="http://schemas.microsoft.com/office/drawing/2014/main" id="{4AC55FD3-4BA5-07AE-9AB3-41E2C41F5257}"/>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4" name="Oval 113">
                  <a:extLst>
                    <a:ext uri="{FF2B5EF4-FFF2-40B4-BE49-F238E27FC236}">
                      <a16:creationId xmlns:a16="http://schemas.microsoft.com/office/drawing/2014/main" id="{CE36CA45-8B59-F3B7-0F47-D59246C2CA46}"/>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5" name="Oval 46_1">
                  <a:extLst>
                    <a:ext uri="{FF2B5EF4-FFF2-40B4-BE49-F238E27FC236}">
                      <a16:creationId xmlns:a16="http://schemas.microsoft.com/office/drawing/2014/main" id="{49AC2BFF-DF78-7BAF-BBAE-8CE636E442FE}"/>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3" name="Oval 34_1">
                <a:extLst>
                  <a:ext uri="{FF2B5EF4-FFF2-40B4-BE49-F238E27FC236}">
                    <a16:creationId xmlns:a16="http://schemas.microsoft.com/office/drawing/2014/main" id="{B329E94F-B932-0D11-4521-E4A44C3AC86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8" name="Freeform: Shape 7" descr="Icon of two people with an exclamation mark">
              <a:extLst>
                <a:ext uri="{FF2B5EF4-FFF2-40B4-BE49-F238E27FC236}">
                  <a16:creationId xmlns:a16="http://schemas.microsoft.com/office/drawing/2014/main" id="{97F9C899-D717-5FE9-E23D-76F90ED6773B}"/>
                </a:ext>
              </a:extLst>
            </p:cNvPr>
            <p:cNvSpPr>
              <a:spLocks/>
            </p:cNvSpPr>
            <p:nvPr/>
          </p:nvSpPr>
          <p:spPr>
            <a:xfrm>
              <a:off x="6510721" y="3145681"/>
              <a:ext cx="258555" cy="258555"/>
            </a:xfrm>
            <a:custGeom>
              <a:avLst/>
              <a:gdLst>
                <a:gd name="connsiteX0" fmla="*/ 202475 w 274320"/>
                <a:gd name="connsiteY0" fmla="*/ 233498 h 274320"/>
                <a:gd name="connsiteX1" fmla="*/ 194310 w 274320"/>
                <a:gd name="connsiteY1" fmla="*/ 241664 h 274320"/>
                <a:gd name="connsiteX2" fmla="*/ 202475 w 274320"/>
                <a:gd name="connsiteY2" fmla="*/ 249828 h 274320"/>
                <a:gd name="connsiteX3" fmla="*/ 210639 w 274320"/>
                <a:gd name="connsiteY3" fmla="*/ 241664 h 274320"/>
                <a:gd name="connsiteX4" fmla="*/ 202475 w 274320"/>
                <a:gd name="connsiteY4" fmla="*/ 233498 h 274320"/>
                <a:gd name="connsiteX5" fmla="*/ 202475 w 274320"/>
                <a:gd name="connsiteY5" fmla="*/ 156755 h 274320"/>
                <a:gd name="connsiteX6" fmla="*/ 195943 w 274320"/>
                <a:gd name="connsiteY6" fmla="*/ 163287 h 274320"/>
                <a:gd name="connsiteX7" fmla="*/ 195943 w 274320"/>
                <a:gd name="connsiteY7" fmla="*/ 215538 h 274320"/>
                <a:gd name="connsiteX8" fmla="*/ 202475 w 274320"/>
                <a:gd name="connsiteY8" fmla="*/ 222069 h 274320"/>
                <a:gd name="connsiteX9" fmla="*/ 209006 w 274320"/>
                <a:gd name="connsiteY9" fmla="*/ 215538 h 274320"/>
                <a:gd name="connsiteX10" fmla="*/ 209006 w 274320"/>
                <a:gd name="connsiteY10" fmla="*/ 163287 h 274320"/>
                <a:gd name="connsiteX11" fmla="*/ 202475 w 274320"/>
                <a:gd name="connsiteY11" fmla="*/ 156755 h 274320"/>
                <a:gd name="connsiteX12" fmla="*/ 26126 w 274320"/>
                <a:gd name="connsiteY12" fmla="*/ 143691 h 274320"/>
                <a:gd name="connsiteX13" fmla="*/ 141197 w 274320"/>
                <a:gd name="connsiteY13" fmla="*/ 143691 h 274320"/>
                <a:gd name="connsiteX14" fmla="*/ 127127 w 274320"/>
                <a:gd name="connsiteY14" fmla="*/ 163273 h 274320"/>
                <a:gd name="connsiteX15" fmla="*/ 26126 w 274320"/>
                <a:gd name="connsiteY15" fmla="*/ 163273 h 274320"/>
                <a:gd name="connsiteX16" fmla="*/ 24806 w 274320"/>
                <a:gd name="connsiteY16" fmla="*/ 163403 h 274320"/>
                <a:gd name="connsiteX17" fmla="*/ 21501 w 274320"/>
                <a:gd name="connsiteY17" fmla="*/ 165180 h 274320"/>
                <a:gd name="connsiteX18" fmla="*/ 19725 w 274320"/>
                <a:gd name="connsiteY18" fmla="*/ 168484 h 274320"/>
                <a:gd name="connsiteX19" fmla="*/ 19595 w 274320"/>
                <a:gd name="connsiteY19" fmla="*/ 169803 h 274320"/>
                <a:gd name="connsiteX20" fmla="*/ 19595 w 274320"/>
                <a:gd name="connsiteY20" fmla="*/ 189412 h 274320"/>
                <a:gd name="connsiteX21" fmla="*/ 38104 w 274320"/>
                <a:gd name="connsiteY21" fmla="*/ 218699 h 274320"/>
                <a:gd name="connsiteX22" fmla="*/ 80767 w 274320"/>
                <a:gd name="connsiteY22" fmla="*/ 228535 h 274320"/>
                <a:gd name="connsiteX23" fmla="*/ 84909 w 274320"/>
                <a:gd name="connsiteY23" fmla="*/ 228600 h 274320"/>
                <a:gd name="connsiteX24" fmla="*/ 89049 w 274320"/>
                <a:gd name="connsiteY24" fmla="*/ 228535 h 274320"/>
                <a:gd name="connsiteX25" fmla="*/ 120204 w 274320"/>
                <a:gd name="connsiteY25" fmla="*/ 223506 h 274320"/>
                <a:gd name="connsiteX26" fmla="*/ 127219 w 274320"/>
                <a:gd name="connsiteY26" fmla="*/ 241832 h 274320"/>
                <a:gd name="connsiteX27" fmla="*/ 84909 w 274320"/>
                <a:gd name="connsiteY27" fmla="*/ 248194 h 274320"/>
                <a:gd name="connsiteX28" fmla="*/ 66 w 274320"/>
                <a:gd name="connsiteY28" fmla="*/ 192415 h 274320"/>
                <a:gd name="connsiteX29" fmla="*/ 0 w 274320"/>
                <a:gd name="connsiteY29" fmla="*/ 189412 h 274320"/>
                <a:gd name="connsiteX30" fmla="*/ 0 w 274320"/>
                <a:gd name="connsiteY30" fmla="*/ 169817 h 274320"/>
                <a:gd name="connsiteX31" fmla="*/ 26126 w 274320"/>
                <a:gd name="connsiteY31" fmla="*/ 143691 h 274320"/>
                <a:gd name="connsiteX32" fmla="*/ 202475 w 274320"/>
                <a:gd name="connsiteY32" fmla="*/ 130629 h 274320"/>
                <a:gd name="connsiteX33" fmla="*/ 274320 w 274320"/>
                <a:gd name="connsiteY33" fmla="*/ 202475 h 274320"/>
                <a:gd name="connsiteX34" fmla="*/ 202475 w 274320"/>
                <a:gd name="connsiteY34" fmla="*/ 274320 h 274320"/>
                <a:gd name="connsiteX35" fmla="*/ 130629 w 274320"/>
                <a:gd name="connsiteY35" fmla="*/ 202475 h 274320"/>
                <a:gd name="connsiteX36" fmla="*/ 202475 w 274320"/>
                <a:gd name="connsiteY36" fmla="*/ 130629 h 274320"/>
                <a:gd name="connsiteX37" fmla="*/ 202475 w 274320"/>
                <a:gd name="connsiteY37" fmla="*/ 45721 h 274320"/>
                <a:gd name="connsiteX38" fmla="*/ 176349 w 274320"/>
                <a:gd name="connsiteY38" fmla="*/ 71846 h 274320"/>
                <a:gd name="connsiteX39" fmla="*/ 202475 w 274320"/>
                <a:gd name="connsiteY39" fmla="*/ 97972 h 274320"/>
                <a:gd name="connsiteX40" fmla="*/ 228600 w 274320"/>
                <a:gd name="connsiteY40" fmla="*/ 71846 h 274320"/>
                <a:gd name="connsiteX41" fmla="*/ 202475 w 274320"/>
                <a:gd name="connsiteY41" fmla="*/ 45721 h 274320"/>
                <a:gd name="connsiteX42" fmla="*/ 202475 w 274320"/>
                <a:gd name="connsiteY42" fmla="*/ 26126 h 274320"/>
                <a:gd name="connsiteX43" fmla="*/ 248194 w 274320"/>
                <a:gd name="connsiteY43" fmla="*/ 71846 h 274320"/>
                <a:gd name="connsiteX44" fmla="*/ 202475 w 274320"/>
                <a:gd name="connsiteY44" fmla="*/ 117566 h 274320"/>
                <a:gd name="connsiteX45" fmla="*/ 156754 w 274320"/>
                <a:gd name="connsiteY45" fmla="*/ 71846 h 274320"/>
                <a:gd name="connsiteX46" fmla="*/ 202475 w 274320"/>
                <a:gd name="connsiteY46" fmla="*/ 26126 h 274320"/>
                <a:gd name="connsiteX47" fmla="*/ 84909 w 274320"/>
                <a:gd name="connsiteY47" fmla="*/ 19595 h 274320"/>
                <a:gd name="connsiteX48" fmla="*/ 45721 w 274320"/>
                <a:gd name="connsiteY48" fmla="*/ 58784 h 274320"/>
                <a:gd name="connsiteX49" fmla="*/ 84909 w 274320"/>
                <a:gd name="connsiteY49" fmla="*/ 97972 h 274320"/>
                <a:gd name="connsiteX50" fmla="*/ 124098 w 274320"/>
                <a:gd name="connsiteY50" fmla="*/ 58784 h 274320"/>
                <a:gd name="connsiteX51" fmla="*/ 84909 w 274320"/>
                <a:gd name="connsiteY51" fmla="*/ 19595 h 274320"/>
                <a:gd name="connsiteX52" fmla="*/ 84909 w 274320"/>
                <a:gd name="connsiteY52" fmla="*/ 0 h 274320"/>
                <a:gd name="connsiteX53" fmla="*/ 143691 w 274320"/>
                <a:gd name="connsiteY53" fmla="*/ 58784 h 274320"/>
                <a:gd name="connsiteX54" fmla="*/ 84909 w 274320"/>
                <a:gd name="connsiteY54" fmla="*/ 117566 h 274320"/>
                <a:gd name="connsiteX55" fmla="*/ 26126 w 274320"/>
                <a:gd name="connsiteY55" fmla="*/ 58784 h 274320"/>
                <a:gd name="connsiteX56" fmla="*/ 84909 w 274320"/>
                <a:gd name="connsiteY56" fmla="*/ 0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4320" h="274320">
                  <a:moveTo>
                    <a:pt x="202475" y="233498"/>
                  </a:moveTo>
                  <a:cubicBezTo>
                    <a:pt x="197965" y="233498"/>
                    <a:pt x="194310" y="237153"/>
                    <a:pt x="194310" y="241664"/>
                  </a:cubicBezTo>
                  <a:cubicBezTo>
                    <a:pt x="194310" y="246173"/>
                    <a:pt x="197965" y="249828"/>
                    <a:pt x="202475" y="249828"/>
                  </a:cubicBezTo>
                  <a:cubicBezTo>
                    <a:pt x="206984" y="249828"/>
                    <a:pt x="210639" y="246173"/>
                    <a:pt x="210639" y="241664"/>
                  </a:cubicBezTo>
                  <a:cubicBezTo>
                    <a:pt x="210639" y="237153"/>
                    <a:pt x="206984" y="233498"/>
                    <a:pt x="202475" y="233498"/>
                  </a:cubicBezTo>
                  <a:close/>
                  <a:moveTo>
                    <a:pt x="202475" y="156755"/>
                  </a:moveTo>
                  <a:cubicBezTo>
                    <a:pt x="198868" y="156755"/>
                    <a:pt x="195943" y="159680"/>
                    <a:pt x="195943" y="163287"/>
                  </a:cubicBezTo>
                  <a:lnTo>
                    <a:pt x="195943" y="215538"/>
                  </a:lnTo>
                  <a:cubicBezTo>
                    <a:pt x="195943" y="219144"/>
                    <a:pt x="198868" y="222069"/>
                    <a:pt x="202475" y="222069"/>
                  </a:cubicBezTo>
                  <a:cubicBezTo>
                    <a:pt x="206081" y="222069"/>
                    <a:pt x="209006" y="219144"/>
                    <a:pt x="209006" y="215538"/>
                  </a:cubicBezTo>
                  <a:lnTo>
                    <a:pt x="209006" y="163287"/>
                  </a:lnTo>
                  <a:cubicBezTo>
                    <a:pt x="209006" y="159680"/>
                    <a:pt x="206081" y="156755"/>
                    <a:pt x="202475" y="156755"/>
                  </a:cubicBezTo>
                  <a:close/>
                  <a:moveTo>
                    <a:pt x="26126" y="143691"/>
                  </a:moveTo>
                  <a:lnTo>
                    <a:pt x="141197" y="143691"/>
                  </a:lnTo>
                  <a:cubicBezTo>
                    <a:pt x="135631" y="149491"/>
                    <a:pt x="130877" y="156088"/>
                    <a:pt x="127127" y="163273"/>
                  </a:cubicBezTo>
                  <a:lnTo>
                    <a:pt x="26126" y="163273"/>
                  </a:lnTo>
                  <a:lnTo>
                    <a:pt x="24806" y="163403"/>
                  </a:lnTo>
                  <a:cubicBezTo>
                    <a:pt x="23557" y="163668"/>
                    <a:pt x="22410" y="164283"/>
                    <a:pt x="21501" y="165180"/>
                  </a:cubicBezTo>
                  <a:cubicBezTo>
                    <a:pt x="20603" y="166087"/>
                    <a:pt x="19986" y="167235"/>
                    <a:pt x="19725" y="168484"/>
                  </a:cubicBezTo>
                  <a:lnTo>
                    <a:pt x="19595" y="169803"/>
                  </a:lnTo>
                  <a:lnTo>
                    <a:pt x="19595" y="189412"/>
                  </a:lnTo>
                  <a:cubicBezTo>
                    <a:pt x="19595" y="202591"/>
                    <a:pt x="25473" y="211906"/>
                    <a:pt x="38104" y="218699"/>
                  </a:cubicBezTo>
                  <a:cubicBezTo>
                    <a:pt x="48894" y="224511"/>
                    <a:pt x="64269" y="228024"/>
                    <a:pt x="80767" y="228535"/>
                  </a:cubicBezTo>
                  <a:lnTo>
                    <a:pt x="84909" y="228600"/>
                  </a:lnTo>
                  <a:lnTo>
                    <a:pt x="89049" y="228535"/>
                  </a:lnTo>
                  <a:cubicBezTo>
                    <a:pt x="100349" y="228195"/>
                    <a:pt x="111087" y="226431"/>
                    <a:pt x="120204" y="223506"/>
                  </a:cubicBezTo>
                  <a:cubicBezTo>
                    <a:pt x="121824" y="229946"/>
                    <a:pt x="124214" y="236084"/>
                    <a:pt x="127219" y="241832"/>
                  </a:cubicBezTo>
                  <a:cubicBezTo>
                    <a:pt x="113503" y="246404"/>
                    <a:pt x="98363" y="248194"/>
                    <a:pt x="84909" y="248194"/>
                  </a:cubicBezTo>
                  <a:cubicBezTo>
                    <a:pt x="49351" y="248194"/>
                    <a:pt x="2156" y="235706"/>
                    <a:pt x="66" y="192415"/>
                  </a:cubicBezTo>
                  <a:lnTo>
                    <a:pt x="0" y="189412"/>
                  </a:lnTo>
                  <a:lnTo>
                    <a:pt x="0" y="169817"/>
                  </a:lnTo>
                  <a:cubicBezTo>
                    <a:pt x="0" y="155388"/>
                    <a:pt x="11697" y="143691"/>
                    <a:pt x="26126" y="143691"/>
                  </a:cubicBezTo>
                  <a:close/>
                  <a:moveTo>
                    <a:pt x="202475" y="130629"/>
                  </a:moveTo>
                  <a:cubicBezTo>
                    <a:pt x="242155" y="130629"/>
                    <a:pt x="274320" y="162794"/>
                    <a:pt x="274320" y="202475"/>
                  </a:cubicBezTo>
                  <a:cubicBezTo>
                    <a:pt x="274320" y="242155"/>
                    <a:pt x="242155" y="274320"/>
                    <a:pt x="202475" y="274320"/>
                  </a:cubicBezTo>
                  <a:cubicBezTo>
                    <a:pt x="162794" y="274320"/>
                    <a:pt x="130629" y="242155"/>
                    <a:pt x="130629" y="202475"/>
                  </a:cubicBezTo>
                  <a:cubicBezTo>
                    <a:pt x="130629" y="162794"/>
                    <a:pt x="162794" y="130629"/>
                    <a:pt x="202475" y="130629"/>
                  </a:cubicBezTo>
                  <a:close/>
                  <a:moveTo>
                    <a:pt x="202475" y="45721"/>
                  </a:moveTo>
                  <a:cubicBezTo>
                    <a:pt x="188065" y="45721"/>
                    <a:pt x="176349" y="57437"/>
                    <a:pt x="176349" y="71846"/>
                  </a:cubicBezTo>
                  <a:cubicBezTo>
                    <a:pt x="176349" y="86255"/>
                    <a:pt x="188065" y="97972"/>
                    <a:pt x="202475" y="97972"/>
                  </a:cubicBezTo>
                  <a:cubicBezTo>
                    <a:pt x="216883" y="97972"/>
                    <a:pt x="228600" y="86255"/>
                    <a:pt x="228600" y="71846"/>
                  </a:cubicBezTo>
                  <a:cubicBezTo>
                    <a:pt x="228600" y="57437"/>
                    <a:pt x="216883" y="45721"/>
                    <a:pt x="202475" y="45721"/>
                  </a:cubicBezTo>
                  <a:close/>
                  <a:moveTo>
                    <a:pt x="202475" y="26126"/>
                  </a:moveTo>
                  <a:cubicBezTo>
                    <a:pt x="227724" y="26126"/>
                    <a:pt x="248194" y="46596"/>
                    <a:pt x="248194" y="71846"/>
                  </a:cubicBezTo>
                  <a:cubicBezTo>
                    <a:pt x="248194" y="97096"/>
                    <a:pt x="227724" y="117566"/>
                    <a:pt x="202475" y="117566"/>
                  </a:cubicBezTo>
                  <a:cubicBezTo>
                    <a:pt x="177224" y="117566"/>
                    <a:pt x="156754" y="97096"/>
                    <a:pt x="156754" y="71846"/>
                  </a:cubicBezTo>
                  <a:cubicBezTo>
                    <a:pt x="156754" y="46596"/>
                    <a:pt x="177224" y="26126"/>
                    <a:pt x="202475" y="26126"/>
                  </a:cubicBezTo>
                  <a:close/>
                  <a:moveTo>
                    <a:pt x="84909" y="19595"/>
                  </a:moveTo>
                  <a:cubicBezTo>
                    <a:pt x="63302" y="19595"/>
                    <a:pt x="45721" y="37177"/>
                    <a:pt x="45721" y="58784"/>
                  </a:cubicBezTo>
                  <a:cubicBezTo>
                    <a:pt x="45721" y="80389"/>
                    <a:pt x="63302" y="97972"/>
                    <a:pt x="84909" y="97972"/>
                  </a:cubicBezTo>
                  <a:cubicBezTo>
                    <a:pt x="106515" y="97972"/>
                    <a:pt x="124098" y="80389"/>
                    <a:pt x="124098" y="58784"/>
                  </a:cubicBezTo>
                  <a:cubicBezTo>
                    <a:pt x="124098" y="37177"/>
                    <a:pt x="106515" y="19595"/>
                    <a:pt x="84909" y="19595"/>
                  </a:cubicBezTo>
                  <a:close/>
                  <a:moveTo>
                    <a:pt x="84909" y="0"/>
                  </a:moveTo>
                  <a:cubicBezTo>
                    <a:pt x="117374" y="0"/>
                    <a:pt x="143691" y="26318"/>
                    <a:pt x="143691" y="58784"/>
                  </a:cubicBezTo>
                  <a:cubicBezTo>
                    <a:pt x="143691" y="91248"/>
                    <a:pt x="117374" y="117566"/>
                    <a:pt x="84909" y="117566"/>
                  </a:cubicBezTo>
                  <a:cubicBezTo>
                    <a:pt x="52443" y="117566"/>
                    <a:pt x="26126" y="91248"/>
                    <a:pt x="26126" y="58784"/>
                  </a:cubicBezTo>
                  <a:cubicBezTo>
                    <a:pt x="26126" y="26318"/>
                    <a:pt x="52443" y="0"/>
                    <a:pt x="84909" y="0"/>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6" name="TextBox 45">
            <a:extLst>
              <a:ext uri="{FF2B5EF4-FFF2-40B4-BE49-F238E27FC236}">
                <a16:creationId xmlns:a16="http://schemas.microsoft.com/office/drawing/2014/main" id="{F4D00137-E5D4-6494-0F50-98001604BB4B}"/>
              </a:ext>
              <a:ext uri="{C183D7F6-B498-43B3-948B-1728B52AA6E4}">
                <adec:decorative xmlns:adec="http://schemas.microsoft.com/office/drawing/2017/decorative" val="0"/>
              </a:ext>
            </a:extLst>
          </p:cNvPr>
          <p:cNvSpPr txBox="1">
            <a:spLocks/>
          </p:cNvSpPr>
          <p:nvPr/>
        </p:nvSpPr>
        <p:spPr>
          <a:xfrm>
            <a:off x="7297290" y="3290500"/>
            <a:ext cx="1476779"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t>Deployment</a:t>
            </a:r>
          </a:p>
        </p:txBody>
      </p:sp>
      <p:grpSp>
        <p:nvGrpSpPr>
          <p:cNvPr id="44" name="Group 43">
            <a:extLst>
              <a:ext uri="{FF2B5EF4-FFF2-40B4-BE49-F238E27FC236}">
                <a16:creationId xmlns:a16="http://schemas.microsoft.com/office/drawing/2014/main" id="{9DF971AB-038B-BF50-10B4-0AE360FA816F}"/>
              </a:ext>
              <a:ext uri="{C183D7F6-B498-43B3-948B-1728B52AA6E4}">
                <adec:decorative xmlns:adec="http://schemas.microsoft.com/office/drawing/2017/decorative" val="1"/>
              </a:ext>
            </a:extLst>
          </p:cNvPr>
          <p:cNvGrpSpPr/>
          <p:nvPr/>
        </p:nvGrpSpPr>
        <p:grpSpPr>
          <a:xfrm>
            <a:off x="5950709" y="4404155"/>
            <a:ext cx="470188" cy="470188"/>
            <a:chOff x="5950709" y="4557857"/>
            <a:chExt cx="470188" cy="470188"/>
          </a:xfrm>
        </p:grpSpPr>
        <p:sp>
          <p:nvSpPr>
            <p:cNvPr id="26" name="Oval 25">
              <a:extLst>
                <a:ext uri="{FF2B5EF4-FFF2-40B4-BE49-F238E27FC236}">
                  <a16:creationId xmlns:a16="http://schemas.microsoft.com/office/drawing/2014/main" id="{2FC98D3F-8DD7-B43E-F15E-C7F490A96B31}"/>
                </a:ext>
              </a:extLst>
            </p:cNvPr>
            <p:cNvSpPr/>
            <p:nvPr/>
          </p:nvSpPr>
          <p:spPr bwMode="auto">
            <a:xfrm>
              <a:off x="5950709" y="4557857"/>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a:solidFill>
                  <a:srgbClr val="F7F7F8"/>
                </a:solidFill>
                <a:latin typeface="Segoe Sans Text"/>
              </a:endParaRPr>
            </a:p>
          </p:txBody>
        </p:sp>
        <p:grpSp>
          <p:nvGrpSpPr>
            <p:cNvPr id="116" name="Group 115">
              <a:extLst>
                <a:ext uri="{FF2B5EF4-FFF2-40B4-BE49-F238E27FC236}">
                  <a16:creationId xmlns:a16="http://schemas.microsoft.com/office/drawing/2014/main" id="{4FBB967F-7504-3EC8-4917-3EC2D744A3A6}"/>
                </a:ext>
              </a:extLst>
            </p:cNvPr>
            <p:cNvGrpSpPr>
              <a:grpSpLocks/>
            </p:cNvGrpSpPr>
            <p:nvPr/>
          </p:nvGrpSpPr>
          <p:grpSpPr>
            <a:xfrm>
              <a:off x="5950709" y="4557857"/>
              <a:ext cx="470188" cy="470188"/>
              <a:chOff x="3101063" y="1686958"/>
              <a:chExt cx="2149566" cy="2149566"/>
            </a:xfrm>
          </p:grpSpPr>
          <p:grpSp>
            <p:nvGrpSpPr>
              <p:cNvPr id="117" name="Group 116">
                <a:extLst>
                  <a:ext uri="{FF2B5EF4-FFF2-40B4-BE49-F238E27FC236}">
                    <a16:creationId xmlns:a16="http://schemas.microsoft.com/office/drawing/2014/main" id="{D1C73025-0722-A318-1AD8-58F1A972799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9" name="Oval 118">
                  <a:extLst>
                    <a:ext uri="{FF2B5EF4-FFF2-40B4-BE49-F238E27FC236}">
                      <a16:creationId xmlns:a16="http://schemas.microsoft.com/office/drawing/2014/main" id="{6CD388BA-24F8-1FC7-3FEC-DB1349D02397}"/>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0" name="Oval 46_1">
                  <a:extLst>
                    <a:ext uri="{FF2B5EF4-FFF2-40B4-BE49-F238E27FC236}">
                      <a16:creationId xmlns:a16="http://schemas.microsoft.com/office/drawing/2014/main" id="{7A1BC0EA-E788-2690-60AB-34CA38F3F8A2}"/>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8" name="Oval 34_1">
                <a:extLst>
                  <a:ext uri="{FF2B5EF4-FFF2-40B4-BE49-F238E27FC236}">
                    <a16:creationId xmlns:a16="http://schemas.microsoft.com/office/drawing/2014/main" id="{5333E005-BCC0-7535-BA54-587D398AB02B}"/>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11" name="Graphic 110" descr="Icon of a dashboard with a person on the bottom right">
              <a:extLst>
                <a:ext uri="{FF2B5EF4-FFF2-40B4-BE49-F238E27FC236}">
                  <a16:creationId xmlns:a16="http://schemas.microsoft.com/office/drawing/2014/main" id="{764FEFAC-A254-58C8-7119-A27BFB66E973}"/>
                </a:ext>
              </a:extLst>
            </p:cNvPr>
            <p:cNvSpPr>
              <a:spLocks/>
            </p:cNvSpPr>
            <p:nvPr/>
          </p:nvSpPr>
          <p:spPr>
            <a:xfrm>
              <a:off x="6082177" y="4687783"/>
              <a:ext cx="207253" cy="207253"/>
            </a:xfrm>
            <a:custGeom>
              <a:avLst/>
              <a:gdLst>
                <a:gd name="connsiteX0" fmla="*/ 0 w 320977"/>
                <a:gd name="connsiteY0" fmla="*/ 60183 h 320977"/>
                <a:gd name="connsiteX1" fmla="*/ 60183 w 320977"/>
                <a:gd name="connsiteY1" fmla="*/ 0 h 320977"/>
                <a:gd name="connsiteX2" fmla="*/ 220672 w 320977"/>
                <a:gd name="connsiteY2" fmla="*/ 0 h 320977"/>
                <a:gd name="connsiteX3" fmla="*/ 280855 w 320977"/>
                <a:gd name="connsiteY3" fmla="*/ 60183 h 320977"/>
                <a:gd name="connsiteX4" fmla="*/ 280855 w 320977"/>
                <a:gd name="connsiteY4" fmla="*/ 128418 h 320977"/>
                <a:gd name="connsiteX5" fmla="*/ 260794 w 320977"/>
                <a:gd name="connsiteY5" fmla="*/ 121199 h 320977"/>
                <a:gd name="connsiteX6" fmla="*/ 260794 w 320977"/>
                <a:gd name="connsiteY6" fmla="*/ 80244 h 320977"/>
                <a:gd name="connsiteX7" fmla="*/ 20061 w 320977"/>
                <a:gd name="connsiteY7" fmla="*/ 80244 h 320977"/>
                <a:gd name="connsiteX8" fmla="*/ 20061 w 320977"/>
                <a:gd name="connsiteY8" fmla="*/ 220672 h 320977"/>
                <a:gd name="connsiteX9" fmla="*/ 60183 w 320977"/>
                <a:gd name="connsiteY9" fmla="*/ 260794 h 320977"/>
                <a:gd name="connsiteX10" fmla="*/ 161492 w 320977"/>
                <a:gd name="connsiteY10" fmla="*/ 260794 h 320977"/>
                <a:gd name="connsiteX11" fmla="*/ 160489 w 320977"/>
                <a:gd name="connsiteY11" fmla="*/ 270825 h 320977"/>
                <a:gd name="connsiteX12" fmla="*/ 161253 w 320977"/>
                <a:gd name="connsiteY12" fmla="*/ 280855 h 320977"/>
                <a:gd name="connsiteX13" fmla="*/ 60183 w 320977"/>
                <a:gd name="connsiteY13" fmla="*/ 280855 h 320977"/>
                <a:gd name="connsiteX14" fmla="*/ 0 w 320977"/>
                <a:gd name="connsiteY14" fmla="*/ 220672 h 320977"/>
                <a:gd name="connsiteX15" fmla="*/ 0 w 320977"/>
                <a:gd name="connsiteY15" fmla="*/ 60183 h 320977"/>
                <a:gd name="connsiteX16" fmla="*/ 60183 w 320977"/>
                <a:gd name="connsiteY16" fmla="*/ 20061 h 320977"/>
                <a:gd name="connsiteX17" fmla="*/ 20061 w 320977"/>
                <a:gd name="connsiteY17" fmla="*/ 60183 h 320977"/>
                <a:gd name="connsiteX18" fmla="*/ 260794 w 320977"/>
                <a:gd name="connsiteY18" fmla="*/ 60183 h 320977"/>
                <a:gd name="connsiteX19" fmla="*/ 220672 w 320977"/>
                <a:gd name="connsiteY19" fmla="*/ 20061 h 320977"/>
                <a:gd name="connsiteX20" fmla="*/ 60183 w 320977"/>
                <a:gd name="connsiteY20" fmla="*/ 20061 h 320977"/>
                <a:gd name="connsiteX21" fmla="*/ 250764 w 320977"/>
                <a:gd name="connsiteY21" fmla="*/ 220672 h 320977"/>
                <a:gd name="connsiteX22" fmla="*/ 290886 w 320977"/>
                <a:gd name="connsiteY22" fmla="*/ 180550 h 320977"/>
                <a:gd name="connsiteX23" fmla="*/ 250764 w 320977"/>
                <a:gd name="connsiteY23" fmla="*/ 140428 h 320977"/>
                <a:gd name="connsiteX24" fmla="*/ 210642 w 320977"/>
                <a:gd name="connsiteY24" fmla="*/ 180550 h 320977"/>
                <a:gd name="connsiteX25" fmla="*/ 250764 w 320977"/>
                <a:gd name="connsiteY25" fmla="*/ 220672 h 320977"/>
                <a:gd name="connsiteX26" fmla="*/ 250764 w 320977"/>
                <a:gd name="connsiteY26" fmla="*/ 320978 h 320977"/>
                <a:gd name="connsiteX27" fmla="*/ 320978 w 320977"/>
                <a:gd name="connsiteY27" fmla="*/ 270825 h 320977"/>
                <a:gd name="connsiteX28" fmla="*/ 290886 w 320977"/>
                <a:gd name="connsiteY28" fmla="*/ 240733 h 320977"/>
                <a:gd name="connsiteX29" fmla="*/ 210642 w 320977"/>
                <a:gd name="connsiteY29" fmla="*/ 240733 h 320977"/>
                <a:gd name="connsiteX30" fmla="*/ 180550 w 320977"/>
                <a:gd name="connsiteY30" fmla="*/ 270825 h 320977"/>
                <a:gd name="connsiteX31" fmla="*/ 250764 w 320977"/>
                <a:gd name="connsiteY31" fmla="*/ 320978 h 320977"/>
                <a:gd name="connsiteX32" fmla="*/ 60183 w 320977"/>
                <a:gd name="connsiteY32" fmla="*/ 180550 h 320977"/>
                <a:gd name="connsiteX33" fmla="*/ 120367 w 320977"/>
                <a:gd name="connsiteY33" fmla="*/ 180550 h 320977"/>
                <a:gd name="connsiteX34" fmla="*/ 120367 w 320977"/>
                <a:gd name="connsiteY34" fmla="*/ 120367 h 320977"/>
                <a:gd name="connsiteX35" fmla="*/ 60183 w 320977"/>
                <a:gd name="connsiteY35" fmla="*/ 120367 h 320977"/>
                <a:gd name="connsiteX36" fmla="*/ 60183 w 320977"/>
                <a:gd name="connsiteY36" fmla="*/ 180550 h 320977"/>
                <a:gd name="connsiteX37" fmla="*/ 40122 w 320977"/>
                <a:gd name="connsiteY37" fmla="*/ 110336 h 320977"/>
                <a:gd name="connsiteX38" fmla="*/ 50153 w 320977"/>
                <a:gd name="connsiteY38" fmla="*/ 100306 h 320977"/>
                <a:gd name="connsiteX39" fmla="*/ 130397 w 320977"/>
                <a:gd name="connsiteY39" fmla="*/ 100306 h 320977"/>
                <a:gd name="connsiteX40" fmla="*/ 140428 w 320977"/>
                <a:gd name="connsiteY40" fmla="*/ 110336 h 320977"/>
                <a:gd name="connsiteX41" fmla="*/ 140428 w 320977"/>
                <a:gd name="connsiteY41" fmla="*/ 190580 h 320977"/>
                <a:gd name="connsiteX42" fmla="*/ 130397 w 320977"/>
                <a:gd name="connsiteY42" fmla="*/ 200611 h 320977"/>
                <a:gd name="connsiteX43" fmla="*/ 50153 w 320977"/>
                <a:gd name="connsiteY43" fmla="*/ 200611 h 320977"/>
                <a:gd name="connsiteX44" fmla="*/ 40122 w 320977"/>
                <a:gd name="connsiteY44" fmla="*/ 190580 h 320977"/>
                <a:gd name="connsiteX45" fmla="*/ 40122 w 320977"/>
                <a:gd name="connsiteY45" fmla="*/ 110336 h 32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0977" h="320977">
                  <a:moveTo>
                    <a:pt x="0" y="60183"/>
                  </a:moveTo>
                  <a:cubicBezTo>
                    <a:pt x="0" y="26945"/>
                    <a:pt x="26945" y="0"/>
                    <a:pt x="60183" y="0"/>
                  </a:cubicBezTo>
                  <a:lnTo>
                    <a:pt x="220672" y="0"/>
                  </a:lnTo>
                  <a:cubicBezTo>
                    <a:pt x="253911" y="0"/>
                    <a:pt x="280855" y="26945"/>
                    <a:pt x="280855" y="60183"/>
                  </a:cubicBezTo>
                  <a:lnTo>
                    <a:pt x="280855" y="128418"/>
                  </a:lnTo>
                  <a:cubicBezTo>
                    <a:pt x="274763" y="124894"/>
                    <a:pt x="267996" y="122407"/>
                    <a:pt x="260794" y="121199"/>
                  </a:cubicBezTo>
                  <a:lnTo>
                    <a:pt x="260794" y="80244"/>
                  </a:lnTo>
                  <a:lnTo>
                    <a:pt x="20061" y="80244"/>
                  </a:lnTo>
                  <a:lnTo>
                    <a:pt x="20061" y="220672"/>
                  </a:lnTo>
                  <a:cubicBezTo>
                    <a:pt x="20061" y="242832"/>
                    <a:pt x="38024" y="260794"/>
                    <a:pt x="60183" y="260794"/>
                  </a:cubicBezTo>
                  <a:lnTo>
                    <a:pt x="161492" y="260794"/>
                  </a:lnTo>
                  <a:cubicBezTo>
                    <a:pt x="160834" y="264036"/>
                    <a:pt x="160489" y="267390"/>
                    <a:pt x="160489" y="270825"/>
                  </a:cubicBezTo>
                  <a:cubicBezTo>
                    <a:pt x="160489" y="274173"/>
                    <a:pt x="160742" y="277527"/>
                    <a:pt x="161253" y="280855"/>
                  </a:cubicBezTo>
                  <a:lnTo>
                    <a:pt x="60183" y="280855"/>
                  </a:lnTo>
                  <a:cubicBezTo>
                    <a:pt x="26945" y="280855"/>
                    <a:pt x="0" y="253911"/>
                    <a:pt x="0" y="220672"/>
                  </a:cubicBezTo>
                  <a:lnTo>
                    <a:pt x="0" y="60183"/>
                  </a:lnTo>
                  <a:close/>
                  <a:moveTo>
                    <a:pt x="60183" y="20061"/>
                  </a:moveTo>
                  <a:cubicBezTo>
                    <a:pt x="38024" y="20061"/>
                    <a:pt x="20061" y="38024"/>
                    <a:pt x="20061" y="60183"/>
                  </a:cubicBezTo>
                  <a:lnTo>
                    <a:pt x="260794" y="60183"/>
                  </a:lnTo>
                  <a:cubicBezTo>
                    <a:pt x="260794" y="38024"/>
                    <a:pt x="242832" y="20061"/>
                    <a:pt x="220672" y="20061"/>
                  </a:cubicBezTo>
                  <a:lnTo>
                    <a:pt x="60183" y="20061"/>
                  </a:lnTo>
                  <a:close/>
                  <a:moveTo>
                    <a:pt x="250764" y="220672"/>
                  </a:moveTo>
                  <a:cubicBezTo>
                    <a:pt x="272923" y="220672"/>
                    <a:pt x="290886" y="202709"/>
                    <a:pt x="290886" y="180550"/>
                  </a:cubicBezTo>
                  <a:cubicBezTo>
                    <a:pt x="290886" y="158390"/>
                    <a:pt x="272923" y="140428"/>
                    <a:pt x="250764" y="140428"/>
                  </a:cubicBezTo>
                  <a:cubicBezTo>
                    <a:pt x="228604" y="140428"/>
                    <a:pt x="210642" y="158390"/>
                    <a:pt x="210642" y="180550"/>
                  </a:cubicBezTo>
                  <a:cubicBezTo>
                    <a:pt x="210642" y="202709"/>
                    <a:pt x="228604" y="220672"/>
                    <a:pt x="250764" y="220672"/>
                  </a:cubicBezTo>
                  <a:close/>
                  <a:moveTo>
                    <a:pt x="250764" y="320978"/>
                  </a:moveTo>
                  <a:cubicBezTo>
                    <a:pt x="300917" y="320978"/>
                    <a:pt x="320978" y="295805"/>
                    <a:pt x="320978" y="270825"/>
                  </a:cubicBezTo>
                  <a:cubicBezTo>
                    <a:pt x="320978" y="254206"/>
                    <a:pt x="307505" y="240733"/>
                    <a:pt x="290886" y="240733"/>
                  </a:cubicBezTo>
                  <a:lnTo>
                    <a:pt x="210642" y="240733"/>
                  </a:lnTo>
                  <a:cubicBezTo>
                    <a:pt x="194023" y="240733"/>
                    <a:pt x="180550" y="254206"/>
                    <a:pt x="180550" y="270825"/>
                  </a:cubicBezTo>
                  <a:cubicBezTo>
                    <a:pt x="180550" y="295899"/>
                    <a:pt x="200611" y="320978"/>
                    <a:pt x="250764" y="320978"/>
                  </a:cubicBezTo>
                  <a:close/>
                  <a:moveTo>
                    <a:pt x="60183" y="180550"/>
                  </a:moveTo>
                  <a:lnTo>
                    <a:pt x="120367" y="180550"/>
                  </a:lnTo>
                  <a:lnTo>
                    <a:pt x="120367" y="120367"/>
                  </a:lnTo>
                  <a:lnTo>
                    <a:pt x="60183" y="120367"/>
                  </a:lnTo>
                  <a:lnTo>
                    <a:pt x="60183" y="180550"/>
                  </a:lnTo>
                  <a:close/>
                  <a:moveTo>
                    <a:pt x="40122" y="110336"/>
                  </a:moveTo>
                  <a:cubicBezTo>
                    <a:pt x="40122" y="104796"/>
                    <a:pt x="44613" y="100306"/>
                    <a:pt x="50153" y="100306"/>
                  </a:cubicBezTo>
                  <a:lnTo>
                    <a:pt x="130397" y="100306"/>
                  </a:lnTo>
                  <a:cubicBezTo>
                    <a:pt x="135937" y="100306"/>
                    <a:pt x="140428" y="104796"/>
                    <a:pt x="140428" y="110336"/>
                  </a:cubicBezTo>
                  <a:lnTo>
                    <a:pt x="140428" y="190580"/>
                  </a:lnTo>
                  <a:cubicBezTo>
                    <a:pt x="140428" y="196119"/>
                    <a:pt x="135937" y="200611"/>
                    <a:pt x="130397" y="200611"/>
                  </a:cubicBezTo>
                  <a:lnTo>
                    <a:pt x="50153" y="200611"/>
                  </a:lnTo>
                  <a:cubicBezTo>
                    <a:pt x="44613" y="200611"/>
                    <a:pt x="40122" y="196119"/>
                    <a:pt x="40122" y="190580"/>
                  </a:cubicBezTo>
                  <a:lnTo>
                    <a:pt x="40122" y="110336"/>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sp>
        <p:nvSpPr>
          <p:cNvPr id="47" name="TextBox 46">
            <a:extLst>
              <a:ext uri="{FF2B5EF4-FFF2-40B4-BE49-F238E27FC236}">
                <a16:creationId xmlns:a16="http://schemas.microsoft.com/office/drawing/2014/main" id="{006340DE-6243-2114-4433-7C234407D51A}"/>
              </a:ext>
              <a:ext uri="{C183D7F6-B498-43B3-948B-1728B52AA6E4}">
                <adec:decorative xmlns:adec="http://schemas.microsoft.com/office/drawing/2017/decorative" val="0"/>
              </a:ext>
            </a:extLst>
          </p:cNvPr>
          <p:cNvSpPr txBox="1">
            <a:spLocks/>
          </p:cNvSpPr>
          <p:nvPr/>
        </p:nvSpPr>
        <p:spPr>
          <a:xfrm>
            <a:off x="6829335" y="4362250"/>
            <a:ext cx="2270554" cy="5539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t>Adoption and </a:t>
            </a:r>
            <a:br>
              <a:rPr lang="en-US" sz="1800" b="0"/>
            </a:br>
            <a:r>
              <a:rPr lang="en-US" sz="1800" b="0"/>
              <a:t>change management</a:t>
            </a:r>
          </a:p>
        </p:txBody>
      </p:sp>
      <p:grpSp>
        <p:nvGrpSpPr>
          <p:cNvPr id="43" name="Group 42">
            <a:extLst>
              <a:ext uri="{FF2B5EF4-FFF2-40B4-BE49-F238E27FC236}">
                <a16:creationId xmlns:a16="http://schemas.microsoft.com/office/drawing/2014/main" id="{016D77C3-C4C6-3C88-722A-4A171BD14CC7}"/>
              </a:ext>
              <a:ext uri="{C183D7F6-B498-43B3-948B-1728B52AA6E4}">
                <adec:decorative xmlns:adec="http://schemas.microsoft.com/office/drawing/2017/decorative" val="1"/>
              </a:ext>
            </a:extLst>
          </p:cNvPr>
          <p:cNvGrpSpPr/>
          <p:nvPr/>
        </p:nvGrpSpPr>
        <p:grpSpPr>
          <a:xfrm>
            <a:off x="5353252" y="5614404"/>
            <a:ext cx="470188" cy="470188"/>
            <a:chOff x="5353252" y="5591702"/>
            <a:chExt cx="470188" cy="470188"/>
          </a:xfrm>
        </p:grpSpPr>
        <p:sp>
          <p:nvSpPr>
            <p:cNvPr id="22" name="Oval 21">
              <a:extLst>
                <a:ext uri="{FF2B5EF4-FFF2-40B4-BE49-F238E27FC236}">
                  <a16:creationId xmlns:a16="http://schemas.microsoft.com/office/drawing/2014/main" id="{0073C954-B98D-3B32-D86E-47CB7616E6C6}"/>
                </a:ext>
              </a:extLst>
            </p:cNvPr>
            <p:cNvSpPr/>
            <p:nvPr/>
          </p:nvSpPr>
          <p:spPr bwMode="auto">
            <a:xfrm>
              <a:off x="5353252" y="5591702"/>
              <a:ext cx="470188" cy="470188"/>
            </a:xfrm>
            <a:prstGeom prst="ellipse">
              <a:avLst/>
            </a:prstGeom>
            <a:solidFill>
              <a:schemeClr val="bg2"/>
            </a:solidFill>
            <a:ln>
              <a:noFill/>
            </a:ln>
            <a:effectLst>
              <a:outerShdw blurRad="406400" dist="228600" dir="2700000" sx="96000" sy="96000" algn="br" rotWithShape="0">
                <a:schemeClr val="tx1">
                  <a:lumMod val="95000"/>
                  <a:lumOff val="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23438"/>
              <a:endParaRPr lang="en-US" sz="1227" b="1">
                <a:solidFill>
                  <a:srgbClr val="F7F7F8"/>
                </a:solidFill>
                <a:latin typeface="Segoe Sans Text"/>
              </a:endParaRPr>
            </a:p>
          </p:txBody>
        </p:sp>
        <p:grpSp>
          <p:nvGrpSpPr>
            <p:cNvPr id="106" name="Group 105">
              <a:extLst>
                <a:ext uri="{FF2B5EF4-FFF2-40B4-BE49-F238E27FC236}">
                  <a16:creationId xmlns:a16="http://schemas.microsoft.com/office/drawing/2014/main" id="{CD40D4D5-2271-4BBF-8689-EACF419936F5}"/>
                </a:ext>
              </a:extLst>
            </p:cNvPr>
            <p:cNvGrpSpPr>
              <a:grpSpLocks/>
            </p:cNvGrpSpPr>
            <p:nvPr/>
          </p:nvGrpSpPr>
          <p:grpSpPr>
            <a:xfrm>
              <a:off x="5353252" y="5591702"/>
              <a:ext cx="470188" cy="470188"/>
              <a:chOff x="3101063" y="1686958"/>
              <a:chExt cx="2149566" cy="2149566"/>
            </a:xfrm>
          </p:grpSpPr>
          <p:grpSp>
            <p:nvGrpSpPr>
              <p:cNvPr id="107" name="Group 106">
                <a:extLst>
                  <a:ext uri="{FF2B5EF4-FFF2-40B4-BE49-F238E27FC236}">
                    <a16:creationId xmlns:a16="http://schemas.microsoft.com/office/drawing/2014/main" id="{67A74271-1DCF-980B-CFB6-5E944DDF964D}"/>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9" name="Oval 108">
                  <a:extLst>
                    <a:ext uri="{FF2B5EF4-FFF2-40B4-BE49-F238E27FC236}">
                      <a16:creationId xmlns:a16="http://schemas.microsoft.com/office/drawing/2014/main" id="{E6302E27-2247-9161-C861-F71D176824DD}"/>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0" name="Oval 46_1">
                  <a:extLst>
                    <a:ext uri="{FF2B5EF4-FFF2-40B4-BE49-F238E27FC236}">
                      <a16:creationId xmlns:a16="http://schemas.microsoft.com/office/drawing/2014/main" id="{A9F9322D-1675-78C8-45D1-5E023FCE8BC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8" name="Oval 34_1">
                <a:extLst>
                  <a:ext uri="{FF2B5EF4-FFF2-40B4-BE49-F238E27FC236}">
                    <a16:creationId xmlns:a16="http://schemas.microsoft.com/office/drawing/2014/main" id="{10668081-DC90-4847-7EDA-3731AAE9916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9" name="Graphic 112" descr="Icon of an exclamatory mark in a circle with a gear on the side">
              <a:extLst>
                <a:ext uri="{FF2B5EF4-FFF2-40B4-BE49-F238E27FC236}">
                  <a16:creationId xmlns:a16="http://schemas.microsoft.com/office/drawing/2014/main" id="{7986C0B2-4F54-6317-04DE-9440BDA2551A}"/>
                </a:ext>
              </a:extLst>
            </p:cNvPr>
            <p:cNvSpPr>
              <a:spLocks/>
            </p:cNvSpPr>
            <p:nvPr/>
          </p:nvSpPr>
          <p:spPr>
            <a:xfrm>
              <a:off x="5460514" y="5700664"/>
              <a:ext cx="255665" cy="252265"/>
            </a:xfrm>
            <a:custGeom>
              <a:avLst/>
              <a:gdLst>
                <a:gd name="connsiteX0" fmla="*/ 332238 w 370640"/>
                <a:gd name="connsiteY0" fmla="*/ 166119 h 365711"/>
                <a:gd name="connsiteX1" fmla="*/ 166119 w 370640"/>
                <a:gd name="connsiteY1" fmla="*/ 0 h 365711"/>
                <a:gd name="connsiteX2" fmla="*/ 0 w 370640"/>
                <a:gd name="connsiteY2" fmla="*/ 166119 h 365711"/>
                <a:gd name="connsiteX3" fmla="*/ 166119 w 370640"/>
                <a:gd name="connsiteY3" fmla="*/ 332238 h 365711"/>
                <a:gd name="connsiteX4" fmla="*/ 178348 w 370640"/>
                <a:gd name="connsiteY4" fmla="*/ 331796 h 365711"/>
                <a:gd name="connsiteX5" fmla="*/ 170401 w 370640"/>
                <a:gd name="connsiteY5" fmla="*/ 311411 h 365711"/>
                <a:gd name="connsiteX6" fmla="*/ 166119 w 370640"/>
                <a:gd name="connsiteY6" fmla="*/ 311474 h 365711"/>
                <a:gd name="connsiteX7" fmla="*/ 20765 w 370640"/>
                <a:gd name="connsiteY7" fmla="*/ 166119 h 365711"/>
                <a:gd name="connsiteX8" fmla="*/ 166119 w 370640"/>
                <a:gd name="connsiteY8" fmla="*/ 20765 h 365711"/>
                <a:gd name="connsiteX9" fmla="*/ 311474 w 370640"/>
                <a:gd name="connsiteY9" fmla="*/ 166119 h 365711"/>
                <a:gd name="connsiteX10" fmla="*/ 311411 w 370640"/>
                <a:gd name="connsiteY10" fmla="*/ 170401 h 365711"/>
                <a:gd name="connsiteX11" fmla="*/ 331796 w 370640"/>
                <a:gd name="connsiteY11" fmla="*/ 178348 h 365711"/>
                <a:gd name="connsiteX12" fmla="*/ 332238 w 370640"/>
                <a:gd name="connsiteY12" fmla="*/ 166119 h 365711"/>
                <a:gd name="connsiteX13" fmla="*/ 179778 w 370640"/>
                <a:gd name="connsiteY13" fmla="*/ 226119 h 365711"/>
                <a:gd name="connsiteX14" fmla="*/ 166119 w 370640"/>
                <a:gd name="connsiteY14" fmla="*/ 218031 h 365711"/>
                <a:gd name="connsiteX15" fmla="*/ 150546 w 370640"/>
                <a:gd name="connsiteY15" fmla="*/ 233605 h 365711"/>
                <a:gd name="connsiteX16" fmla="*/ 166119 w 370640"/>
                <a:gd name="connsiteY16" fmla="*/ 249179 h 365711"/>
                <a:gd name="connsiteX17" fmla="*/ 170606 w 370640"/>
                <a:gd name="connsiteY17" fmla="*/ 248523 h 365711"/>
                <a:gd name="connsiteX18" fmla="*/ 179778 w 370640"/>
                <a:gd name="connsiteY18" fmla="*/ 226119 h 365711"/>
                <a:gd name="connsiteX19" fmla="*/ 176333 w 370640"/>
                <a:gd name="connsiteY19" fmla="*/ 91576 h 365711"/>
                <a:gd name="connsiteX20" fmla="*/ 166119 w 370640"/>
                <a:gd name="connsiteY20" fmla="*/ 83060 h 365711"/>
                <a:gd name="connsiteX21" fmla="*/ 155737 w 370640"/>
                <a:gd name="connsiteY21" fmla="*/ 93442 h 365711"/>
                <a:gd name="connsiteX22" fmla="*/ 155737 w 370640"/>
                <a:gd name="connsiteY22" fmla="*/ 186884 h 365711"/>
                <a:gd name="connsiteX23" fmla="*/ 155904 w 370640"/>
                <a:gd name="connsiteY23" fmla="*/ 188751 h 365711"/>
                <a:gd name="connsiteX24" fmla="*/ 166119 w 370640"/>
                <a:gd name="connsiteY24" fmla="*/ 197267 h 365711"/>
                <a:gd name="connsiteX25" fmla="*/ 176502 w 370640"/>
                <a:gd name="connsiteY25" fmla="*/ 186884 h 365711"/>
                <a:gd name="connsiteX26" fmla="*/ 176502 w 370640"/>
                <a:gd name="connsiteY26" fmla="*/ 93442 h 365711"/>
                <a:gd name="connsiteX27" fmla="*/ 176333 w 370640"/>
                <a:gd name="connsiteY27" fmla="*/ 91576 h 365711"/>
                <a:gd name="connsiteX28" fmla="*/ 200072 w 370640"/>
                <a:gd name="connsiteY28" fmla="*/ 268287 h 365711"/>
                <a:gd name="connsiteX29" fmla="*/ 229778 w 370640"/>
                <a:gd name="connsiteY29" fmla="*/ 216831 h 365711"/>
                <a:gd name="connsiteX30" fmla="*/ 226535 w 370640"/>
                <a:gd name="connsiteY30" fmla="*/ 205269 h 365711"/>
                <a:gd name="connsiteX31" fmla="*/ 243601 w 370640"/>
                <a:gd name="connsiteY31" fmla="*/ 194939 h 365711"/>
                <a:gd name="connsiteX32" fmla="*/ 250607 w 370640"/>
                <a:gd name="connsiteY32" fmla="*/ 202373 h 365711"/>
                <a:gd name="connsiteX33" fmla="*/ 311023 w 370640"/>
                <a:gd name="connsiteY33" fmla="*/ 202404 h 365711"/>
                <a:gd name="connsiteX34" fmla="*/ 317765 w 370640"/>
                <a:gd name="connsiteY34" fmla="*/ 195265 h 365711"/>
                <a:gd name="connsiteX35" fmla="*/ 335100 w 370640"/>
                <a:gd name="connsiteY35" fmla="*/ 206023 h 365711"/>
                <a:gd name="connsiteX36" fmla="*/ 332479 w 370640"/>
                <a:gd name="connsiteY36" fmla="*/ 214792 h 365711"/>
                <a:gd name="connsiteX37" fmla="*/ 362715 w 370640"/>
                <a:gd name="connsiteY37" fmla="*/ 267099 h 365711"/>
                <a:gd name="connsiteX38" fmla="*/ 369962 w 370640"/>
                <a:gd name="connsiteY38" fmla="*/ 268812 h 365711"/>
                <a:gd name="connsiteX39" fmla="*/ 370641 w 370640"/>
                <a:gd name="connsiteY39" fmla="*/ 280328 h 365711"/>
                <a:gd name="connsiteX40" fmla="*/ 370172 w 370640"/>
                <a:gd name="connsiteY40" fmla="*/ 289922 h 365711"/>
                <a:gd name="connsiteX41" fmla="*/ 360607 w 370640"/>
                <a:gd name="connsiteY41" fmla="*/ 292366 h 365711"/>
                <a:gd name="connsiteX42" fmla="*/ 330901 w 370640"/>
                <a:gd name="connsiteY42" fmla="*/ 343821 h 365711"/>
                <a:gd name="connsiteX43" fmla="*/ 334143 w 370640"/>
                <a:gd name="connsiteY43" fmla="*/ 355379 h 365711"/>
                <a:gd name="connsiteX44" fmla="*/ 317076 w 370640"/>
                <a:gd name="connsiteY44" fmla="*/ 365711 h 365711"/>
                <a:gd name="connsiteX45" fmla="*/ 310072 w 370640"/>
                <a:gd name="connsiteY45" fmla="*/ 358280 h 365711"/>
                <a:gd name="connsiteX46" fmla="*/ 249656 w 370640"/>
                <a:gd name="connsiteY46" fmla="*/ 358246 h 365711"/>
                <a:gd name="connsiteX47" fmla="*/ 242908 w 370640"/>
                <a:gd name="connsiteY47" fmla="*/ 365394 h 365711"/>
                <a:gd name="connsiteX48" fmla="*/ 225575 w 370640"/>
                <a:gd name="connsiteY48" fmla="*/ 354640 h 365711"/>
                <a:gd name="connsiteX49" fmla="*/ 228200 w 370640"/>
                <a:gd name="connsiteY49" fmla="*/ 345860 h 365711"/>
                <a:gd name="connsiteX50" fmla="*/ 197964 w 370640"/>
                <a:gd name="connsiteY50" fmla="*/ 293553 h 365711"/>
                <a:gd name="connsiteX51" fmla="*/ 190705 w 370640"/>
                <a:gd name="connsiteY51" fmla="*/ 291838 h 365711"/>
                <a:gd name="connsiteX52" fmla="*/ 190028 w 370640"/>
                <a:gd name="connsiteY52" fmla="*/ 280328 h 365711"/>
                <a:gd name="connsiteX53" fmla="*/ 190497 w 370640"/>
                <a:gd name="connsiteY53" fmla="*/ 270731 h 365711"/>
                <a:gd name="connsiteX54" fmla="*/ 200072 w 370640"/>
                <a:gd name="connsiteY54" fmla="*/ 268287 h 365711"/>
                <a:gd name="connsiteX55" fmla="*/ 301099 w 370640"/>
                <a:gd name="connsiteY55" fmla="*/ 280328 h 365711"/>
                <a:gd name="connsiteX56" fmla="*/ 280334 w 370640"/>
                <a:gd name="connsiteY56" fmla="*/ 259563 h 365711"/>
                <a:gd name="connsiteX57" fmla="*/ 259570 w 370640"/>
                <a:gd name="connsiteY57" fmla="*/ 280328 h 365711"/>
                <a:gd name="connsiteX58" fmla="*/ 280334 w 370640"/>
                <a:gd name="connsiteY58" fmla="*/ 301093 h 365711"/>
                <a:gd name="connsiteX59" fmla="*/ 301099 w 370640"/>
                <a:gd name="connsiteY59" fmla="*/ 280328 h 36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70640" h="365711">
                  <a:moveTo>
                    <a:pt x="332238" y="166119"/>
                  </a:moveTo>
                  <a:cubicBezTo>
                    <a:pt x="332238" y="74374"/>
                    <a:pt x="257865" y="0"/>
                    <a:pt x="166119" y="0"/>
                  </a:cubicBezTo>
                  <a:cubicBezTo>
                    <a:pt x="74374" y="0"/>
                    <a:pt x="0" y="74374"/>
                    <a:pt x="0" y="166119"/>
                  </a:cubicBezTo>
                  <a:cubicBezTo>
                    <a:pt x="0" y="257865"/>
                    <a:pt x="74374" y="332238"/>
                    <a:pt x="166119" y="332238"/>
                  </a:cubicBezTo>
                  <a:cubicBezTo>
                    <a:pt x="170231" y="332238"/>
                    <a:pt x="174309" y="332089"/>
                    <a:pt x="178348" y="331796"/>
                  </a:cubicBezTo>
                  <a:cubicBezTo>
                    <a:pt x="175077" y="325330"/>
                    <a:pt x="172405" y="318511"/>
                    <a:pt x="170401" y="311411"/>
                  </a:cubicBezTo>
                  <a:cubicBezTo>
                    <a:pt x="168979" y="311453"/>
                    <a:pt x="167552" y="311474"/>
                    <a:pt x="166119" y="311474"/>
                  </a:cubicBezTo>
                  <a:cubicBezTo>
                    <a:pt x="85842" y="311474"/>
                    <a:pt x="20765" y="246396"/>
                    <a:pt x="20765" y="166119"/>
                  </a:cubicBezTo>
                  <a:cubicBezTo>
                    <a:pt x="20765" y="85842"/>
                    <a:pt x="85842" y="20765"/>
                    <a:pt x="166119" y="20765"/>
                  </a:cubicBezTo>
                  <a:cubicBezTo>
                    <a:pt x="246396" y="20765"/>
                    <a:pt x="311474" y="85842"/>
                    <a:pt x="311474" y="166119"/>
                  </a:cubicBezTo>
                  <a:cubicBezTo>
                    <a:pt x="311474" y="167552"/>
                    <a:pt x="311453" y="168979"/>
                    <a:pt x="311411" y="170401"/>
                  </a:cubicBezTo>
                  <a:cubicBezTo>
                    <a:pt x="318511" y="172405"/>
                    <a:pt x="325330" y="175077"/>
                    <a:pt x="331796" y="178348"/>
                  </a:cubicBezTo>
                  <a:cubicBezTo>
                    <a:pt x="332089" y="174309"/>
                    <a:pt x="332238" y="170231"/>
                    <a:pt x="332238" y="166119"/>
                  </a:cubicBezTo>
                  <a:close/>
                  <a:moveTo>
                    <a:pt x="179778" y="226119"/>
                  </a:moveTo>
                  <a:cubicBezTo>
                    <a:pt x="177131" y="221298"/>
                    <a:pt x="172006" y="218031"/>
                    <a:pt x="166119" y="218031"/>
                  </a:cubicBezTo>
                  <a:cubicBezTo>
                    <a:pt x="157518" y="218031"/>
                    <a:pt x="150546" y="225004"/>
                    <a:pt x="150546" y="233605"/>
                  </a:cubicBezTo>
                  <a:cubicBezTo>
                    <a:pt x="150546" y="242206"/>
                    <a:pt x="157518" y="249179"/>
                    <a:pt x="166119" y="249179"/>
                  </a:cubicBezTo>
                  <a:cubicBezTo>
                    <a:pt x="167679" y="249179"/>
                    <a:pt x="169186" y="248950"/>
                    <a:pt x="170606" y="248523"/>
                  </a:cubicBezTo>
                  <a:cubicBezTo>
                    <a:pt x="172876" y="240673"/>
                    <a:pt x="175968" y="233173"/>
                    <a:pt x="179778" y="226119"/>
                  </a:cubicBezTo>
                  <a:close/>
                  <a:moveTo>
                    <a:pt x="176333" y="91576"/>
                  </a:moveTo>
                  <a:cubicBezTo>
                    <a:pt x="175455" y="86732"/>
                    <a:pt x="171217" y="83060"/>
                    <a:pt x="166119" y="83060"/>
                  </a:cubicBezTo>
                  <a:cubicBezTo>
                    <a:pt x="160385" y="83060"/>
                    <a:pt x="155737" y="87708"/>
                    <a:pt x="155737" y="93442"/>
                  </a:cubicBezTo>
                  <a:lnTo>
                    <a:pt x="155737" y="186884"/>
                  </a:lnTo>
                  <a:lnTo>
                    <a:pt x="155904" y="188751"/>
                  </a:lnTo>
                  <a:cubicBezTo>
                    <a:pt x="156783" y="193593"/>
                    <a:pt x="161022" y="197267"/>
                    <a:pt x="166119" y="197267"/>
                  </a:cubicBezTo>
                  <a:cubicBezTo>
                    <a:pt x="171852" y="197267"/>
                    <a:pt x="176502" y="192617"/>
                    <a:pt x="176502" y="186884"/>
                  </a:cubicBezTo>
                  <a:lnTo>
                    <a:pt x="176502" y="93442"/>
                  </a:lnTo>
                  <a:lnTo>
                    <a:pt x="176333" y="91576"/>
                  </a:lnTo>
                  <a:close/>
                  <a:moveTo>
                    <a:pt x="200072" y="268287"/>
                  </a:moveTo>
                  <a:cubicBezTo>
                    <a:pt x="222662" y="262516"/>
                    <a:pt x="236076" y="239282"/>
                    <a:pt x="229778" y="216831"/>
                  </a:cubicBezTo>
                  <a:lnTo>
                    <a:pt x="226535" y="205269"/>
                  </a:lnTo>
                  <a:cubicBezTo>
                    <a:pt x="231811" y="201214"/>
                    <a:pt x="237530" y="197740"/>
                    <a:pt x="243601" y="194939"/>
                  </a:cubicBezTo>
                  <a:lnTo>
                    <a:pt x="250607" y="202373"/>
                  </a:lnTo>
                  <a:cubicBezTo>
                    <a:pt x="266989" y="219755"/>
                    <a:pt x="294623" y="219769"/>
                    <a:pt x="311023" y="202404"/>
                  </a:cubicBezTo>
                  <a:lnTo>
                    <a:pt x="317765" y="195265"/>
                  </a:lnTo>
                  <a:cubicBezTo>
                    <a:pt x="323949" y="198184"/>
                    <a:pt x="329759" y="201802"/>
                    <a:pt x="335100" y="206023"/>
                  </a:cubicBezTo>
                  <a:lnTo>
                    <a:pt x="332479" y="214792"/>
                  </a:lnTo>
                  <a:cubicBezTo>
                    <a:pt x="325641" y="237679"/>
                    <a:pt x="339471" y="261602"/>
                    <a:pt x="362715" y="267099"/>
                  </a:cubicBezTo>
                  <a:lnTo>
                    <a:pt x="369962" y="268812"/>
                  </a:lnTo>
                  <a:cubicBezTo>
                    <a:pt x="370411" y="272585"/>
                    <a:pt x="370641" y="276429"/>
                    <a:pt x="370641" y="280328"/>
                  </a:cubicBezTo>
                  <a:cubicBezTo>
                    <a:pt x="370641" y="283568"/>
                    <a:pt x="370481" y="286767"/>
                    <a:pt x="370172" y="289922"/>
                  </a:cubicBezTo>
                  <a:lnTo>
                    <a:pt x="360607" y="292366"/>
                  </a:lnTo>
                  <a:cubicBezTo>
                    <a:pt x="338017" y="298136"/>
                    <a:pt x="324603" y="321370"/>
                    <a:pt x="330901" y="343821"/>
                  </a:cubicBezTo>
                  <a:lnTo>
                    <a:pt x="334143" y="355379"/>
                  </a:lnTo>
                  <a:cubicBezTo>
                    <a:pt x="328866" y="359436"/>
                    <a:pt x="323150" y="362910"/>
                    <a:pt x="317076" y="365711"/>
                  </a:cubicBezTo>
                  <a:lnTo>
                    <a:pt x="310072" y="358280"/>
                  </a:lnTo>
                  <a:cubicBezTo>
                    <a:pt x="293690" y="340895"/>
                    <a:pt x="266057" y="340881"/>
                    <a:pt x="249656" y="358246"/>
                  </a:cubicBezTo>
                  <a:lnTo>
                    <a:pt x="242908" y="365394"/>
                  </a:lnTo>
                  <a:cubicBezTo>
                    <a:pt x="236724" y="362476"/>
                    <a:pt x="230916" y="358859"/>
                    <a:pt x="225575" y="354640"/>
                  </a:cubicBezTo>
                  <a:lnTo>
                    <a:pt x="228200" y="345860"/>
                  </a:lnTo>
                  <a:cubicBezTo>
                    <a:pt x="235038" y="322973"/>
                    <a:pt x="221208" y="299050"/>
                    <a:pt x="197964" y="293553"/>
                  </a:cubicBezTo>
                  <a:lnTo>
                    <a:pt x="190705" y="291838"/>
                  </a:lnTo>
                  <a:cubicBezTo>
                    <a:pt x="190258" y="288065"/>
                    <a:pt x="190028" y="284226"/>
                    <a:pt x="190028" y="280328"/>
                  </a:cubicBezTo>
                  <a:cubicBezTo>
                    <a:pt x="190028" y="277089"/>
                    <a:pt x="190186" y="273887"/>
                    <a:pt x="190497" y="270731"/>
                  </a:cubicBezTo>
                  <a:lnTo>
                    <a:pt x="200072" y="268287"/>
                  </a:lnTo>
                  <a:close/>
                  <a:moveTo>
                    <a:pt x="301099" y="280328"/>
                  </a:moveTo>
                  <a:cubicBezTo>
                    <a:pt x="301099" y="268860"/>
                    <a:pt x="291803" y="259563"/>
                    <a:pt x="280334" y="259563"/>
                  </a:cubicBezTo>
                  <a:cubicBezTo>
                    <a:pt x="268866" y="259563"/>
                    <a:pt x="259570" y="268860"/>
                    <a:pt x="259570" y="280328"/>
                  </a:cubicBezTo>
                  <a:cubicBezTo>
                    <a:pt x="259570" y="291797"/>
                    <a:pt x="268866" y="301093"/>
                    <a:pt x="280334" y="301093"/>
                  </a:cubicBezTo>
                  <a:cubicBezTo>
                    <a:pt x="291803" y="301093"/>
                    <a:pt x="301099" y="291797"/>
                    <a:pt x="301099" y="280328"/>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b="1">
                <a:solidFill>
                  <a:prstClr val="black"/>
                </a:solidFill>
                <a:latin typeface="Segoe Sans Text"/>
              </a:endParaRPr>
            </a:p>
          </p:txBody>
        </p:sp>
      </p:grpSp>
      <p:sp>
        <p:nvSpPr>
          <p:cNvPr id="41" name="TextBox 40">
            <a:extLst>
              <a:ext uri="{FF2B5EF4-FFF2-40B4-BE49-F238E27FC236}">
                <a16:creationId xmlns:a16="http://schemas.microsoft.com/office/drawing/2014/main" id="{DDF84D08-61FE-FB36-7691-30404842CBBB}"/>
              </a:ext>
              <a:ext uri="{C183D7F6-B498-43B3-948B-1728B52AA6E4}">
                <adec:decorative xmlns:adec="http://schemas.microsoft.com/office/drawing/2017/decorative" val="0"/>
              </a:ext>
            </a:extLst>
          </p:cNvPr>
          <p:cNvSpPr txBox="1">
            <a:spLocks/>
          </p:cNvSpPr>
          <p:nvPr/>
        </p:nvSpPr>
        <p:spPr>
          <a:xfrm>
            <a:off x="6364889" y="5710998"/>
            <a:ext cx="1367971"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594451" fontAlgn="base">
              <a:spcBef>
                <a:spcPct val="0"/>
              </a:spcBef>
              <a:spcAft>
                <a:spcPct val="0"/>
              </a:spcAft>
              <a:defRPr sz="2000" b="1">
                <a:solidFill>
                  <a:schemeClr val="tx1"/>
                </a:solidFill>
                <a:latin typeface="+mj-lt"/>
                <a:cs typeface="Segoe UI Semibold"/>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405297"/>
            <a:r>
              <a:rPr lang="en-US" sz="1800" b="0"/>
              <a:t>Extensibility</a:t>
            </a:r>
          </a:p>
        </p:txBody>
      </p:sp>
      <p:sp>
        <p:nvSpPr>
          <p:cNvPr id="6" name="TextBox 5">
            <a:extLst>
              <a:ext uri="{FF2B5EF4-FFF2-40B4-BE49-F238E27FC236}">
                <a16:creationId xmlns:a16="http://schemas.microsoft.com/office/drawing/2014/main" id="{3927AE45-B7B1-B30D-5F64-2B399429F10E}"/>
              </a:ext>
            </a:extLst>
          </p:cNvPr>
          <p:cNvSpPr txBox="1"/>
          <p:nvPr/>
        </p:nvSpPr>
        <p:spPr>
          <a:xfrm>
            <a:off x="9438936" y="3271346"/>
            <a:ext cx="2505206" cy="276999"/>
          </a:xfrm>
          <a:prstGeom prst="rect">
            <a:avLst/>
          </a:prstGeom>
          <a:noFill/>
        </p:spPr>
        <p:txBody>
          <a:bodyPr wrap="square" rtlCol="0">
            <a:spAutoFit/>
          </a:bodyPr>
          <a:lstStyle/>
          <a:p>
            <a:pPr algn="ctr"/>
            <a:r>
              <a:rPr lang="en-US" sz="1200"/>
              <a:t>Deployment services</a:t>
            </a:r>
          </a:p>
        </p:txBody>
      </p:sp>
      <p:sp>
        <p:nvSpPr>
          <p:cNvPr id="12" name="TextBox 11">
            <a:extLst>
              <a:ext uri="{FF2B5EF4-FFF2-40B4-BE49-F238E27FC236}">
                <a16:creationId xmlns:a16="http://schemas.microsoft.com/office/drawing/2014/main" id="{566722A5-6483-40A2-349C-7A7C9D6840CE}"/>
              </a:ext>
            </a:extLst>
          </p:cNvPr>
          <p:cNvSpPr txBox="1"/>
          <p:nvPr/>
        </p:nvSpPr>
        <p:spPr>
          <a:xfrm>
            <a:off x="9416284" y="4080441"/>
            <a:ext cx="2505206" cy="276999"/>
          </a:xfrm>
          <a:prstGeom prst="rect">
            <a:avLst/>
          </a:prstGeom>
          <a:noFill/>
        </p:spPr>
        <p:txBody>
          <a:bodyPr wrap="square" rtlCol="0">
            <a:spAutoFit/>
          </a:bodyPr>
          <a:lstStyle/>
          <a:p>
            <a:pPr algn="ctr"/>
            <a:r>
              <a:rPr lang="en-US" sz="1200"/>
              <a:t>User adoption and training</a:t>
            </a:r>
          </a:p>
        </p:txBody>
      </p:sp>
      <p:sp>
        <p:nvSpPr>
          <p:cNvPr id="4" name="TextBox 3">
            <a:extLst>
              <a:ext uri="{FF2B5EF4-FFF2-40B4-BE49-F238E27FC236}">
                <a16:creationId xmlns:a16="http://schemas.microsoft.com/office/drawing/2014/main" id="{051DD2D8-28D5-8CE4-01C9-CF9DF380BEEA}"/>
              </a:ext>
            </a:extLst>
          </p:cNvPr>
          <p:cNvSpPr txBox="1"/>
          <p:nvPr/>
        </p:nvSpPr>
        <p:spPr>
          <a:xfrm>
            <a:off x="9416284" y="4889536"/>
            <a:ext cx="2505206" cy="276999"/>
          </a:xfrm>
          <a:prstGeom prst="rect">
            <a:avLst/>
          </a:prstGeom>
          <a:noFill/>
        </p:spPr>
        <p:txBody>
          <a:bodyPr wrap="square" rtlCol="0">
            <a:spAutoFit/>
          </a:bodyPr>
          <a:lstStyle/>
          <a:p>
            <a:pPr algn="ctr"/>
            <a:r>
              <a:rPr lang="en-US" sz="1200"/>
              <a:t>Extension and customization</a:t>
            </a:r>
          </a:p>
        </p:txBody>
      </p:sp>
      <p:sp>
        <p:nvSpPr>
          <p:cNvPr id="15" name="TextBox 14">
            <a:extLst>
              <a:ext uri="{FF2B5EF4-FFF2-40B4-BE49-F238E27FC236}">
                <a16:creationId xmlns:a16="http://schemas.microsoft.com/office/drawing/2014/main" id="{5E83FF34-FA85-7DC9-3226-AFEAA5E214EB}"/>
              </a:ext>
            </a:extLst>
          </p:cNvPr>
          <p:cNvSpPr txBox="1"/>
          <p:nvPr/>
        </p:nvSpPr>
        <p:spPr>
          <a:xfrm>
            <a:off x="9438936" y="5698632"/>
            <a:ext cx="2505206" cy="276999"/>
          </a:xfrm>
          <a:prstGeom prst="rect">
            <a:avLst/>
          </a:prstGeom>
          <a:noFill/>
        </p:spPr>
        <p:txBody>
          <a:bodyPr wrap="square" rtlCol="0">
            <a:spAutoFit/>
          </a:bodyPr>
          <a:lstStyle/>
          <a:p>
            <a:pPr algn="ctr"/>
            <a:r>
              <a:rPr lang="en-US" sz="1200"/>
              <a:t>Ongoing managed services</a:t>
            </a:r>
          </a:p>
        </p:txBody>
      </p:sp>
    </p:spTree>
    <p:extLst>
      <p:ext uri="{BB962C8B-B14F-4D97-AF65-F5344CB8AC3E}">
        <p14:creationId xmlns:p14="http://schemas.microsoft.com/office/powerpoint/2010/main" val="260888856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4D7422D-F282-570D-595C-4B652EFFDD03}"/>
              </a:ext>
              <a:ext uri="{C183D7F6-B498-43B3-948B-1728B52AA6E4}">
                <adec:decorative xmlns:adec="http://schemas.microsoft.com/office/drawing/2017/decorative" val="1"/>
              </a:ext>
            </a:extLst>
          </p:cNvPr>
          <p:cNvGrpSpPr/>
          <p:nvPr/>
        </p:nvGrpSpPr>
        <p:grpSpPr>
          <a:xfrm>
            <a:off x="508002" y="1104900"/>
            <a:ext cx="11175998" cy="5211346"/>
            <a:chOff x="508002" y="1104900"/>
            <a:chExt cx="11175998" cy="5211346"/>
          </a:xfrm>
        </p:grpSpPr>
        <p:sp>
          <p:nvSpPr>
            <p:cNvPr id="8" name="!!Rectangle: Rounded Corners 5">
              <a:extLst>
                <a:ext uri="{FF2B5EF4-FFF2-40B4-BE49-F238E27FC236}">
                  <a16:creationId xmlns:a16="http://schemas.microsoft.com/office/drawing/2014/main" id="{9B09D2DC-5A49-5BC0-3375-CD40051E2DC6}"/>
                </a:ext>
                <a:ext uri="{C183D7F6-B498-43B3-948B-1728B52AA6E4}">
                  <adec:decorative xmlns:adec="http://schemas.microsoft.com/office/drawing/2017/decorative" val="1"/>
                </a:ext>
              </a:extLst>
            </p:cNvPr>
            <p:cNvSpPr>
              <a:spLocks/>
            </p:cNvSpPr>
            <p:nvPr/>
          </p:nvSpPr>
          <p:spPr>
            <a:xfrm>
              <a:off x="508002" y="1104900"/>
              <a:ext cx="11175998" cy="5211346"/>
            </a:xfrm>
            <a:prstGeom prst="roundRect">
              <a:avLst>
                <a:gd name="adj" fmla="val 2968"/>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Sans Text"/>
              </a:endParaRPr>
            </a:p>
          </p:txBody>
        </p:sp>
        <p:sp>
          <p:nvSpPr>
            <p:cNvPr id="9" name="Rectangle: Rounded Corners 8">
              <a:extLst>
                <a:ext uri="{FF2B5EF4-FFF2-40B4-BE49-F238E27FC236}">
                  <a16:creationId xmlns:a16="http://schemas.microsoft.com/office/drawing/2014/main" id="{A1FBE1FB-2C74-1779-F8D5-FD32555DB1EC}"/>
                </a:ext>
                <a:ext uri="{C183D7F6-B498-43B3-948B-1728B52AA6E4}">
                  <adec:decorative xmlns:adec="http://schemas.microsoft.com/office/drawing/2017/decorative" val="1"/>
                </a:ext>
              </a:extLst>
            </p:cNvPr>
            <p:cNvSpPr>
              <a:spLocks/>
            </p:cNvSpPr>
            <p:nvPr/>
          </p:nvSpPr>
          <p:spPr>
            <a:xfrm>
              <a:off x="782381" y="2006374"/>
              <a:ext cx="3450974" cy="4032734"/>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10" name="Rectangle: Rounded Corners 9">
              <a:extLst>
                <a:ext uri="{FF2B5EF4-FFF2-40B4-BE49-F238E27FC236}">
                  <a16:creationId xmlns:a16="http://schemas.microsoft.com/office/drawing/2014/main" id="{0D4E9F7F-976A-6A9A-9CF6-81FACEBB1580}"/>
                </a:ext>
                <a:ext uri="{C183D7F6-B498-43B3-948B-1728B52AA6E4}">
                  <adec:decorative xmlns:adec="http://schemas.microsoft.com/office/drawing/2017/decorative" val="1"/>
                </a:ext>
              </a:extLst>
            </p:cNvPr>
            <p:cNvSpPr>
              <a:spLocks/>
            </p:cNvSpPr>
            <p:nvPr/>
          </p:nvSpPr>
          <p:spPr>
            <a:xfrm>
              <a:off x="4370515" y="2006374"/>
              <a:ext cx="3450974" cy="4032734"/>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11" name="Rectangle: Rounded Corners 10">
              <a:extLst>
                <a:ext uri="{FF2B5EF4-FFF2-40B4-BE49-F238E27FC236}">
                  <a16:creationId xmlns:a16="http://schemas.microsoft.com/office/drawing/2014/main" id="{224DBE25-1A45-778A-E1DA-1942ADE9E2EA}"/>
                </a:ext>
                <a:ext uri="{C183D7F6-B498-43B3-948B-1728B52AA6E4}">
                  <adec:decorative xmlns:adec="http://schemas.microsoft.com/office/drawing/2017/decorative" val="1"/>
                </a:ext>
              </a:extLst>
            </p:cNvPr>
            <p:cNvSpPr>
              <a:spLocks/>
            </p:cNvSpPr>
            <p:nvPr/>
          </p:nvSpPr>
          <p:spPr>
            <a:xfrm>
              <a:off x="7958648" y="2006374"/>
              <a:ext cx="3450974" cy="4032734"/>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grpSp>
          <p:nvGrpSpPr>
            <p:cNvPr id="13" name="Group 12">
              <a:extLst>
                <a:ext uri="{FF2B5EF4-FFF2-40B4-BE49-F238E27FC236}">
                  <a16:creationId xmlns:a16="http://schemas.microsoft.com/office/drawing/2014/main" id="{C5D4027E-DBF6-C1A3-E9EA-4C5B04ABE367}"/>
                </a:ext>
                <a:ext uri="{C183D7F6-B498-43B3-948B-1728B52AA6E4}">
                  <adec:decorative xmlns:adec="http://schemas.microsoft.com/office/drawing/2017/decorative" val="1"/>
                </a:ext>
              </a:extLst>
            </p:cNvPr>
            <p:cNvGrpSpPr/>
            <p:nvPr/>
          </p:nvGrpSpPr>
          <p:grpSpPr>
            <a:xfrm>
              <a:off x="633047" y="1666272"/>
              <a:ext cx="10925909" cy="4537678"/>
              <a:chOff x="633047" y="1666272"/>
              <a:chExt cx="10925909" cy="4537678"/>
            </a:xfrm>
          </p:grpSpPr>
          <p:sp>
            <p:nvSpPr>
              <p:cNvPr id="14" name="Rectangle: Rounded Corners 34">
                <a:extLst>
                  <a:ext uri="{FF2B5EF4-FFF2-40B4-BE49-F238E27FC236}">
                    <a16:creationId xmlns:a16="http://schemas.microsoft.com/office/drawing/2014/main" id="{5AF9FCB0-A3CC-C18D-B322-6BB4688FBD75}"/>
                  </a:ext>
                </a:extLst>
              </p:cNvPr>
              <p:cNvSpPr/>
              <p:nvPr/>
            </p:nvSpPr>
            <p:spPr bwMode="auto">
              <a:xfrm>
                <a:off x="633047" y="1739932"/>
                <a:ext cx="10925909" cy="4464018"/>
              </a:xfrm>
              <a:custGeom>
                <a:avLst/>
                <a:gdLst>
                  <a:gd name="connsiteX0" fmla="*/ 0 w 4508748"/>
                  <a:gd name="connsiteY0" fmla="*/ 58322 h 1647518"/>
                  <a:gd name="connsiteX1" fmla="*/ 58322 w 4508748"/>
                  <a:gd name="connsiteY1" fmla="*/ 0 h 1647518"/>
                  <a:gd name="connsiteX2" fmla="*/ 4450426 w 4508748"/>
                  <a:gd name="connsiteY2" fmla="*/ 0 h 1647518"/>
                  <a:gd name="connsiteX3" fmla="*/ 4508748 w 4508748"/>
                  <a:gd name="connsiteY3" fmla="*/ 58322 h 1647518"/>
                  <a:gd name="connsiteX4" fmla="*/ 4508748 w 4508748"/>
                  <a:gd name="connsiteY4" fmla="*/ 1589196 h 1647518"/>
                  <a:gd name="connsiteX5" fmla="*/ 4450426 w 4508748"/>
                  <a:gd name="connsiteY5" fmla="*/ 1647518 h 1647518"/>
                  <a:gd name="connsiteX6" fmla="*/ 58322 w 4508748"/>
                  <a:gd name="connsiteY6" fmla="*/ 1647518 h 1647518"/>
                  <a:gd name="connsiteX7" fmla="*/ 0 w 4508748"/>
                  <a:gd name="connsiteY7" fmla="*/ 1589196 h 1647518"/>
                  <a:gd name="connsiteX8" fmla="*/ 0 w 4508748"/>
                  <a:gd name="connsiteY8" fmla="*/ 58322 h 1647518"/>
                  <a:gd name="connsiteX0" fmla="*/ 0 w 4508748"/>
                  <a:gd name="connsiteY0" fmla="*/ 58666 h 1647862"/>
                  <a:gd name="connsiteX1" fmla="*/ 58322 w 4508748"/>
                  <a:gd name="connsiteY1" fmla="*/ 344 h 1647862"/>
                  <a:gd name="connsiteX2" fmla="*/ 1333055 w 4508748"/>
                  <a:gd name="connsiteY2" fmla="*/ 0 h 1647862"/>
                  <a:gd name="connsiteX3" fmla="*/ 4450426 w 4508748"/>
                  <a:gd name="connsiteY3" fmla="*/ 344 h 1647862"/>
                  <a:gd name="connsiteX4" fmla="*/ 4508748 w 4508748"/>
                  <a:gd name="connsiteY4" fmla="*/ 58666 h 1647862"/>
                  <a:gd name="connsiteX5" fmla="*/ 4508748 w 4508748"/>
                  <a:gd name="connsiteY5" fmla="*/ 1589540 h 1647862"/>
                  <a:gd name="connsiteX6" fmla="*/ 4450426 w 4508748"/>
                  <a:gd name="connsiteY6" fmla="*/ 1647862 h 1647862"/>
                  <a:gd name="connsiteX7" fmla="*/ 58322 w 4508748"/>
                  <a:gd name="connsiteY7" fmla="*/ 1647862 h 1647862"/>
                  <a:gd name="connsiteX8" fmla="*/ 0 w 4508748"/>
                  <a:gd name="connsiteY8" fmla="*/ 1589540 h 1647862"/>
                  <a:gd name="connsiteX9" fmla="*/ 0 w 4508748"/>
                  <a:gd name="connsiteY9" fmla="*/ 58666 h 1647862"/>
                  <a:gd name="connsiteX0" fmla="*/ 0 w 4508748"/>
                  <a:gd name="connsiteY0" fmla="*/ 60254 h 1649450"/>
                  <a:gd name="connsiteX1" fmla="*/ 58322 w 4508748"/>
                  <a:gd name="connsiteY1" fmla="*/ 1932 h 1649450"/>
                  <a:gd name="connsiteX2" fmla="*/ 1333055 w 4508748"/>
                  <a:gd name="connsiteY2" fmla="*/ 1588 h 1649450"/>
                  <a:gd name="connsiteX3" fmla="*/ 3172967 w 4508748"/>
                  <a:gd name="connsiteY3" fmla="*/ 0 h 1649450"/>
                  <a:gd name="connsiteX4" fmla="*/ 4450426 w 4508748"/>
                  <a:gd name="connsiteY4" fmla="*/ 1932 h 1649450"/>
                  <a:gd name="connsiteX5" fmla="*/ 4508748 w 4508748"/>
                  <a:gd name="connsiteY5" fmla="*/ 60254 h 1649450"/>
                  <a:gd name="connsiteX6" fmla="*/ 4508748 w 4508748"/>
                  <a:gd name="connsiteY6" fmla="*/ 1591128 h 1649450"/>
                  <a:gd name="connsiteX7" fmla="*/ 4450426 w 4508748"/>
                  <a:gd name="connsiteY7" fmla="*/ 1649450 h 1649450"/>
                  <a:gd name="connsiteX8" fmla="*/ 58322 w 4508748"/>
                  <a:gd name="connsiteY8" fmla="*/ 1649450 h 1649450"/>
                  <a:gd name="connsiteX9" fmla="*/ 0 w 4508748"/>
                  <a:gd name="connsiteY9" fmla="*/ 1591128 h 1649450"/>
                  <a:gd name="connsiteX10" fmla="*/ 0 w 4508748"/>
                  <a:gd name="connsiteY10" fmla="*/ 60254 h 1649450"/>
                  <a:gd name="connsiteX0" fmla="*/ 3172967 w 4508748"/>
                  <a:gd name="connsiteY0" fmla="*/ 0 h 1649450"/>
                  <a:gd name="connsiteX1" fmla="*/ 4450426 w 4508748"/>
                  <a:gd name="connsiteY1" fmla="*/ 1932 h 1649450"/>
                  <a:gd name="connsiteX2" fmla="*/ 4508748 w 4508748"/>
                  <a:gd name="connsiteY2" fmla="*/ 60254 h 1649450"/>
                  <a:gd name="connsiteX3" fmla="*/ 4508748 w 4508748"/>
                  <a:gd name="connsiteY3" fmla="*/ 1591128 h 1649450"/>
                  <a:gd name="connsiteX4" fmla="*/ 4450426 w 4508748"/>
                  <a:gd name="connsiteY4" fmla="*/ 1649450 h 1649450"/>
                  <a:gd name="connsiteX5" fmla="*/ 58322 w 4508748"/>
                  <a:gd name="connsiteY5" fmla="*/ 1649450 h 1649450"/>
                  <a:gd name="connsiteX6" fmla="*/ 0 w 4508748"/>
                  <a:gd name="connsiteY6" fmla="*/ 1591128 h 1649450"/>
                  <a:gd name="connsiteX7" fmla="*/ 0 w 4508748"/>
                  <a:gd name="connsiteY7" fmla="*/ 60254 h 1649450"/>
                  <a:gd name="connsiteX8" fmla="*/ 58322 w 4508748"/>
                  <a:gd name="connsiteY8" fmla="*/ 1932 h 1649450"/>
                  <a:gd name="connsiteX9" fmla="*/ 1424495 w 4508748"/>
                  <a:gd name="connsiteY9" fmla="*/ 93028 h 1649450"/>
                  <a:gd name="connsiteX0" fmla="*/ 3172967 w 4508748"/>
                  <a:gd name="connsiteY0" fmla="*/ 0 h 1649450"/>
                  <a:gd name="connsiteX1" fmla="*/ 4450426 w 4508748"/>
                  <a:gd name="connsiteY1" fmla="*/ 1932 h 1649450"/>
                  <a:gd name="connsiteX2" fmla="*/ 4508748 w 4508748"/>
                  <a:gd name="connsiteY2" fmla="*/ 60254 h 1649450"/>
                  <a:gd name="connsiteX3" fmla="*/ 4508748 w 4508748"/>
                  <a:gd name="connsiteY3" fmla="*/ 1591128 h 1649450"/>
                  <a:gd name="connsiteX4" fmla="*/ 4450426 w 4508748"/>
                  <a:gd name="connsiteY4" fmla="*/ 1649450 h 1649450"/>
                  <a:gd name="connsiteX5" fmla="*/ 58322 w 4508748"/>
                  <a:gd name="connsiteY5" fmla="*/ 1649450 h 1649450"/>
                  <a:gd name="connsiteX6" fmla="*/ 0 w 4508748"/>
                  <a:gd name="connsiteY6" fmla="*/ 1591128 h 1649450"/>
                  <a:gd name="connsiteX7" fmla="*/ 0 w 4508748"/>
                  <a:gd name="connsiteY7" fmla="*/ 60254 h 1649450"/>
                  <a:gd name="connsiteX8" fmla="*/ 58322 w 4508748"/>
                  <a:gd name="connsiteY8" fmla="*/ 1932 h 1649450"/>
                  <a:gd name="connsiteX9" fmla="*/ 1399095 w 4508748"/>
                  <a:gd name="connsiteY9" fmla="*/ 2541 h 1649450"/>
                  <a:gd name="connsiteX0" fmla="*/ 3172967 w 4508748"/>
                  <a:gd name="connsiteY0" fmla="*/ 634 h 1650084"/>
                  <a:gd name="connsiteX1" fmla="*/ 4450426 w 4508748"/>
                  <a:gd name="connsiteY1" fmla="*/ 2566 h 1650084"/>
                  <a:gd name="connsiteX2" fmla="*/ 4508748 w 4508748"/>
                  <a:gd name="connsiteY2" fmla="*/ 60888 h 1650084"/>
                  <a:gd name="connsiteX3" fmla="*/ 4508748 w 4508748"/>
                  <a:gd name="connsiteY3" fmla="*/ 1591762 h 1650084"/>
                  <a:gd name="connsiteX4" fmla="*/ 4450426 w 4508748"/>
                  <a:gd name="connsiteY4" fmla="*/ 1650084 h 1650084"/>
                  <a:gd name="connsiteX5" fmla="*/ 58322 w 4508748"/>
                  <a:gd name="connsiteY5" fmla="*/ 1650084 h 1650084"/>
                  <a:gd name="connsiteX6" fmla="*/ 0 w 4508748"/>
                  <a:gd name="connsiteY6" fmla="*/ 1591762 h 1650084"/>
                  <a:gd name="connsiteX7" fmla="*/ 0 w 4508748"/>
                  <a:gd name="connsiteY7" fmla="*/ 60888 h 1650084"/>
                  <a:gd name="connsiteX8" fmla="*/ 58322 w 4508748"/>
                  <a:gd name="connsiteY8" fmla="*/ 2566 h 1650084"/>
                  <a:gd name="connsiteX9" fmla="*/ 1335595 w 4508748"/>
                  <a:gd name="connsiteY9" fmla="*/ 0 h 1650084"/>
                  <a:gd name="connsiteX0" fmla="*/ 3172967 w 4508748"/>
                  <a:gd name="connsiteY0" fmla="*/ 634 h 1650084"/>
                  <a:gd name="connsiteX1" fmla="*/ 4450426 w 4508748"/>
                  <a:gd name="connsiteY1" fmla="*/ 2566 h 1650084"/>
                  <a:gd name="connsiteX2" fmla="*/ 4508748 w 4508748"/>
                  <a:gd name="connsiteY2" fmla="*/ 60888 h 1650084"/>
                  <a:gd name="connsiteX3" fmla="*/ 4508748 w 4508748"/>
                  <a:gd name="connsiteY3" fmla="*/ 1591762 h 1650084"/>
                  <a:gd name="connsiteX4" fmla="*/ 4450426 w 4508748"/>
                  <a:gd name="connsiteY4" fmla="*/ 1650084 h 1650084"/>
                  <a:gd name="connsiteX5" fmla="*/ 58322 w 4508748"/>
                  <a:gd name="connsiteY5" fmla="*/ 1650084 h 1650084"/>
                  <a:gd name="connsiteX6" fmla="*/ 0 w 4508748"/>
                  <a:gd name="connsiteY6" fmla="*/ 1591762 h 1650084"/>
                  <a:gd name="connsiteX7" fmla="*/ 0 w 4508748"/>
                  <a:gd name="connsiteY7" fmla="*/ 60888 h 1650084"/>
                  <a:gd name="connsiteX8" fmla="*/ 58322 w 4508748"/>
                  <a:gd name="connsiteY8" fmla="*/ 2566 h 1650084"/>
                  <a:gd name="connsiteX9" fmla="*/ 1609776 w 4508748"/>
                  <a:gd name="connsiteY9" fmla="*/ 0 h 1650084"/>
                  <a:gd name="connsiteX0" fmla="*/ 2929251 w 4508748"/>
                  <a:gd name="connsiteY0" fmla="*/ 634 h 1650084"/>
                  <a:gd name="connsiteX1" fmla="*/ 4450426 w 4508748"/>
                  <a:gd name="connsiteY1" fmla="*/ 2566 h 1650084"/>
                  <a:gd name="connsiteX2" fmla="*/ 4508748 w 4508748"/>
                  <a:gd name="connsiteY2" fmla="*/ 60888 h 1650084"/>
                  <a:gd name="connsiteX3" fmla="*/ 4508748 w 4508748"/>
                  <a:gd name="connsiteY3" fmla="*/ 1591762 h 1650084"/>
                  <a:gd name="connsiteX4" fmla="*/ 4450426 w 4508748"/>
                  <a:gd name="connsiteY4" fmla="*/ 1650084 h 1650084"/>
                  <a:gd name="connsiteX5" fmla="*/ 58322 w 4508748"/>
                  <a:gd name="connsiteY5" fmla="*/ 1650084 h 1650084"/>
                  <a:gd name="connsiteX6" fmla="*/ 0 w 4508748"/>
                  <a:gd name="connsiteY6" fmla="*/ 1591762 h 1650084"/>
                  <a:gd name="connsiteX7" fmla="*/ 0 w 4508748"/>
                  <a:gd name="connsiteY7" fmla="*/ 60888 h 1650084"/>
                  <a:gd name="connsiteX8" fmla="*/ 58322 w 4508748"/>
                  <a:gd name="connsiteY8" fmla="*/ 2566 h 1650084"/>
                  <a:gd name="connsiteX9" fmla="*/ 1609776 w 4508748"/>
                  <a:gd name="connsiteY9" fmla="*/ 0 h 1650084"/>
                  <a:gd name="connsiteX0" fmla="*/ 2914019 w 4508748"/>
                  <a:gd name="connsiteY0" fmla="*/ 634 h 1650084"/>
                  <a:gd name="connsiteX1" fmla="*/ 4450426 w 4508748"/>
                  <a:gd name="connsiteY1" fmla="*/ 2566 h 1650084"/>
                  <a:gd name="connsiteX2" fmla="*/ 4508748 w 4508748"/>
                  <a:gd name="connsiteY2" fmla="*/ 60888 h 1650084"/>
                  <a:gd name="connsiteX3" fmla="*/ 4508748 w 4508748"/>
                  <a:gd name="connsiteY3" fmla="*/ 1591762 h 1650084"/>
                  <a:gd name="connsiteX4" fmla="*/ 4450426 w 4508748"/>
                  <a:gd name="connsiteY4" fmla="*/ 1650084 h 1650084"/>
                  <a:gd name="connsiteX5" fmla="*/ 58322 w 4508748"/>
                  <a:gd name="connsiteY5" fmla="*/ 1650084 h 1650084"/>
                  <a:gd name="connsiteX6" fmla="*/ 0 w 4508748"/>
                  <a:gd name="connsiteY6" fmla="*/ 1591762 h 1650084"/>
                  <a:gd name="connsiteX7" fmla="*/ 0 w 4508748"/>
                  <a:gd name="connsiteY7" fmla="*/ 60888 h 1650084"/>
                  <a:gd name="connsiteX8" fmla="*/ 58322 w 4508748"/>
                  <a:gd name="connsiteY8" fmla="*/ 2566 h 1650084"/>
                  <a:gd name="connsiteX9" fmla="*/ 1609776 w 4508748"/>
                  <a:gd name="connsiteY9" fmla="*/ 0 h 1650084"/>
                  <a:gd name="connsiteX0" fmla="*/ 2914019 w 4508748"/>
                  <a:gd name="connsiteY0" fmla="*/ 634 h 1650084"/>
                  <a:gd name="connsiteX1" fmla="*/ 4450426 w 4508748"/>
                  <a:gd name="connsiteY1" fmla="*/ 2566 h 1650084"/>
                  <a:gd name="connsiteX2" fmla="*/ 4508748 w 4508748"/>
                  <a:gd name="connsiteY2" fmla="*/ 60888 h 1650084"/>
                  <a:gd name="connsiteX3" fmla="*/ 4508748 w 4508748"/>
                  <a:gd name="connsiteY3" fmla="*/ 1591762 h 1650084"/>
                  <a:gd name="connsiteX4" fmla="*/ 4450426 w 4508748"/>
                  <a:gd name="connsiteY4" fmla="*/ 1650084 h 1650084"/>
                  <a:gd name="connsiteX5" fmla="*/ 58322 w 4508748"/>
                  <a:gd name="connsiteY5" fmla="*/ 1650084 h 1650084"/>
                  <a:gd name="connsiteX6" fmla="*/ 0 w 4508748"/>
                  <a:gd name="connsiteY6" fmla="*/ 1591762 h 1650084"/>
                  <a:gd name="connsiteX7" fmla="*/ 0 w 4508748"/>
                  <a:gd name="connsiteY7" fmla="*/ 60888 h 1650084"/>
                  <a:gd name="connsiteX8" fmla="*/ 58322 w 4508748"/>
                  <a:gd name="connsiteY8" fmla="*/ 2566 h 1650084"/>
                  <a:gd name="connsiteX9" fmla="*/ 1609776 w 4508748"/>
                  <a:gd name="connsiteY9" fmla="*/ 0 h 1650084"/>
                  <a:gd name="connsiteX0" fmla="*/ 2874035 w 4508748"/>
                  <a:gd name="connsiteY0" fmla="*/ 634 h 1650084"/>
                  <a:gd name="connsiteX1" fmla="*/ 4450426 w 4508748"/>
                  <a:gd name="connsiteY1" fmla="*/ 2566 h 1650084"/>
                  <a:gd name="connsiteX2" fmla="*/ 4508748 w 4508748"/>
                  <a:gd name="connsiteY2" fmla="*/ 60888 h 1650084"/>
                  <a:gd name="connsiteX3" fmla="*/ 4508748 w 4508748"/>
                  <a:gd name="connsiteY3" fmla="*/ 1591762 h 1650084"/>
                  <a:gd name="connsiteX4" fmla="*/ 4450426 w 4508748"/>
                  <a:gd name="connsiteY4" fmla="*/ 1650084 h 1650084"/>
                  <a:gd name="connsiteX5" fmla="*/ 58322 w 4508748"/>
                  <a:gd name="connsiteY5" fmla="*/ 1650084 h 1650084"/>
                  <a:gd name="connsiteX6" fmla="*/ 0 w 4508748"/>
                  <a:gd name="connsiteY6" fmla="*/ 1591762 h 1650084"/>
                  <a:gd name="connsiteX7" fmla="*/ 0 w 4508748"/>
                  <a:gd name="connsiteY7" fmla="*/ 60888 h 1650084"/>
                  <a:gd name="connsiteX8" fmla="*/ 58322 w 4508748"/>
                  <a:gd name="connsiteY8" fmla="*/ 2566 h 1650084"/>
                  <a:gd name="connsiteX9" fmla="*/ 1609776 w 4508748"/>
                  <a:gd name="connsiteY9" fmla="*/ 0 h 165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8748" h="1650084">
                    <a:moveTo>
                      <a:pt x="2874035" y="634"/>
                    </a:moveTo>
                    <a:lnTo>
                      <a:pt x="4450426" y="2566"/>
                    </a:lnTo>
                    <a:cubicBezTo>
                      <a:pt x="4482636" y="2566"/>
                      <a:pt x="4508748" y="28678"/>
                      <a:pt x="4508748" y="60888"/>
                    </a:cubicBezTo>
                    <a:lnTo>
                      <a:pt x="4508748" y="1591762"/>
                    </a:lnTo>
                    <a:cubicBezTo>
                      <a:pt x="4508748" y="1623972"/>
                      <a:pt x="4482636" y="1650084"/>
                      <a:pt x="4450426" y="1650084"/>
                    </a:cubicBezTo>
                    <a:lnTo>
                      <a:pt x="58322" y="1650084"/>
                    </a:lnTo>
                    <a:cubicBezTo>
                      <a:pt x="26112" y="1650084"/>
                      <a:pt x="0" y="1623972"/>
                      <a:pt x="0" y="1591762"/>
                    </a:cubicBezTo>
                    <a:lnTo>
                      <a:pt x="0" y="60888"/>
                    </a:lnTo>
                    <a:cubicBezTo>
                      <a:pt x="0" y="28678"/>
                      <a:pt x="26112" y="2566"/>
                      <a:pt x="58322" y="2566"/>
                    </a:cubicBezTo>
                    <a:lnTo>
                      <a:pt x="1609776" y="0"/>
                    </a:lnTo>
                  </a:path>
                </a:pathLst>
              </a:custGeom>
              <a:noFill/>
              <a:ln w="9525" cap="flat" cmpd="sng" algn="ctr">
                <a:solidFill>
                  <a:schemeClr val="accent2"/>
                </a:solidFill>
                <a:prstDash val="solid"/>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3A4953"/>
                  </a:solidFill>
                  <a:effectLst/>
                  <a:uLnTx/>
                  <a:uFillTx/>
                  <a:latin typeface="Segoe UI"/>
                  <a:ea typeface="Segoe UI" pitchFamily="34" charset="0"/>
                  <a:cs typeface="Segoe UI" pitchFamily="34" charset="0"/>
                </a:endParaRPr>
              </a:p>
            </p:txBody>
          </p:sp>
          <p:sp>
            <p:nvSpPr>
              <p:cNvPr id="15" name="Oval 14">
                <a:extLst>
                  <a:ext uri="{FF2B5EF4-FFF2-40B4-BE49-F238E27FC236}">
                    <a16:creationId xmlns:a16="http://schemas.microsoft.com/office/drawing/2014/main" id="{6A8B90EE-2345-72B1-C21C-74497E7E7130}"/>
                  </a:ext>
                </a:extLst>
              </p:cNvPr>
              <p:cNvSpPr/>
              <p:nvPr/>
            </p:nvSpPr>
            <p:spPr>
              <a:xfrm>
                <a:off x="4504486" y="1672308"/>
                <a:ext cx="135250" cy="135248"/>
              </a:xfrm>
              <a:prstGeom prst="ellipse">
                <a:avLst/>
              </a:prstGeom>
              <a:solidFill>
                <a:schemeClr val="accent2"/>
              </a:soli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IN" sz="1400" kern="0">
                  <a:solidFill>
                    <a:schemeClr val="bg2"/>
                  </a:solidFill>
                  <a:latin typeface="+mj-lt"/>
                  <a:cs typeface="Segoe UI" pitchFamily="34" charset="0"/>
                </a:endParaRPr>
              </a:p>
            </p:txBody>
          </p:sp>
          <p:sp>
            <p:nvSpPr>
              <p:cNvPr id="16" name="Oval 15">
                <a:extLst>
                  <a:ext uri="{FF2B5EF4-FFF2-40B4-BE49-F238E27FC236}">
                    <a16:creationId xmlns:a16="http://schemas.microsoft.com/office/drawing/2014/main" id="{81B7020B-A8C9-AAF9-E680-5A638716AEC1}"/>
                  </a:ext>
                </a:extLst>
              </p:cNvPr>
              <p:cNvSpPr/>
              <p:nvPr/>
            </p:nvSpPr>
            <p:spPr>
              <a:xfrm>
                <a:off x="7522006" y="1666272"/>
                <a:ext cx="135250" cy="135248"/>
              </a:xfrm>
              <a:prstGeom prst="ellipse">
                <a:avLst/>
              </a:prstGeom>
              <a:solidFill>
                <a:schemeClr val="accent2"/>
              </a:soli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IN" sz="1400" kern="0">
                  <a:solidFill>
                    <a:schemeClr val="bg2"/>
                  </a:solidFill>
                  <a:latin typeface="+mj-lt"/>
                  <a:cs typeface="Segoe UI" pitchFamily="34" charset="0"/>
                </a:endParaRPr>
              </a:p>
            </p:txBody>
          </p:sp>
        </p:grpSp>
        <p:sp>
          <p:nvSpPr>
            <p:cNvPr id="51" name="Rectangle: Rounded Corners 50">
              <a:extLst>
                <a:ext uri="{FF2B5EF4-FFF2-40B4-BE49-F238E27FC236}">
                  <a16:creationId xmlns:a16="http://schemas.microsoft.com/office/drawing/2014/main" id="{8AC78A5A-299E-E07C-0592-6931D09EEDED}"/>
                </a:ext>
              </a:extLst>
            </p:cNvPr>
            <p:cNvSpPr/>
            <p:nvPr/>
          </p:nvSpPr>
          <p:spPr>
            <a:xfrm>
              <a:off x="919574" y="2155003"/>
              <a:ext cx="3176587"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800">
                <a:solidFill>
                  <a:schemeClr val="bg1"/>
                </a:solidFill>
                <a:latin typeface="+mj-lt"/>
              </a:endParaRPr>
            </a:p>
          </p:txBody>
        </p:sp>
        <p:grpSp>
          <p:nvGrpSpPr>
            <p:cNvPr id="53" name="Group 52">
              <a:extLst>
                <a:ext uri="{FF2B5EF4-FFF2-40B4-BE49-F238E27FC236}">
                  <a16:creationId xmlns:a16="http://schemas.microsoft.com/office/drawing/2014/main" id="{555A8B39-D06C-CF80-3DAF-B3FF80FFA455}"/>
                </a:ext>
                <a:ext uri="{C183D7F6-B498-43B3-948B-1728B52AA6E4}">
                  <adec:decorative xmlns:adec="http://schemas.microsoft.com/office/drawing/2017/decorative" val="1"/>
                </a:ext>
              </a:extLst>
            </p:cNvPr>
            <p:cNvGrpSpPr>
              <a:grpSpLocks/>
            </p:cNvGrpSpPr>
            <p:nvPr/>
          </p:nvGrpSpPr>
          <p:grpSpPr>
            <a:xfrm>
              <a:off x="970420" y="2209575"/>
              <a:ext cx="373457" cy="373456"/>
              <a:chOff x="3101063" y="1686958"/>
              <a:chExt cx="2149566" cy="2149566"/>
            </a:xfrm>
            <a:effectLst/>
          </p:grpSpPr>
          <p:grpSp>
            <p:nvGrpSpPr>
              <p:cNvPr id="54" name="Group 53">
                <a:extLst>
                  <a:ext uri="{FF2B5EF4-FFF2-40B4-BE49-F238E27FC236}">
                    <a16:creationId xmlns:a16="http://schemas.microsoft.com/office/drawing/2014/main" id="{31CD7278-EC94-77E2-B84A-4D992F90480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56" name="Oval 55">
                  <a:extLst>
                    <a:ext uri="{FF2B5EF4-FFF2-40B4-BE49-F238E27FC236}">
                      <a16:creationId xmlns:a16="http://schemas.microsoft.com/office/drawing/2014/main" id="{8FD4B630-86B9-97D7-3A46-B4ACD986AF79}"/>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7" name="Oval 46_1">
                  <a:extLst>
                    <a:ext uri="{FF2B5EF4-FFF2-40B4-BE49-F238E27FC236}">
                      <a16:creationId xmlns:a16="http://schemas.microsoft.com/office/drawing/2014/main" id="{2BA9CE8A-6F12-2DFC-1C43-20CAC7DF13D5}"/>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55" name="Oval 34_1">
                <a:extLst>
                  <a:ext uri="{FF2B5EF4-FFF2-40B4-BE49-F238E27FC236}">
                    <a16:creationId xmlns:a16="http://schemas.microsoft.com/office/drawing/2014/main" id="{3D9F0325-99BE-98EA-4372-9F468CE4FC3B}"/>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60" name="Rectangle: Rounded Corners 59">
              <a:extLst>
                <a:ext uri="{FF2B5EF4-FFF2-40B4-BE49-F238E27FC236}">
                  <a16:creationId xmlns:a16="http://schemas.microsoft.com/office/drawing/2014/main" id="{25E8E14F-17D0-E533-75E2-E50B8B8F1A82}"/>
                </a:ext>
              </a:extLst>
            </p:cNvPr>
            <p:cNvSpPr/>
            <p:nvPr/>
          </p:nvSpPr>
          <p:spPr>
            <a:xfrm>
              <a:off x="4507709" y="2155003"/>
              <a:ext cx="3176587"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800">
                <a:solidFill>
                  <a:schemeClr val="bg1"/>
                </a:solidFill>
                <a:latin typeface="+mj-lt"/>
              </a:endParaRPr>
            </a:p>
          </p:txBody>
        </p:sp>
        <p:sp>
          <p:nvSpPr>
            <p:cNvPr id="68" name="Rectangle: Rounded Corners 67">
              <a:extLst>
                <a:ext uri="{FF2B5EF4-FFF2-40B4-BE49-F238E27FC236}">
                  <a16:creationId xmlns:a16="http://schemas.microsoft.com/office/drawing/2014/main" id="{A36ADD1D-18CA-F6F1-554E-DAEE3DAF8104}"/>
                </a:ext>
              </a:extLst>
            </p:cNvPr>
            <p:cNvSpPr/>
            <p:nvPr/>
          </p:nvSpPr>
          <p:spPr>
            <a:xfrm>
              <a:off x="8095841" y="2155003"/>
              <a:ext cx="3176587" cy="482600"/>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Bef>
                  <a:spcPts val="0"/>
                </a:spcBef>
                <a:spcAft>
                  <a:spcPts val="87"/>
                </a:spcAft>
                <a:defRPr/>
              </a:pPr>
              <a:endParaRPr lang="en-US" sz="1800">
                <a:solidFill>
                  <a:schemeClr val="bg1"/>
                </a:solidFill>
                <a:latin typeface="+mj-lt"/>
              </a:endParaRPr>
            </a:p>
          </p:txBody>
        </p:sp>
        <p:grpSp>
          <p:nvGrpSpPr>
            <p:cNvPr id="70" name="Group 69">
              <a:extLst>
                <a:ext uri="{FF2B5EF4-FFF2-40B4-BE49-F238E27FC236}">
                  <a16:creationId xmlns:a16="http://schemas.microsoft.com/office/drawing/2014/main" id="{D2E142FB-15FB-007D-A2AF-A5744AAEC738}"/>
                </a:ext>
                <a:ext uri="{C183D7F6-B498-43B3-948B-1728B52AA6E4}">
                  <adec:decorative xmlns:adec="http://schemas.microsoft.com/office/drawing/2017/decorative" val="1"/>
                </a:ext>
              </a:extLst>
            </p:cNvPr>
            <p:cNvGrpSpPr>
              <a:grpSpLocks/>
            </p:cNvGrpSpPr>
            <p:nvPr/>
          </p:nvGrpSpPr>
          <p:grpSpPr>
            <a:xfrm>
              <a:off x="8146687" y="2209575"/>
              <a:ext cx="373457" cy="373456"/>
              <a:chOff x="3101063" y="1686958"/>
              <a:chExt cx="2149566" cy="2149566"/>
            </a:xfrm>
            <a:effectLst/>
          </p:grpSpPr>
          <p:grpSp>
            <p:nvGrpSpPr>
              <p:cNvPr id="71" name="Group 70">
                <a:extLst>
                  <a:ext uri="{FF2B5EF4-FFF2-40B4-BE49-F238E27FC236}">
                    <a16:creationId xmlns:a16="http://schemas.microsoft.com/office/drawing/2014/main" id="{5A4E2101-F824-D7A4-650B-97C88358BA60}"/>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73" name="Oval 72">
                  <a:extLst>
                    <a:ext uri="{FF2B5EF4-FFF2-40B4-BE49-F238E27FC236}">
                      <a16:creationId xmlns:a16="http://schemas.microsoft.com/office/drawing/2014/main" id="{681BA99F-16F8-B803-9DE7-B198A7D02BD0}"/>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4" name="Oval 46_1">
                  <a:extLst>
                    <a:ext uri="{FF2B5EF4-FFF2-40B4-BE49-F238E27FC236}">
                      <a16:creationId xmlns:a16="http://schemas.microsoft.com/office/drawing/2014/main" id="{B97320AA-53A2-4E20-771D-CC0DA43CA5F6}"/>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72" name="Oval 34_1">
                <a:extLst>
                  <a:ext uri="{FF2B5EF4-FFF2-40B4-BE49-F238E27FC236}">
                    <a16:creationId xmlns:a16="http://schemas.microsoft.com/office/drawing/2014/main" id="{8AF9FD19-266F-C2E2-6CFD-724D7AB0CB05}"/>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78" name="Grey oval containing warning">
              <a:extLst>
                <a:ext uri="{FF2B5EF4-FFF2-40B4-BE49-F238E27FC236}">
                  <a16:creationId xmlns:a16="http://schemas.microsoft.com/office/drawing/2014/main" id="{1E7C254D-D56F-EEBB-FFC7-09EB0F4B6C43}"/>
                </a:ext>
                <a:ext uri="{C183D7F6-B498-43B3-948B-1728B52AA6E4}">
                  <adec:decorative xmlns:adec="http://schemas.microsoft.com/office/drawing/2017/decorative" val="1"/>
                </a:ext>
              </a:extLst>
            </p:cNvPr>
            <p:cNvSpPr/>
            <p:nvPr/>
          </p:nvSpPr>
          <p:spPr>
            <a:xfrm>
              <a:off x="2142328" y="601669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73152"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79" name="Grey oval containing warning">
              <a:extLst>
                <a:ext uri="{FF2B5EF4-FFF2-40B4-BE49-F238E27FC236}">
                  <a16:creationId xmlns:a16="http://schemas.microsoft.com/office/drawing/2014/main" id="{54C28434-CF0E-5FA0-7AB8-2DCB7764499C}"/>
                </a:ext>
                <a:ext uri="{C183D7F6-B498-43B3-948B-1728B52AA6E4}">
                  <adec:decorative xmlns:adec="http://schemas.microsoft.com/office/drawing/2017/decorative" val="1"/>
                </a:ext>
              </a:extLst>
            </p:cNvPr>
            <p:cNvSpPr/>
            <p:nvPr/>
          </p:nvSpPr>
          <p:spPr>
            <a:xfrm>
              <a:off x="5730462" y="601669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73152"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80" name="Grey oval containing warning">
              <a:extLst>
                <a:ext uri="{FF2B5EF4-FFF2-40B4-BE49-F238E27FC236}">
                  <a16:creationId xmlns:a16="http://schemas.microsoft.com/office/drawing/2014/main" id="{E2EBF5C8-55E8-7BB9-1239-94C903536FCF}"/>
                </a:ext>
                <a:ext uri="{C183D7F6-B498-43B3-948B-1728B52AA6E4}">
                  <adec:decorative xmlns:adec="http://schemas.microsoft.com/office/drawing/2017/decorative" val="1"/>
                </a:ext>
              </a:extLst>
            </p:cNvPr>
            <p:cNvSpPr/>
            <p:nvPr/>
          </p:nvSpPr>
          <p:spPr>
            <a:xfrm>
              <a:off x="9318596" y="601669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73152"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52" name="Rectangle 51">
              <a:extLst>
                <a:ext uri="{FF2B5EF4-FFF2-40B4-BE49-F238E27FC236}">
                  <a16:creationId xmlns:a16="http://schemas.microsoft.com/office/drawing/2014/main" id="{9F20E265-54DD-6818-0C91-54F4AEB46097}"/>
                </a:ext>
              </a:extLst>
            </p:cNvPr>
            <p:cNvSpPr/>
            <p:nvPr/>
          </p:nvSpPr>
          <p:spPr>
            <a:xfrm>
              <a:off x="1466905" y="2257804"/>
              <a:ext cx="2178071" cy="276999"/>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635943" fontAlgn="base">
                <a:spcBef>
                  <a:spcPct val="0"/>
                </a:spcBef>
                <a:spcAft>
                  <a:spcPts val="87"/>
                </a:spcAft>
                <a:defRPr/>
              </a:pPr>
              <a:r>
                <a:rPr lang="en-US" sz="1800">
                  <a:solidFill>
                    <a:schemeClr val="bg1"/>
                  </a:solidFill>
                  <a:latin typeface="+mj-lt"/>
                </a:rPr>
                <a:t>Get started</a:t>
              </a:r>
            </a:p>
          </p:txBody>
        </p:sp>
        <p:grpSp>
          <p:nvGrpSpPr>
            <p:cNvPr id="62" name="Group 61">
              <a:extLst>
                <a:ext uri="{FF2B5EF4-FFF2-40B4-BE49-F238E27FC236}">
                  <a16:creationId xmlns:a16="http://schemas.microsoft.com/office/drawing/2014/main" id="{5EBEF190-71C9-12FC-A1C9-97A84E8AFE17}"/>
                </a:ext>
                <a:ext uri="{C183D7F6-B498-43B3-948B-1728B52AA6E4}">
                  <adec:decorative xmlns:adec="http://schemas.microsoft.com/office/drawing/2017/decorative" val="1"/>
                </a:ext>
              </a:extLst>
            </p:cNvPr>
            <p:cNvGrpSpPr>
              <a:grpSpLocks/>
            </p:cNvGrpSpPr>
            <p:nvPr/>
          </p:nvGrpSpPr>
          <p:grpSpPr>
            <a:xfrm>
              <a:off x="4558555" y="2209575"/>
              <a:ext cx="373457" cy="373456"/>
              <a:chOff x="3101063" y="1686958"/>
              <a:chExt cx="2149566" cy="2149566"/>
            </a:xfrm>
            <a:effectLst/>
          </p:grpSpPr>
          <p:grpSp>
            <p:nvGrpSpPr>
              <p:cNvPr id="63" name="Group 62">
                <a:extLst>
                  <a:ext uri="{FF2B5EF4-FFF2-40B4-BE49-F238E27FC236}">
                    <a16:creationId xmlns:a16="http://schemas.microsoft.com/office/drawing/2014/main" id="{757AFEE4-1530-0B49-9E25-A0E225DBB524}"/>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65" name="Oval 64">
                  <a:extLst>
                    <a:ext uri="{FF2B5EF4-FFF2-40B4-BE49-F238E27FC236}">
                      <a16:creationId xmlns:a16="http://schemas.microsoft.com/office/drawing/2014/main" id="{6CD0D9D1-A2FD-8134-8A3F-10A9BC04803C}"/>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6" name="Oval 46_1">
                  <a:extLst>
                    <a:ext uri="{FF2B5EF4-FFF2-40B4-BE49-F238E27FC236}">
                      <a16:creationId xmlns:a16="http://schemas.microsoft.com/office/drawing/2014/main" id="{F4B57B48-9F90-82BD-644E-74FF24B192CB}"/>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64" name="Oval 34_1">
                <a:extLst>
                  <a:ext uri="{FF2B5EF4-FFF2-40B4-BE49-F238E27FC236}">
                    <a16:creationId xmlns:a16="http://schemas.microsoft.com/office/drawing/2014/main" id="{26F4D516-F35F-B753-DB49-2A94144D31FE}"/>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sp>
        <p:nvSpPr>
          <p:cNvPr id="2" name="Title 1">
            <a:extLst>
              <a:ext uri="{FF2B5EF4-FFF2-40B4-BE49-F238E27FC236}">
                <a16:creationId xmlns:a16="http://schemas.microsoft.com/office/drawing/2014/main" id="{F12E9AE8-0EC3-53F3-DB24-6734D8F94F6B}"/>
              </a:ext>
            </a:extLst>
          </p:cNvPr>
          <p:cNvSpPr>
            <a:spLocks noGrp="1"/>
          </p:cNvSpPr>
          <p:nvPr>
            <p:ph type="title"/>
          </p:nvPr>
        </p:nvSpPr>
        <p:spPr>
          <a:xfrm>
            <a:off x="495300" y="509156"/>
            <a:ext cx="11201400" cy="443198"/>
          </a:xfrm>
        </p:spPr>
        <p:txBody>
          <a:bodyPr/>
          <a:lstStyle/>
          <a:p>
            <a:pPr algn="ctr"/>
            <a:r>
              <a:rPr lang="en-US"/>
              <a:t>Upleveling Microsoft Copilot through extensibility</a:t>
            </a:r>
          </a:p>
        </p:txBody>
      </p:sp>
      <p:pic>
        <p:nvPicPr>
          <p:cNvPr id="12" name="!Copilot" descr="Copilot logo">
            <a:extLst>
              <a:ext uri="{FF2B5EF4-FFF2-40B4-BE49-F238E27FC236}">
                <a16:creationId xmlns:a16="http://schemas.microsoft.com/office/drawing/2014/main" id="{90073E4E-C824-F3FC-A109-7CFE98D2633C}"/>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774440" y="1218796"/>
            <a:ext cx="636771" cy="636770"/>
          </a:xfrm>
          <a:prstGeom prst="rect">
            <a:avLst/>
          </a:prstGeom>
          <a:noFill/>
        </p:spPr>
      </p:pic>
      <p:sp>
        <p:nvSpPr>
          <p:cNvPr id="82" name="Graphic 30" descr="Icon of a finger tapping on a screen">
            <a:extLst>
              <a:ext uri="{FF2B5EF4-FFF2-40B4-BE49-F238E27FC236}">
                <a16:creationId xmlns:a16="http://schemas.microsoft.com/office/drawing/2014/main" id="{4CC8B143-8966-B602-11C1-CF67EBC663B9}"/>
              </a:ext>
            </a:extLst>
          </p:cNvPr>
          <p:cNvSpPr/>
          <p:nvPr/>
        </p:nvSpPr>
        <p:spPr>
          <a:xfrm>
            <a:off x="1068793" y="2278636"/>
            <a:ext cx="176712" cy="235334"/>
          </a:xfrm>
          <a:custGeom>
            <a:avLst/>
            <a:gdLst>
              <a:gd name="connsiteX0" fmla="*/ 94561 w 194496"/>
              <a:gd name="connsiteY0" fmla="*/ 48996 h 259018"/>
              <a:gd name="connsiteX1" fmla="*/ 126003 w 194496"/>
              <a:gd name="connsiteY1" fmla="*/ 81599 h 259018"/>
              <a:gd name="connsiteX2" fmla="*/ 126059 w 194496"/>
              <a:gd name="connsiteY2" fmla="*/ 84119 h 259018"/>
              <a:gd name="connsiteX3" fmla="*/ 126059 w 194496"/>
              <a:gd name="connsiteY3" fmla="*/ 113727 h 259018"/>
              <a:gd name="connsiteX4" fmla="*/ 157136 w 194496"/>
              <a:gd name="connsiteY4" fmla="*/ 119368 h 259018"/>
              <a:gd name="connsiteX5" fmla="*/ 193749 w 194496"/>
              <a:gd name="connsiteY5" fmla="*/ 172325 h 259018"/>
              <a:gd name="connsiteX6" fmla="*/ 193547 w 194496"/>
              <a:gd name="connsiteY6" fmla="*/ 173362 h 259018"/>
              <a:gd name="connsiteX7" fmla="*/ 192945 w 194496"/>
              <a:gd name="connsiteY7" fmla="*/ 175882 h 259018"/>
              <a:gd name="connsiteX8" fmla="*/ 178274 w 194496"/>
              <a:gd name="connsiteY8" fmla="*/ 230785 h 259018"/>
              <a:gd name="connsiteX9" fmla="*/ 154630 w 194496"/>
              <a:gd name="connsiteY9" fmla="*/ 253422 h 259018"/>
              <a:gd name="connsiteX10" fmla="*/ 152321 w 194496"/>
              <a:gd name="connsiteY10" fmla="*/ 253842 h 259018"/>
              <a:gd name="connsiteX11" fmla="*/ 118471 w 194496"/>
              <a:gd name="connsiteY11" fmla="*/ 258699 h 259018"/>
              <a:gd name="connsiteX12" fmla="*/ 86554 w 194496"/>
              <a:gd name="connsiteY12" fmla="*/ 242964 h 259018"/>
              <a:gd name="connsiteX13" fmla="*/ 85434 w 194496"/>
              <a:gd name="connsiteY13" fmla="*/ 240809 h 259018"/>
              <a:gd name="connsiteX14" fmla="*/ 85028 w 194496"/>
              <a:gd name="connsiteY14" fmla="*/ 239927 h 259018"/>
              <a:gd name="connsiteX15" fmla="*/ 70665 w 194496"/>
              <a:gd name="connsiteY15" fmla="*/ 221966 h 259018"/>
              <a:gd name="connsiteX16" fmla="*/ 67949 w 194496"/>
              <a:gd name="connsiteY16" fmla="*/ 220020 h 259018"/>
              <a:gd name="connsiteX17" fmla="*/ 41589 w 194496"/>
              <a:gd name="connsiteY17" fmla="*/ 202452 h 259018"/>
              <a:gd name="connsiteX18" fmla="*/ 40274 w 194496"/>
              <a:gd name="connsiteY18" fmla="*/ 201626 h 259018"/>
              <a:gd name="connsiteX19" fmla="*/ 38902 w 194496"/>
              <a:gd name="connsiteY19" fmla="*/ 200898 h 259018"/>
              <a:gd name="connsiteX20" fmla="*/ 5836 w 194496"/>
              <a:gd name="connsiteY20" fmla="*/ 184435 h 259018"/>
              <a:gd name="connsiteX21" fmla="*/ 13 w 194496"/>
              <a:gd name="connsiteY21" fmla="*/ 175266 h 259018"/>
              <a:gd name="connsiteX22" fmla="*/ 19877 w 194496"/>
              <a:gd name="connsiteY22" fmla="*/ 141109 h 259018"/>
              <a:gd name="connsiteX23" fmla="*/ 59438 w 194496"/>
              <a:gd name="connsiteY23" fmla="*/ 141347 h 259018"/>
              <a:gd name="connsiteX24" fmla="*/ 63078 w 194496"/>
              <a:gd name="connsiteY24" fmla="*/ 142453 h 259018"/>
              <a:gd name="connsiteX25" fmla="*/ 63078 w 194496"/>
              <a:gd name="connsiteY25" fmla="*/ 84105 h 259018"/>
              <a:gd name="connsiteX26" fmla="*/ 94561 w 194496"/>
              <a:gd name="connsiteY26" fmla="*/ 48996 h 259018"/>
              <a:gd name="connsiteX27" fmla="*/ 94561 w 194496"/>
              <a:gd name="connsiteY27" fmla="*/ 69994 h 259018"/>
              <a:gd name="connsiteX28" fmla="*/ 84118 w 194496"/>
              <a:gd name="connsiteY28" fmla="*/ 82117 h 259018"/>
              <a:gd name="connsiteX29" fmla="*/ 84062 w 194496"/>
              <a:gd name="connsiteY29" fmla="*/ 84105 h 259018"/>
              <a:gd name="connsiteX30" fmla="*/ 84062 w 194496"/>
              <a:gd name="connsiteY30" fmla="*/ 157515 h 259018"/>
              <a:gd name="connsiteX31" fmla="*/ 73573 w 194496"/>
              <a:gd name="connsiteY31" fmla="*/ 168024 h 259018"/>
              <a:gd name="connsiteX32" fmla="*/ 69559 w 194496"/>
              <a:gd name="connsiteY32" fmla="*/ 167231 h 259018"/>
              <a:gd name="connsiteX33" fmla="*/ 29270 w 194496"/>
              <a:gd name="connsiteY33" fmla="*/ 159895 h 259018"/>
              <a:gd name="connsiteX34" fmla="*/ 22131 w 194496"/>
              <a:gd name="connsiteY34" fmla="*/ 167147 h 259018"/>
              <a:gd name="connsiteX35" fmla="*/ 21585 w 194496"/>
              <a:gd name="connsiteY35" fmla="*/ 168826 h 259018"/>
              <a:gd name="connsiteX36" fmla="*/ 48267 w 194496"/>
              <a:gd name="connsiteY36" fmla="*/ 182097 h 259018"/>
              <a:gd name="connsiteX37" fmla="*/ 50787 w 194496"/>
              <a:gd name="connsiteY37" fmla="*/ 183455 h 259018"/>
              <a:gd name="connsiteX38" fmla="*/ 53236 w 194496"/>
              <a:gd name="connsiteY38" fmla="*/ 184967 h 259018"/>
              <a:gd name="connsiteX39" fmla="*/ 79596 w 194496"/>
              <a:gd name="connsiteY39" fmla="*/ 202550 h 259018"/>
              <a:gd name="connsiteX40" fmla="*/ 102359 w 194496"/>
              <a:gd name="connsiteY40" fmla="*/ 227650 h 259018"/>
              <a:gd name="connsiteX41" fmla="*/ 104066 w 194496"/>
              <a:gd name="connsiteY41" fmla="*/ 231065 h 259018"/>
              <a:gd name="connsiteX42" fmla="*/ 104486 w 194496"/>
              <a:gd name="connsiteY42" fmla="*/ 231947 h 259018"/>
              <a:gd name="connsiteX43" fmla="*/ 113964 w 194496"/>
              <a:gd name="connsiteY43" fmla="*/ 238023 h 259018"/>
              <a:gd name="connsiteX44" fmla="*/ 115489 w 194496"/>
              <a:gd name="connsiteY44" fmla="*/ 237911 h 259018"/>
              <a:gd name="connsiteX45" fmla="*/ 149339 w 194496"/>
              <a:gd name="connsiteY45" fmla="*/ 233053 h 259018"/>
              <a:gd name="connsiteX46" fmla="*/ 157486 w 194496"/>
              <a:gd name="connsiteY46" fmla="*/ 226838 h 259018"/>
              <a:gd name="connsiteX47" fmla="*/ 157990 w 194496"/>
              <a:gd name="connsiteY47" fmla="*/ 225368 h 259018"/>
              <a:gd name="connsiteX48" fmla="*/ 172661 w 194496"/>
              <a:gd name="connsiteY48" fmla="*/ 170450 h 259018"/>
              <a:gd name="connsiteX49" fmla="*/ 155316 w 194496"/>
              <a:gd name="connsiteY49" fmla="*/ 140465 h 259018"/>
              <a:gd name="connsiteX50" fmla="*/ 154350 w 194496"/>
              <a:gd name="connsiteY50" fmla="*/ 140227 h 259018"/>
              <a:gd name="connsiteX51" fmla="*/ 113684 w 194496"/>
              <a:gd name="connsiteY51" fmla="*/ 132807 h 259018"/>
              <a:gd name="connsiteX52" fmla="*/ 105172 w 194496"/>
              <a:gd name="connsiteY52" fmla="*/ 123988 h 259018"/>
              <a:gd name="connsiteX53" fmla="*/ 105060 w 194496"/>
              <a:gd name="connsiteY53" fmla="*/ 122490 h 259018"/>
              <a:gd name="connsiteX54" fmla="*/ 105060 w 194496"/>
              <a:gd name="connsiteY54" fmla="*/ 84105 h 259018"/>
              <a:gd name="connsiteX55" fmla="*/ 94561 w 194496"/>
              <a:gd name="connsiteY55" fmla="*/ 69994 h 259018"/>
              <a:gd name="connsiteX56" fmla="*/ 94547 w 194496"/>
              <a:gd name="connsiteY56" fmla="*/ 0 h 259018"/>
              <a:gd name="connsiteX57" fmla="*/ 175064 w 194496"/>
              <a:gd name="connsiteY57" fmla="*/ 80470 h 259018"/>
              <a:gd name="connsiteX58" fmla="*/ 170043 w 194496"/>
              <a:gd name="connsiteY58" fmla="*/ 108477 h 259018"/>
              <a:gd name="connsiteX59" fmla="*/ 168027 w 194496"/>
              <a:gd name="connsiteY59" fmla="*/ 107735 h 259018"/>
              <a:gd name="connsiteX60" fmla="*/ 159530 w 194496"/>
              <a:gd name="connsiteY60" fmla="*/ 105286 h 259018"/>
              <a:gd name="connsiteX61" fmla="*/ 149353 w 194496"/>
              <a:gd name="connsiteY61" fmla="*/ 103718 h 259018"/>
              <a:gd name="connsiteX62" fmla="*/ 117764 w 194496"/>
              <a:gd name="connsiteY62" fmla="*/ 25733 h 259018"/>
              <a:gd name="connsiteX63" fmla="*/ 39780 w 194496"/>
              <a:gd name="connsiteY63" fmla="*/ 57321 h 259018"/>
              <a:gd name="connsiteX64" fmla="*/ 49065 w 194496"/>
              <a:gd name="connsiteY64" fmla="*/ 118850 h 259018"/>
              <a:gd name="connsiteX65" fmla="*/ 37530 w 194496"/>
              <a:gd name="connsiteY65" fmla="*/ 120572 h 259018"/>
              <a:gd name="connsiteX66" fmla="*/ 26989 w 194496"/>
              <a:gd name="connsiteY66" fmla="*/ 124254 h 259018"/>
              <a:gd name="connsiteX67" fmla="*/ 50787 w 194496"/>
              <a:gd name="connsiteY67" fmla="*/ 12934 h 259018"/>
              <a:gd name="connsiteX68" fmla="*/ 94561 w 194496"/>
              <a:gd name="connsiteY68" fmla="*/ 0 h 25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94496" h="259018">
                <a:moveTo>
                  <a:pt x="94561" y="48996"/>
                </a:moveTo>
                <a:cubicBezTo>
                  <a:pt x="113446" y="48996"/>
                  <a:pt x="125065" y="62561"/>
                  <a:pt x="126003" y="81599"/>
                </a:cubicBezTo>
                <a:lnTo>
                  <a:pt x="126059" y="84119"/>
                </a:lnTo>
                <a:lnTo>
                  <a:pt x="126059" y="113727"/>
                </a:lnTo>
                <a:lnTo>
                  <a:pt x="157136" y="119368"/>
                </a:lnTo>
                <a:cubicBezTo>
                  <a:pt x="181871" y="123882"/>
                  <a:pt x="198262" y="147592"/>
                  <a:pt x="193749" y="172325"/>
                </a:cubicBezTo>
                <a:cubicBezTo>
                  <a:pt x="193686" y="172672"/>
                  <a:pt x="193619" y="173018"/>
                  <a:pt x="193547" y="173362"/>
                </a:cubicBezTo>
                <a:lnTo>
                  <a:pt x="192945" y="175882"/>
                </a:lnTo>
                <a:lnTo>
                  <a:pt x="178274" y="230785"/>
                </a:lnTo>
                <a:cubicBezTo>
                  <a:pt x="175241" y="242155"/>
                  <a:pt x="166122" y="250885"/>
                  <a:pt x="154630" y="253422"/>
                </a:cubicBezTo>
                <a:lnTo>
                  <a:pt x="152321" y="253842"/>
                </a:lnTo>
                <a:lnTo>
                  <a:pt x="118471" y="258699"/>
                </a:lnTo>
                <a:cubicBezTo>
                  <a:pt x="105605" y="260543"/>
                  <a:pt x="92927" y="254292"/>
                  <a:pt x="86554" y="242964"/>
                </a:cubicBezTo>
                <a:lnTo>
                  <a:pt x="85434" y="240809"/>
                </a:lnTo>
                <a:lnTo>
                  <a:pt x="85028" y="239927"/>
                </a:lnTo>
                <a:cubicBezTo>
                  <a:pt x="81749" y="232875"/>
                  <a:pt x="76823" y="226715"/>
                  <a:pt x="70665" y="221966"/>
                </a:cubicBezTo>
                <a:lnTo>
                  <a:pt x="67949" y="220020"/>
                </a:lnTo>
                <a:lnTo>
                  <a:pt x="41589" y="202452"/>
                </a:lnTo>
                <a:lnTo>
                  <a:pt x="40274" y="201626"/>
                </a:lnTo>
                <a:lnTo>
                  <a:pt x="38902" y="200898"/>
                </a:lnTo>
                <a:lnTo>
                  <a:pt x="5836" y="184435"/>
                </a:lnTo>
                <a:cubicBezTo>
                  <a:pt x="2342" y="182698"/>
                  <a:pt x="99" y="179167"/>
                  <a:pt x="13" y="175266"/>
                </a:cubicBezTo>
                <a:cubicBezTo>
                  <a:pt x="-337" y="159755"/>
                  <a:pt x="6522" y="147786"/>
                  <a:pt x="19877" y="141109"/>
                </a:cubicBezTo>
                <a:cubicBezTo>
                  <a:pt x="29704" y="136195"/>
                  <a:pt x="42765" y="136475"/>
                  <a:pt x="59438" y="141347"/>
                </a:cubicBezTo>
                <a:lnTo>
                  <a:pt x="63078" y="142453"/>
                </a:lnTo>
                <a:lnTo>
                  <a:pt x="63078" y="84105"/>
                </a:lnTo>
                <a:cubicBezTo>
                  <a:pt x="63064" y="63765"/>
                  <a:pt x="74851" y="48996"/>
                  <a:pt x="94561" y="48996"/>
                </a:cubicBezTo>
                <a:close/>
                <a:moveTo>
                  <a:pt x="94561" y="69994"/>
                </a:moveTo>
                <a:cubicBezTo>
                  <a:pt x="88122" y="69994"/>
                  <a:pt x="84594" y="73844"/>
                  <a:pt x="84118" y="82117"/>
                </a:cubicBezTo>
                <a:lnTo>
                  <a:pt x="84062" y="84105"/>
                </a:lnTo>
                <a:lnTo>
                  <a:pt x="84062" y="157515"/>
                </a:lnTo>
                <a:cubicBezTo>
                  <a:pt x="84068" y="163314"/>
                  <a:pt x="79371" y="168019"/>
                  <a:pt x="73573" y="168024"/>
                </a:cubicBezTo>
                <a:cubicBezTo>
                  <a:pt x="72195" y="168026"/>
                  <a:pt x="70832" y="167756"/>
                  <a:pt x="69559" y="167231"/>
                </a:cubicBezTo>
                <a:cubicBezTo>
                  <a:pt x="49121" y="158789"/>
                  <a:pt x="35388" y="156829"/>
                  <a:pt x="29270" y="159895"/>
                </a:cubicBezTo>
                <a:cubicBezTo>
                  <a:pt x="25715" y="161673"/>
                  <a:pt x="23391" y="163955"/>
                  <a:pt x="22131" y="167147"/>
                </a:cubicBezTo>
                <a:lnTo>
                  <a:pt x="21585" y="168826"/>
                </a:lnTo>
                <a:lnTo>
                  <a:pt x="48267" y="182097"/>
                </a:lnTo>
                <a:lnTo>
                  <a:pt x="50787" y="183455"/>
                </a:lnTo>
                <a:lnTo>
                  <a:pt x="53236" y="184967"/>
                </a:lnTo>
                <a:lnTo>
                  <a:pt x="79596" y="202550"/>
                </a:lnTo>
                <a:cubicBezTo>
                  <a:pt x="89138" y="208911"/>
                  <a:pt x="96958" y="217534"/>
                  <a:pt x="102359" y="227650"/>
                </a:cubicBezTo>
                <a:lnTo>
                  <a:pt x="104066" y="231065"/>
                </a:lnTo>
                <a:lnTo>
                  <a:pt x="104486" y="231947"/>
                </a:lnTo>
                <a:cubicBezTo>
                  <a:pt x="106201" y="235637"/>
                  <a:pt x="109894" y="238006"/>
                  <a:pt x="113964" y="238023"/>
                </a:cubicBezTo>
                <a:lnTo>
                  <a:pt x="115489" y="237911"/>
                </a:lnTo>
                <a:lnTo>
                  <a:pt x="149339" y="233053"/>
                </a:lnTo>
                <a:cubicBezTo>
                  <a:pt x="152950" y="232538"/>
                  <a:pt x="156034" y="230185"/>
                  <a:pt x="157486" y="226838"/>
                </a:cubicBezTo>
                <a:lnTo>
                  <a:pt x="157990" y="225368"/>
                </a:lnTo>
                <a:lnTo>
                  <a:pt x="172661" y="170450"/>
                </a:lnTo>
                <a:cubicBezTo>
                  <a:pt x="176149" y="157381"/>
                  <a:pt x="168384" y="143957"/>
                  <a:pt x="155316" y="140465"/>
                </a:cubicBezTo>
                <a:lnTo>
                  <a:pt x="154350" y="140227"/>
                </a:lnTo>
                <a:lnTo>
                  <a:pt x="113684" y="132807"/>
                </a:lnTo>
                <a:cubicBezTo>
                  <a:pt x="109247" y="132001"/>
                  <a:pt x="105820" y="128451"/>
                  <a:pt x="105172" y="123988"/>
                </a:cubicBezTo>
                <a:lnTo>
                  <a:pt x="105060" y="122490"/>
                </a:lnTo>
                <a:lnTo>
                  <a:pt x="105060" y="84105"/>
                </a:lnTo>
                <a:cubicBezTo>
                  <a:pt x="105060" y="74446"/>
                  <a:pt x="101491" y="69994"/>
                  <a:pt x="94561" y="69994"/>
                </a:cubicBezTo>
                <a:close/>
                <a:moveTo>
                  <a:pt x="94547" y="0"/>
                </a:moveTo>
                <a:cubicBezTo>
                  <a:pt x="139002" y="-13"/>
                  <a:pt x="175051" y="36015"/>
                  <a:pt x="175064" y="80470"/>
                </a:cubicBezTo>
                <a:cubicBezTo>
                  <a:pt x="175067" y="90030"/>
                  <a:pt x="173366" y="99514"/>
                  <a:pt x="170043" y="108477"/>
                </a:cubicBezTo>
                <a:lnTo>
                  <a:pt x="168027" y="107735"/>
                </a:lnTo>
                <a:cubicBezTo>
                  <a:pt x="165243" y="106760"/>
                  <a:pt x="162407" y="105942"/>
                  <a:pt x="159530" y="105286"/>
                </a:cubicBezTo>
                <a:cubicBezTo>
                  <a:pt x="156181" y="104513"/>
                  <a:pt x="152780" y="103989"/>
                  <a:pt x="149353" y="103718"/>
                </a:cubicBezTo>
                <a:cubicBezTo>
                  <a:pt x="162165" y="73460"/>
                  <a:pt x="148023" y="38545"/>
                  <a:pt x="117764" y="25733"/>
                </a:cubicBezTo>
                <a:cubicBezTo>
                  <a:pt x="87507" y="12921"/>
                  <a:pt x="52593" y="27064"/>
                  <a:pt x="39780" y="57321"/>
                </a:cubicBezTo>
                <a:cubicBezTo>
                  <a:pt x="31048" y="77944"/>
                  <a:pt x="34636" y="101723"/>
                  <a:pt x="49065" y="118850"/>
                </a:cubicBezTo>
                <a:cubicBezTo>
                  <a:pt x="45183" y="119140"/>
                  <a:pt x="41327" y="119716"/>
                  <a:pt x="37530" y="120572"/>
                </a:cubicBezTo>
                <a:cubicBezTo>
                  <a:pt x="32616" y="121762"/>
                  <a:pt x="29298" y="122952"/>
                  <a:pt x="26989" y="124254"/>
                </a:cubicBezTo>
                <a:cubicBezTo>
                  <a:pt x="2820" y="86942"/>
                  <a:pt x="13475" y="37103"/>
                  <a:pt x="50787" y="12934"/>
                </a:cubicBezTo>
                <a:cubicBezTo>
                  <a:pt x="63825" y="4490"/>
                  <a:pt x="79028" y="-3"/>
                  <a:pt x="94561" y="0"/>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75" name="Text Placeholder 11">
            <a:extLst>
              <a:ext uri="{FF2B5EF4-FFF2-40B4-BE49-F238E27FC236}">
                <a16:creationId xmlns:a16="http://schemas.microsoft.com/office/drawing/2014/main" id="{7ECBB524-D25D-EFF3-5C81-5A1ED8CED6D9}"/>
              </a:ext>
              <a:ext uri="{C183D7F6-B498-43B3-948B-1728B52AA6E4}">
                <adec:decorative xmlns:adec="http://schemas.microsoft.com/office/drawing/2017/decorative" val="0"/>
              </a:ext>
            </a:extLst>
          </p:cNvPr>
          <p:cNvSpPr txBox="1">
            <a:spLocks/>
          </p:cNvSpPr>
          <p:nvPr/>
        </p:nvSpPr>
        <p:spPr>
          <a:xfrm>
            <a:off x="2279268" y="2916746"/>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rgbClr val="FFFFFF"/>
                </a:solidFill>
                <a:effectLst/>
                <a:uLnTx/>
                <a:uFillTx/>
                <a:latin typeface="Segoe Sans Text Semibold"/>
                <a:ea typeface="+mj-ea"/>
                <a:cs typeface="+mj-cs"/>
              </a:rPr>
              <a:t>1</a:t>
            </a:r>
          </a:p>
        </p:txBody>
      </p:sp>
      <p:sp>
        <p:nvSpPr>
          <p:cNvPr id="83" name="Graphic 42" descr="Icon of a Window and a gear">
            <a:extLst>
              <a:ext uri="{FF2B5EF4-FFF2-40B4-BE49-F238E27FC236}">
                <a16:creationId xmlns:a16="http://schemas.microsoft.com/office/drawing/2014/main" id="{2E9232EF-9D5C-DE93-8B2E-3BA352B36AB6}"/>
              </a:ext>
            </a:extLst>
          </p:cNvPr>
          <p:cNvSpPr>
            <a:spLocks noChangeAspect="1"/>
          </p:cNvSpPr>
          <p:nvPr/>
        </p:nvSpPr>
        <p:spPr>
          <a:xfrm>
            <a:off x="4645949" y="2307431"/>
            <a:ext cx="198670" cy="177744"/>
          </a:xfrm>
          <a:custGeom>
            <a:avLst/>
            <a:gdLst>
              <a:gd name="connsiteX0" fmla="*/ 0 w 267090"/>
              <a:gd name="connsiteY0" fmla="*/ 41702 h 238960"/>
              <a:gd name="connsiteX1" fmla="*/ 41702 w 267090"/>
              <a:gd name="connsiteY1" fmla="*/ 0 h 238960"/>
              <a:gd name="connsiteX2" fmla="*/ 214925 w 267090"/>
              <a:gd name="connsiteY2" fmla="*/ 0 h 238960"/>
              <a:gd name="connsiteX3" fmla="*/ 256627 w 267090"/>
              <a:gd name="connsiteY3" fmla="*/ 41702 h 238960"/>
              <a:gd name="connsiteX4" fmla="*/ 256627 w 267090"/>
              <a:gd name="connsiteY4" fmla="*/ 113039 h 238960"/>
              <a:gd name="connsiteX5" fmla="*/ 237380 w 267090"/>
              <a:gd name="connsiteY5" fmla="*/ 99214 h 238960"/>
              <a:gd name="connsiteX6" fmla="*/ 237380 w 267090"/>
              <a:gd name="connsiteY6" fmla="*/ 41702 h 238960"/>
              <a:gd name="connsiteX7" fmla="*/ 214925 w 267090"/>
              <a:gd name="connsiteY7" fmla="*/ 19247 h 238960"/>
              <a:gd name="connsiteX8" fmla="*/ 41702 w 267090"/>
              <a:gd name="connsiteY8" fmla="*/ 19247 h 238960"/>
              <a:gd name="connsiteX9" fmla="*/ 19247 w 267090"/>
              <a:gd name="connsiteY9" fmla="*/ 41702 h 238960"/>
              <a:gd name="connsiteX10" fmla="*/ 19247 w 267090"/>
              <a:gd name="connsiteY10" fmla="*/ 163600 h 238960"/>
              <a:gd name="connsiteX11" fmla="*/ 41702 w 267090"/>
              <a:gd name="connsiteY11" fmla="*/ 186054 h 238960"/>
              <a:gd name="connsiteX12" fmla="*/ 116462 w 267090"/>
              <a:gd name="connsiteY12" fmla="*/ 186054 h 238960"/>
              <a:gd name="connsiteX13" fmla="*/ 121875 w 267090"/>
              <a:gd name="connsiteY13" fmla="*/ 205301 h 238960"/>
              <a:gd name="connsiteX14" fmla="*/ 41702 w 267090"/>
              <a:gd name="connsiteY14" fmla="*/ 205301 h 238960"/>
              <a:gd name="connsiteX15" fmla="*/ 0 w 267090"/>
              <a:gd name="connsiteY15" fmla="*/ 163600 h 238960"/>
              <a:gd name="connsiteX16" fmla="*/ 0 w 267090"/>
              <a:gd name="connsiteY16" fmla="*/ 41702 h 238960"/>
              <a:gd name="connsiteX17" fmla="*/ 157546 w 267090"/>
              <a:gd name="connsiteY17" fmla="*/ 128000 h 238960"/>
              <a:gd name="connsiteX18" fmla="*/ 139053 w 267090"/>
              <a:gd name="connsiteY18" fmla="*/ 160030 h 238960"/>
              <a:gd name="connsiteX19" fmla="*/ 131557 w 267090"/>
              <a:gd name="connsiteY19" fmla="*/ 161885 h 238960"/>
              <a:gd name="connsiteX20" fmla="*/ 130682 w 267090"/>
              <a:gd name="connsiteY20" fmla="*/ 173224 h 238960"/>
              <a:gd name="connsiteX21" fmla="*/ 131639 w 267090"/>
              <a:gd name="connsiteY21" fmla="*/ 185073 h 238960"/>
              <a:gd name="connsiteX22" fmla="*/ 138560 w 267090"/>
              <a:gd name="connsiteY22" fmla="*/ 186740 h 238960"/>
              <a:gd name="connsiteX23" fmla="*/ 157166 w 267090"/>
              <a:gd name="connsiteY23" fmla="*/ 218953 h 238960"/>
              <a:gd name="connsiteX24" fmla="*/ 154775 w 267090"/>
              <a:gd name="connsiteY24" fmla="*/ 227052 h 238960"/>
              <a:gd name="connsiteX25" fmla="*/ 173818 w 267090"/>
              <a:gd name="connsiteY25" fmla="*/ 238877 h 238960"/>
              <a:gd name="connsiteX26" fmla="*/ 180148 w 267090"/>
              <a:gd name="connsiteY26" fmla="*/ 232221 h 238960"/>
              <a:gd name="connsiteX27" fmla="*/ 217347 w 267090"/>
              <a:gd name="connsiteY27" fmla="*/ 232228 h 238960"/>
              <a:gd name="connsiteX28" fmla="*/ 223746 w 267090"/>
              <a:gd name="connsiteY28" fmla="*/ 238960 h 238960"/>
              <a:gd name="connsiteX29" fmla="*/ 242774 w 267090"/>
              <a:gd name="connsiteY29" fmla="*/ 227247 h 238960"/>
              <a:gd name="connsiteX30" fmla="*/ 240232 w 267090"/>
              <a:gd name="connsiteY30" fmla="*/ 218446 h 238960"/>
              <a:gd name="connsiteX31" fmla="*/ 258725 w 267090"/>
              <a:gd name="connsiteY31" fmla="*/ 186416 h 238960"/>
              <a:gd name="connsiteX32" fmla="*/ 266214 w 267090"/>
              <a:gd name="connsiteY32" fmla="*/ 184563 h 238960"/>
              <a:gd name="connsiteX33" fmla="*/ 267091 w 267090"/>
              <a:gd name="connsiteY33" fmla="*/ 173224 h 238960"/>
              <a:gd name="connsiteX34" fmla="*/ 266133 w 267090"/>
              <a:gd name="connsiteY34" fmla="*/ 161372 h 238960"/>
              <a:gd name="connsiteX35" fmla="*/ 259217 w 267090"/>
              <a:gd name="connsiteY35" fmla="*/ 159706 h 238960"/>
              <a:gd name="connsiteX36" fmla="*/ 240612 w 267090"/>
              <a:gd name="connsiteY36" fmla="*/ 127495 h 238960"/>
              <a:gd name="connsiteX37" fmla="*/ 243001 w 267090"/>
              <a:gd name="connsiteY37" fmla="*/ 119399 h 238960"/>
              <a:gd name="connsiteX38" fmla="*/ 223957 w 267090"/>
              <a:gd name="connsiteY38" fmla="*/ 107571 h 238960"/>
              <a:gd name="connsiteX39" fmla="*/ 217630 w 267090"/>
              <a:gd name="connsiteY39" fmla="*/ 114226 h 238960"/>
              <a:gd name="connsiteX40" fmla="*/ 180430 w 267090"/>
              <a:gd name="connsiteY40" fmla="*/ 114219 h 238960"/>
              <a:gd name="connsiteX41" fmla="*/ 174030 w 267090"/>
              <a:gd name="connsiteY41" fmla="*/ 107484 h 238960"/>
              <a:gd name="connsiteX42" fmla="*/ 155004 w 267090"/>
              <a:gd name="connsiteY42" fmla="*/ 119195 h 238960"/>
              <a:gd name="connsiteX43" fmla="*/ 157546 w 267090"/>
              <a:gd name="connsiteY43" fmla="*/ 128000 h 238960"/>
              <a:gd name="connsiteX44" fmla="*/ 198886 w 267090"/>
              <a:gd name="connsiteY44" fmla="*/ 192471 h 238960"/>
              <a:gd name="connsiteX45" fmla="*/ 180285 w 267090"/>
              <a:gd name="connsiteY45" fmla="*/ 173224 h 238960"/>
              <a:gd name="connsiteX46" fmla="*/ 198886 w 267090"/>
              <a:gd name="connsiteY46" fmla="*/ 153977 h 238960"/>
              <a:gd name="connsiteX47" fmla="*/ 217487 w 267090"/>
              <a:gd name="connsiteY47" fmla="*/ 173224 h 238960"/>
              <a:gd name="connsiteX48" fmla="*/ 198886 w 267090"/>
              <a:gd name="connsiteY48" fmla="*/ 192471 h 23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67090" h="238960">
                <a:moveTo>
                  <a:pt x="0" y="41702"/>
                </a:moveTo>
                <a:cubicBezTo>
                  <a:pt x="0" y="18670"/>
                  <a:pt x="18670" y="0"/>
                  <a:pt x="41702" y="0"/>
                </a:cubicBezTo>
                <a:lnTo>
                  <a:pt x="214925" y="0"/>
                </a:lnTo>
                <a:cubicBezTo>
                  <a:pt x="237956" y="0"/>
                  <a:pt x="256627" y="18670"/>
                  <a:pt x="256627" y="41702"/>
                </a:cubicBezTo>
                <a:lnTo>
                  <a:pt x="256627" y="113039"/>
                </a:lnTo>
                <a:cubicBezTo>
                  <a:pt x="250926" y="107568"/>
                  <a:pt x="244450" y="102900"/>
                  <a:pt x="237380" y="99214"/>
                </a:cubicBezTo>
                <a:lnTo>
                  <a:pt x="237380" y="41702"/>
                </a:lnTo>
                <a:cubicBezTo>
                  <a:pt x="237380" y="29300"/>
                  <a:pt x="227326" y="19247"/>
                  <a:pt x="214925" y="19247"/>
                </a:cubicBezTo>
                <a:lnTo>
                  <a:pt x="41702" y="19247"/>
                </a:lnTo>
                <a:cubicBezTo>
                  <a:pt x="29300" y="19247"/>
                  <a:pt x="19247" y="29300"/>
                  <a:pt x="19247" y="41702"/>
                </a:cubicBezTo>
                <a:lnTo>
                  <a:pt x="19247" y="163600"/>
                </a:lnTo>
                <a:cubicBezTo>
                  <a:pt x="19247" y="176001"/>
                  <a:pt x="29300" y="186054"/>
                  <a:pt x="41702" y="186054"/>
                </a:cubicBezTo>
                <a:lnTo>
                  <a:pt x="116462" y="186054"/>
                </a:lnTo>
                <a:cubicBezTo>
                  <a:pt x="117499" y="192768"/>
                  <a:pt x="119337" y="199217"/>
                  <a:pt x="121875" y="205301"/>
                </a:cubicBezTo>
                <a:lnTo>
                  <a:pt x="41702" y="205301"/>
                </a:lnTo>
                <a:cubicBezTo>
                  <a:pt x="18670" y="205301"/>
                  <a:pt x="0" y="186630"/>
                  <a:pt x="0" y="163600"/>
                </a:cubicBezTo>
                <a:lnTo>
                  <a:pt x="0" y="41702"/>
                </a:lnTo>
                <a:close/>
                <a:moveTo>
                  <a:pt x="157546" y="128000"/>
                </a:moveTo>
                <a:cubicBezTo>
                  <a:pt x="161585" y="141990"/>
                  <a:pt x="153188" y="156533"/>
                  <a:pt x="139053" y="160030"/>
                </a:cubicBezTo>
                <a:lnTo>
                  <a:pt x="131557" y="161885"/>
                </a:lnTo>
                <a:cubicBezTo>
                  <a:pt x="130981" y="165577"/>
                  <a:pt x="130682" y="169363"/>
                  <a:pt x="130682" y="173224"/>
                </a:cubicBezTo>
                <a:cubicBezTo>
                  <a:pt x="130682" y="177261"/>
                  <a:pt x="131009" y="181219"/>
                  <a:pt x="131639" y="185073"/>
                </a:cubicBezTo>
                <a:lnTo>
                  <a:pt x="138560" y="186740"/>
                </a:lnTo>
                <a:cubicBezTo>
                  <a:pt x="152835" y="190177"/>
                  <a:pt x="161322" y="204869"/>
                  <a:pt x="157166" y="218953"/>
                </a:cubicBezTo>
                <a:lnTo>
                  <a:pt x="154775" y="227052"/>
                </a:lnTo>
                <a:cubicBezTo>
                  <a:pt x="160410" y="232001"/>
                  <a:pt x="166832" y="236018"/>
                  <a:pt x="173818" y="238877"/>
                </a:cubicBezTo>
                <a:lnTo>
                  <a:pt x="180148" y="232221"/>
                </a:lnTo>
                <a:cubicBezTo>
                  <a:pt x="190267" y="221580"/>
                  <a:pt x="207234" y="221583"/>
                  <a:pt x="217347" y="232228"/>
                </a:cubicBezTo>
                <a:lnTo>
                  <a:pt x="223746" y="238960"/>
                </a:lnTo>
                <a:cubicBezTo>
                  <a:pt x="230721" y="236135"/>
                  <a:pt x="237137" y="232155"/>
                  <a:pt x="242774" y="227247"/>
                </a:cubicBezTo>
                <a:lnTo>
                  <a:pt x="240232" y="218446"/>
                </a:lnTo>
                <a:cubicBezTo>
                  <a:pt x="236194" y="204457"/>
                  <a:pt x="244591" y="189913"/>
                  <a:pt x="258725" y="186416"/>
                </a:cubicBezTo>
                <a:lnTo>
                  <a:pt x="266214" y="184563"/>
                </a:lnTo>
                <a:cubicBezTo>
                  <a:pt x="266792" y="180872"/>
                  <a:pt x="267091" y="177084"/>
                  <a:pt x="267091" y="173224"/>
                </a:cubicBezTo>
                <a:cubicBezTo>
                  <a:pt x="267091" y="169185"/>
                  <a:pt x="266762" y="165225"/>
                  <a:pt x="266133" y="161372"/>
                </a:cubicBezTo>
                <a:lnTo>
                  <a:pt x="259217" y="159706"/>
                </a:lnTo>
                <a:cubicBezTo>
                  <a:pt x="244942" y="156269"/>
                  <a:pt x="236457" y="141577"/>
                  <a:pt x="240612" y="127495"/>
                </a:cubicBezTo>
                <a:lnTo>
                  <a:pt x="243001" y="119399"/>
                </a:lnTo>
                <a:cubicBezTo>
                  <a:pt x="237367" y="114450"/>
                  <a:pt x="230945" y="110432"/>
                  <a:pt x="223957" y="107571"/>
                </a:cubicBezTo>
                <a:lnTo>
                  <a:pt x="217630" y="114226"/>
                </a:lnTo>
                <a:cubicBezTo>
                  <a:pt x="207511" y="124866"/>
                  <a:pt x="190545" y="124863"/>
                  <a:pt x="180430" y="114219"/>
                </a:cubicBezTo>
                <a:lnTo>
                  <a:pt x="174030" y="107484"/>
                </a:lnTo>
                <a:cubicBezTo>
                  <a:pt x="167055" y="110310"/>
                  <a:pt x="160641" y="114290"/>
                  <a:pt x="155004" y="119195"/>
                </a:cubicBezTo>
                <a:lnTo>
                  <a:pt x="157546" y="128000"/>
                </a:lnTo>
                <a:close/>
                <a:moveTo>
                  <a:pt x="198886" y="192471"/>
                </a:moveTo>
                <a:cubicBezTo>
                  <a:pt x="188613" y="192471"/>
                  <a:pt x="180285" y="183854"/>
                  <a:pt x="180285" y="173224"/>
                </a:cubicBezTo>
                <a:cubicBezTo>
                  <a:pt x="180285" y="162594"/>
                  <a:pt x="188613" y="153977"/>
                  <a:pt x="198886" y="153977"/>
                </a:cubicBezTo>
                <a:cubicBezTo>
                  <a:pt x="209160" y="153977"/>
                  <a:pt x="217487" y="162594"/>
                  <a:pt x="217487" y="173224"/>
                </a:cubicBezTo>
                <a:cubicBezTo>
                  <a:pt x="217487" y="183854"/>
                  <a:pt x="209160" y="192471"/>
                  <a:pt x="198886" y="192471"/>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61" name="Rectangle 60">
            <a:extLst>
              <a:ext uri="{FF2B5EF4-FFF2-40B4-BE49-F238E27FC236}">
                <a16:creationId xmlns:a16="http://schemas.microsoft.com/office/drawing/2014/main" id="{E872CFAE-C00D-2194-5B37-FE2448507CC5}"/>
              </a:ext>
            </a:extLst>
          </p:cNvPr>
          <p:cNvSpPr/>
          <p:nvPr/>
        </p:nvSpPr>
        <p:spPr>
          <a:xfrm>
            <a:off x="5055040" y="2257804"/>
            <a:ext cx="2178071" cy="276999"/>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635943" fontAlgn="base">
              <a:spcBef>
                <a:spcPct val="0"/>
              </a:spcBef>
              <a:spcAft>
                <a:spcPts val="87"/>
              </a:spcAft>
              <a:defRPr/>
            </a:pPr>
            <a:r>
              <a:rPr lang="en-US" sz="1800">
                <a:solidFill>
                  <a:schemeClr val="bg1"/>
                </a:solidFill>
                <a:latin typeface="+mj-lt"/>
              </a:rPr>
              <a:t>Customize</a:t>
            </a:r>
          </a:p>
        </p:txBody>
      </p:sp>
      <p:sp>
        <p:nvSpPr>
          <p:cNvPr id="76" name="Text Placeholder 11">
            <a:extLst>
              <a:ext uri="{FF2B5EF4-FFF2-40B4-BE49-F238E27FC236}">
                <a16:creationId xmlns:a16="http://schemas.microsoft.com/office/drawing/2014/main" id="{35C84BF8-55AD-2A3E-4E48-6E20C57B5F13}"/>
              </a:ext>
              <a:ext uri="{C183D7F6-B498-43B3-948B-1728B52AA6E4}">
                <adec:decorative xmlns:adec="http://schemas.microsoft.com/office/drawing/2017/decorative" val="0"/>
              </a:ext>
            </a:extLst>
          </p:cNvPr>
          <p:cNvSpPr txBox="1">
            <a:spLocks/>
          </p:cNvSpPr>
          <p:nvPr/>
        </p:nvSpPr>
        <p:spPr>
          <a:xfrm>
            <a:off x="5867402" y="2916746"/>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rgbClr val="FFFFFF"/>
                </a:solidFill>
                <a:effectLst/>
                <a:uLnTx/>
                <a:uFillTx/>
                <a:latin typeface="Segoe Sans Text Semibold"/>
                <a:ea typeface="+mj-ea"/>
                <a:cs typeface="+mj-cs"/>
              </a:rPr>
              <a:t>2</a:t>
            </a:r>
          </a:p>
        </p:txBody>
      </p:sp>
      <p:sp>
        <p:nvSpPr>
          <p:cNvPr id="81" name="Graphic 2" descr="Icon of a gear">
            <a:extLst>
              <a:ext uri="{FF2B5EF4-FFF2-40B4-BE49-F238E27FC236}">
                <a16:creationId xmlns:a16="http://schemas.microsoft.com/office/drawing/2014/main" id="{570ACABF-218F-F4FD-A2E7-F152F6732E47}"/>
              </a:ext>
            </a:extLst>
          </p:cNvPr>
          <p:cNvSpPr/>
          <p:nvPr/>
        </p:nvSpPr>
        <p:spPr>
          <a:xfrm>
            <a:off x="8235018" y="2297906"/>
            <a:ext cx="196794" cy="196794"/>
          </a:xfrm>
          <a:custGeom>
            <a:avLst/>
            <a:gdLst>
              <a:gd name="connsiteX0" fmla="*/ 89274 w 178348"/>
              <a:gd name="connsiteY0" fmla="*/ 0 h 185732"/>
              <a:gd name="connsiteX1" fmla="*/ 110058 w 178348"/>
              <a:gd name="connsiteY1" fmla="*/ 2410 h 185732"/>
              <a:gd name="connsiteX2" fmla="*/ 115601 w 178348"/>
              <a:gd name="connsiteY2" fmla="*/ 8592 h 185732"/>
              <a:gd name="connsiteX3" fmla="*/ 117220 w 178348"/>
              <a:gd name="connsiteY3" fmla="*/ 23136 h 185732"/>
              <a:gd name="connsiteX4" fmla="*/ 131782 w 178348"/>
              <a:gd name="connsiteY4" fmla="*/ 34777 h 185732"/>
              <a:gd name="connsiteX5" fmla="*/ 135575 w 178348"/>
              <a:gd name="connsiteY5" fmla="*/ 33766 h 185732"/>
              <a:gd name="connsiteX6" fmla="*/ 148920 w 178348"/>
              <a:gd name="connsiteY6" fmla="*/ 27908 h 185732"/>
              <a:gd name="connsiteX7" fmla="*/ 157016 w 178348"/>
              <a:gd name="connsiteY7" fmla="*/ 29566 h 185732"/>
              <a:gd name="connsiteX8" fmla="*/ 178009 w 178348"/>
              <a:gd name="connsiteY8" fmla="*/ 65684 h 185732"/>
              <a:gd name="connsiteX9" fmla="*/ 175428 w 178348"/>
              <a:gd name="connsiteY9" fmla="*/ 73543 h 185732"/>
              <a:gd name="connsiteX10" fmla="*/ 163598 w 178348"/>
              <a:gd name="connsiteY10" fmla="*/ 82267 h 185732"/>
              <a:gd name="connsiteX11" fmla="*/ 160784 w 178348"/>
              <a:gd name="connsiteY11" fmla="*/ 100656 h 185732"/>
              <a:gd name="connsiteX12" fmla="*/ 163598 w 178348"/>
              <a:gd name="connsiteY12" fmla="*/ 103470 h 185732"/>
              <a:gd name="connsiteX13" fmla="*/ 175437 w 178348"/>
              <a:gd name="connsiteY13" fmla="*/ 112185 h 185732"/>
              <a:gd name="connsiteX14" fmla="*/ 178028 w 178348"/>
              <a:gd name="connsiteY14" fmla="*/ 120053 h 185732"/>
              <a:gd name="connsiteX15" fmla="*/ 157035 w 178348"/>
              <a:gd name="connsiteY15" fmla="*/ 156172 h 185732"/>
              <a:gd name="connsiteX16" fmla="*/ 148958 w 178348"/>
              <a:gd name="connsiteY16" fmla="*/ 157839 h 185732"/>
              <a:gd name="connsiteX17" fmla="*/ 135556 w 178348"/>
              <a:gd name="connsiteY17" fmla="*/ 151962 h 185732"/>
              <a:gd name="connsiteX18" fmla="*/ 118240 w 178348"/>
              <a:gd name="connsiteY18" fmla="*/ 158722 h 185732"/>
              <a:gd name="connsiteX19" fmla="*/ 117211 w 178348"/>
              <a:gd name="connsiteY19" fmla="*/ 162573 h 185732"/>
              <a:gd name="connsiteX20" fmla="*/ 115601 w 178348"/>
              <a:gd name="connsiteY20" fmla="*/ 177108 h 185732"/>
              <a:gd name="connsiteX21" fmla="*/ 110153 w 178348"/>
              <a:gd name="connsiteY21" fmla="*/ 183271 h 185732"/>
              <a:gd name="connsiteX22" fmla="*/ 68186 w 178348"/>
              <a:gd name="connsiteY22" fmla="*/ 183271 h 185732"/>
              <a:gd name="connsiteX23" fmla="*/ 62737 w 178348"/>
              <a:gd name="connsiteY23" fmla="*/ 177108 h 185732"/>
              <a:gd name="connsiteX24" fmla="*/ 61137 w 178348"/>
              <a:gd name="connsiteY24" fmla="*/ 162592 h 185732"/>
              <a:gd name="connsiteX25" fmla="*/ 46567 w 178348"/>
              <a:gd name="connsiteY25" fmla="*/ 151005 h 185732"/>
              <a:gd name="connsiteX26" fmla="*/ 42792 w 178348"/>
              <a:gd name="connsiteY26" fmla="*/ 152019 h 185732"/>
              <a:gd name="connsiteX27" fmla="*/ 29400 w 178348"/>
              <a:gd name="connsiteY27" fmla="*/ 157886 h 185732"/>
              <a:gd name="connsiteX28" fmla="*/ 21313 w 178348"/>
              <a:gd name="connsiteY28" fmla="*/ 156220 h 185732"/>
              <a:gd name="connsiteX29" fmla="*/ 320 w 178348"/>
              <a:gd name="connsiteY29" fmla="*/ 120063 h 185732"/>
              <a:gd name="connsiteX30" fmla="*/ 2911 w 178348"/>
              <a:gd name="connsiteY30" fmla="*/ 112195 h 185732"/>
              <a:gd name="connsiteX31" fmla="*/ 14751 w 178348"/>
              <a:gd name="connsiteY31" fmla="*/ 103470 h 185732"/>
              <a:gd name="connsiteX32" fmla="*/ 17581 w 178348"/>
              <a:gd name="connsiteY32" fmla="*/ 85097 h 185732"/>
              <a:gd name="connsiteX33" fmla="*/ 14751 w 178348"/>
              <a:gd name="connsiteY33" fmla="*/ 82267 h 185732"/>
              <a:gd name="connsiteX34" fmla="*/ 2911 w 178348"/>
              <a:gd name="connsiteY34" fmla="*/ 73562 h 185732"/>
              <a:gd name="connsiteX35" fmla="*/ 330 w 178348"/>
              <a:gd name="connsiteY35" fmla="*/ 65694 h 185732"/>
              <a:gd name="connsiteX36" fmla="*/ 21323 w 178348"/>
              <a:gd name="connsiteY36" fmla="*/ 29575 h 185732"/>
              <a:gd name="connsiteX37" fmla="*/ 29419 w 178348"/>
              <a:gd name="connsiteY37" fmla="*/ 27918 h 185732"/>
              <a:gd name="connsiteX38" fmla="*/ 42754 w 178348"/>
              <a:gd name="connsiteY38" fmla="*/ 33776 h 185732"/>
              <a:gd name="connsiteX39" fmla="*/ 60130 w 178348"/>
              <a:gd name="connsiteY39" fmla="*/ 26909 h 185732"/>
              <a:gd name="connsiteX40" fmla="*/ 61137 w 178348"/>
              <a:gd name="connsiteY40" fmla="*/ 23127 h 185732"/>
              <a:gd name="connsiteX41" fmla="*/ 62757 w 178348"/>
              <a:gd name="connsiteY41" fmla="*/ 8592 h 185732"/>
              <a:gd name="connsiteX42" fmla="*/ 68310 w 178348"/>
              <a:gd name="connsiteY42" fmla="*/ 2400 h 185732"/>
              <a:gd name="connsiteX43" fmla="*/ 89274 w 178348"/>
              <a:gd name="connsiteY43" fmla="*/ 0 h 185732"/>
              <a:gd name="connsiteX44" fmla="*/ 89274 w 178348"/>
              <a:gd name="connsiteY44" fmla="*/ 14288 h 185732"/>
              <a:gd name="connsiteX45" fmla="*/ 76377 w 178348"/>
              <a:gd name="connsiteY45" fmla="*/ 15402 h 185732"/>
              <a:gd name="connsiteX46" fmla="*/ 75339 w 178348"/>
              <a:gd name="connsiteY46" fmla="*/ 24708 h 185732"/>
              <a:gd name="connsiteX47" fmla="*/ 44984 w 178348"/>
              <a:gd name="connsiteY47" fmla="*/ 48995 h 185732"/>
              <a:gd name="connsiteX48" fmla="*/ 37010 w 178348"/>
              <a:gd name="connsiteY48" fmla="*/ 46863 h 185732"/>
              <a:gd name="connsiteX49" fmla="*/ 28457 w 178348"/>
              <a:gd name="connsiteY49" fmla="*/ 43110 h 185732"/>
              <a:gd name="connsiteX50" fmla="*/ 15617 w 178348"/>
              <a:gd name="connsiteY50" fmla="*/ 65180 h 185732"/>
              <a:gd name="connsiteX51" fmla="*/ 23218 w 178348"/>
              <a:gd name="connsiteY51" fmla="*/ 70771 h 185732"/>
              <a:gd name="connsiteX52" fmla="*/ 29080 w 178348"/>
              <a:gd name="connsiteY52" fmla="*/ 109134 h 185732"/>
              <a:gd name="connsiteX53" fmla="*/ 23218 w 178348"/>
              <a:gd name="connsiteY53" fmla="*/ 114995 h 185732"/>
              <a:gd name="connsiteX54" fmla="*/ 15608 w 178348"/>
              <a:gd name="connsiteY54" fmla="*/ 120596 h 185732"/>
              <a:gd name="connsiteX55" fmla="*/ 28447 w 178348"/>
              <a:gd name="connsiteY55" fmla="*/ 142713 h 185732"/>
              <a:gd name="connsiteX56" fmla="*/ 37068 w 178348"/>
              <a:gd name="connsiteY56" fmla="*/ 138932 h 185732"/>
              <a:gd name="connsiteX57" fmla="*/ 73209 w 178348"/>
              <a:gd name="connsiteY57" fmla="*/ 153105 h 185732"/>
              <a:gd name="connsiteX58" fmla="*/ 75330 w 178348"/>
              <a:gd name="connsiteY58" fmla="*/ 161011 h 185732"/>
              <a:gd name="connsiteX59" fmla="*/ 76377 w 178348"/>
              <a:gd name="connsiteY59" fmla="*/ 170383 h 185732"/>
              <a:gd name="connsiteX60" fmla="*/ 101971 w 178348"/>
              <a:gd name="connsiteY60" fmla="*/ 170383 h 185732"/>
              <a:gd name="connsiteX61" fmla="*/ 103019 w 178348"/>
              <a:gd name="connsiteY61" fmla="*/ 161011 h 185732"/>
              <a:gd name="connsiteX62" fmla="*/ 133318 w 178348"/>
              <a:gd name="connsiteY62" fmla="*/ 136761 h 185732"/>
              <a:gd name="connsiteX63" fmla="*/ 141290 w 178348"/>
              <a:gd name="connsiteY63" fmla="*/ 138894 h 185732"/>
              <a:gd name="connsiteX64" fmla="*/ 149910 w 178348"/>
              <a:gd name="connsiteY64" fmla="*/ 142665 h 185732"/>
              <a:gd name="connsiteX65" fmla="*/ 162740 w 178348"/>
              <a:gd name="connsiteY65" fmla="*/ 120587 h 185732"/>
              <a:gd name="connsiteX66" fmla="*/ 155140 w 178348"/>
              <a:gd name="connsiteY66" fmla="*/ 114986 h 185732"/>
              <a:gd name="connsiteX67" fmla="*/ 149278 w 178348"/>
              <a:gd name="connsiteY67" fmla="*/ 76623 h 185732"/>
              <a:gd name="connsiteX68" fmla="*/ 155140 w 178348"/>
              <a:gd name="connsiteY68" fmla="*/ 70761 h 185732"/>
              <a:gd name="connsiteX69" fmla="*/ 162721 w 178348"/>
              <a:gd name="connsiteY69" fmla="*/ 65170 h 185732"/>
              <a:gd name="connsiteX70" fmla="*/ 149882 w 178348"/>
              <a:gd name="connsiteY70" fmla="*/ 43101 h 185732"/>
              <a:gd name="connsiteX71" fmla="*/ 141347 w 178348"/>
              <a:gd name="connsiteY71" fmla="*/ 46844 h 185732"/>
              <a:gd name="connsiteX72" fmla="*/ 105167 w 178348"/>
              <a:gd name="connsiteY72" fmla="*/ 32696 h 185732"/>
              <a:gd name="connsiteX73" fmla="*/ 103028 w 178348"/>
              <a:gd name="connsiteY73" fmla="*/ 24708 h 185732"/>
              <a:gd name="connsiteX74" fmla="*/ 101980 w 178348"/>
              <a:gd name="connsiteY74" fmla="*/ 15411 h 185732"/>
              <a:gd name="connsiteX75" fmla="*/ 89284 w 178348"/>
              <a:gd name="connsiteY75" fmla="*/ 14297 h 185732"/>
              <a:gd name="connsiteX76" fmla="*/ 89160 w 178348"/>
              <a:gd name="connsiteY76" fmla="*/ 57150 h 185732"/>
              <a:gd name="connsiteX77" fmla="*/ 124879 w 178348"/>
              <a:gd name="connsiteY77" fmla="*/ 92869 h 185732"/>
              <a:gd name="connsiteX78" fmla="*/ 89160 w 178348"/>
              <a:gd name="connsiteY78" fmla="*/ 128588 h 185732"/>
              <a:gd name="connsiteX79" fmla="*/ 53441 w 178348"/>
              <a:gd name="connsiteY79" fmla="*/ 92869 h 185732"/>
              <a:gd name="connsiteX80" fmla="*/ 89160 w 178348"/>
              <a:gd name="connsiteY80" fmla="*/ 57150 h 185732"/>
              <a:gd name="connsiteX81" fmla="*/ 89160 w 178348"/>
              <a:gd name="connsiteY81" fmla="*/ 71438 h 185732"/>
              <a:gd name="connsiteX82" fmla="*/ 67729 w 178348"/>
              <a:gd name="connsiteY82" fmla="*/ 92869 h 185732"/>
              <a:gd name="connsiteX83" fmla="*/ 89160 w 178348"/>
              <a:gd name="connsiteY83" fmla="*/ 114300 h 185732"/>
              <a:gd name="connsiteX84" fmla="*/ 110591 w 178348"/>
              <a:gd name="connsiteY84" fmla="*/ 92869 h 185732"/>
              <a:gd name="connsiteX85" fmla="*/ 89160 w 178348"/>
              <a:gd name="connsiteY85" fmla="*/ 71438 h 1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78348" h="185732">
                <a:moveTo>
                  <a:pt x="89274" y="0"/>
                </a:moveTo>
                <a:cubicBezTo>
                  <a:pt x="96265" y="76"/>
                  <a:pt x="103228" y="886"/>
                  <a:pt x="110058" y="2410"/>
                </a:cubicBezTo>
                <a:cubicBezTo>
                  <a:pt x="113036" y="3075"/>
                  <a:pt x="115263" y="5558"/>
                  <a:pt x="115601" y="8592"/>
                </a:cubicBezTo>
                <a:lnTo>
                  <a:pt x="117220" y="23136"/>
                </a:lnTo>
                <a:cubicBezTo>
                  <a:pt x="118027" y="30372"/>
                  <a:pt x="124547" y="35584"/>
                  <a:pt x="131782" y="34777"/>
                </a:cubicBezTo>
                <a:cubicBezTo>
                  <a:pt x="133090" y="34631"/>
                  <a:pt x="134368" y="34290"/>
                  <a:pt x="135575" y="33766"/>
                </a:cubicBezTo>
                <a:lnTo>
                  <a:pt x="148920" y="27908"/>
                </a:lnTo>
                <a:cubicBezTo>
                  <a:pt x="151696" y="26685"/>
                  <a:pt x="154943" y="27350"/>
                  <a:pt x="157016" y="29566"/>
                </a:cubicBezTo>
                <a:cubicBezTo>
                  <a:pt x="166654" y="39863"/>
                  <a:pt x="173832" y="52212"/>
                  <a:pt x="178009" y="65684"/>
                </a:cubicBezTo>
                <a:cubicBezTo>
                  <a:pt x="178906" y="68586"/>
                  <a:pt x="177871" y="71738"/>
                  <a:pt x="175428" y="73543"/>
                </a:cubicBezTo>
                <a:lnTo>
                  <a:pt x="163598" y="82267"/>
                </a:lnTo>
                <a:cubicBezTo>
                  <a:pt x="157743" y="86568"/>
                  <a:pt x="156483" y="94801"/>
                  <a:pt x="160784" y="100656"/>
                </a:cubicBezTo>
                <a:cubicBezTo>
                  <a:pt x="161574" y="101731"/>
                  <a:pt x="162522" y="102680"/>
                  <a:pt x="163598" y="103470"/>
                </a:cubicBezTo>
                <a:lnTo>
                  <a:pt x="175437" y="112185"/>
                </a:lnTo>
                <a:cubicBezTo>
                  <a:pt x="177888" y="113989"/>
                  <a:pt x="178928" y="117146"/>
                  <a:pt x="178028" y="120053"/>
                </a:cubicBezTo>
                <a:cubicBezTo>
                  <a:pt x="173849" y="133524"/>
                  <a:pt x="166672" y="145873"/>
                  <a:pt x="157035" y="156172"/>
                </a:cubicBezTo>
                <a:cubicBezTo>
                  <a:pt x="154967" y="158383"/>
                  <a:pt x="151731" y="159050"/>
                  <a:pt x="148958" y="157839"/>
                </a:cubicBezTo>
                <a:lnTo>
                  <a:pt x="135556" y="151962"/>
                </a:lnTo>
                <a:cubicBezTo>
                  <a:pt x="128908" y="149046"/>
                  <a:pt x="121154" y="152073"/>
                  <a:pt x="118240" y="158722"/>
                </a:cubicBezTo>
                <a:cubicBezTo>
                  <a:pt x="117703" y="159946"/>
                  <a:pt x="117356" y="161244"/>
                  <a:pt x="117211" y="162573"/>
                </a:cubicBezTo>
                <a:lnTo>
                  <a:pt x="115601" y="177108"/>
                </a:lnTo>
                <a:cubicBezTo>
                  <a:pt x="115269" y="180106"/>
                  <a:pt x="113089" y="182573"/>
                  <a:pt x="110153" y="183271"/>
                </a:cubicBezTo>
                <a:cubicBezTo>
                  <a:pt x="96356" y="186553"/>
                  <a:pt x="81983" y="186553"/>
                  <a:pt x="68186" y="183271"/>
                </a:cubicBezTo>
                <a:cubicBezTo>
                  <a:pt x="65251" y="182573"/>
                  <a:pt x="63070" y="180106"/>
                  <a:pt x="62737" y="177108"/>
                </a:cubicBezTo>
                <a:lnTo>
                  <a:pt x="61137" y="162592"/>
                </a:lnTo>
                <a:cubicBezTo>
                  <a:pt x="60314" y="155369"/>
                  <a:pt x="53790" y="150181"/>
                  <a:pt x="46567" y="151005"/>
                </a:cubicBezTo>
                <a:cubicBezTo>
                  <a:pt x="45265" y="151153"/>
                  <a:pt x="43993" y="151495"/>
                  <a:pt x="42792" y="152019"/>
                </a:cubicBezTo>
                <a:lnTo>
                  <a:pt x="29400" y="157886"/>
                </a:lnTo>
                <a:cubicBezTo>
                  <a:pt x="26624" y="159103"/>
                  <a:pt x="23382" y="158434"/>
                  <a:pt x="21313" y="156220"/>
                </a:cubicBezTo>
                <a:cubicBezTo>
                  <a:pt x="11671" y="145910"/>
                  <a:pt x="4493" y="133547"/>
                  <a:pt x="320" y="120063"/>
                </a:cubicBezTo>
                <a:cubicBezTo>
                  <a:pt x="-580" y="117156"/>
                  <a:pt x="460" y="113998"/>
                  <a:pt x="2911" y="112195"/>
                </a:cubicBezTo>
                <a:lnTo>
                  <a:pt x="14751" y="103470"/>
                </a:lnTo>
                <a:cubicBezTo>
                  <a:pt x="20605" y="99178"/>
                  <a:pt x="21873" y="90952"/>
                  <a:pt x="17581" y="85097"/>
                </a:cubicBezTo>
                <a:cubicBezTo>
                  <a:pt x="16787" y="84015"/>
                  <a:pt x="15833" y="83061"/>
                  <a:pt x="14751" y="82267"/>
                </a:cubicBezTo>
                <a:lnTo>
                  <a:pt x="2911" y="73562"/>
                </a:lnTo>
                <a:cubicBezTo>
                  <a:pt x="463" y="71756"/>
                  <a:pt x="-573" y="68599"/>
                  <a:pt x="330" y="65694"/>
                </a:cubicBezTo>
                <a:cubicBezTo>
                  <a:pt x="4507" y="52222"/>
                  <a:pt x="11684" y="39873"/>
                  <a:pt x="21323" y="29575"/>
                </a:cubicBezTo>
                <a:cubicBezTo>
                  <a:pt x="23396" y="27359"/>
                  <a:pt x="26642" y="26695"/>
                  <a:pt x="29419" y="27918"/>
                </a:cubicBezTo>
                <a:lnTo>
                  <a:pt x="42754" y="33776"/>
                </a:lnTo>
                <a:cubicBezTo>
                  <a:pt x="49448" y="36678"/>
                  <a:pt x="57228" y="33603"/>
                  <a:pt x="60130" y="26909"/>
                </a:cubicBezTo>
                <a:cubicBezTo>
                  <a:pt x="60652" y="25705"/>
                  <a:pt x="60991" y="24430"/>
                  <a:pt x="61137" y="23127"/>
                </a:cubicBezTo>
                <a:lnTo>
                  <a:pt x="62757" y="8592"/>
                </a:lnTo>
                <a:cubicBezTo>
                  <a:pt x="63092" y="5552"/>
                  <a:pt x="65324" y="3063"/>
                  <a:pt x="68310" y="2400"/>
                </a:cubicBezTo>
                <a:cubicBezTo>
                  <a:pt x="75139" y="886"/>
                  <a:pt x="82121" y="86"/>
                  <a:pt x="89274" y="0"/>
                </a:cubicBezTo>
                <a:close/>
                <a:moveTo>
                  <a:pt x="89274" y="14288"/>
                </a:moveTo>
                <a:cubicBezTo>
                  <a:pt x="84954" y="14338"/>
                  <a:pt x="80643" y="14711"/>
                  <a:pt x="76377" y="15402"/>
                </a:cubicBezTo>
                <a:lnTo>
                  <a:pt x="75339" y="24708"/>
                </a:lnTo>
                <a:cubicBezTo>
                  <a:pt x="73664" y="39797"/>
                  <a:pt x="60073" y="50671"/>
                  <a:pt x="44984" y="48995"/>
                </a:cubicBezTo>
                <a:cubicBezTo>
                  <a:pt x="42234" y="48690"/>
                  <a:pt x="39546" y="47971"/>
                  <a:pt x="37010" y="46863"/>
                </a:cubicBezTo>
                <a:lnTo>
                  <a:pt x="28457" y="43110"/>
                </a:lnTo>
                <a:cubicBezTo>
                  <a:pt x="23009" y="49722"/>
                  <a:pt x="18672" y="57176"/>
                  <a:pt x="15617" y="65180"/>
                </a:cubicBezTo>
                <a:lnTo>
                  <a:pt x="23218" y="70771"/>
                </a:lnTo>
                <a:cubicBezTo>
                  <a:pt x="35431" y="79746"/>
                  <a:pt x="38055" y="96922"/>
                  <a:pt x="29080" y="109134"/>
                </a:cubicBezTo>
                <a:cubicBezTo>
                  <a:pt x="27434" y="111373"/>
                  <a:pt x="25458" y="113349"/>
                  <a:pt x="23218" y="114995"/>
                </a:cubicBezTo>
                <a:lnTo>
                  <a:pt x="15608" y="120596"/>
                </a:lnTo>
                <a:cubicBezTo>
                  <a:pt x="18656" y="128616"/>
                  <a:pt x="22999" y="136084"/>
                  <a:pt x="28447" y="142713"/>
                </a:cubicBezTo>
                <a:lnTo>
                  <a:pt x="37068" y="138932"/>
                </a:lnTo>
                <a:cubicBezTo>
                  <a:pt x="50962" y="132865"/>
                  <a:pt x="67143" y="139211"/>
                  <a:pt x="73209" y="153105"/>
                </a:cubicBezTo>
                <a:cubicBezTo>
                  <a:pt x="74308" y="155619"/>
                  <a:pt x="75022" y="158285"/>
                  <a:pt x="75330" y="161011"/>
                </a:cubicBezTo>
                <a:lnTo>
                  <a:pt x="76377" y="170383"/>
                </a:lnTo>
                <a:cubicBezTo>
                  <a:pt x="84845" y="171812"/>
                  <a:pt x="93503" y="171812"/>
                  <a:pt x="101971" y="170383"/>
                </a:cubicBezTo>
                <a:lnTo>
                  <a:pt x="103019" y="161011"/>
                </a:lnTo>
                <a:cubicBezTo>
                  <a:pt x="104689" y="145948"/>
                  <a:pt x="118254" y="135090"/>
                  <a:pt x="133318" y="136761"/>
                </a:cubicBezTo>
                <a:cubicBezTo>
                  <a:pt x="136068" y="137066"/>
                  <a:pt x="138756" y="137785"/>
                  <a:pt x="141290" y="138894"/>
                </a:cubicBezTo>
                <a:lnTo>
                  <a:pt x="149910" y="142665"/>
                </a:lnTo>
                <a:cubicBezTo>
                  <a:pt x="155356" y="136050"/>
                  <a:pt x="159689" y="128593"/>
                  <a:pt x="162740" y="120587"/>
                </a:cubicBezTo>
                <a:lnTo>
                  <a:pt x="155140" y="114986"/>
                </a:lnTo>
                <a:cubicBezTo>
                  <a:pt x="142928" y="106010"/>
                  <a:pt x="140303" y="88835"/>
                  <a:pt x="149278" y="76623"/>
                </a:cubicBezTo>
                <a:cubicBezTo>
                  <a:pt x="150924" y="74384"/>
                  <a:pt x="152900" y="72407"/>
                  <a:pt x="155140" y="70761"/>
                </a:cubicBezTo>
                <a:lnTo>
                  <a:pt x="162721" y="65170"/>
                </a:lnTo>
                <a:cubicBezTo>
                  <a:pt x="159667" y="57166"/>
                  <a:pt x="155330" y="49712"/>
                  <a:pt x="149882" y="43101"/>
                </a:cubicBezTo>
                <a:lnTo>
                  <a:pt x="141347" y="46844"/>
                </a:lnTo>
                <a:cubicBezTo>
                  <a:pt x="127449" y="52928"/>
                  <a:pt x="111251" y="46594"/>
                  <a:pt x="105167" y="32696"/>
                </a:cubicBezTo>
                <a:cubicBezTo>
                  <a:pt x="104055" y="30156"/>
                  <a:pt x="103334" y="27463"/>
                  <a:pt x="103028" y="24708"/>
                </a:cubicBezTo>
                <a:lnTo>
                  <a:pt x="101980" y="15411"/>
                </a:lnTo>
                <a:cubicBezTo>
                  <a:pt x="97782" y="14725"/>
                  <a:pt x="93538" y="14352"/>
                  <a:pt x="89284" y="14297"/>
                </a:cubicBezTo>
                <a:close/>
                <a:moveTo>
                  <a:pt x="89160" y="57150"/>
                </a:moveTo>
                <a:cubicBezTo>
                  <a:pt x="108887" y="57150"/>
                  <a:pt x="124879" y="73142"/>
                  <a:pt x="124879" y="92869"/>
                </a:cubicBezTo>
                <a:cubicBezTo>
                  <a:pt x="124879" y="112596"/>
                  <a:pt x="108887" y="128588"/>
                  <a:pt x="89160" y="128588"/>
                </a:cubicBezTo>
                <a:cubicBezTo>
                  <a:pt x="69433" y="128588"/>
                  <a:pt x="53441" y="112596"/>
                  <a:pt x="53441" y="92869"/>
                </a:cubicBezTo>
                <a:cubicBezTo>
                  <a:pt x="53441" y="73142"/>
                  <a:pt x="69433" y="57150"/>
                  <a:pt x="89160" y="57150"/>
                </a:cubicBezTo>
                <a:close/>
                <a:moveTo>
                  <a:pt x="89160" y="71438"/>
                </a:moveTo>
                <a:cubicBezTo>
                  <a:pt x="77324" y="71438"/>
                  <a:pt x="67729" y="81033"/>
                  <a:pt x="67729" y="92869"/>
                </a:cubicBezTo>
                <a:cubicBezTo>
                  <a:pt x="67729" y="104705"/>
                  <a:pt x="77324" y="114300"/>
                  <a:pt x="89160" y="114300"/>
                </a:cubicBezTo>
                <a:cubicBezTo>
                  <a:pt x="100996" y="114300"/>
                  <a:pt x="110591" y="104705"/>
                  <a:pt x="110591" y="92869"/>
                </a:cubicBezTo>
                <a:cubicBezTo>
                  <a:pt x="110591" y="81033"/>
                  <a:pt x="100996" y="71438"/>
                  <a:pt x="89160" y="71438"/>
                </a:cubicBezTo>
                <a:close/>
              </a:path>
            </a:pathLst>
          </a:custGeom>
          <a:gradFill>
            <a:gsLst>
              <a:gs pos="0">
                <a:schemeClr val="accent2"/>
              </a:gs>
              <a:gs pos="100000">
                <a:schemeClr val="accent6"/>
              </a:gs>
            </a:gsLst>
            <a:lin ang="5400000" scaled="1"/>
          </a:gradFill>
          <a:ln w="27384" cap="flat">
            <a:noFill/>
            <a:prstDash val="solid"/>
            <a:miter/>
          </a:ln>
        </p:spPr>
        <p:txBody>
          <a:bodyPr rtlCol="0" anchor="ctr"/>
          <a:lstStyle/>
          <a:p>
            <a:pPr defTabSz="914400"/>
            <a:endParaRPr lang="en-US" sz="1800">
              <a:solidFill>
                <a:prstClr val="black"/>
              </a:solidFill>
              <a:latin typeface="Segoe Sans Text"/>
            </a:endParaRPr>
          </a:p>
        </p:txBody>
      </p:sp>
      <p:sp>
        <p:nvSpPr>
          <p:cNvPr id="69" name="Rectangle 68">
            <a:extLst>
              <a:ext uri="{FF2B5EF4-FFF2-40B4-BE49-F238E27FC236}">
                <a16:creationId xmlns:a16="http://schemas.microsoft.com/office/drawing/2014/main" id="{AA8A5430-CACF-6646-0F7A-B56255518332}"/>
              </a:ext>
            </a:extLst>
          </p:cNvPr>
          <p:cNvSpPr/>
          <p:nvPr/>
        </p:nvSpPr>
        <p:spPr>
          <a:xfrm>
            <a:off x="8643172" y="2257804"/>
            <a:ext cx="2178071" cy="276999"/>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635943" fontAlgn="base">
              <a:spcBef>
                <a:spcPct val="0"/>
              </a:spcBef>
              <a:spcAft>
                <a:spcPts val="87"/>
              </a:spcAft>
              <a:defRPr/>
            </a:pPr>
            <a:r>
              <a:rPr lang="en-US" sz="1800">
                <a:solidFill>
                  <a:schemeClr val="bg1"/>
                </a:solidFill>
                <a:latin typeface="+mj-lt"/>
              </a:rPr>
              <a:t>Build</a:t>
            </a:r>
          </a:p>
        </p:txBody>
      </p:sp>
      <p:sp>
        <p:nvSpPr>
          <p:cNvPr id="77" name="Text Placeholder 11">
            <a:extLst>
              <a:ext uri="{FF2B5EF4-FFF2-40B4-BE49-F238E27FC236}">
                <a16:creationId xmlns:a16="http://schemas.microsoft.com/office/drawing/2014/main" id="{B7996EF8-1877-24AF-246D-95BEA3CEE764}"/>
              </a:ext>
              <a:ext uri="{C183D7F6-B498-43B3-948B-1728B52AA6E4}">
                <adec:decorative xmlns:adec="http://schemas.microsoft.com/office/drawing/2017/decorative" val="0"/>
              </a:ext>
            </a:extLst>
          </p:cNvPr>
          <p:cNvSpPr txBox="1">
            <a:spLocks/>
          </p:cNvSpPr>
          <p:nvPr/>
        </p:nvSpPr>
        <p:spPr>
          <a:xfrm>
            <a:off x="9455535" y="2916746"/>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rgbClr val="FFFFFF"/>
                </a:solidFill>
                <a:effectLst/>
                <a:uLnTx/>
                <a:uFillTx/>
                <a:latin typeface="Segoe Sans Text Semibold"/>
                <a:ea typeface="+mj-ea"/>
                <a:cs typeface="+mj-cs"/>
              </a:rPr>
              <a:t>3</a:t>
            </a:r>
          </a:p>
        </p:txBody>
      </p:sp>
      <p:sp>
        <p:nvSpPr>
          <p:cNvPr id="4" name="Rectangle 3">
            <a:extLst>
              <a:ext uri="{FF2B5EF4-FFF2-40B4-BE49-F238E27FC236}">
                <a16:creationId xmlns:a16="http://schemas.microsoft.com/office/drawing/2014/main" id="{6E868F68-8B4A-0430-0114-332AA435343C}"/>
              </a:ext>
            </a:extLst>
          </p:cNvPr>
          <p:cNvSpPr/>
          <p:nvPr/>
        </p:nvSpPr>
        <p:spPr bwMode="auto">
          <a:xfrm>
            <a:off x="999108" y="3576144"/>
            <a:ext cx="3017520"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742">
              <a:spcBef>
                <a:spcPts val="1200"/>
              </a:spcBef>
              <a:defRPr/>
            </a:pPr>
            <a:r>
              <a:rPr lang="en-US" sz="1600">
                <a:solidFill>
                  <a:schemeClr val="tx1"/>
                </a:solidFill>
                <a:latin typeface="+mj-lt"/>
              </a:rPr>
              <a:t>Unlock productivity </a:t>
            </a:r>
            <a:br>
              <a:rPr lang="en-US" sz="1600">
                <a:solidFill>
                  <a:schemeClr val="tx1"/>
                </a:solidFill>
                <a:latin typeface="+mj-lt"/>
              </a:rPr>
            </a:br>
            <a:r>
              <a:rPr lang="en-US" sz="1600">
                <a:solidFill>
                  <a:schemeClr val="tx1"/>
                </a:solidFill>
                <a:latin typeface="+mj-lt"/>
              </a:rPr>
              <a:t>out-of-the-box</a:t>
            </a:r>
            <a:endParaRPr lang="en-US" sz="1600">
              <a:solidFill>
                <a:schemeClr val="tx1"/>
              </a:solidFill>
            </a:endParaRPr>
          </a:p>
        </p:txBody>
      </p:sp>
      <p:sp>
        <p:nvSpPr>
          <p:cNvPr id="5" name="Rectangle 4">
            <a:extLst>
              <a:ext uri="{FF2B5EF4-FFF2-40B4-BE49-F238E27FC236}">
                <a16:creationId xmlns:a16="http://schemas.microsoft.com/office/drawing/2014/main" id="{074C4375-9F1D-8848-217D-87002FA95AA3}"/>
              </a:ext>
            </a:extLst>
          </p:cNvPr>
          <p:cNvSpPr/>
          <p:nvPr/>
        </p:nvSpPr>
        <p:spPr bwMode="auto">
          <a:xfrm>
            <a:off x="999108" y="4302869"/>
            <a:ext cx="3017520" cy="4308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742">
              <a:spcBef>
                <a:spcPts val="1200"/>
              </a:spcBef>
              <a:defRPr/>
            </a:pPr>
            <a:r>
              <a:rPr lang="en-US" sz="1400">
                <a:solidFill>
                  <a:schemeClr val="tx1"/>
                </a:solidFill>
              </a:rPr>
              <a:t>Copilot, Copilot for M365, </a:t>
            </a:r>
            <a:br>
              <a:rPr lang="en-US" sz="1400">
                <a:solidFill>
                  <a:schemeClr val="tx1"/>
                </a:solidFill>
              </a:rPr>
            </a:br>
            <a:r>
              <a:rPr lang="en-US" sz="1400">
                <a:solidFill>
                  <a:schemeClr val="tx1"/>
                </a:solidFill>
              </a:rPr>
              <a:t>Copilot for Sales, Service, Finance</a:t>
            </a:r>
          </a:p>
        </p:txBody>
      </p:sp>
      <p:sp>
        <p:nvSpPr>
          <p:cNvPr id="6" name="Rectangle 5">
            <a:extLst>
              <a:ext uri="{FF2B5EF4-FFF2-40B4-BE49-F238E27FC236}">
                <a16:creationId xmlns:a16="http://schemas.microsoft.com/office/drawing/2014/main" id="{9705D015-8B39-B714-1ACA-A92F437B9A05}"/>
              </a:ext>
            </a:extLst>
          </p:cNvPr>
          <p:cNvSpPr/>
          <p:nvPr/>
        </p:nvSpPr>
        <p:spPr bwMode="auto">
          <a:xfrm>
            <a:off x="4516870" y="3576144"/>
            <a:ext cx="3158264"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742">
              <a:spcBef>
                <a:spcPts val="1200"/>
              </a:spcBef>
              <a:defRPr/>
            </a:pPr>
            <a:r>
              <a:rPr lang="en-US" sz="1600">
                <a:solidFill>
                  <a:schemeClr val="tx1"/>
                </a:solidFill>
                <a:latin typeface="+mj-lt"/>
              </a:rPr>
              <a:t>Tailor your data, systems, and workflows via Copilot extensions</a:t>
            </a:r>
            <a:endParaRPr lang="en-US" sz="1600">
              <a:solidFill>
                <a:schemeClr val="tx1"/>
              </a:solidFill>
            </a:endParaRPr>
          </a:p>
        </p:txBody>
      </p:sp>
      <p:sp>
        <p:nvSpPr>
          <p:cNvPr id="7" name="Rectangle 6">
            <a:extLst>
              <a:ext uri="{FF2B5EF4-FFF2-40B4-BE49-F238E27FC236}">
                <a16:creationId xmlns:a16="http://schemas.microsoft.com/office/drawing/2014/main" id="{B5BD9720-BA1D-2B6D-F7F1-4599610CE2C0}"/>
              </a:ext>
            </a:extLst>
          </p:cNvPr>
          <p:cNvSpPr/>
          <p:nvPr/>
        </p:nvSpPr>
        <p:spPr bwMode="auto">
          <a:xfrm>
            <a:off x="4587242" y="4302869"/>
            <a:ext cx="301752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742">
              <a:spcBef>
                <a:spcPts val="1200"/>
              </a:spcBef>
              <a:defRPr/>
            </a:pPr>
            <a:r>
              <a:rPr lang="en-US" sz="1400">
                <a:solidFill>
                  <a:schemeClr val="tx1"/>
                </a:solidFill>
              </a:rPr>
              <a:t>Copilot plug-ins and extensions</a:t>
            </a:r>
          </a:p>
        </p:txBody>
      </p:sp>
      <p:sp>
        <p:nvSpPr>
          <p:cNvPr id="17" name="Rectangle 16">
            <a:extLst>
              <a:ext uri="{FF2B5EF4-FFF2-40B4-BE49-F238E27FC236}">
                <a16:creationId xmlns:a16="http://schemas.microsoft.com/office/drawing/2014/main" id="{C3A07117-6173-3ED9-5564-1C86CC4184B0}"/>
              </a:ext>
            </a:extLst>
          </p:cNvPr>
          <p:cNvSpPr/>
          <p:nvPr/>
        </p:nvSpPr>
        <p:spPr bwMode="auto">
          <a:xfrm>
            <a:off x="8175375" y="3576144"/>
            <a:ext cx="3017520"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742">
              <a:spcBef>
                <a:spcPts val="1200"/>
              </a:spcBef>
              <a:defRPr/>
            </a:pPr>
            <a:r>
              <a:rPr lang="en-US" sz="1600">
                <a:solidFill>
                  <a:schemeClr val="tx1"/>
                </a:solidFill>
                <a:latin typeface="+mj-lt"/>
              </a:rPr>
              <a:t>Create managed copilots with a guided, low-code experience</a:t>
            </a:r>
            <a:endParaRPr lang="en-US" sz="1600">
              <a:solidFill>
                <a:schemeClr val="tx1"/>
              </a:solidFill>
            </a:endParaRPr>
          </a:p>
        </p:txBody>
      </p:sp>
      <p:sp>
        <p:nvSpPr>
          <p:cNvPr id="18" name="Rectangle 17">
            <a:extLst>
              <a:ext uri="{FF2B5EF4-FFF2-40B4-BE49-F238E27FC236}">
                <a16:creationId xmlns:a16="http://schemas.microsoft.com/office/drawing/2014/main" id="{12E81138-B64B-5DCB-4365-42C7614D5CD2}"/>
              </a:ext>
            </a:extLst>
          </p:cNvPr>
          <p:cNvSpPr/>
          <p:nvPr/>
        </p:nvSpPr>
        <p:spPr bwMode="auto">
          <a:xfrm>
            <a:off x="8175375" y="4302869"/>
            <a:ext cx="301752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932742">
              <a:spcBef>
                <a:spcPts val="1200"/>
              </a:spcBef>
              <a:defRPr/>
            </a:pPr>
            <a:r>
              <a:rPr lang="en-US" sz="1400">
                <a:solidFill>
                  <a:schemeClr val="tx1"/>
                </a:solidFill>
              </a:rPr>
              <a:t>Custom copilots, Copilot Studio</a:t>
            </a:r>
          </a:p>
        </p:txBody>
      </p:sp>
    </p:spTree>
    <p:custDataLst>
      <p:tags r:id="rId1"/>
    </p:custDataLst>
    <p:extLst>
      <p:ext uri="{BB962C8B-B14F-4D97-AF65-F5344CB8AC3E}">
        <p14:creationId xmlns:p14="http://schemas.microsoft.com/office/powerpoint/2010/main" val="195138605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0C6162C-C7C0-EAE6-58B6-4AF2FED135FB}"/>
              </a:ext>
              <a:ext uri="{C183D7F6-B498-43B3-948B-1728B52AA6E4}">
                <adec:decorative xmlns:adec="http://schemas.microsoft.com/office/drawing/2017/decorative" val="1"/>
              </a:ext>
            </a:extLst>
          </p:cNvPr>
          <p:cNvGrpSpPr/>
          <p:nvPr/>
        </p:nvGrpSpPr>
        <p:grpSpPr>
          <a:xfrm>
            <a:off x="495300" y="1242940"/>
            <a:ext cx="11201400" cy="5043559"/>
            <a:chOff x="495300" y="1242940"/>
            <a:chExt cx="11201400" cy="5043559"/>
          </a:xfrm>
        </p:grpSpPr>
        <p:sp>
          <p:nvSpPr>
            <p:cNvPr id="14" name="!!Rectangle: Rounded Corners 5">
              <a:extLst>
                <a:ext uri="{FF2B5EF4-FFF2-40B4-BE49-F238E27FC236}">
                  <a16:creationId xmlns:a16="http://schemas.microsoft.com/office/drawing/2014/main" id="{0E5DBE72-0E5A-35B8-D2D2-2342A1248722}"/>
                </a:ext>
                <a:ext uri="{C183D7F6-B498-43B3-948B-1728B52AA6E4}">
                  <adec:decorative xmlns:adec="http://schemas.microsoft.com/office/drawing/2017/decorative" val="1"/>
                </a:ext>
              </a:extLst>
            </p:cNvPr>
            <p:cNvSpPr>
              <a:spLocks/>
            </p:cNvSpPr>
            <p:nvPr/>
          </p:nvSpPr>
          <p:spPr>
            <a:xfrm>
              <a:off x="495300" y="1242940"/>
              <a:ext cx="11201400" cy="5043559"/>
            </a:xfrm>
            <a:prstGeom prst="roundRect">
              <a:avLst>
                <a:gd name="adj" fmla="val 4025"/>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15" name="Rectangle: Rounded Corners 14">
              <a:extLst>
                <a:ext uri="{FF2B5EF4-FFF2-40B4-BE49-F238E27FC236}">
                  <a16:creationId xmlns:a16="http://schemas.microsoft.com/office/drawing/2014/main" id="{93677303-892D-60DE-534B-FD83049644A3}"/>
                </a:ext>
                <a:ext uri="{C183D7F6-B498-43B3-948B-1728B52AA6E4}">
                  <adec:decorative xmlns:adec="http://schemas.microsoft.com/office/drawing/2017/decorative" val="1"/>
                </a:ext>
              </a:extLst>
            </p:cNvPr>
            <p:cNvSpPr>
              <a:spLocks/>
            </p:cNvSpPr>
            <p:nvPr/>
          </p:nvSpPr>
          <p:spPr>
            <a:xfrm>
              <a:off x="647944" y="1389586"/>
              <a:ext cx="10896112" cy="2875233"/>
            </a:xfrm>
            <a:prstGeom prst="roundRect">
              <a:avLst>
                <a:gd name="adj" fmla="val 3447"/>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grpSp>
          <p:nvGrpSpPr>
            <p:cNvPr id="61" name="Group 60">
              <a:extLst>
                <a:ext uri="{FF2B5EF4-FFF2-40B4-BE49-F238E27FC236}">
                  <a16:creationId xmlns:a16="http://schemas.microsoft.com/office/drawing/2014/main" id="{8A37C5D1-3F4A-391B-7F6C-19A6813FD7F1}"/>
                </a:ext>
              </a:extLst>
            </p:cNvPr>
            <p:cNvGrpSpPr/>
            <p:nvPr/>
          </p:nvGrpSpPr>
          <p:grpSpPr>
            <a:xfrm>
              <a:off x="4279981" y="3203101"/>
              <a:ext cx="3632037" cy="861774"/>
              <a:chOff x="4279981" y="3232129"/>
              <a:chExt cx="3632037" cy="1662275"/>
            </a:xfrm>
          </p:grpSpPr>
          <p:cxnSp>
            <p:nvCxnSpPr>
              <p:cNvPr id="20" name="Straight Connector 19">
                <a:extLst>
                  <a:ext uri="{FF2B5EF4-FFF2-40B4-BE49-F238E27FC236}">
                    <a16:creationId xmlns:a16="http://schemas.microsoft.com/office/drawing/2014/main" id="{929A319F-DA36-2B55-3A33-292599BFD801}"/>
                  </a:ext>
                </a:extLst>
              </p:cNvPr>
              <p:cNvCxnSpPr/>
              <p:nvPr/>
            </p:nvCxnSpPr>
            <p:spPr>
              <a:xfrm>
                <a:off x="4279981" y="3232129"/>
                <a:ext cx="0" cy="1662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B275C0F-9159-829B-9FD9-298679E26344}"/>
                  </a:ext>
                </a:extLst>
              </p:cNvPr>
              <p:cNvCxnSpPr/>
              <p:nvPr/>
            </p:nvCxnSpPr>
            <p:spPr>
              <a:xfrm>
                <a:off x="7912018" y="3232129"/>
                <a:ext cx="0" cy="16622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2256913F-215A-E7F9-D7D3-257C549DAAE3}"/>
                </a:ext>
                <a:ext uri="{C183D7F6-B498-43B3-948B-1728B52AA6E4}">
                  <adec:decorative xmlns:adec="http://schemas.microsoft.com/office/drawing/2017/decorative" val="1"/>
                </a:ext>
              </a:extLst>
            </p:cNvPr>
            <p:cNvGrpSpPr>
              <a:grpSpLocks/>
            </p:cNvGrpSpPr>
            <p:nvPr/>
          </p:nvGrpSpPr>
          <p:grpSpPr>
            <a:xfrm>
              <a:off x="2090850" y="1576503"/>
              <a:ext cx="666628" cy="666628"/>
              <a:chOff x="3101063" y="1686958"/>
              <a:chExt cx="2149566" cy="2149566"/>
            </a:xfrm>
            <a:effectLst/>
          </p:grpSpPr>
          <p:grpSp>
            <p:nvGrpSpPr>
              <p:cNvPr id="28" name="Group 27">
                <a:extLst>
                  <a:ext uri="{FF2B5EF4-FFF2-40B4-BE49-F238E27FC236}">
                    <a16:creationId xmlns:a16="http://schemas.microsoft.com/office/drawing/2014/main" id="{05AEB05A-26C9-DF27-0CB0-625304BCEFDB}"/>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0" name="Oval 29">
                  <a:extLst>
                    <a:ext uri="{FF2B5EF4-FFF2-40B4-BE49-F238E27FC236}">
                      <a16:creationId xmlns:a16="http://schemas.microsoft.com/office/drawing/2014/main" id="{BD660C54-94D4-C4F5-62B9-D66C4E944B8A}"/>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1" name="Oval 46_1">
                  <a:extLst>
                    <a:ext uri="{FF2B5EF4-FFF2-40B4-BE49-F238E27FC236}">
                      <a16:creationId xmlns:a16="http://schemas.microsoft.com/office/drawing/2014/main" id="{42313DD8-0A53-3029-446F-D2864FBD7B3F}"/>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9" name="Oval 34_1">
                <a:extLst>
                  <a:ext uri="{FF2B5EF4-FFF2-40B4-BE49-F238E27FC236}">
                    <a16:creationId xmlns:a16="http://schemas.microsoft.com/office/drawing/2014/main" id="{3FD595C6-74AA-C9E4-71C9-0B7EB080BAD4}"/>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32" name="Group 31">
              <a:extLst>
                <a:ext uri="{FF2B5EF4-FFF2-40B4-BE49-F238E27FC236}">
                  <a16:creationId xmlns:a16="http://schemas.microsoft.com/office/drawing/2014/main" id="{F564F31D-8117-78AF-8C0F-AC32DCF98E78}"/>
                </a:ext>
                <a:ext uri="{C183D7F6-B498-43B3-948B-1728B52AA6E4}">
                  <adec:decorative xmlns:adec="http://schemas.microsoft.com/office/drawing/2017/decorative" val="1"/>
                </a:ext>
              </a:extLst>
            </p:cNvPr>
            <p:cNvGrpSpPr>
              <a:grpSpLocks/>
            </p:cNvGrpSpPr>
            <p:nvPr/>
          </p:nvGrpSpPr>
          <p:grpSpPr>
            <a:xfrm>
              <a:off x="5762685" y="1576503"/>
              <a:ext cx="666628" cy="666628"/>
              <a:chOff x="3101063" y="1686958"/>
              <a:chExt cx="2149566" cy="2149566"/>
            </a:xfrm>
            <a:effectLst/>
          </p:grpSpPr>
          <p:grpSp>
            <p:nvGrpSpPr>
              <p:cNvPr id="33" name="Group 32">
                <a:extLst>
                  <a:ext uri="{FF2B5EF4-FFF2-40B4-BE49-F238E27FC236}">
                    <a16:creationId xmlns:a16="http://schemas.microsoft.com/office/drawing/2014/main" id="{F69D659C-8185-AB1A-52E6-5777173113A7}"/>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5" name="Oval 34">
                  <a:extLst>
                    <a:ext uri="{FF2B5EF4-FFF2-40B4-BE49-F238E27FC236}">
                      <a16:creationId xmlns:a16="http://schemas.microsoft.com/office/drawing/2014/main" id="{67192FB8-BEE2-FF55-65B3-5F5D7D583A3B}"/>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6" name="Oval 46_1">
                  <a:extLst>
                    <a:ext uri="{FF2B5EF4-FFF2-40B4-BE49-F238E27FC236}">
                      <a16:creationId xmlns:a16="http://schemas.microsoft.com/office/drawing/2014/main" id="{F2CBE402-477A-9585-2E6D-42CD4A70C7B7}"/>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4" name="Oval 34_1">
                <a:extLst>
                  <a:ext uri="{FF2B5EF4-FFF2-40B4-BE49-F238E27FC236}">
                    <a16:creationId xmlns:a16="http://schemas.microsoft.com/office/drawing/2014/main" id="{A8E616B1-A828-2A25-591B-C4275BA7F5AE}"/>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37" name="Group 36">
              <a:extLst>
                <a:ext uri="{FF2B5EF4-FFF2-40B4-BE49-F238E27FC236}">
                  <a16:creationId xmlns:a16="http://schemas.microsoft.com/office/drawing/2014/main" id="{5A5F8FC0-FBD1-9E1B-565A-E7DEFEBAFD5C}"/>
                </a:ext>
                <a:ext uri="{C183D7F6-B498-43B3-948B-1728B52AA6E4}">
                  <adec:decorative xmlns:adec="http://schemas.microsoft.com/office/drawing/2017/decorative" val="1"/>
                </a:ext>
              </a:extLst>
            </p:cNvPr>
            <p:cNvGrpSpPr>
              <a:grpSpLocks/>
            </p:cNvGrpSpPr>
            <p:nvPr/>
          </p:nvGrpSpPr>
          <p:grpSpPr>
            <a:xfrm>
              <a:off x="9394723" y="1576503"/>
              <a:ext cx="666628" cy="666628"/>
              <a:chOff x="3101063" y="1686958"/>
              <a:chExt cx="2149566" cy="2149566"/>
            </a:xfrm>
            <a:effectLst/>
          </p:grpSpPr>
          <p:grpSp>
            <p:nvGrpSpPr>
              <p:cNvPr id="38" name="Group 37">
                <a:extLst>
                  <a:ext uri="{FF2B5EF4-FFF2-40B4-BE49-F238E27FC236}">
                    <a16:creationId xmlns:a16="http://schemas.microsoft.com/office/drawing/2014/main" id="{9E5D13B1-1738-1783-C00C-9DC94C2AB9A9}"/>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40" name="Oval 39">
                  <a:extLst>
                    <a:ext uri="{FF2B5EF4-FFF2-40B4-BE49-F238E27FC236}">
                      <a16:creationId xmlns:a16="http://schemas.microsoft.com/office/drawing/2014/main" id="{B53061DC-C998-E430-8D3D-524FABB3A1F4}"/>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1" name="Oval 46_1">
                  <a:extLst>
                    <a:ext uri="{FF2B5EF4-FFF2-40B4-BE49-F238E27FC236}">
                      <a16:creationId xmlns:a16="http://schemas.microsoft.com/office/drawing/2014/main" id="{2BE9ED43-2160-AEBB-28BD-4D1E52399791}"/>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9" name="Oval 34_1">
                <a:extLst>
                  <a:ext uri="{FF2B5EF4-FFF2-40B4-BE49-F238E27FC236}">
                    <a16:creationId xmlns:a16="http://schemas.microsoft.com/office/drawing/2014/main" id="{1F87CBB7-AF4D-7624-8058-EF3FC4C6C576}"/>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51" name="Grey oval containing warning">
              <a:extLst>
                <a:ext uri="{FF2B5EF4-FFF2-40B4-BE49-F238E27FC236}">
                  <a16:creationId xmlns:a16="http://schemas.microsoft.com/office/drawing/2014/main" id="{2F57A6CA-3A07-D09F-C0AC-23C164F9E8D4}"/>
                </a:ext>
                <a:ext uri="{C183D7F6-B498-43B3-948B-1728B52AA6E4}">
                  <adec:decorative xmlns:adec="http://schemas.microsoft.com/office/drawing/2017/decorative" val="1"/>
                </a:ext>
              </a:extLst>
            </p:cNvPr>
            <p:cNvSpPr/>
            <p:nvPr/>
          </p:nvSpPr>
          <p:spPr>
            <a:xfrm>
              <a:off x="2058624" y="424405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52" name="Grey oval containing warning">
              <a:extLst>
                <a:ext uri="{FF2B5EF4-FFF2-40B4-BE49-F238E27FC236}">
                  <a16:creationId xmlns:a16="http://schemas.microsoft.com/office/drawing/2014/main" id="{89EC8078-7A89-FD22-5BD3-E37B9E3B1BC1}"/>
                </a:ext>
                <a:ext uri="{C183D7F6-B498-43B3-948B-1728B52AA6E4}">
                  <adec:decorative xmlns:adec="http://schemas.microsoft.com/office/drawing/2017/decorative" val="1"/>
                </a:ext>
              </a:extLst>
            </p:cNvPr>
            <p:cNvSpPr/>
            <p:nvPr/>
          </p:nvSpPr>
          <p:spPr>
            <a:xfrm>
              <a:off x="5730460" y="424405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53" name="Grey oval containing warning">
              <a:extLst>
                <a:ext uri="{FF2B5EF4-FFF2-40B4-BE49-F238E27FC236}">
                  <a16:creationId xmlns:a16="http://schemas.microsoft.com/office/drawing/2014/main" id="{71CC62F7-7A55-CF81-B861-B49624D5092C}"/>
                </a:ext>
                <a:ext uri="{C183D7F6-B498-43B3-948B-1728B52AA6E4}">
                  <adec:decorative xmlns:adec="http://schemas.microsoft.com/office/drawing/2017/decorative" val="1"/>
                </a:ext>
              </a:extLst>
            </p:cNvPr>
            <p:cNvSpPr/>
            <p:nvPr/>
          </p:nvSpPr>
          <p:spPr>
            <a:xfrm>
              <a:off x="9362497" y="424405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1024" name="Rectangle: Rounded Corners 1023">
              <a:extLst>
                <a:ext uri="{FF2B5EF4-FFF2-40B4-BE49-F238E27FC236}">
                  <a16:creationId xmlns:a16="http://schemas.microsoft.com/office/drawing/2014/main" id="{43114E60-2312-9CAC-8124-EBF740938E1F}"/>
                </a:ext>
                <a:ext uri="{C183D7F6-B498-43B3-948B-1728B52AA6E4}">
                  <adec:decorative xmlns:adec="http://schemas.microsoft.com/office/drawing/2017/decorative" val="1"/>
                </a:ext>
              </a:extLst>
            </p:cNvPr>
            <p:cNvSpPr>
              <a:spLocks/>
            </p:cNvSpPr>
            <p:nvPr/>
          </p:nvSpPr>
          <p:spPr>
            <a:xfrm>
              <a:off x="647944" y="4437100"/>
              <a:ext cx="10896112" cy="1726287"/>
            </a:xfrm>
            <a:prstGeom prst="roundRect">
              <a:avLst>
                <a:gd name="adj" fmla="val 624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cxnSp>
          <p:nvCxnSpPr>
            <p:cNvPr id="1025" name="Straight Connector 1024">
              <a:extLst>
                <a:ext uri="{FF2B5EF4-FFF2-40B4-BE49-F238E27FC236}">
                  <a16:creationId xmlns:a16="http://schemas.microsoft.com/office/drawing/2014/main" id="{95B931EA-9720-F37A-C764-F680F9125FE7}"/>
                </a:ext>
                <a:ext uri="{C183D7F6-B498-43B3-948B-1728B52AA6E4}">
                  <adec:decorative xmlns:adec="http://schemas.microsoft.com/office/drawing/2017/decorative" val="1"/>
                </a:ext>
              </a:extLst>
            </p:cNvPr>
            <p:cNvCxnSpPr>
              <a:cxnSpLocks/>
            </p:cNvCxnSpPr>
            <p:nvPr/>
          </p:nvCxnSpPr>
          <p:spPr>
            <a:xfrm>
              <a:off x="1238250" y="5029741"/>
              <a:ext cx="9715500" cy="0"/>
            </a:xfrm>
            <a:prstGeom prst="line">
              <a:avLst/>
            </a:prstGeom>
            <a:ln w="19050">
              <a:gradFill flip="none" rotWithShape="1">
                <a:gsLst>
                  <a:gs pos="0">
                    <a:schemeClr val="bg1">
                      <a:alpha val="0"/>
                    </a:schemeClr>
                  </a:gs>
                  <a:gs pos="59000">
                    <a:srgbClr val="BA3CC3"/>
                  </a:gs>
                  <a:gs pos="36000">
                    <a:srgbClr val="764BBD"/>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Title 2">
            <a:extLst>
              <a:ext uri="{FF2B5EF4-FFF2-40B4-BE49-F238E27FC236}">
                <a16:creationId xmlns:a16="http://schemas.microsoft.com/office/drawing/2014/main" id="{49027639-49E7-DE35-47E8-9787AAAC40E8}"/>
              </a:ext>
            </a:extLst>
          </p:cNvPr>
          <p:cNvSpPr>
            <a:spLocks noGrp="1"/>
          </p:cNvSpPr>
          <p:nvPr>
            <p:ph type="title"/>
          </p:nvPr>
        </p:nvSpPr>
        <p:spPr>
          <a:xfrm>
            <a:off x="495300" y="509156"/>
            <a:ext cx="11201400" cy="443198"/>
          </a:xfrm>
        </p:spPr>
        <p:txBody>
          <a:bodyPr/>
          <a:lstStyle/>
          <a:p>
            <a:pPr algn="ctr"/>
            <a:r>
              <a:rPr lang="en-US"/>
              <a:t>It pays to be a Microsoft CSP partner</a:t>
            </a:r>
          </a:p>
        </p:txBody>
      </p:sp>
      <p:sp>
        <p:nvSpPr>
          <p:cNvPr id="2" name="Graphic 114">
            <a:extLst>
              <a:ext uri="{FF2B5EF4-FFF2-40B4-BE49-F238E27FC236}">
                <a16:creationId xmlns:a16="http://schemas.microsoft.com/office/drawing/2014/main" id="{771F390B-8493-FBD9-87FC-601E7F1F9C30}"/>
              </a:ext>
              <a:ext uri="{C183D7F6-B498-43B3-948B-1728B52AA6E4}">
                <adec:decorative xmlns:adec="http://schemas.microsoft.com/office/drawing/2017/decorative" val="1"/>
              </a:ext>
            </a:extLst>
          </p:cNvPr>
          <p:cNvSpPr/>
          <p:nvPr/>
        </p:nvSpPr>
        <p:spPr>
          <a:xfrm>
            <a:off x="2272329" y="1757981"/>
            <a:ext cx="303670" cy="303671"/>
          </a:xfrm>
          <a:custGeom>
            <a:avLst/>
            <a:gdLst>
              <a:gd name="connsiteX0" fmla="*/ 164306 w 365125"/>
              <a:gd name="connsiteY0" fmla="*/ 54769 h 365125"/>
              <a:gd name="connsiteX1" fmla="*/ 269188 w 365125"/>
              <a:gd name="connsiteY1" fmla="*/ 54769 h 365125"/>
              <a:gd name="connsiteX2" fmla="*/ 310265 w 365125"/>
              <a:gd name="connsiteY2" fmla="*/ 95845 h 365125"/>
              <a:gd name="connsiteX3" fmla="*/ 310265 w 365125"/>
              <a:gd name="connsiteY3" fmla="*/ 164306 h 365125"/>
              <a:gd name="connsiteX4" fmla="*/ 282881 w 365125"/>
              <a:gd name="connsiteY4" fmla="*/ 164306 h 365125"/>
              <a:gd name="connsiteX5" fmla="*/ 282881 w 365125"/>
              <a:gd name="connsiteY5" fmla="*/ 95845 h 365125"/>
              <a:gd name="connsiteX6" fmla="*/ 269188 w 365125"/>
              <a:gd name="connsiteY6" fmla="*/ 82153 h 365125"/>
              <a:gd name="connsiteX7" fmla="*/ 164306 w 365125"/>
              <a:gd name="connsiteY7" fmla="*/ 82153 h 365125"/>
              <a:gd name="connsiteX8" fmla="*/ 164306 w 365125"/>
              <a:gd name="connsiteY8" fmla="*/ 54769 h 365125"/>
              <a:gd name="connsiteX9" fmla="*/ 82153 w 365125"/>
              <a:gd name="connsiteY9" fmla="*/ 164306 h 365125"/>
              <a:gd name="connsiteX10" fmla="*/ 82153 w 365125"/>
              <a:gd name="connsiteY10" fmla="*/ 269188 h 365125"/>
              <a:gd name="connsiteX11" fmla="*/ 95845 w 365125"/>
              <a:gd name="connsiteY11" fmla="*/ 282881 h 365125"/>
              <a:gd name="connsiteX12" fmla="*/ 164306 w 365125"/>
              <a:gd name="connsiteY12" fmla="*/ 282881 h 365125"/>
              <a:gd name="connsiteX13" fmla="*/ 164306 w 365125"/>
              <a:gd name="connsiteY13" fmla="*/ 310265 h 365125"/>
              <a:gd name="connsiteX14" fmla="*/ 95845 w 365125"/>
              <a:gd name="connsiteY14" fmla="*/ 310265 h 365125"/>
              <a:gd name="connsiteX15" fmla="*/ 54769 w 365125"/>
              <a:gd name="connsiteY15" fmla="*/ 269188 h 365125"/>
              <a:gd name="connsiteX16" fmla="*/ 54769 w 365125"/>
              <a:gd name="connsiteY16" fmla="*/ 164306 h 365125"/>
              <a:gd name="connsiteX17" fmla="*/ 82153 w 365125"/>
              <a:gd name="connsiteY17" fmla="*/ 164306 h 365125"/>
              <a:gd name="connsiteX18" fmla="*/ 0 w 365125"/>
              <a:gd name="connsiteY18" fmla="*/ 41077 h 365125"/>
              <a:gd name="connsiteX19" fmla="*/ 41077 w 365125"/>
              <a:gd name="connsiteY19" fmla="*/ 0 h 365125"/>
              <a:gd name="connsiteX20" fmla="*/ 104973 w 365125"/>
              <a:gd name="connsiteY20" fmla="*/ 0 h 365125"/>
              <a:gd name="connsiteX21" fmla="*/ 146050 w 365125"/>
              <a:gd name="connsiteY21" fmla="*/ 41077 h 365125"/>
              <a:gd name="connsiteX22" fmla="*/ 146050 w 365125"/>
              <a:gd name="connsiteY22" fmla="*/ 104973 h 365125"/>
              <a:gd name="connsiteX23" fmla="*/ 104973 w 365125"/>
              <a:gd name="connsiteY23" fmla="*/ 146050 h 365125"/>
              <a:gd name="connsiteX24" fmla="*/ 41077 w 365125"/>
              <a:gd name="connsiteY24" fmla="*/ 146050 h 365125"/>
              <a:gd name="connsiteX25" fmla="*/ 0 w 365125"/>
              <a:gd name="connsiteY25" fmla="*/ 104973 h 365125"/>
              <a:gd name="connsiteX26" fmla="*/ 0 w 365125"/>
              <a:gd name="connsiteY26" fmla="*/ 41077 h 365125"/>
              <a:gd name="connsiteX27" fmla="*/ 41077 w 365125"/>
              <a:gd name="connsiteY27" fmla="*/ 27384 h 365125"/>
              <a:gd name="connsiteX28" fmla="*/ 27384 w 365125"/>
              <a:gd name="connsiteY28" fmla="*/ 41077 h 365125"/>
              <a:gd name="connsiteX29" fmla="*/ 27384 w 365125"/>
              <a:gd name="connsiteY29" fmla="*/ 104973 h 365125"/>
              <a:gd name="connsiteX30" fmla="*/ 41077 w 365125"/>
              <a:gd name="connsiteY30" fmla="*/ 118666 h 365125"/>
              <a:gd name="connsiteX31" fmla="*/ 104973 w 365125"/>
              <a:gd name="connsiteY31" fmla="*/ 118666 h 365125"/>
              <a:gd name="connsiteX32" fmla="*/ 118666 w 365125"/>
              <a:gd name="connsiteY32" fmla="*/ 104973 h 365125"/>
              <a:gd name="connsiteX33" fmla="*/ 118666 w 365125"/>
              <a:gd name="connsiteY33" fmla="*/ 41077 h 365125"/>
              <a:gd name="connsiteX34" fmla="*/ 104973 w 365125"/>
              <a:gd name="connsiteY34" fmla="*/ 27384 h 365125"/>
              <a:gd name="connsiteX35" fmla="*/ 41077 w 365125"/>
              <a:gd name="connsiteY35" fmla="*/ 27384 h 365125"/>
              <a:gd name="connsiteX36" fmla="*/ 182563 w 365125"/>
              <a:gd name="connsiteY36" fmla="*/ 223639 h 365125"/>
              <a:gd name="connsiteX37" fmla="*/ 223639 w 365125"/>
              <a:gd name="connsiteY37" fmla="*/ 182563 h 365125"/>
              <a:gd name="connsiteX38" fmla="*/ 324048 w 365125"/>
              <a:gd name="connsiteY38" fmla="*/ 182563 h 365125"/>
              <a:gd name="connsiteX39" fmla="*/ 365125 w 365125"/>
              <a:gd name="connsiteY39" fmla="*/ 223639 h 365125"/>
              <a:gd name="connsiteX40" fmla="*/ 365125 w 365125"/>
              <a:gd name="connsiteY40" fmla="*/ 324048 h 365125"/>
              <a:gd name="connsiteX41" fmla="*/ 324048 w 365125"/>
              <a:gd name="connsiteY41" fmla="*/ 365125 h 365125"/>
              <a:gd name="connsiteX42" fmla="*/ 223639 w 365125"/>
              <a:gd name="connsiteY42" fmla="*/ 365125 h 365125"/>
              <a:gd name="connsiteX43" fmla="*/ 182563 w 365125"/>
              <a:gd name="connsiteY43" fmla="*/ 324048 h 365125"/>
              <a:gd name="connsiteX44" fmla="*/ 182563 w 365125"/>
              <a:gd name="connsiteY44" fmla="*/ 223639 h 365125"/>
              <a:gd name="connsiteX45" fmla="*/ 223639 w 365125"/>
              <a:gd name="connsiteY45" fmla="*/ 209947 h 365125"/>
              <a:gd name="connsiteX46" fmla="*/ 209947 w 365125"/>
              <a:gd name="connsiteY46" fmla="*/ 223639 h 365125"/>
              <a:gd name="connsiteX47" fmla="*/ 209947 w 365125"/>
              <a:gd name="connsiteY47" fmla="*/ 324048 h 365125"/>
              <a:gd name="connsiteX48" fmla="*/ 223639 w 365125"/>
              <a:gd name="connsiteY48" fmla="*/ 337741 h 365125"/>
              <a:gd name="connsiteX49" fmla="*/ 324048 w 365125"/>
              <a:gd name="connsiteY49" fmla="*/ 337741 h 365125"/>
              <a:gd name="connsiteX50" fmla="*/ 337741 w 365125"/>
              <a:gd name="connsiteY50" fmla="*/ 324048 h 365125"/>
              <a:gd name="connsiteX51" fmla="*/ 337741 w 365125"/>
              <a:gd name="connsiteY51" fmla="*/ 223639 h 365125"/>
              <a:gd name="connsiteX52" fmla="*/ 324048 w 365125"/>
              <a:gd name="connsiteY52" fmla="*/ 209947 h 365125"/>
              <a:gd name="connsiteX53" fmla="*/ 223639 w 365125"/>
              <a:gd name="connsiteY53" fmla="*/ 209947 h 365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65125" h="365125">
                <a:moveTo>
                  <a:pt x="164306" y="54769"/>
                </a:moveTo>
                <a:lnTo>
                  <a:pt x="269188" y="54769"/>
                </a:lnTo>
                <a:cubicBezTo>
                  <a:pt x="291874" y="54769"/>
                  <a:pt x="310265" y="73159"/>
                  <a:pt x="310265" y="95845"/>
                </a:cubicBezTo>
                <a:lnTo>
                  <a:pt x="310265" y="164306"/>
                </a:lnTo>
                <a:lnTo>
                  <a:pt x="282881" y="164306"/>
                </a:lnTo>
                <a:lnTo>
                  <a:pt x="282881" y="95845"/>
                </a:lnTo>
                <a:cubicBezTo>
                  <a:pt x="282881" y="88283"/>
                  <a:pt x="276750" y="82153"/>
                  <a:pt x="269188" y="82153"/>
                </a:cubicBezTo>
                <a:lnTo>
                  <a:pt x="164306" y="82153"/>
                </a:lnTo>
                <a:lnTo>
                  <a:pt x="164306" y="54769"/>
                </a:lnTo>
                <a:close/>
                <a:moveTo>
                  <a:pt x="82153" y="164306"/>
                </a:moveTo>
                <a:lnTo>
                  <a:pt x="82153" y="269188"/>
                </a:lnTo>
                <a:cubicBezTo>
                  <a:pt x="82153" y="276750"/>
                  <a:pt x="88283" y="282881"/>
                  <a:pt x="95845" y="282881"/>
                </a:cubicBezTo>
                <a:lnTo>
                  <a:pt x="164306" y="282881"/>
                </a:lnTo>
                <a:lnTo>
                  <a:pt x="164306" y="310265"/>
                </a:lnTo>
                <a:lnTo>
                  <a:pt x="95845" y="310265"/>
                </a:lnTo>
                <a:cubicBezTo>
                  <a:pt x="73159" y="310265"/>
                  <a:pt x="54769" y="291874"/>
                  <a:pt x="54769" y="269188"/>
                </a:cubicBezTo>
                <a:lnTo>
                  <a:pt x="54769" y="164306"/>
                </a:lnTo>
                <a:lnTo>
                  <a:pt x="82153" y="164306"/>
                </a:lnTo>
                <a:close/>
                <a:moveTo>
                  <a:pt x="0" y="41077"/>
                </a:moveTo>
                <a:cubicBezTo>
                  <a:pt x="0" y="18391"/>
                  <a:pt x="18391" y="0"/>
                  <a:pt x="41077" y="0"/>
                </a:cubicBezTo>
                <a:lnTo>
                  <a:pt x="104973" y="0"/>
                </a:lnTo>
                <a:cubicBezTo>
                  <a:pt x="127659" y="0"/>
                  <a:pt x="146050" y="18391"/>
                  <a:pt x="146050" y="41077"/>
                </a:cubicBezTo>
                <a:lnTo>
                  <a:pt x="146050" y="104973"/>
                </a:lnTo>
                <a:cubicBezTo>
                  <a:pt x="146050" y="127659"/>
                  <a:pt x="127659" y="146050"/>
                  <a:pt x="104973" y="146050"/>
                </a:cubicBezTo>
                <a:lnTo>
                  <a:pt x="41077" y="146050"/>
                </a:lnTo>
                <a:cubicBezTo>
                  <a:pt x="18391" y="146050"/>
                  <a:pt x="0" y="127659"/>
                  <a:pt x="0" y="104973"/>
                </a:cubicBezTo>
                <a:lnTo>
                  <a:pt x="0" y="41077"/>
                </a:lnTo>
                <a:close/>
                <a:moveTo>
                  <a:pt x="41077" y="27384"/>
                </a:moveTo>
                <a:cubicBezTo>
                  <a:pt x="33515" y="27384"/>
                  <a:pt x="27384" y="33515"/>
                  <a:pt x="27384" y="41077"/>
                </a:cubicBezTo>
                <a:lnTo>
                  <a:pt x="27384" y="104973"/>
                </a:lnTo>
                <a:cubicBezTo>
                  <a:pt x="27384" y="112535"/>
                  <a:pt x="33515" y="118666"/>
                  <a:pt x="41077" y="118666"/>
                </a:cubicBezTo>
                <a:lnTo>
                  <a:pt x="104973" y="118666"/>
                </a:lnTo>
                <a:cubicBezTo>
                  <a:pt x="112535" y="118666"/>
                  <a:pt x="118666" y="112535"/>
                  <a:pt x="118666" y="104973"/>
                </a:cubicBezTo>
                <a:lnTo>
                  <a:pt x="118666" y="41077"/>
                </a:lnTo>
                <a:cubicBezTo>
                  <a:pt x="118666" y="33515"/>
                  <a:pt x="112535" y="27384"/>
                  <a:pt x="104973" y="27384"/>
                </a:cubicBezTo>
                <a:lnTo>
                  <a:pt x="41077" y="27384"/>
                </a:lnTo>
                <a:close/>
                <a:moveTo>
                  <a:pt x="182563" y="223639"/>
                </a:moveTo>
                <a:cubicBezTo>
                  <a:pt x="182563" y="200954"/>
                  <a:pt x="200954" y="182563"/>
                  <a:pt x="223639" y="182563"/>
                </a:cubicBezTo>
                <a:lnTo>
                  <a:pt x="324048" y="182563"/>
                </a:lnTo>
                <a:cubicBezTo>
                  <a:pt x="346734" y="182563"/>
                  <a:pt x="365125" y="200954"/>
                  <a:pt x="365125" y="223639"/>
                </a:cubicBezTo>
                <a:lnTo>
                  <a:pt x="365125" y="324048"/>
                </a:lnTo>
                <a:cubicBezTo>
                  <a:pt x="365125" y="346734"/>
                  <a:pt x="346734" y="365125"/>
                  <a:pt x="324048" y="365125"/>
                </a:cubicBezTo>
                <a:lnTo>
                  <a:pt x="223639" y="365125"/>
                </a:lnTo>
                <a:cubicBezTo>
                  <a:pt x="200954" y="365125"/>
                  <a:pt x="182563" y="346734"/>
                  <a:pt x="182563" y="324048"/>
                </a:cubicBezTo>
                <a:lnTo>
                  <a:pt x="182563" y="223639"/>
                </a:lnTo>
                <a:close/>
                <a:moveTo>
                  <a:pt x="223639" y="209947"/>
                </a:moveTo>
                <a:cubicBezTo>
                  <a:pt x="216077" y="209947"/>
                  <a:pt x="209947" y="216077"/>
                  <a:pt x="209947" y="223639"/>
                </a:cubicBezTo>
                <a:lnTo>
                  <a:pt x="209947" y="324048"/>
                </a:lnTo>
                <a:cubicBezTo>
                  <a:pt x="209947" y="331610"/>
                  <a:pt x="216077" y="337741"/>
                  <a:pt x="223639" y="337741"/>
                </a:cubicBezTo>
                <a:lnTo>
                  <a:pt x="324048" y="337741"/>
                </a:lnTo>
                <a:cubicBezTo>
                  <a:pt x="331610" y="337741"/>
                  <a:pt x="337741" y="331610"/>
                  <a:pt x="337741" y="324048"/>
                </a:cubicBezTo>
                <a:lnTo>
                  <a:pt x="337741" y="223639"/>
                </a:lnTo>
                <a:cubicBezTo>
                  <a:pt x="337741" y="216077"/>
                  <a:pt x="331610" y="209947"/>
                  <a:pt x="324048" y="209947"/>
                </a:cubicBezTo>
                <a:lnTo>
                  <a:pt x="223639" y="209947"/>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6" name="Rectangle: Rounded Corners 15">
            <a:extLst>
              <a:ext uri="{FF2B5EF4-FFF2-40B4-BE49-F238E27FC236}">
                <a16:creationId xmlns:a16="http://schemas.microsoft.com/office/drawing/2014/main" id="{61976564-6474-ACEC-019B-62D3848DF5D1}"/>
              </a:ext>
            </a:extLst>
          </p:cNvPr>
          <p:cNvSpPr>
            <a:spLocks/>
          </p:cNvSpPr>
          <p:nvPr/>
        </p:nvSpPr>
        <p:spPr>
          <a:xfrm>
            <a:off x="819516" y="2415413"/>
            <a:ext cx="3209297" cy="666629"/>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Aft>
                <a:spcPts val="87"/>
              </a:spcAft>
              <a:defRPr/>
            </a:pPr>
            <a:r>
              <a:rPr lang="en-US" sz="1600">
                <a:solidFill>
                  <a:schemeClr val="bg1"/>
                </a:solidFill>
                <a:latin typeface="+mj-lt"/>
              </a:rPr>
              <a:t>Margin*</a:t>
            </a:r>
          </a:p>
        </p:txBody>
      </p:sp>
      <p:sp>
        <p:nvSpPr>
          <p:cNvPr id="23" name="Text Placeholder 25">
            <a:extLst>
              <a:ext uri="{FF2B5EF4-FFF2-40B4-BE49-F238E27FC236}">
                <a16:creationId xmlns:a16="http://schemas.microsoft.com/office/drawing/2014/main" id="{A05A4CF9-8580-99DF-F896-9D9780C458F9}"/>
              </a:ext>
            </a:extLst>
          </p:cNvPr>
          <p:cNvSpPr txBox="1">
            <a:spLocks/>
          </p:cNvSpPr>
          <p:nvPr/>
        </p:nvSpPr>
        <p:spPr>
          <a:xfrm>
            <a:off x="819516" y="3203101"/>
            <a:ext cx="3209297" cy="430887"/>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400"/>
              <a:t>Receive potential margin based on partner eligibility type</a:t>
            </a:r>
          </a:p>
        </p:txBody>
      </p:sp>
      <p:sp>
        <p:nvSpPr>
          <p:cNvPr id="47" name="Graphic 13">
            <a:extLst>
              <a:ext uri="{FF2B5EF4-FFF2-40B4-BE49-F238E27FC236}">
                <a16:creationId xmlns:a16="http://schemas.microsoft.com/office/drawing/2014/main" id="{09778DF8-5DAD-846D-CEEC-A2B713A29DB9}"/>
              </a:ext>
              <a:ext uri="{C183D7F6-B498-43B3-948B-1728B52AA6E4}">
                <adec:decorative xmlns:adec="http://schemas.microsoft.com/office/drawing/2017/decorative" val="1"/>
              </a:ext>
            </a:extLst>
          </p:cNvPr>
          <p:cNvSpPr>
            <a:spLocks noChangeAspect="1"/>
          </p:cNvSpPr>
          <p:nvPr/>
        </p:nvSpPr>
        <p:spPr>
          <a:xfrm>
            <a:off x="5955597" y="1762029"/>
            <a:ext cx="280806" cy="295576"/>
          </a:xfrm>
          <a:custGeom>
            <a:avLst/>
            <a:gdLst>
              <a:gd name="connsiteX0" fmla="*/ 195609 w 270323"/>
              <a:gd name="connsiteY0" fmla="*/ 0 h 284545"/>
              <a:gd name="connsiteX1" fmla="*/ 260397 w 270323"/>
              <a:gd name="connsiteY1" fmla="*/ 7 h 284545"/>
              <a:gd name="connsiteX2" fmla="*/ 261824 w 270323"/>
              <a:gd name="connsiteY2" fmla="*/ 205 h 284545"/>
              <a:gd name="connsiteX3" fmla="*/ 263230 w 270323"/>
              <a:gd name="connsiteY3" fmla="*/ 598 h 284545"/>
              <a:gd name="connsiteX4" fmla="*/ 264088 w 270323"/>
              <a:gd name="connsiteY4" fmla="*/ 962 h 284545"/>
              <a:gd name="connsiteX5" fmla="*/ 267199 w 270323"/>
              <a:gd name="connsiteY5" fmla="*/ 3107 h 284545"/>
              <a:gd name="connsiteX6" fmla="*/ 267778 w 270323"/>
              <a:gd name="connsiteY6" fmla="*/ 3733 h 284545"/>
              <a:gd name="connsiteX7" fmla="*/ 268397 w 270323"/>
              <a:gd name="connsiteY7" fmla="*/ 4535 h 284545"/>
              <a:gd name="connsiteX8" fmla="*/ 269168 w 270323"/>
              <a:gd name="connsiteY8" fmla="*/ 5818 h 284545"/>
              <a:gd name="connsiteX9" fmla="*/ 269719 w 270323"/>
              <a:gd name="connsiteY9" fmla="*/ 7103 h 284545"/>
              <a:gd name="connsiteX10" fmla="*/ 269991 w 270323"/>
              <a:gd name="connsiteY10" fmla="*/ 8014 h 284545"/>
              <a:gd name="connsiteX11" fmla="*/ 270184 w 270323"/>
              <a:gd name="connsiteY11" fmla="*/ 8925 h 284545"/>
              <a:gd name="connsiteX12" fmla="*/ 270318 w 270323"/>
              <a:gd name="connsiteY12" fmla="*/ 10265 h 284545"/>
              <a:gd name="connsiteX13" fmla="*/ 270323 w 270323"/>
              <a:gd name="connsiteY13" fmla="*/ 74748 h 284545"/>
              <a:gd name="connsiteX14" fmla="*/ 259653 w 270323"/>
              <a:gd name="connsiteY14" fmla="*/ 85419 h 284545"/>
              <a:gd name="connsiteX15" fmla="*/ 249081 w 270323"/>
              <a:gd name="connsiteY15" fmla="*/ 76196 h 284545"/>
              <a:gd name="connsiteX16" fmla="*/ 248983 w 270323"/>
              <a:gd name="connsiteY16" fmla="*/ 74748 h 284545"/>
              <a:gd name="connsiteX17" fmla="*/ 248977 w 270323"/>
              <a:gd name="connsiteY17" fmla="*/ 36408 h 284545"/>
              <a:gd name="connsiteX18" fmla="*/ 157363 w 270323"/>
              <a:gd name="connsiteY18" fmla="*/ 128041 h 284545"/>
              <a:gd name="connsiteX19" fmla="*/ 143469 w 270323"/>
              <a:gd name="connsiteY19" fmla="*/ 129075 h 284545"/>
              <a:gd name="connsiteX20" fmla="*/ 142273 w 270323"/>
              <a:gd name="connsiteY20" fmla="*/ 128042 h 284545"/>
              <a:gd name="connsiteX21" fmla="*/ 99160 w 270323"/>
              <a:gd name="connsiteY21" fmla="*/ 86633 h 284545"/>
              <a:gd name="connsiteX22" fmla="*/ 18216 w 270323"/>
              <a:gd name="connsiteY22" fmla="*/ 167577 h 284545"/>
              <a:gd name="connsiteX23" fmla="*/ 3125 w 270323"/>
              <a:gd name="connsiteY23" fmla="*/ 167577 h 284545"/>
              <a:gd name="connsiteX24" fmla="*/ 2092 w 270323"/>
              <a:gd name="connsiteY24" fmla="*/ 153684 h 284545"/>
              <a:gd name="connsiteX25" fmla="*/ 3125 w 270323"/>
              <a:gd name="connsiteY25" fmla="*/ 152486 h 284545"/>
              <a:gd name="connsiteX26" fmla="*/ 91614 w 270323"/>
              <a:gd name="connsiteY26" fmla="*/ 63998 h 284545"/>
              <a:gd name="connsiteX27" fmla="*/ 105508 w 270323"/>
              <a:gd name="connsiteY27" fmla="*/ 62965 h 284545"/>
              <a:gd name="connsiteX28" fmla="*/ 106704 w 270323"/>
              <a:gd name="connsiteY28" fmla="*/ 63998 h 284545"/>
              <a:gd name="connsiteX29" fmla="*/ 149817 w 270323"/>
              <a:gd name="connsiteY29" fmla="*/ 105406 h 284545"/>
              <a:gd name="connsiteX30" fmla="*/ 233868 w 270323"/>
              <a:gd name="connsiteY30" fmla="*/ 21341 h 284545"/>
              <a:gd name="connsiteX31" fmla="*/ 195609 w 270323"/>
              <a:gd name="connsiteY31" fmla="*/ 21341 h 284545"/>
              <a:gd name="connsiteX32" fmla="*/ 185037 w 270323"/>
              <a:gd name="connsiteY32" fmla="*/ 12118 h 284545"/>
              <a:gd name="connsiteX33" fmla="*/ 184939 w 270323"/>
              <a:gd name="connsiteY33" fmla="*/ 10670 h 284545"/>
              <a:gd name="connsiteX34" fmla="*/ 194162 w 270323"/>
              <a:gd name="connsiteY34" fmla="*/ 97 h 284545"/>
              <a:gd name="connsiteX35" fmla="*/ 195609 w 270323"/>
              <a:gd name="connsiteY35" fmla="*/ 0 h 284545"/>
              <a:gd name="connsiteX36" fmla="*/ 10670 w 270323"/>
              <a:gd name="connsiteY36" fmla="*/ 213409 h 284545"/>
              <a:gd name="connsiteX37" fmla="*/ 21341 w 270323"/>
              <a:gd name="connsiteY37" fmla="*/ 224079 h 284545"/>
              <a:gd name="connsiteX38" fmla="*/ 21341 w 270323"/>
              <a:gd name="connsiteY38" fmla="*/ 273875 h 284545"/>
              <a:gd name="connsiteX39" fmla="*/ 10670 w 270323"/>
              <a:gd name="connsiteY39" fmla="*/ 284545 h 284545"/>
              <a:gd name="connsiteX40" fmla="*/ 0 w 270323"/>
              <a:gd name="connsiteY40" fmla="*/ 273875 h 284545"/>
              <a:gd name="connsiteX41" fmla="*/ 0 w 270323"/>
              <a:gd name="connsiteY41" fmla="*/ 224079 h 284545"/>
              <a:gd name="connsiteX42" fmla="*/ 10670 w 270323"/>
              <a:gd name="connsiteY42" fmla="*/ 213409 h 284545"/>
              <a:gd name="connsiteX43" fmla="*/ 92477 w 270323"/>
              <a:gd name="connsiteY43" fmla="*/ 167170 h 284545"/>
              <a:gd name="connsiteX44" fmla="*/ 81807 w 270323"/>
              <a:gd name="connsiteY44" fmla="*/ 156500 h 284545"/>
              <a:gd name="connsiteX45" fmla="*/ 71136 w 270323"/>
              <a:gd name="connsiteY45" fmla="*/ 167170 h 284545"/>
              <a:gd name="connsiteX46" fmla="*/ 71136 w 270323"/>
              <a:gd name="connsiteY46" fmla="*/ 273875 h 284545"/>
              <a:gd name="connsiteX47" fmla="*/ 81807 w 270323"/>
              <a:gd name="connsiteY47" fmla="*/ 284545 h 284545"/>
              <a:gd name="connsiteX48" fmla="*/ 92477 w 270323"/>
              <a:gd name="connsiteY48" fmla="*/ 273875 h 284545"/>
              <a:gd name="connsiteX49" fmla="*/ 92477 w 270323"/>
              <a:gd name="connsiteY49" fmla="*/ 167170 h 284545"/>
              <a:gd name="connsiteX50" fmla="*/ 152943 w 270323"/>
              <a:gd name="connsiteY50" fmla="*/ 184954 h 284545"/>
              <a:gd name="connsiteX51" fmla="*/ 163613 w 270323"/>
              <a:gd name="connsiteY51" fmla="*/ 195625 h 284545"/>
              <a:gd name="connsiteX52" fmla="*/ 163613 w 270323"/>
              <a:gd name="connsiteY52" fmla="*/ 273875 h 284545"/>
              <a:gd name="connsiteX53" fmla="*/ 152943 w 270323"/>
              <a:gd name="connsiteY53" fmla="*/ 284545 h 284545"/>
              <a:gd name="connsiteX54" fmla="*/ 142273 w 270323"/>
              <a:gd name="connsiteY54" fmla="*/ 273875 h 284545"/>
              <a:gd name="connsiteX55" fmla="*/ 142273 w 270323"/>
              <a:gd name="connsiteY55" fmla="*/ 195625 h 284545"/>
              <a:gd name="connsiteX56" fmla="*/ 152943 w 270323"/>
              <a:gd name="connsiteY56" fmla="*/ 184954 h 284545"/>
              <a:gd name="connsiteX57" fmla="*/ 234750 w 270323"/>
              <a:gd name="connsiteY57" fmla="*/ 124488 h 284545"/>
              <a:gd name="connsiteX58" fmla="*/ 224079 w 270323"/>
              <a:gd name="connsiteY58" fmla="*/ 113818 h 284545"/>
              <a:gd name="connsiteX59" fmla="*/ 213409 w 270323"/>
              <a:gd name="connsiteY59" fmla="*/ 124488 h 284545"/>
              <a:gd name="connsiteX60" fmla="*/ 213409 w 270323"/>
              <a:gd name="connsiteY60" fmla="*/ 273875 h 284545"/>
              <a:gd name="connsiteX61" fmla="*/ 224079 w 270323"/>
              <a:gd name="connsiteY61" fmla="*/ 284545 h 284545"/>
              <a:gd name="connsiteX62" fmla="*/ 234750 w 270323"/>
              <a:gd name="connsiteY62" fmla="*/ 273875 h 284545"/>
              <a:gd name="connsiteX63" fmla="*/ 234750 w 270323"/>
              <a:gd name="connsiteY63" fmla="*/ 124488 h 28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70323" h="284545">
                <a:moveTo>
                  <a:pt x="195609" y="0"/>
                </a:moveTo>
                <a:lnTo>
                  <a:pt x="260397" y="7"/>
                </a:lnTo>
                <a:lnTo>
                  <a:pt x="261824" y="205"/>
                </a:lnTo>
                <a:lnTo>
                  <a:pt x="263230" y="598"/>
                </a:lnTo>
                <a:lnTo>
                  <a:pt x="264088" y="962"/>
                </a:lnTo>
                <a:cubicBezTo>
                  <a:pt x="265214" y="1458"/>
                  <a:pt x="266270" y="2179"/>
                  <a:pt x="267199" y="3107"/>
                </a:cubicBezTo>
                <a:lnTo>
                  <a:pt x="267778" y="3733"/>
                </a:lnTo>
                <a:lnTo>
                  <a:pt x="268397" y="4535"/>
                </a:lnTo>
                <a:lnTo>
                  <a:pt x="269168" y="5818"/>
                </a:lnTo>
                <a:lnTo>
                  <a:pt x="269719" y="7103"/>
                </a:lnTo>
                <a:lnTo>
                  <a:pt x="269991" y="8014"/>
                </a:lnTo>
                <a:lnTo>
                  <a:pt x="270184" y="8925"/>
                </a:lnTo>
                <a:lnTo>
                  <a:pt x="270318" y="10265"/>
                </a:lnTo>
                <a:lnTo>
                  <a:pt x="270323" y="74748"/>
                </a:lnTo>
                <a:cubicBezTo>
                  <a:pt x="270323" y="80641"/>
                  <a:pt x="265547" y="85419"/>
                  <a:pt x="259653" y="85419"/>
                </a:cubicBezTo>
                <a:cubicBezTo>
                  <a:pt x="254252" y="85419"/>
                  <a:pt x="249788" y="81405"/>
                  <a:pt x="249081" y="76196"/>
                </a:cubicBezTo>
                <a:lnTo>
                  <a:pt x="248983" y="74748"/>
                </a:lnTo>
                <a:lnTo>
                  <a:pt x="248977" y="36408"/>
                </a:lnTo>
                <a:lnTo>
                  <a:pt x="157363" y="128041"/>
                </a:lnTo>
                <a:cubicBezTo>
                  <a:pt x="153575" y="131830"/>
                  <a:pt x="147646" y="132174"/>
                  <a:pt x="143469" y="129075"/>
                </a:cubicBezTo>
                <a:lnTo>
                  <a:pt x="142273" y="128042"/>
                </a:lnTo>
                <a:lnTo>
                  <a:pt x="99160" y="86633"/>
                </a:lnTo>
                <a:lnTo>
                  <a:pt x="18216" y="167577"/>
                </a:lnTo>
                <a:cubicBezTo>
                  <a:pt x="14049" y="171744"/>
                  <a:pt x="7292" y="171744"/>
                  <a:pt x="3125" y="167577"/>
                </a:cubicBezTo>
                <a:cubicBezTo>
                  <a:pt x="-663" y="163788"/>
                  <a:pt x="-1007" y="157861"/>
                  <a:pt x="2092" y="153684"/>
                </a:cubicBezTo>
                <a:lnTo>
                  <a:pt x="3125" y="152486"/>
                </a:lnTo>
                <a:lnTo>
                  <a:pt x="91614" y="63998"/>
                </a:lnTo>
                <a:cubicBezTo>
                  <a:pt x="95402" y="60210"/>
                  <a:pt x="101331" y="59865"/>
                  <a:pt x="105508" y="62965"/>
                </a:cubicBezTo>
                <a:lnTo>
                  <a:pt x="106704" y="63998"/>
                </a:lnTo>
                <a:lnTo>
                  <a:pt x="149817" y="105406"/>
                </a:lnTo>
                <a:lnTo>
                  <a:pt x="233868" y="21341"/>
                </a:lnTo>
                <a:lnTo>
                  <a:pt x="195609" y="21341"/>
                </a:lnTo>
                <a:cubicBezTo>
                  <a:pt x="190207" y="21341"/>
                  <a:pt x="185742" y="17327"/>
                  <a:pt x="185037" y="12118"/>
                </a:cubicBezTo>
                <a:lnTo>
                  <a:pt x="184939" y="10670"/>
                </a:lnTo>
                <a:cubicBezTo>
                  <a:pt x="184939" y="5268"/>
                  <a:pt x="188954" y="804"/>
                  <a:pt x="194162" y="97"/>
                </a:cubicBezTo>
                <a:lnTo>
                  <a:pt x="195609" y="0"/>
                </a:lnTo>
                <a:close/>
                <a:moveTo>
                  <a:pt x="10670" y="213409"/>
                </a:moveTo>
                <a:cubicBezTo>
                  <a:pt x="16564" y="213409"/>
                  <a:pt x="21341" y="218186"/>
                  <a:pt x="21341" y="224079"/>
                </a:cubicBezTo>
                <a:lnTo>
                  <a:pt x="21341" y="273875"/>
                </a:lnTo>
                <a:cubicBezTo>
                  <a:pt x="21341" y="279768"/>
                  <a:pt x="16564" y="284545"/>
                  <a:pt x="10670" y="284545"/>
                </a:cubicBezTo>
                <a:cubicBezTo>
                  <a:pt x="4777" y="284545"/>
                  <a:pt x="0" y="279768"/>
                  <a:pt x="0" y="273875"/>
                </a:cubicBezTo>
                <a:lnTo>
                  <a:pt x="0" y="224079"/>
                </a:lnTo>
                <a:cubicBezTo>
                  <a:pt x="0" y="218186"/>
                  <a:pt x="4777" y="213409"/>
                  <a:pt x="10670" y="213409"/>
                </a:cubicBezTo>
                <a:close/>
                <a:moveTo>
                  <a:pt x="92477" y="167170"/>
                </a:moveTo>
                <a:cubicBezTo>
                  <a:pt x="92477" y="161277"/>
                  <a:pt x="87700" y="156500"/>
                  <a:pt x="81807" y="156500"/>
                </a:cubicBezTo>
                <a:cubicBezTo>
                  <a:pt x="75914" y="156500"/>
                  <a:pt x="71136" y="161277"/>
                  <a:pt x="71136" y="167170"/>
                </a:cubicBezTo>
                <a:lnTo>
                  <a:pt x="71136" y="273875"/>
                </a:lnTo>
                <a:cubicBezTo>
                  <a:pt x="71136" y="279768"/>
                  <a:pt x="75914" y="284545"/>
                  <a:pt x="81807" y="284545"/>
                </a:cubicBezTo>
                <a:cubicBezTo>
                  <a:pt x="87700" y="284545"/>
                  <a:pt x="92477" y="279768"/>
                  <a:pt x="92477" y="273875"/>
                </a:cubicBezTo>
                <a:lnTo>
                  <a:pt x="92477" y="167170"/>
                </a:lnTo>
                <a:close/>
                <a:moveTo>
                  <a:pt x="152943" y="184954"/>
                </a:moveTo>
                <a:cubicBezTo>
                  <a:pt x="158836" y="184954"/>
                  <a:pt x="163613" y="189732"/>
                  <a:pt x="163613" y="195625"/>
                </a:cubicBezTo>
                <a:lnTo>
                  <a:pt x="163613" y="273875"/>
                </a:lnTo>
                <a:cubicBezTo>
                  <a:pt x="163613" y="279768"/>
                  <a:pt x="158836" y="284545"/>
                  <a:pt x="152943" y="284545"/>
                </a:cubicBezTo>
                <a:cubicBezTo>
                  <a:pt x="147050" y="284545"/>
                  <a:pt x="142273" y="279768"/>
                  <a:pt x="142273" y="273875"/>
                </a:cubicBezTo>
                <a:lnTo>
                  <a:pt x="142273" y="195625"/>
                </a:lnTo>
                <a:cubicBezTo>
                  <a:pt x="142273" y="189732"/>
                  <a:pt x="147050" y="184954"/>
                  <a:pt x="152943" y="184954"/>
                </a:cubicBezTo>
                <a:close/>
                <a:moveTo>
                  <a:pt x="234750" y="124488"/>
                </a:moveTo>
                <a:cubicBezTo>
                  <a:pt x="234750" y="118596"/>
                  <a:pt x="229972" y="113818"/>
                  <a:pt x="224079" y="113818"/>
                </a:cubicBezTo>
                <a:cubicBezTo>
                  <a:pt x="218186" y="113818"/>
                  <a:pt x="213409" y="118596"/>
                  <a:pt x="213409" y="124488"/>
                </a:cubicBezTo>
                <a:lnTo>
                  <a:pt x="213409" y="273875"/>
                </a:lnTo>
                <a:cubicBezTo>
                  <a:pt x="213409" y="279768"/>
                  <a:pt x="218186" y="284545"/>
                  <a:pt x="224079" y="284545"/>
                </a:cubicBezTo>
                <a:cubicBezTo>
                  <a:pt x="229972" y="284545"/>
                  <a:pt x="234750" y="279768"/>
                  <a:pt x="234750" y="273875"/>
                </a:cubicBezTo>
                <a:lnTo>
                  <a:pt x="234750" y="124488"/>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7" name="Rectangle: Rounded Corners 16">
            <a:extLst>
              <a:ext uri="{FF2B5EF4-FFF2-40B4-BE49-F238E27FC236}">
                <a16:creationId xmlns:a16="http://schemas.microsoft.com/office/drawing/2014/main" id="{524F0425-84D4-7CBD-8116-466F37C9DCA1}"/>
              </a:ext>
            </a:extLst>
          </p:cNvPr>
          <p:cNvSpPr>
            <a:spLocks/>
          </p:cNvSpPr>
          <p:nvPr/>
        </p:nvSpPr>
        <p:spPr>
          <a:xfrm>
            <a:off x="4491351" y="2415413"/>
            <a:ext cx="3209297" cy="666629"/>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Aft>
                <a:spcPts val="87"/>
              </a:spcAft>
            </a:pPr>
            <a:r>
              <a:rPr lang="en-US" sz="1600">
                <a:solidFill>
                  <a:schemeClr val="bg1"/>
                </a:solidFill>
                <a:latin typeface="+mj-lt"/>
              </a:rPr>
              <a:t>Product-specific accelerators (core and strategic)</a:t>
            </a:r>
          </a:p>
        </p:txBody>
      </p:sp>
      <p:sp>
        <p:nvSpPr>
          <p:cNvPr id="24" name="Text Placeholder 25">
            <a:extLst>
              <a:ext uri="{FF2B5EF4-FFF2-40B4-BE49-F238E27FC236}">
                <a16:creationId xmlns:a16="http://schemas.microsoft.com/office/drawing/2014/main" id="{F86DC12D-3D64-A1C5-B380-97A4A0EADEF8}"/>
              </a:ext>
            </a:extLst>
          </p:cNvPr>
          <p:cNvSpPr txBox="1">
            <a:spLocks/>
          </p:cNvSpPr>
          <p:nvPr/>
        </p:nvSpPr>
        <p:spPr>
          <a:xfrm>
            <a:off x="4491351" y="3203101"/>
            <a:ext cx="3209297" cy="861774"/>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a:t>Capture payments based on billed revenue or a percentage of transacted revenue from the sale of </a:t>
            </a:r>
            <a:br>
              <a:rPr lang="en-US" sz="1400"/>
            </a:br>
            <a:r>
              <a:rPr lang="en-US" sz="1400"/>
              <a:t>specific products</a:t>
            </a:r>
          </a:p>
        </p:txBody>
      </p:sp>
      <p:sp>
        <p:nvSpPr>
          <p:cNvPr id="48" name="Graphic 37">
            <a:extLst>
              <a:ext uri="{FF2B5EF4-FFF2-40B4-BE49-F238E27FC236}">
                <a16:creationId xmlns:a16="http://schemas.microsoft.com/office/drawing/2014/main" id="{3BECC68A-9613-33A5-80A9-95C067B2AAB8}"/>
              </a:ext>
              <a:ext uri="{C183D7F6-B498-43B3-948B-1728B52AA6E4}">
                <adec:decorative xmlns:adec="http://schemas.microsoft.com/office/drawing/2017/decorative" val="1"/>
              </a:ext>
            </a:extLst>
          </p:cNvPr>
          <p:cNvSpPr/>
          <p:nvPr/>
        </p:nvSpPr>
        <p:spPr>
          <a:xfrm>
            <a:off x="9571627" y="1768427"/>
            <a:ext cx="312818" cy="282780"/>
          </a:xfrm>
          <a:custGeom>
            <a:avLst/>
            <a:gdLst>
              <a:gd name="connsiteX0" fmla="*/ 143312 w 279350"/>
              <a:gd name="connsiteY0" fmla="*/ 1 h 252526"/>
              <a:gd name="connsiteX1" fmla="*/ 135192 w 279350"/>
              <a:gd name="connsiteY1" fmla="*/ 3864 h 252526"/>
              <a:gd name="connsiteX2" fmla="*/ 134380 w 279350"/>
              <a:gd name="connsiteY2" fmla="*/ 4466 h 252526"/>
              <a:gd name="connsiteX3" fmla="*/ 46663 w 279350"/>
              <a:gd name="connsiteY3" fmla="*/ 26207 h 252526"/>
              <a:gd name="connsiteX4" fmla="*/ 22361 w 279350"/>
              <a:gd name="connsiteY4" fmla="*/ 103340 h 252526"/>
              <a:gd name="connsiteX5" fmla="*/ 22151 w 279350"/>
              <a:gd name="connsiteY5" fmla="*/ 103550 h 252526"/>
              <a:gd name="connsiteX6" fmla="*/ 8741 w 279350"/>
              <a:gd name="connsiteY6" fmla="*/ 116863 h 252526"/>
              <a:gd name="connsiteX7" fmla="*/ 8546 w 279350"/>
              <a:gd name="connsiteY7" fmla="*/ 158595 h 252526"/>
              <a:gd name="connsiteX8" fmla="*/ 8741 w 279350"/>
              <a:gd name="connsiteY8" fmla="*/ 158790 h 252526"/>
              <a:gd name="connsiteX9" fmla="*/ 33841 w 279350"/>
              <a:gd name="connsiteY9" fmla="*/ 167203 h 252526"/>
              <a:gd name="connsiteX10" fmla="*/ 60200 w 279350"/>
              <a:gd name="connsiteY10" fmla="*/ 189014 h 252526"/>
              <a:gd name="connsiteX11" fmla="*/ 88436 w 279350"/>
              <a:gd name="connsiteY11" fmla="*/ 216199 h 252526"/>
              <a:gd name="connsiteX12" fmla="*/ 97143 w 279350"/>
              <a:gd name="connsiteY12" fmla="*/ 235672 h 252526"/>
              <a:gd name="connsiteX13" fmla="*/ 136158 w 279350"/>
              <a:gd name="connsiteY13" fmla="*/ 238430 h 252526"/>
              <a:gd name="connsiteX14" fmla="*/ 141576 w 279350"/>
              <a:gd name="connsiteY14" fmla="*/ 243805 h 252526"/>
              <a:gd name="connsiteX15" fmla="*/ 183964 w 279350"/>
              <a:gd name="connsiteY15" fmla="*/ 243805 h 252526"/>
              <a:gd name="connsiteX16" fmla="*/ 192644 w 279350"/>
              <a:gd name="connsiteY16" fmla="*/ 225355 h 252526"/>
              <a:gd name="connsiteX17" fmla="*/ 219802 w 279350"/>
              <a:gd name="connsiteY17" fmla="*/ 198309 h 252526"/>
              <a:gd name="connsiteX18" fmla="*/ 245979 w 279350"/>
              <a:gd name="connsiteY18" fmla="*/ 175855 h 252526"/>
              <a:gd name="connsiteX19" fmla="*/ 270617 w 279350"/>
              <a:gd name="connsiteY19" fmla="*/ 167371 h 252526"/>
              <a:gd name="connsiteX20" fmla="*/ 270798 w 279350"/>
              <a:gd name="connsiteY20" fmla="*/ 125639 h 252526"/>
              <a:gd name="connsiteX21" fmla="*/ 270617 w 279350"/>
              <a:gd name="connsiteY21" fmla="*/ 125459 h 252526"/>
              <a:gd name="connsiteX22" fmla="*/ 258956 w 279350"/>
              <a:gd name="connsiteY22" fmla="*/ 113854 h 252526"/>
              <a:gd name="connsiteX23" fmla="*/ 261364 w 279350"/>
              <a:gd name="connsiteY23" fmla="*/ 104530 h 252526"/>
              <a:gd name="connsiteX24" fmla="*/ 254015 w 279350"/>
              <a:gd name="connsiteY24" fmla="*/ 44293 h 252526"/>
              <a:gd name="connsiteX25" fmla="*/ 179779 w 279350"/>
              <a:gd name="connsiteY25" fmla="*/ 57 h 252526"/>
              <a:gd name="connsiteX26" fmla="*/ 157283 w 279350"/>
              <a:gd name="connsiteY26" fmla="*/ 57 h 252526"/>
              <a:gd name="connsiteX27" fmla="*/ 154399 w 279350"/>
              <a:gd name="connsiteY27" fmla="*/ 1 h 252526"/>
              <a:gd name="connsiteX28" fmla="*/ 143326 w 279350"/>
              <a:gd name="connsiteY28" fmla="*/ 1 h 252526"/>
              <a:gd name="connsiteX29" fmla="*/ 184258 w 279350"/>
              <a:gd name="connsiteY29" fmla="*/ 69225 h 252526"/>
              <a:gd name="connsiteX30" fmla="*/ 232751 w 279350"/>
              <a:gd name="connsiteY30" fmla="*/ 117409 h 252526"/>
              <a:gd name="connsiteX31" fmla="*/ 232793 w 279350"/>
              <a:gd name="connsiteY31" fmla="*/ 117465 h 252526"/>
              <a:gd name="connsiteX32" fmla="*/ 232989 w 279350"/>
              <a:gd name="connsiteY32" fmla="*/ 117647 h 252526"/>
              <a:gd name="connsiteX33" fmla="*/ 255737 w 279350"/>
              <a:gd name="connsiteY33" fmla="*/ 140255 h 252526"/>
              <a:gd name="connsiteX34" fmla="*/ 255781 w 279350"/>
              <a:gd name="connsiteY34" fmla="*/ 152530 h 252526"/>
              <a:gd name="connsiteX35" fmla="*/ 255737 w 279350"/>
              <a:gd name="connsiteY35" fmla="*/ 152574 h 252526"/>
              <a:gd name="connsiteX36" fmla="*/ 243334 w 279350"/>
              <a:gd name="connsiteY36" fmla="*/ 152574 h 252526"/>
              <a:gd name="connsiteX37" fmla="*/ 220586 w 279350"/>
              <a:gd name="connsiteY37" fmla="*/ 129966 h 252526"/>
              <a:gd name="connsiteX38" fmla="*/ 205691 w 279350"/>
              <a:gd name="connsiteY38" fmla="*/ 129966 h 252526"/>
              <a:gd name="connsiteX39" fmla="*/ 205467 w 279350"/>
              <a:gd name="connsiteY39" fmla="*/ 130204 h 252526"/>
              <a:gd name="connsiteX40" fmla="*/ 205400 w 279350"/>
              <a:gd name="connsiteY40" fmla="*/ 144934 h 252526"/>
              <a:gd name="connsiteX41" fmla="*/ 205467 w 279350"/>
              <a:gd name="connsiteY41" fmla="*/ 145001 h 252526"/>
              <a:gd name="connsiteX42" fmla="*/ 223189 w 279350"/>
              <a:gd name="connsiteY42" fmla="*/ 162626 h 252526"/>
              <a:gd name="connsiteX43" fmla="*/ 223234 w 279350"/>
              <a:gd name="connsiteY43" fmla="*/ 174900 h 252526"/>
              <a:gd name="connsiteX44" fmla="*/ 223189 w 279350"/>
              <a:gd name="connsiteY44" fmla="*/ 174945 h 252526"/>
              <a:gd name="connsiteX45" fmla="*/ 211724 w 279350"/>
              <a:gd name="connsiteY45" fmla="*/ 175785 h 252526"/>
              <a:gd name="connsiteX46" fmla="*/ 197907 w 279350"/>
              <a:gd name="connsiteY46" fmla="*/ 176764 h 252526"/>
              <a:gd name="connsiteX47" fmla="*/ 197039 w 279350"/>
              <a:gd name="connsiteY47" fmla="*/ 190511 h 252526"/>
              <a:gd name="connsiteX48" fmla="*/ 196269 w 279350"/>
              <a:gd name="connsiteY48" fmla="*/ 201976 h 252526"/>
              <a:gd name="connsiteX49" fmla="*/ 184650 w 279350"/>
              <a:gd name="connsiteY49" fmla="*/ 202676 h 252526"/>
              <a:gd name="connsiteX50" fmla="*/ 170722 w 279350"/>
              <a:gd name="connsiteY50" fmla="*/ 203474 h 252526"/>
              <a:gd name="connsiteX51" fmla="*/ 169826 w 279350"/>
              <a:gd name="connsiteY51" fmla="*/ 217319 h 252526"/>
              <a:gd name="connsiteX52" fmla="*/ 169070 w 279350"/>
              <a:gd name="connsiteY52" fmla="*/ 228994 h 252526"/>
              <a:gd name="connsiteX53" fmla="*/ 156471 w 279350"/>
              <a:gd name="connsiteY53" fmla="*/ 228994 h 252526"/>
              <a:gd name="connsiteX54" fmla="*/ 151263 w 279350"/>
              <a:gd name="connsiteY54" fmla="*/ 223829 h 252526"/>
              <a:gd name="connsiteX55" fmla="*/ 152733 w 279350"/>
              <a:gd name="connsiteY55" fmla="*/ 222359 h 252526"/>
              <a:gd name="connsiteX56" fmla="*/ 152914 w 279350"/>
              <a:gd name="connsiteY56" fmla="*/ 180627 h 252526"/>
              <a:gd name="connsiteX57" fmla="*/ 152733 w 279350"/>
              <a:gd name="connsiteY57" fmla="*/ 180446 h 252526"/>
              <a:gd name="connsiteX58" fmla="*/ 133135 w 279350"/>
              <a:gd name="connsiteY58" fmla="*/ 171795 h 252526"/>
              <a:gd name="connsiteX59" fmla="*/ 105781 w 279350"/>
              <a:gd name="connsiteY59" fmla="*/ 143741 h 252526"/>
              <a:gd name="connsiteX60" fmla="*/ 97143 w 279350"/>
              <a:gd name="connsiteY60" fmla="*/ 125207 h 252526"/>
              <a:gd name="connsiteX61" fmla="*/ 72043 w 279350"/>
              <a:gd name="connsiteY61" fmla="*/ 116793 h 252526"/>
              <a:gd name="connsiteX62" fmla="*/ 42394 w 279350"/>
              <a:gd name="connsiteY62" fmla="*/ 94885 h 252526"/>
              <a:gd name="connsiteX63" fmla="*/ 61558 w 279350"/>
              <a:gd name="connsiteY63" fmla="*/ 40989 h 252526"/>
              <a:gd name="connsiteX64" fmla="*/ 111688 w 279350"/>
              <a:gd name="connsiteY64" fmla="*/ 21671 h 252526"/>
              <a:gd name="connsiteX65" fmla="*/ 90732 w 279350"/>
              <a:gd name="connsiteY65" fmla="*/ 37532 h 252526"/>
              <a:gd name="connsiteX66" fmla="*/ 84451 w 279350"/>
              <a:gd name="connsiteY66" fmla="*/ 82910 h 252526"/>
              <a:gd name="connsiteX67" fmla="*/ 84572 w 279350"/>
              <a:gd name="connsiteY67" fmla="*/ 83070 h 252526"/>
              <a:gd name="connsiteX68" fmla="*/ 130181 w 279350"/>
              <a:gd name="connsiteY68" fmla="*/ 89244 h 252526"/>
              <a:gd name="connsiteX69" fmla="*/ 156625 w 279350"/>
              <a:gd name="connsiteY69" fmla="*/ 69211 h 252526"/>
              <a:gd name="connsiteX70" fmla="*/ 184258 w 279350"/>
              <a:gd name="connsiteY70" fmla="*/ 69211 h 252526"/>
              <a:gd name="connsiteX71" fmla="*/ 103401 w 279350"/>
              <a:gd name="connsiteY71" fmla="*/ 54288 h 252526"/>
              <a:gd name="connsiteX72" fmla="*/ 147343 w 279350"/>
              <a:gd name="connsiteY72" fmla="*/ 20999 h 252526"/>
              <a:gd name="connsiteX73" fmla="*/ 154399 w 279350"/>
              <a:gd name="connsiteY73" fmla="*/ 20999 h 252526"/>
              <a:gd name="connsiteX74" fmla="*/ 157017 w 279350"/>
              <a:gd name="connsiteY74" fmla="*/ 21069 h 252526"/>
              <a:gd name="connsiteX75" fmla="*/ 179779 w 279350"/>
              <a:gd name="connsiteY75" fmla="*/ 21069 h 252526"/>
              <a:gd name="connsiteX76" fmla="*/ 235522 w 279350"/>
              <a:gd name="connsiteY76" fmla="*/ 54246 h 252526"/>
              <a:gd name="connsiteX77" fmla="*/ 241738 w 279350"/>
              <a:gd name="connsiteY77" fmla="*/ 96173 h 252526"/>
              <a:gd name="connsiteX78" fmla="*/ 196787 w 279350"/>
              <a:gd name="connsiteY78" fmla="*/ 51433 h 252526"/>
              <a:gd name="connsiteX79" fmla="*/ 189242 w 279350"/>
              <a:gd name="connsiteY79" fmla="*/ 48227 h 252526"/>
              <a:gd name="connsiteX80" fmla="*/ 153111 w 279350"/>
              <a:gd name="connsiteY80" fmla="*/ 48227 h 252526"/>
              <a:gd name="connsiteX81" fmla="*/ 146769 w 279350"/>
              <a:gd name="connsiteY81" fmla="*/ 50355 h 252526"/>
              <a:gd name="connsiteX82" fmla="*/ 117512 w 279350"/>
              <a:gd name="connsiteY82" fmla="*/ 72515 h 252526"/>
              <a:gd name="connsiteX83" fmla="*/ 101245 w 279350"/>
              <a:gd name="connsiteY83" fmla="*/ 70317 h 252526"/>
              <a:gd name="connsiteX84" fmla="*/ 103347 w 279350"/>
              <a:gd name="connsiteY84" fmla="*/ 54340 h 252526"/>
              <a:gd name="connsiteX85" fmla="*/ 103415 w 279350"/>
              <a:gd name="connsiteY85" fmla="*/ 54288 h 252526"/>
              <a:gd name="connsiteX86" fmla="*/ 56449 w 279350"/>
              <a:gd name="connsiteY86" fmla="*/ 165649 h 252526"/>
              <a:gd name="connsiteX87" fmla="*/ 56404 w 279350"/>
              <a:gd name="connsiteY87" fmla="*/ 153375 h 252526"/>
              <a:gd name="connsiteX88" fmla="*/ 56449 w 279350"/>
              <a:gd name="connsiteY88" fmla="*/ 153330 h 252526"/>
              <a:gd name="connsiteX89" fmla="*/ 69846 w 279350"/>
              <a:gd name="connsiteY89" fmla="*/ 140003 h 252526"/>
              <a:gd name="connsiteX90" fmla="*/ 82249 w 279350"/>
              <a:gd name="connsiteY90" fmla="*/ 140003 h 252526"/>
              <a:gd name="connsiteX91" fmla="*/ 82361 w 279350"/>
              <a:gd name="connsiteY91" fmla="*/ 152210 h 252526"/>
              <a:gd name="connsiteX92" fmla="*/ 82249 w 279350"/>
              <a:gd name="connsiteY92" fmla="*/ 152322 h 252526"/>
              <a:gd name="connsiteX93" fmla="*/ 68852 w 279350"/>
              <a:gd name="connsiteY93" fmla="*/ 165635 h 252526"/>
              <a:gd name="connsiteX94" fmla="*/ 68726 w 279350"/>
              <a:gd name="connsiteY94" fmla="*/ 165761 h 252526"/>
              <a:gd name="connsiteX95" fmla="*/ 56449 w 279350"/>
              <a:gd name="connsiteY95" fmla="*/ 165649 h 252526"/>
              <a:gd name="connsiteX96" fmla="*/ 49575 w 279350"/>
              <a:gd name="connsiteY96" fmla="*/ 118487 h 252526"/>
              <a:gd name="connsiteX97" fmla="*/ 49435 w 279350"/>
              <a:gd name="connsiteY97" fmla="*/ 130666 h 252526"/>
              <a:gd name="connsiteX98" fmla="*/ 36038 w 279350"/>
              <a:gd name="connsiteY98" fmla="*/ 143993 h 252526"/>
              <a:gd name="connsiteX99" fmla="*/ 23635 w 279350"/>
              <a:gd name="connsiteY99" fmla="*/ 143993 h 252526"/>
              <a:gd name="connsiteX100" fmla="*/ 23591 w 279350"/>
              <a:gd name="connsiteY100" fmla="*/ 131719 h 252526"/>
              <a:gd name="connsiteX101" fmla="*/ 23635 w 279350"/>
              <a:gd name="connsiteY101" fmla="*/ 131674 h 252526"/>
              <a:gd name="connsiteX102" fmla="*/ 37046 w 279350"/>
              <a:gd name="connsiteY102" fmla="*/ 118361 h 252526"/>
              <a:gd name="connsiteX103" fmla="*/ 49449 w 279350"/>
              <a:gd name="connsiteY103" fmla="*/ 118361 h 252526"/>
              <a:gd name="connsiteX104" fmla="*/ 49575 w 279350"/>
              <a:gd name="connsiteY104" fmla="*/ 118487 h 252526"/>
              <a:gd name="connsiteX105" fmla="*/ 124441 w 279350"/>
              <a:gd name="connsiteY105" fmla="*/ 220875 h 252526"/>
              <a:gd name="connsiteX106" fmla="*/ 112038 w 279350"/>
              <a:gd name="connsiteY106" fmla="*/ 220875 h 252526"/>
              <a:gd name="connsiteX107" fmla="*/ 111993 w 279350"/>
              <a:gd name="connsiteY107" fmla="*/ 208601 h 252526"/>
              <a:gd name="connsiteX108" fmla="*/ 112038 w 279350"/>
              <a:gd name="connsiteY108" fmla="*/ 208556 h 252526"/>
              <a:gd name="connsiteX109" fmla="*/ 125435 w 279350"/>
              <a:gd name="connsiteY109" fmla="*/ 195243 h 252526"/>
              <a:gd name="connsiteX110" fmla="*/ 137838 w 279350"/>
              <a:gd name="connsiteY110" fmla="*/ 195243 h 252526"/>
              <a:gd name="connsiteX111" fmla="*/ 137883 w 279350"/>
              <a:gd name="connsiteY111" fmla="*/ 207517 h 252526"/>
              <a:gd name="connsiteX112" fmla="*/ 137838 w 279350"/>
              <a:gd name="connsiteY112" fmla="*/ 207562 h 252526"/>
              <a:gd name="connsiteX113" fmla="*/ 124441 w 279350"/>
              <a:gd name="connsiteY113" fmla="*/ 220875 h 252526"/>
              <a:gd name="connsiteX114" fmla="*/ 96150 w 279350"/>
              <a:gd name="connsiteY114" fmla="*/ 192765 h 252526"/>
              <a:gd name="connsiteX115" fmla="*/ 83746 w 279350"/>
              <a:gd name="connsiteY115" fmla="*/ 192765 h 252526"/>
              <a:gd name="connsiteX116" fmla="*/ 83621 w 279350"/>
              <a:gd name="connsiteY116" fmla="*/ 180558 h 252526"/>
              <a:gd name="connsiteX117" fmla="*/ 83746 w 279350"/>
              <a:gd name="connsiteY117" fmla="*/ 180446 h 252526"/>
              <a:gd name="connsiteX118" fmla="*/ 97143 w 279350"/>
              <a:gd name="connsiteY118" fmla="*/ 167133 h 252526"/>
              <a:gd name="connsiteX119" fmla="*/ 97255 w 279350"/>
              <a:gd name="connsiteY119" fmla="*/ 167007 h 252526"/>
              <a:gd name="connsiteX120" fmla="*/ 109546 w 279350"/>
              <a:gd name="connsiteY120" fmla="*/ 167133 h 252526"/>
              <a:gd name="connsiteX121" fmla="*/ 109591 w 279350"/>
              <a:gd name="connsiteY121" fmla="*/ 179407 h 252526"/>
              <a:gd name="connsiteX122" fmla="*/ 109546 w 279350"/>
              <a:gd name="connsiteY122" fmla="*/ 179452 h 252526"/>
              <a:gd name="connsiteX123" fmla="*/ 96150 w 279350"/>
              <a:gd name="connsiteY123" fmla="*/ 192765 h 25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79350" h="252526">
                <a:moveTo>
                  <a:pt x="143312" y="1"/>
                </a:moveTo>
                <a:cubicBezTo>
                  <a:pt x="140162" y="2"/>
                  <a:pt x="137180" y="1421"/>
                  <a:pt x="135192" y="3864"/>
                </a:cubicBezTo>
                <a:lnTo>
                  <a:pt x="134380" y="4466"/>
                </a:lnTo>
                <a:cubicBezTo>
                  <a:pt x="103368" y="-4972"/>
                  <a:pt x="69678" y="3378"/>
                  <a:pt x="46663" y="26207"/>
                </a:cubicBezTo>
                <a:cubicBezTo>
                  <a:pt x="26337" y="46336"/>
                  <a:pt x="17244" y="75195"/>
                  <a:pt x="22361" y="103340"/>
                </a:cubicBezTo>
                <a:lnTo>
                  <a:pt x="22151" y="103550"/>
                </a:lnTo>
                <a:lnTo>
                  <a:pt x="8741" y="116863"/>
                </a:lnTo>
                <a:cubicBezTo>
                  <a:pt x="-2837" y="128334"/>
                  <a:pt x="-2924" y="147018"/>
                  <a:pt x="8546" y="158595"/>
                </a:cubicBezTo>
                <a:cubicBezTo>
                  <a:pt x="8611" y="158661"/>
                  <a:pt x="8676" y="158726"/>
                  <a:pt x="8741" y="158790"/>
                </a:cubicBezTo>
                <a:cubicBezTo>
                  <a:pt x="15342" y="165347"/>
                  <a:pt x="24621" y="168458"/>
                  <a:pt x="33841" y="167203"/>
                </a:cubicBezTo>
                <a:cubicBezTo>
                  <a:pt x="37164" y="179295"/>
                  <a:pt x="47700" y="188013"/>
                  <a:pt x="60200" y="189014"/>
                </a:cubicBezTo>
                <a:cubicBezTo>
                  <a:pt x="61498" y="203858"/>
                  <a:pt x="73554" y="215466"/>
                  <a:pt x="88436" y="216199"/>
                </a:cubicBezTo>
                <a:cubicBezTo>
                  <a:pt x="88800" y="223297"/>
                  <a:pt x="91698" y="230268"/>
                  <a:pt x="97143" y="235672"/>
                </a:cubicBezTo>
                <a:cubicBezTo>
                  <a:pt x="107783" y="246255"/>
                  <a:pt x="124469" y="247165"/>
                  <a:pt x="136158" y="238430"/>
                </a:cubicBezTo>
                <a:lnTo>
                  <a:pt x="141576" y="243805"/>
                </a:lnTo>
                <a:cubicBezTo>
                  <a:pt x="153313" y="255434"/>
                  <a:pt x="172228" y="255434"/>
                  <a:pt x="183964" y="243805"/>
                </a:cubicBezTo>
                <a:cubicBezTo>
                  <a:pt x="189144" y="238654"/>
                  <a:pt x="192042" y="232074"/>
                  <a:pt x="192644" y="225355"/>
                </a:cubicBezTo>
                <a:cubicBezTo>
                  <a:pt x="207064" y="224132"/>
                  <a:pt x="218521" y="212723"/>
                  <a:pt x="219802" y="198309"/>
                </a:cubicBezTo>
                <a:cubicBezTo>
                  <a:pt x="232413" y="197150"/>
                  <a:pt x="242914" y="188143"/>
                  <a:pt x="245979" y="175855"/>
                </a:cubicBezTo>
                <a:cubicBezTo>
                  <a:pt x="255058" y="176942"/>
                  <a:pt x="264133" y="173816"/>
                  <a:pt x="270617" y="167371"/>
                </a:cubicBezTo>
                <a:cubicBezTo>
                  <a:pt x="282192" y="155896"/>
                  <a:pt x="282272" y="137212"/>
                  <a:pt x="270798" y="125639"/>
                </a:cubicBezTo>
                <a:cubicBezTo>
                  <a:pt x="270738" y="125579"/>
                  <a:pt x="270678" y="125519"/>
                  <a:pt x="270617" y="125459"/>
                </a:cubicBezTo>
                <a:lnTo>
                  <a:pt x="258956" y="113854"/>
                </a:lnTo>
                <a:lnTo>
                  <a:pt x="261364" y="104530"/>
                </a:lnTo>
                <a:cubicBezTo>
                  <a:pt x="266573" y="84241"/>
                  <a:pt x="263950" y="62735"/>
                  <a:pt x="254015" y="44293"/>
                </a:cubicBezTo>
                <a:cubicBezTo>
                  <a:pt x="239288" y="17017"/>
                  <a:pt x="210776" y="27"/>
                  <a:pt x="179779" y="57"/>
                </a:cubicBezTo>
                <a:lnTo>
                  <a:pt x="157283" y="57"/>
                </a:lnTo>
                <a:cubicBezTo>
                  <a:pt x="156322" y="15"/>
                  <a:pt x="155361" y="-4"/>
                  <a:pt x="154399" y="1"/>
                </a:cubicBezTo>
                <a:lnTo>
                  <a:pt x="143326" y="1"/>
                </a:lnTo>
                <a:close/>
                <a:moveTo>
                  <a:pt x="184258" y="69225"/>
                </a:moveTo>
                <a:lnTo>
                  <a:pt x="232751" y="117409"/>
                </a:lnTo>
                <a:lnTo>
                  <a:pt x="232793" y="117465"/>
                </a:lnTo>
                <a:lnTo>
                  <a:pt x="232989" y="117647"/>
                </a:lnTo>
                <a:lnTo>
                  <a:pt x="255737" y="140255"/>
                </a:lnTo>
                <a:cubicBezTo>
                  <a:pt x="259138" y="143632"/>
                  <a:pt x="259158" y="149128"/>
                  <a:pt x="255781" y="152530"/>
                </a:cubicBezTo>
                <a:cubicBezTo>
                  <a:pt x="255766" y="152545"/>
                  <a:pt x="255752" y="152559"/>
                  <a:pt x="255737" y="152574"/>
                </a:cubicBezTo>
                <a:cubicBezTo>
                  <a:pt x="252300" y="155972"/>
                  <a:pt x="246770" y="155972"/>
                  <a:pt x="243334" y="152574"/>
                </a:cubicBezTo>
                <a:lnTo>
                  <a:pt x="220586" y="129966"/>
                </a:lnTo>
                <a:cubicBezTo>
                  <a:pt x="216461" y="125881"/>
                  <a:pt x="209815" y="125881"/>
                  <a:pt x="205691" y="129966"/>
                </a:cubicBezTo>
                <a:lnTo>
                  <a:pt x="205467" y="130204"/>
                </a:lnTo>
                <a:cubicBezTo>
                  <a:pt x="201380" y="134253"/>
                  <a:pt x="201351" y="140848"/>
                  <a:pt x="205400" y="144934"/>
                </a:cubicBezTo>
                <a:cubicBezTo>
                  <a:pt x="205422" y="144956"/>
                  <a:pt x="205444" y="144979"/>
                  <a:pt x="205467" y="145001"/>
                </a:cubicBezTo>
                <a:lnTo>
                  <a:pt x="223189" y="162626"/>
                </a:lnTo>
                <a:cubicBezTo>
                  <a:pt x="226591" y="166002"/>
                  <a:pt x="226611" y="171498"/>
                  <a:pt x="223234" y="174900"/>
                </a:cubicBezTo>
                <a:cubicBezTo>
                  <a:pt x="223219" y="174915"/>
                  <a:pt x="223205" y="174929"/>
                  <a:pt x="223189" y="174945"/>
                </a:cubicBezTo>
                <a:cubicBezTo>
                  <a:pt x="220100" y="178019"/>
                  <a:pt x="215228" y="178376"/>
                  <a:pt x="211724" y="175785"/>
                </a:cubicBezTo>
                <a:cubicBezTo>
                  <a:pt x="207515" y="172633"/>
                  <a:pt x="201630" y="173051"/>
                  <a:pt x="197907" y="176764"/>
                </a:cubicBezTo>
                <a:cubicBezTo>
                  <a:pt x="194196" y="180474"/>
                  <a:pt x="193825" y="186365"/>
                  <a:pt x="197039" y="190511"/>
                </a:cubicBezTo>
                <a:cubicBezTo>
                  <a:pt x="199712" y="193980"/>
                  <a:pt x="199381" y="198897"/>
                  <a:pt x="196269" y="201976"/>
                </a:cubicBezTo>
                <a:cubicBezTo>
                  <a:pt x="193123" y="205095"/>
                  <a:pt x="188149" y="205395"/>
                  <a:pt x="184650" y="202676"/>
                </a:cubicBezTo>
                <a:cubicBezTo>
                  <a:pt x="180465" y="199410"/>
                  <a:pt x="174507" y="199752"/>
                  <a:pt x="170722" y="203474"/>
                </a:cubicBezTo>
                <a:cubicBezTo>
                  <a:pt x="166945" y="207190"/>
                  <a:pt x="166560" y="213148"/>
                  <a:pt x="169826" y="217319"/>
                </a:cubicBezTo>
                <a:cubicBezTo>
                  <a:pt x="172562" y="220841"/>
                  <a:pt x="172238" y="225854"/>
                  <a:pt x="169070" y="228994"/>
                </a:cubicBezTo>
                <a:cubicBezTo>
                  <a:pt x="165580" y="232446"/>
                  <a:pt x="159961" y="232446"/>
                  <a:pt x="156471" y="228994"/>
                </a:cubicBezTo>
                <a:lnTo>
                  <a:pt x="151263" y="223829"/>
                </a:lnTo>
                <a:lnTo>
                  <a:pt x="152733" y="222359"/>
                </a:lnTo>
                <a:cubicBezTo>
                  <a:pt x="164307" y="210884"/>
                  <a:pt x="164387" y="192200"/>
                  <a:pt x="152914" y="180627"/>
                </a:cubicBezTo>
                <a:cubicBezTo>
                  <a:pt x="152853" y="180567"/>
                  <a:pt x="152793" y="180506"/>
                  <a:pt x="152733" y="180446"/>
                </a:cubicBezTo>
                <a:cubicBezTo>
                  <a:pt x="147497" y="175234"/>
                  <a:pt x="140513" y="172152"/>
                  <a:pt x="133135" y="171795"/>
                </a:cubicBezTo>
                <a:cubicBezTo>
                  <a:pt x="132309" y="156922"/>
                  <a:pt x="120628" y="144942"/>
                  <a:pt x="105781" y="143741"/>
                </a:cubicBezTo>
                <a:cubicBezTo>
                  <a:pt x="105207" y="136729"/>
                  <a:pt x="102144" y="130155"/>
                  <a:pt x="97143" y="125207"/>
                </a:cubicBezTo>
                <a:cubicBezTo>
                  <a:pt x="90542" y="118650"/>
                  <a:pt x="81263" y="115539"/>
                  <a:pt x="72043" y="116793"/>
                </a:cubicBezTo>
                <a:cubicBezTo>
                  <a:pt x="68386" y="103534"/>
                  <a:pt x="56144" y="94487"/>
                  <a:pt x="42394" y="94885"/>
                </a:cubicBezTo>
                <a:cubicBezTo>
                  <a:pt x="40240" y="74939"/>
                  <a:pt x="47295" y="55098"/>
                  <a:pt x="61558" y="40989"/>
                </a:cubicBezTo>
                <a:cubicBezTo>
                  <a:pt x="74824" y="27811"/>
                  <a:pt x="93010" y="20803"/>
                  <a:pt x="111688" y="21671"/>
                </a:cubicBezTo>
                <a:lnTo>
                  <a:pt x="90732" y="37532"/>
                </a:lnTo>
                <a:cubicBezTo>
                  <a:pt x="76467" y="48328"/>
                  <a:pt x="73654" y="68645"/>
                  <a:pt x="84451" y="82910"/>
                </a:cubicBezTo>
                <a:cubicBezTo>
                  <a:pt x="84491" y="82964"/>
                  <a:pt x="84532" y="83017"/>
                  <a:pt x="84572" y="83070"/>
                </a:cubicBezTo>
                <a:cubicBezTo>
                  <a:pt x="95496" y="97310"/>
                  <a:pt x="115864" y="100067"/>
                  <a:pt x="130181" y="89244"/>
                </a:cubicBezTo>
                <a:lnTo>
                  <a:pt x="156625" y="69211"/>
                </a:lnTo>
                <a:lnTo>
                  <a:pt x="184258" y="69211"/>
                </a:lnTo>
                <a:close/>
                <a:moveTo>
                  <a:pt x="103401" y="54288"/>
                </a:moveTo>
                <a:lnTo>
                  <a:pt x="147343" y="20999"/>
                </a:lnTo>
                <a:lnTo>
                  <a:pt x="154399" y="20999"/>
                </a:lnTo>
                <a:cubicBezTo>
                  <a:pt x="155272" y="20993"/>
                  <a:pt x="156144" y="21016"/>
                  <a:pt x="157017" y="21069"/>
                </a:cubicBezTo>
                <a:lnTo>
                  <a:pt x="179779" y="21069"/>
                </a:lnTo>
                <a:cubicBezTo>
                  <a:pt x="203046" y="21038"/>
                  <a:pt x="224455" y="33779"/>
                  <a:pt x="235522" y="54246"/>
                </a:cubicBezTo>
                <a:cubicBezTo>
                  <a:pt x="242452" y="67125"/>
                  <a:pt x="244622" y="81936"/>
                  <a:pt x="241738" y="96173"/>
                </a:cubicBezTo>
                <a:lnTo>
                  <a:pt x="196787" y="51433"/>
                </a:lnTo>
                <a:cubicBezTo>
                  <a:pt x="194811" y="49386"/>
                  <a:pt x="192088" y="48229"/>
                  <a:pt x="189242" y="48227"/>
                </a:cubicBezTo>
                <a:lnTo>
                  <a:pt x="153111" y="48227"/>
                </a:lnTo>
                <a:cubicBezTo>
                  <a:pt x="150822" y="48226"/>
                  <a:pt x="148595" y="48973"/>
                  <a:pt x="146769" y="50355"/>
                </a:cubicBezTo>
                <a:lnTo>
                  <a:pt x="117512" y="72515"/>
                </a:lnTo>
                <a:cubicBezTo>
                  <a:pt x="112405" y="76369"/>
                  <a:pt x="105146" y="75388"/>
                  <a:pt x="101245" y="70317"/>
                </a:cubicBezTo>
                <a:cubicBezTo>
                  <a:pt x="97414" y="65324"/>
                  <a:pt x="98355" y="58171"/>
                  <a:pt x="103347" y="54340"/>
                </a:cubicBezTo>
                <a:cubicBezTo>
                  <a:pt x="103370" y="54322"/>
                  <a:pt x="103392" y="54305"/>
                  <a:pt x="103415" y="54288"/>
                </a:cubicBezTo>
                <a:close/>
                <a:moveTo>
                  <a:pt x="56449" y="165649"/>
                </a:moveTo>
                <a:cubicBezTo>
                  <a:pt x="53047" y="162273"/>
                  <a:pt x="53027" y="156777"/>
                  <a:pt x="56404" y="153375"/>
                </a:cubicBezTo>
                <a:cubicBezTo>
                  <a:pt x="56419" y="153360"/>
                  <a:pt x="56434" y="153346"/>
                  <a:pt x="56449" y="153330"/>
                </a:cubicBezTo>
                <a:lnTo>
                  <a:pt x="69846" y="140003"/>
                </a:lnTo>
                <a:cubicBezTo>
                  <a:pt x="73282" y="136606"/>
                  <a:pt x="78813" y="136606"/>
                  <a:pt x="82249" y="140003"/>
                </a:cubicBezTo>
                <a:cubicBezTo>
                  <a:pt x="85625" y="143355"/>
                  <a:pt x="85675" y="148798"/>
                  <a:pt x="82361" y="152210"/>
                </a:cubicBezTo>
                <a:lnTo>
                  <a:pt x="82249" y="152322"/>
                </a:lnTo>
                <a:lnTo>
                  <a:pt x="68852" y="165635"/>
                </a:lnTo>
                <a:lnTo>
                  <a:pt x="68726" y="165761"/>
                </a:lnTo>
                <a:cubicBezTo>
                  <a:pt x="65275" y="169047"/>
                  <a:pt x="59839" y="168997"/>
                  <a:pt x="56449" y="165649"/>
                </a:cubicBezTo>
                <a:close/>
                <a:moveTo>
                  <a:pt x="49575" y="118487"/>
                </a:moveTo>
                <a:cubicBezTo>
                  <a:pt x="52878" y="121897"/>
                  <a:pt x="52816" y="127333"/>
                  <a:pt x="49435" y="130666"/>
                </a:cubicBezTo>
                <a:lnTo>
                  <a:pt x="36038" y="143993"/>
                </a:lnTo>
                <a:cubicBezTo>
                  <a:pt x="32602" y="147391"/>
                  <a:pt x="27071" y="147391"/>
                  <a:pt x="23635" y="143993"/>
                </a:cubicBezTo>
                <a:cubicBezTo>
                  <a:pt x="20233" y="140617"/>
                  <a:pt x="20214" y="135121"/>
                  <a:pt x="23591" y="131719"/>
                </a:cubicBezTo>
                <a:cubicBezTo>
                  <a:pt x="23606" y="131704"/>
                  <a:pt x="23620" y="131690"/>
                  <a:pt x="23635" y="131674"/>
                </a:cubicBezTo>
                <a:lnTo>
                  <a:pt x="37046" y="118361"/>
                </a:lnTo>
                <a:cubicBezTo>
                  <a:pt x="40482" y="114964"/>
                  <a:pt x="46013" y="114964"/>
                  <a:pt x="49449" y="118361"/>
                </a:cubicBezTo>
                <a:lnTo>
                  <a:pt x="49575" y="118487"/>
                </a:lnTo>
                <a:close/>
                <a:moveTo>
                  <a:pt x="124441" y="220875"/>
                </a:moveTo>
                <a:cubicBezTo>
                  <a:pt x="121004" y="224272"/>
                  <a:pt x="115475" y="224272"/>
                  <a:pt x="112038" y="220875"/>
                </a:cubicBezTo>
                <a:cubicBezTo>
                  <a:pt x="108636" y="217498"/>
                  <a:pt x="108616" y="212002"/>
                  <a:pt x="111993" y="208601"/>
                </a:cubicBezTo>
                <a:cubicBezTo>
                  <a:pt x="112009" y="208585"/>
                  <a:pt x="112023" y="208571"/>
                  <a:pt x="112038" y="208556"/>
                </a:cubicBezTo>
                <a:lnTo>
                  <a:pt x="125435" y="195243"/>
                </a:lnTo>
                <a:cubicBezTo>
                  <a:pt x="128872" y="191845"/>
                  <a:pt x="134401" y="191845"/>
                  <a:pt x="137838" y="195243"/>
                </a:cubicBezTo>
                <a:cubicBezTo>
                  <a:pt x="141240" y="198620"/>
                  <a:pt x="141259" y="204115"/>
                  <a:pt x="137883" y="207517"/>
                </a:cubicBezTo>
                <a:cubicBezTo>
                  <a:pt x="137868" y="207533"/>
                  <a:pt x="137854" y="207547"/>
                  <a:pt x="137838" y="207562"/>
                </a:cubicBezTo>
                <a:lnTo>
                  <a:pt x="124441" y="220875"/>
                </a:lnTo>
                <a:close/>
                <a:moveTo>
                  <a:pt x="96150" y="192765"/>
                </a:moveTo>
                <a:cubicBezTo>
                  <a:pt x="92717" y="196171"/>
                  <a:pt x="87179" y="196171"/>
                  <a:pt x="83746" y="192765"/>
                </a:cubicBezTo>
                <a:cubicBezTo>
                  <a:pt x="80366" y="189418"/>
                  <a:pt x="80310" y="183974"/>
                  <a:pt x="83621" y="180558"/>
                </a:cubicBezTo>
                <a:lnTo>
                  <a:pt x="83746" y="180446"/>
                </a:lnTo>
                <a:lnTo>
                  <a:pt x="97143" y="167133"/>
                </a:lnTo>
                <a:lnTo>
                  <a:pt x="97255" y="167007"/>
                </a:lnTo>
                <a:cubicBezTo>
                  <a:pt x="100712" y="163718"/>
                  <a:pt x="106158" y="163774"/>
                  <a:pt x="109546" y="167133"/>
                </a:cubicBezTo>
                <a:cubicBezTo>
                  <a:pt x="112948" y="170510"/>
                  <a:pt x="112968" y="176006"/>
                  <a:pt x="109591" y="179407"/>
                </a:cubicBezTo>
                <a:cubicBezTo>
                  <a:pt x="109576" y="179423"/>
                  <a:pt x="109561" y="179437"/>
                  <a:pt x="109546" y="179452"/>
                </a:cubicBezTo>
                <a:lnTo>
                  <a:pt x="96150" y="192765"/>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8" name="Rectangle: Rounded Corners 17">
            <a:extLst>
              <a:ext uri="{FF2B5EF4-FFF2-40B4-BE49-F238E27FC236}">
                <a16:creationId xmlns:a16="http://schemas.microsoft.com/office/drawing/2014/main" id="{4EBBADB6-B0F3-A197-86A1-D72A9C373404}"/>
              </a:ext>
            </a:extLst>
          </p:cNvPr>
          <p:cNvSpPr>
            <a:spLocks/>
          </p:cNvSpPr>
          <p:nvPr/>
        </p:nvSpPr>
        <p:spPr>
          <a:xfrm>
            <a:off x="8123388" y="2415413"/>
            <a:ext cx="3209297" cy="666629"/>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35943">
              <a:spcAft>
                <a:spcPts val="87"/>
              </a:spcAft>
            </a:pPr>
            <a:r>
              <a:rPr lang="en-US" sz="1600">
                <a:solidFill>
                  <a:schemeClr val="bg1"/>
                </a:solidFill>
                <a:latin typeface="+mj-lt"/>
              </a:rPr>
              <a:t>New customer accelerators</a:t>
            </a:r>
          </a:p>
        </p:txBody>
      </p:sp>
      <p:sp>
        <p:nvSpPr>
          <p:cNvPr id="25" name="Text Placeholder 25">
            <a:extLst>
              <a:ext uri="{FF2B5EF4-FFF2-40B4-BE49-F238E27FC236}">
                <a16:creationId xmlns:a16="http://schemas.microsoft.com/office/drawing/2014/main" id="{F9071F36-B98F-928D-07A4-4A0BA8F41755}"/>
              </a:ext>
            </a:extLst>
          </p:cNvPr>
          <p:cNvSpPr txBox="1">
            <a:spLocks/>
          </p:cNvSpPr>
          <p:nvPr/>
        </p:nvSpPr>
        <p:spPr>
          <a:xfrm>
            <a:off x="8123388" y="3203101"/>
            <a:ext cx="3209297" cy="430887"/>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a:t>Claim rewards for driving sales through the new commerce CSP experience</a:t>
            </a:r>
          </a:p>
        </p:txBody>
      </p:sp>
      <p:sp>
        <p:nvSpPr>
          <p:cNvPr id="62" name="Text Placeholder 1">
            <a:extLst>
              <a:ext uri="{FF2B5EF4-FFF2-40B4-BE49-F238E27FC236}">
                <a16:creationId xmlns:a16="http://schemas.microsoft.com/office/drawing/2014/main" id="{0C252F60-F4F2-BEAE-4A08-781283BEB6BE}"/>
              </a:ext>
            </a:extLst>
          </p:cNvPr>
          <p:cNvSpPr txBox="1">
            <a:spLocks/>
          </p:cNvSpPr>
          <p:nvPr/>
        </p:nvSpPr>
        <p:spPr>
          <a:xfrm>
            <a:off x="1238249" y="4594922"/>
            <a:ext cx="9715500" cy="276999"/>
          </a:xfrm>
          <a:prstGeom prst="rect">
            <a:avLst/>
          </a:prstGeom>
        </p:spPr>
        <p:txBody>
          <a:bodyPr vert="horz" wrap="square" lIns="0" tIns="0" rIns="0" bIns="0" rtlCol="0" anchor="t">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accent2"/>
                </a:solidFill>
                <a:latin typeface="+mj-lt"/>
              </a:rPr>
              <a:t>Managed services</a:t>
            </a:r>
          </a:p>
        </p:txBody>
      </p:sp>
      <p:sp>
        <p:nvSpPr>
          <p:cNvPr id="63" name="Text Placeholder 1">
            <a:extLst>
              <a:ext uri="{FF2B5EF4-FFF2-40B4-BE49-F238E27FC236}">
                <a16:creationId xmlns:a16="http://schemas.microsoft.com/office/drawing/2014/main" id="{97F5A045-8488-9C2F-48AB-4114B3D32DEF}"/>
              </a:ext>
            </a:extLst>
          </p:cNvPr>
          <p:cNvSpPr txBox="1">
            <a:spLocks/>
          </p:cNvSpPr>
          <p:nvPr/>
        </p:nvSpPr>
        <p:spPr>
          <a:xfrm>
            <a:off x="1238250" y="5201164"/>
            <a:ext cx="9715500" cy="492443"/>
          </a:xfrm>
          <a:prstGeom prst="rect">
            <a:avLst/>
          </a:prstGeom>
        </p:spPr>
        <p:txBody>
          <a:bodyPr vert="horz" wrap="square" lIns="0" tIns="0" rIns="0" bIns="0" rtlCol="0" anchor="t">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a:t>Gain the benefits of a long-term investment in your customers’ operations by providing </a:t>
            </a:r>
            <a:br>
              <a:rPr lang="en-US" sz="1600"/>
            </a:br>
            <a:r>
              <a:rPr lang="en-US" sz="1600"/>
              <a:t>premium quality managed services</a:t>
            </a:r>
          </a:p>
        </p:txBody>
      </p:sp>
      <p:sp>
        <p:nvSpPr>
          <p:cNvPr id="1027" name="TextBox 1026">
            <a:extLst>
              <a:ext uri="{FF2B5EF4-FFF2-40B4-BE49-F238E27FC236}">
                <a16:creationId xmlns:a16="http://schemas.microsoft.com/office/drawing/2014/main" id="{50DACF8B-54E0-0FFE-D1F1-5787ED1310A7}"/>
              </a:ext>
            </a:extLst>
          </p:cNvPr>
          <p:cNvSpPr txBox="1">
            <a:spLocks/>
          </p:cNvSpPr>
          <p:nvPr/>
        </p:nvSpPr>
        <p:spPr>
          <a:xfrm>
            <a:off x="500785" y="6462041"/>
            <a:ext cx="11195915" cy="123111"/>
          </a:xfrm>
          <a:prstGeom prst="rect">
            <a:avLst/>
          </a:prstGeom>
          <a:noFill/>
        </p:spPr>
        <p:txBody>
          <a:bodyPr wrap="square" lIns="0" tIns="0" rIns="0" bIns="0" anchor="b">
            <a:spAutoFit/>
          </a:bodyPr>
          <a:lstStyle/>
          <a:p>
            <a:pPr defTabSz="623438">
              <a:defRPr/>
            </a:pPr>
            <a:r>
              <a:rPr lang="en-US" sz="800"/>
              <a:t>*Disclaimer: Margins may differ based on partner eligibility type. Microsoft has no control regarding margins provided to indirect resellers from indirect providers. Refer to your partner for accurate margin numbers.</a:t>
            </a:r>
          </a:p>
        </p:txBody>
      </p:sp>
    </p:spTree>
    <p:custDataLst>
      <p:tags r:id="rId1"/>
    </p:custDataLst>
    <p:extLst>
      <p:ext uri="{BB962C8B-B14F-4D97-AF65-F5344CB8AC3E}">
        <p14:creationId xmlns:p14="http://schemas.microsoft.com/office/powerpoint/2010/main" val="324302825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A45A04-2F15-586C-AB2A-FA4946A85B43}"/>
              </a:ext>
            </a:extLst>
          </p:cNvPr>
          <p:cNvSpPr>
            <a:spLocks noGrp="1"/>
          </p:cNvSpPr>
          <p:nvPr>
            <p:ph type="title"/>
          </p:nvPr>
        </p:nvSpPr>
        <p:spPr>
          <a:xfrm>
            <a:off x="495300" y="509156"/>
            <a:ext cx="11201400" cy="443198"/>
          </a:xfrm>
        </p:spPr>
        <p:txBody>
          <a:bodyPr wrap="square">
            <a:spAutoFit/>
          </a:bodyPr>
          <a:lstStyle/>
          <a:p>
            <a:r>
              <a:rPr lang="en-US"/>
              <a:t>Direct Bill partner opportunity: CSP margins and incentives</a:t>
            </a:r>
          </a:p>
        </p:txBody>
      </p:sp>
      <p:sp>
        <p:nvSpPr>
          <p:cNvPr id="2" name="Text Placeholder 1">
            <a:extLst>
              <a:ext uri="{FF2B5EF4-FFF2-40B4-BE49-F238E27FC236}">
                <a16:creationId xmlns:a16="http://schemas.microsoft.com/office/drawing/2014/main" id="{4A9A1643-4350-9770-142B-54B40962DC3A}"/>
              </a:ext>
            </a:extLst>
          </p:cNvPr>
          <p:cNvSpPr>
            <a:spLocks noGrp="1"/>
          </p:cNvSpPr>
          <p:nvPr>
            <p:ph type="body" sz="quarter" idx="11"/>
          </p:nvPr>
        </p:nvSpPr>
        <p:spPr>
          <a:xfrm>
            <a:off x="495300" y="1033654"/>
            <a:ext cx="11201400" cy="553998"/>
          </a:xfrm>
        </p:spPr>
        <p:txBody>
          <a:bodyPr/>
          <a:lstStyle/>
          <a:p>
            <a:r>
              <a:rPr lang="en-US"/>
              <a:t>Partners earn incentives for attaching Copilot for Sales or Copilot for Service on top of the incentives they already earn from customers’ Modern Work products</a:t>
            </a:r>
          </a:p>
        </p:txBody>
      </p:sp>
      <p:sp>
        <p:nvSpPr>
          <p:cNvPr id="15" name="!!Rectangle: Rounded Corners 5">
            <a:extLst>
              <a:ext uri="{FF2B5EF4-FFF2-40B4-BE49-F238E27FC236}">
                <a16:creationId xmlns:a16="http://schemas.microsoft.com/office/drawing/2014/main" id="{79D10E60-1065-FE6A-2C53-93C599B646E9}"/>
              </a:ext>
              <a:ext uri="{C183D7F6-B498-43B3-948B-1728B52AA6E4}">
                <adec:decorative xmlns:adec="http://schemas.microsoft.com/office/drawing/2017/decorative" val="1"/>
              </a:ext>
            </a:extLst>
          </p:cNvPr>
          <p:cNvSpPr/>
          <p:nvPr/>
        </p:nvSpPr>
        <p:spPr>
          <a:xfrm>
            <a:off x="10004" y="2017713"/>
            <a:ext cx="12192000" cy="3957063"/>
          </a:xfrm>
          <a:prstGeom prst="rect">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201168" rIns="91440" bIns="45720" rtlCol="0" anchor="t"/>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50" normalizeH="0" baseline="0" noProof="0">
              <a:ln w="3175">
                <a:noFill/>
              </a:ln>
              <a:solidFill>
                <a:prstClr val="black"/>
              </a:solidFill>
              <a:effectLst/>
              <a:uLnTx/>
              <a:uFillTx/>
              <a:latin typeface="Segoe Sans Text Semibold"/>
              <a:ea typeface="+mn-ea"/>
              <a:cs typeface="Segoe UI"/>
            </a:endParaRPr>
          </a:p>
        </p:txBody>
      </p:sp>
      <p:sp useBgFill="1">
        <p:nvSpPr>
          <p:cNvPr id="19" name="Rectangle: Top Corners Rounded 18">
            <a:extLst>
              <a:ext uri="{FF2B5EF4-FFF2-40B4-BE49-F238E27FC236}">
                <a16:creationId xmlns:a16="http://schemas.microsoft.com/office/drawing/2014/main" id="{8D7F60BB-E2B9-DCAB-695B-8FA5BCCE44A5}"/>
              </a:ext>
              <a:ext uri="{C183D7F6-B498-43B3-948B-1728B52AA6E4}">
                <adec:decorative xmlns:adec="http://schemas.microsoft.com/office/drawing/2017/decorative" val="1"/>
              </a:ext>
            </a:extLst>
          </p:cNvPr>
          <p:cNvSpPr>
            <a:spLocks/>
          </p:cNvSpPr>
          <p:nvPr/>
        </p:nvSpPr>
        <p:spPr bwMode="auto">
          <a:xfrm>
            <a:off x="495298" y="2884431"/>
            <a:ext cx="9730581" cy="2712477"/>
          </a:xfrm>
          <a:prstGeom prst="round2SameRect">
            <a:avLst>
              <a:gd name="adj1" fmla="val 0"/>
              <a:gd name="adj2" fmla="val 3563"/>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37160" rIns="91440" bIns="45720" numCol="1" spcCol="0" rtlCol="0" fromWordArt="0" anchor="t" anchorCtr="0" forceAA="0" compatLnSpc="1">
            <a:prstTxWarp prst="textNoShape">
              <a:avLst/>
            </a:prstTxWarp>
            <a:noAutofit/>
          </a:bodyPr>
          <a:lstStyle/>
          <a:p>
            <a:pPr marL="228600" marR="0" lvl="0" indent="-22860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Segoe Sans Text"/>
              <a:ea typeface="+mn-ea"/>
              <a:cs typeface="Segoe UI"/>
            </a:endParaRPr>
          </a:p>
        </p:txBody>
      </p:sp>
      <p:sp>
        <p:nvSpPr>
          <p:cNvPr id="20" name="TextBox 19">
            <a:extLst>
              <a:ext uri="{FF2B5EF4-FFF2-40B4-BE49-F238E27FC236}">
                <a16:creationId xmlns:a16="http://schemas.microsoft.com/office/drawing/2014/main" id="{10B12AB6-D884-BF47-91BE-96D2695FF911}"/>
              </a:ext>
              <a:ext uri="{C183D7F6-B498-43B3-948B-1728B52AA6E4}">
                <adec:decorative xmlns:adec="http://schemas.microsoft.com/office/drawing/2017/decorative" val="1"/>
              </a:ext>
            </a:extLst>
          </p:cNvPr>
          <p:cNvSpPr txBox="1">
            <a:spLocks/>
          </p:cNvSpPr>
          <p:nvPr/>
        </p:nvSpPr>
        <p:spPr>
          <a:xfrm>
            <a:off x="495298" y="2649899"/>
            <a:ext cx="9730581" cy="850392"/>
          </a:xfrm>
          <a:prstGeom prst="round2SameRect">
            <a:avLst>
              <a:gd name="adj1" fmla="val 25628"/>
              <a:gd name="adj2" fmla="val 0"/>
            </a:avLst>
          </a:prstGeom>
          <a:gradFill>
            <a:gsLst>
              <a:gs pos="0">
                <a:srgbClr val="8661C5">
                  <a:lumMod val="90000"/>
                </a:srgbClr>
              </a:gs>
              <a:gs pos="59000">
                <a:srgbClr val="F6EEFD"/>
              </a:gs>
              <a:gs pos="55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en-US"/>
            </a:defPPr>
            <a:lvl1pPr algn="ctr">
              <a:defRPr sz="3200">
                <a:solidFill>
                  <a:schemeClr val="bg1"/>
                </a:solidFill>
                <a:latin typeface="+mj-lt"/>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Segoe Sans Text Semibold"/>
                <a:ea typeface="+mn-ea"/>
                <a:cs typeface="+mn-cs"/>
              </a:rPr>
              <a:t> </a:t>
            </a:r>
          </a:p>
        </p:txBody>
      </p:sp>
      <p:sp>
        <p:nvSpPr>
          <p:cNvPr id="21" name="Rectangle 20">
            <a:extLst>
              <a:ext uri="{FF2B5EF4-FFF2-40B4-BE49-F238E27FC236}">
                <a16:creationId xmlns:a16="http://schemas.microsoft.com/office/drawing/2014/main" id="{7A21FEC9-68E4-0332-DF54-74EA35D6A073}"/>
              </a:ext>
              <a:ext uri="{C183D7F6-B498-43B3-948B-1728B52AA6E4}">
                <adec:decorative xmlns:adec="http://schemas.microsoft.com/office/drawing/2017/decorative" val="1"/>
              </a:ext>
            </a:extLst>
          </p:cNvPr>
          <p:cNvSpPr/>
          <p:nvPr/>
        </p:nvSpPr>
        <p:spPr>
          <a:xfrm>
            <a:off x="6319874" y="2645137"/>
            <a:ext cx="1737360" cy="85039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2" name="Rectangle: Single Corner Rounded 21">
            <a:extLst>
              <a:ext uri="{FF2B5EF4-FFF2-40B4-BE49-F238E27FC236}">
                <a16:creationId xmlns:a16="http://schemas.microsoft.com/office/drawing/2014/main" id="{254F6BCC-9A56-0B4A-BE90-55C5CC2849B4}"/>
              </a:ext>
              <a:ext uri="{C183D7F6-B498-43B3-948B-1728B52AA6E4}">
                <adec:decorative xmlns:adec="http://schemas.microsoft.com/office/drawing/2017/decorative" val="1"/>
              </a:ext>
            </a:extLst>
          </p:cNvPr>
          <p:cNvSpPr/>
          <p:nvPr/>
        </p:nvSpPr>
        <p:spPr>
          <a:xfrm>
            <a:off x="8488519" y="2645137"/>
            <a:ext cx="1737360" cy="850392"/>
          </a:xfrm>
          <a:prstGeom prst="round1Rect">
            <a:avLst>
              <a:gd name="adj" fmla="val 2488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3" name="Rectangle 22">
            <a:extLst>
              <a:ext uri="{FF2B5EF4-FFF2-40B4-BE49-F238E27FC236}">
                <a16:creationId xmlns:a16="http://schemas.microsoft.com/office/drawing/2014/main" id="{C3D1CA47-B8D9-9E9D-4ABC-6CDCA3A56F3A}"/>
              </a:ext>
              <a:ext uri="{C183D7F6-B498-43B3-948B-1728B52AA6E4}">
                <adec:decorative xmlns:adec="http://schemas.microsoft.com/office/drawing/2017/decorative" val="1"/>
              </a:ext>
            </a:extLst>
          </p:cNvPr>
          <p:cNvSpPr/>
          <p:nvPr/>
        </p:nvSpPr>
        <p:spPr>
          <a:xfrm>
            <a:off x="5871095" y="2645137"/>
            <a:ext cx="446833" cy="860068"/>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4" name="Rectangle 23">
            <a:extLst>
              <a:ext uri="{FF2B5EF4-FFF2-40B4-BE49-F238E27FC236}">
                <a16:creationId xmlns:a16="http://schemas.microsoft.com/office/drawing/2014/main" id="{DBE452A6-A660-B2F6-1881-A352A3146BC3}"/>
              </a:ext>
              <a:ext uri="{C183D7F6-B498-43B3-948B-1728B52AA6E4}">
                <adec:decorative xmlns:adec="http://schemas.microsoft.com/office/drawing/2017/decorative" val="1"/>
              </a:ext>
            </a:extLst>
          </p:cNvPr>
          <p:cNvSpPr/>
          <p:nvPr/>
        </p:nvSpPr>
        <p:spPr>
          <a:xfrm>
            <a:off x="8059179" y="2645137"/>
            <a:ext cx="420624" cy="850392"/>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5" name="Text Placeholder 10">
            <a:extLst>
              <a:ext uri="{FF2B5EF4-FFF2-40B4-BE49-F238E27FC236}">
                <a16:creationId xmlns:a16="http://schemas.microsoft.com/office/drawing/2014/main" id="{87242195-D8E8-6B55-32E1-EFF6230D1276}"/>
              </a:ext>
            </a:extLst>
          </p:cNvPr>
          <p:cNvSpPr txBox="1">
            <a:spLocks/>
          </p:cNvSpPr>
          <p:nvPr/>
        </p:nvSpPr>
        <p:spPr>
          <a:xfrm>
            <a:off x="495300" y="2292965"/>
            <a:ext cx="10960694" cy="215444"/>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400" b="0" i="0" u="none" strike="noStrike" kern="0" cap="none" spc="0" normalizeH="0" baseline="0" noProof="0">
                <a:ln>
                  <a:noFill/>
                </a:ln>
                <a:solidFill>
                  <a:prstClr val="black"/>
                </a:solidFill>
                <a:effectLst/>
                <a:uLnTx/>
                <a:uFillTx/>
                <a:ea typeface="+mn-ea"/>
                <a:cs typeface="+mn-cs"/>
              </a:rPr>
              <a:t>As an example, here’s a customer using Microsoft 365 E3 </a:t>
            </a:r>
            <a:r>
              <a:rPr lang="en-US" sz="1400" kern="0">
                <a:solidFill>
                  <a:prstClr val="black"/>
                </a:solidFill>
              </a:rPr>
              <a:t>that</a:t>
            </a:r>
            <a:r>
              <a:rPr kumimoji="0" lang="en-US" sz="1400" b="0" i="0" u="none" strike="noStrike" kern="0" cap="none" spc="0" normalizeH="0" baseline="0" noProof="0">
                <a:ln>
                  <a:noFill/>
                </a:ln>
                <a:solidFill>
                  <a:prstClr val="black"/>
                </a:solidFill>
                <a:effectLst/>
                <a:uLnTx/>
                <a:uFillTx/>
                <a:ea typeface="+mn-ea"/>
                <a:cs typeface="+mn-cs"/>
              </a:rPr>
              <a:t> attaches Copilot:</a:t>
            </a:r>
          </a:p>
        </p:txBody>
      </p:sp>
      <p:graphicFrame>
        <p:nvGraphicFramePr>
          <p:cNvPr id="12" name="Table 11">
            <a:extLst>
              <a:ext uri="{FF2B5EF4-FFF2-40B4-BE49-F238E27FC236}">
                <a16:creationId xmlns:a16="http://schemas.microsoft.com/office/drawing/2014/main" id="{084FA186-2CF9-6CF6-D6A3-BF169E289170}"/>
              </a:ext>
            </a:extLst>
          </p:cNvPr>
          <p:cNvGraphicFramePr>
            <a:graphicFrameLocks noGrp="1"/>
          </p:cNvGraphicFramePr>
          <p:nvPr>
            <p:extLst>
              <p:ext uri="{D42A27DB-BD31-4B8C-83A1-F6EECF244321}">
                <p14:modId xmlns:p14="http://schemas.microsoft.com/office/powerpoint/2010/main" val="1767505991"/>
              </p:ext>
            </p:extLst>
          </p:nvPr>
        </p:nvGraphicFramePr>
        <p:xfrm>
          <a:off x="495298" y="2645137"/>
          <a:ext cx="5380386" cy="2973864"/>
        </p:xfrm>
        <a:graphic>
          <a:graphicData uri="http://schemas.openxmlformats.org/drawingml/2006/table">
            <a:tbl>
              <a:tblPr firstRow="1" bandRow="1"/>
              <a:tblGrid>
                <a:gridCol w="4316227">
                  <a:extLst>
                    <a:ext uri="{9D8B030D-6E8A-4147-A177-3AD203B41FA5}">
                      <a16:colId xmlns:a16="http://schemas.microsoft.com/office/drawing/2014/main" val="1350196797"/>
                    </a:ext>
                  </a:extLst>
                </a:gridCol>
                <a:gridCol w="1064159">
                  <a:extLst>
                    <a:ext uri="{9D8B030D-6E8A-4147-A177-3AD203B41FA5}">
                      <a16:colId xmlns:a16="http://schemas.microsoft.com/office/drawing/2014/main" val="1555097140"/>
                    </a:ext>
                  </a:extLst>
                </a:gridCol>
              </a:tblGrid>
              <a:tr h="850392">
                <a:tc>
                  <a:txBody>
                    <a:bodyPr/>
                    <a:lstStyle/>
                    <a:p>
                      <a:pPr marL="0" marR="0" lvl="0" algn="l" defTabSz="932742" rtl="0" eaLnBrk="1" latinLnBrk="0" hangingPunct="1">
                        <a:spcBef>
                          <a:spcPts val="0"/>
                        </a:spcBef>
                        <a:spcAft>
                          <a:spcPts val="0"/>
                        </a:spcAft>
                        <a:buNone/>
                      </a:pPr>
                      <a:endParaRPr lang="en-US" sz="1400" b="0" kern="1200" baseline="30000">
                        <a:solidFill>
                          <a:schemeClr val="bg1"/>
                        </a:solidFill>
                        <a:latin typeface="+mj-lt"/>
                        <a:ea typeface="+mn-ea"/>
                        <a:cs typeface="+mn-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algn="ctr" defTabSz="932742" rtl="0" eaLnBrk="1" latinLnBrk="0" hangingPunct="1">
                        <a:spcBef>
                          <a:spcPts val="0"/>
                        </a:spcBef>
                        <a:spcAft>
                          <a:spcPts val="0"/>
                        </a:spcAft>
                        <a:buNone/>
                      </a:pPr>
                      <a:r>
                        <a:rPr lang="en-US" sz="1400" b="0" kern="1200">
                          <a:solidFill>
                            <a:schemeClr val="bg1"/>
                          </a:solidFill>
                          <a:latin typeface="+mj-lt"/>
                          <a:ea typeface="+mj-ea"/>
                          <a:cs typeface="+mj-cs"/>
                        </a:rPr>
                        <a:t>Microsoft 365 E3</a:t>
                      </a:r>
                      <a:endParaRPr lang="en-US" sz="1400" b="0" kern="1200" baseline="30000">
                        <a:solidFill>
                          <a:schemeClr val="bg1"/>
                        </a:solidFill>
                        <a:latin typeface="+mj-lt"/>
                        <a:ea typeface="+mj-ea"/>
                        <a:cs typeface="+mj-cs"/>
                      </a:endParaRPr>
                    </a:p>
                  </a:txBody>
                  <a:tcPr marT="91440" marB="9144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noProof="0">
                          <a:solidFill>
                            <a:schemeClr val="tx1"/>
                          </a:solidFill>
                          <a:latin typeface="+mn-lt"/>
                          <a:ea typeface="+mj-ea"/>
                          <a:cs typeface="+mj-cs"/>
                        </a:rPr>
                        <a:t>Margin</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20%</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l">
                        <a:spcBef>
                          <a:spcPts val="0"/>
                        </a:spcBef>
                        <a:spcAft>
                          <a:spcPts val="0"/>
                        </a:spcAft>
                      </a:pPr>
                      <a:r>
                        <a:rPr lang="en-US" sz="1400" b="0">
                          <a:solidFill>
                            <a:schemeClr val="tx1"/>
                          </a:solidFill>
                          <a:latin typeface="+mn-lt"/>
                          <a:ea typeface="+mj-ea"/>
                          <a:cs typeface="+mj-cs"/>
                        </a:rPr>
                        <a:t>Core—Modern Work and Security</a:t>
                      </a:r>
                      <a:r>
                        <a:rPr lang="en-US" sz="1400" b="0" baseline="30000">
                          <a:solidFill>
                            <a:schemeClr val="tx1"/>
                          </a:solidFill>
                          <a:latin typeface="+mn-lt"/>
                          <a:ea typeface="+mj-ea"/>
                          <a:cs typeface="+mj-cs"/>
                        </a:rPr>
                        <a:t>1</a:t>
                      </a:r>
                      <a:endParaRPr lang="en-US" sz="1000" b="0" baseline="30000">
                        <a:solidFill>
                          <a:schemeClr val="tx1"/>
                        </a:solidFill>
                        <a:latin typeface="+mn-lt"/>
                        <a:ea typeface="+mj-ea"/>
                        <a:cs typeface="+mj-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3.75%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kern="1200">
                          <a:solidFill>
                            <a:schemeClr val="tx1"/>
                          </a:solidFill>
                          <a:latin typeface="+mn-lt"/>
                          <a:ea typeface="+mj-ea"/>
                          <a:cs typeface="+mj-cs"/>
                        </a:rPr>
                        <a:t>Global strategic product accelerator</a:t>
                      </a:r>
                      <a:r>
                        <a:rPr lang="en-US" sz="1400" b="0" kern="1200" baseline="30000">
                          <a:solidFill>
                            <a:schemeClr val="tx1"/>
                          </a:solidFill>
                          <a:latin typeface="+mn-lt"/>
                          <a:ea typeface="+mj-ea"/>
                          <a:cs typeface="+mj-cs"/>
                        </a:rPr>
                        <a:t>1</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i="0">
                          <a:solidFill>
                            <a:schemeClr val="accent2"/>
                          </a:solidFill>
                          <a:latin typeface="+mn-lt"/>
                          <a:ea typeface="+mj-ea"/>
                          <a:cs typeface="+mj-cs"/>
                        </a:rPr>
                        <a:t>Potential license profitability</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i="0" kern="1200">
                          <a:solidFill>
                            <a:schemeClr val="accent2"/>
                          </a:solidFill>
                          <a:latin typeface="+mn-lt"/>
                          <a:ea typeface="+mj-ea"/>
                          <a:cs typeface="+mj-cs"/>
                        </a:rPr>
                        <a:t>27%</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8" name="Oval 27">
            <a:extLst>
              <a:ext uri="{FF2B5EF4-FFF2-40B4-BE49-F238E27FC236}">
                <a16:creationId xmlns:a16="http://schemas.microsoft.com/office/drawing/2014/main" id="{14296C7C-8F2E-1F3B-B1D7-FC283D597292}"/>
              </a:ext>
              <a:ext uri="{C183D7F6-B498-43B3-948B-1728B52AA6E4}">
                <adec:decorative xmlns:adec="http://schemas.microsoft.com/office/drawing/2017/decorative" val="0"/>
              </a:ext>
            </a:extLst>
          </p:cNvPr>
          <p:cNvSpPr>
            <a:spLocks/>
          </p:cNvSpPr>
          <p:nvPr/>
        </p:nvSpPr>
        <p:spPr bwMode="auto">
          <a:xfrm>
            <a:off x="5924127" y="2894468"/>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ea typeface="+mn-ea"/>
                <a:cs typeface="+mn-cs"/>
              </a:rPr>
              <a:t>+</a:t>
            </a:r>
          </a:p>
        </p:txBody>
      </p:sp>
      <p:graphicFrame>
        <p:nvGraphicFramePr>
          <p:cNvPr id="16" name="Table 11_1">
            <a:extLst>
              <a:ext uri="{FF2B5EF4-FFF2-40B4-BE49-F238E27FC236}">
                <a16:creationId xmlns:a16="http://schemas.microsoft.com/office/drawing/2014/main" id="{8695EC5F-E864-154A-9A39-0C79E2920C8B}"/>
              </a:ext>
            </a:extLst>
          </p:cNvPr>
          <p:cNvGraphicFramePr>
            <a:graphicFrameLocks noGrp="1"/>
          </p:cNvGraphicFramePr>
          <p:nvPr>
            <p:extLst>
              <p:ext uri="{D42A27DB-BD31-4B8C-83A1-F6EECF244321}">
                <p14:modId xmlns:p14="http://schemas.microsoft.com/office/powerpoint/2010/main" val="863949814"/>
              </p:ext>
            </p:extLst>
          </p:nvPr>
        </p:nvGraphicFramePr>
        <p:xfrm>
          <a:off x="6316317" y="2645137"/>
          <a:ext cx="1737360" cy="2973864"/>
        </p:xfrm>
        <a:graphic>
          <a:graphicData uri="http://schemas.openxmlformats.org/drawingml/2006/table">
            <a:tbl>
              <a:tblPr firstRow="1" bandRow="1"/>
              <a:tblGrid>
                <a:gridCol w="1737360">
                  <a:extLst>
                    <a:ext uri="{9D8B030D-6E8A-4147-A177-3AD203B41FA5}">
                      <a16:colId xmlns:a16="http://schemas.microsoft.com/office/drawing/2014/main" val="205682944"/>
                    </a:ext>
                  </a:extLst>
                </a:gridCol>
              </a:tblGrid>
              <a:tr h="850392">
                <a:tc>
                  <a:txBody>
                    <a:bodyPr/>
                    <a:lstStyle/>
                    <a:p>
                      <a:pPr marL="0" lvl="0" algn="ctr">
                        <a:spcBef>
                          <a:spcPts val="0"/>
                        </a:spcBef>
                        <a:spcAft>
                          <a:spcPts val="0"/>
                        </a:spcAft>
                        <a:buNone/>
                      </a:pPr>
                      <a:r>
                        <a:rPr lang="en-US" sz="1400" b="0" kern="1200">
                          <a:solidFill>
                            <a:schemeClr val="bg1"/>
                          </a:solidFill>
                          <a:latin typeface="+mj-lt"/>
                          <a:ea typeface="+mj-ea"/>
                          <a:cs typeface="+mj-cs"/>
                        </a:rPr>
                        <a:t>Copilot for Microsoft 365</a:t>
                      </a:r>
                    </a:p>
                  </a:txBody>
                  <a:tcPr marT="91440" marB="91440"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algn="ctr" rtl="0" fontAlgn="base"/>
                      <a:r>
                        <a:rPr lang="en-US" sz="1400" b="0" i="0">
                          <a:solidFill>
                            <a:schemeClr val="tx1"/>
                          </a:solidFill>
                          <a:effectLst/>
                          <a:latin typeface="+mn-lt"/>
                          <a:ea typeface="+mj-ea"/>
                          <a:cs typeface="+mj-cs"/>
                        </a:rPr>
                        <a:t>10%​</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algn="ctr" rtl="0" fontAlgn="base"/>
                      <a:r>
                        <a:rPr lang="en-US" sz="1400" b="0" i="0">
                          <a:solidFill>
                            <a:schemeClr val="tx1"/>
                          </a:solidFill>
                          <a:effectLst/>
                          <a:latin typeface="+mn-lt"/>
                          <a:ea typeface="+mj-ea"/>
                          <a:cs typeface="+mj-cs"/>
                        </a:rPr>
                        <a:t>3.75%​</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algn="ctr" rtl="0" fontAlgn="base"/>
                      <a:r>
                        <a:rPr lang="en-US" sz="1400" b="0" i="0">
                          <a:solidFill>
                            <a:schemeClr val="tx1"/>
                          </a:solidFill>
                          <a:effectLst/>
                          <a:latin typeface="+mn-lt"/>
                          <a:ea typeface="+mj-ea"/>
                          <a:cs typeface="+mj-cs"/>
                        </a:rPr>
                        <a:t>7%​</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algn="ctr" rtl="0" fontAlgn="base"/>
                      <a:r>
                        <a:rPr lang="en-US" sz="1400" b="0" i="0">
                          <a:solidFill>
                            <a:schemeClr val="accent2"/>
                          </a:solidFill>
                          <a:effectLst/>
                          <a:latin typeface="+mn-lt"/>
                          <a:ea typeface="+mj-ea"/>
                          <a:cs typeface="+mj-cs"/>
                        </a:rPr>
                        <a:t>19.7%​</a:t>
                      </a:r>
                      <a:endParaRPr lang="en-US" b="0" i="0">
                        <a:solidFill>
                          <a:schemeClr val="accent2"/>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31" name="Oval 30">
            <a:extLst>
              <a:ext uri="{FF2B5EF4-FFF2-40B4-BE49-F238E27FC236}">
                <a16:creationId xmlns:a16="http://schemas.microsoft.com/office/drawing/2014/main" id="{EFF4CCBA-28E9-D8B1-BCB4-44396C6E1BF6}"/>
              </a:ext>
              <a:ext uri="{C183D7F6-B498-43B3-948B-1728B52AA6E4}">
                <adec:decorative xmlns:adec="http://schemas.microsoft.com/office/drawing/2017/decorative" val="0"/>
              </a:ext>
            </a:extLst>
          </p:cNvPr>
          <p:cNvSpPr>
            <a:spLocks/>
          </p:cNvSpPr>
          <p:nvPr/>
        </p:nvSpPr>
        <p:spPr bwMode="auto">
          <a:xfrm>
            <a:off x="8085950" y="2894468"/>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ea typeface="+mn-ea"/>
                <a:cs typeface="Segoe Sans Text"/>
              </a:rPr>
              <a:t>or</a:t>
            </a:r>
          </a:p>
        </p:txBody>
      </p:sp>
      <p:graphicFrame>
        <p:nvGraphicFramePr>
          <p:cNvPr id="14" name="Table 11_1_1">
            <a:extLst>
              <a:ext uri="{FF2B5EF4-FFF2-40B4-BE49-F238E27FC236}">
                <a16:creationId xmlns:a16="http://schemas.microsoft.com/office/drawing/2014/main" id="{EBE6A8CA-E123-E17A-3E57-25EB72CF77DA}"/>
              </a:ext>
            </a:extLst>
          </p:cNvPr>
          <p:cNvGraphicFramePr>
            <a:graphicFrameLocks noGrp="1"/>
          </p:cNvGraphicFramePr>
          <p:nvPr>
            <p:extLst>
              <p:ext uri="{D42A27DB-BD31-4B8C-83A1-F6EECF244321}">
                <p14:modId xmlns:p14="http://schemas.microsoft.com/office/powerpoint/2010/main" val="3936526677"/>
              </p:ext>
            </p:extLst>
          </p:nvPr>
        </p:nvGraphicFramePr>
        <p:xfrm>
          <a:off x="8474301" y="2645137"/>
          <a:ext cx="1737360" cy="2973864"/>
        </p:xfrm>
        <a:graphic>
          <a:graphicData uri="http://schemas.openxmlformats.org/drawingml/2006/table">
            <a:tbl>
              <a:tblPr firstRow="1" bandRow="1"/>
              <a:tblGrid>
                <a:gridCol w="1737360">
                  <a:extLst>
                    <a:ext uri="{9D8B030D-6E8A-4147-A177-3AD203B41FA5}">
                      <a16:colId xmlns:a16="http://schemas.microsoft.com/office/drawing/2014/main" val="1826093150"/>
                    </a:ext>
                  </a:extLst>
                </a:gridCol>
              </a:tblGrid>
              <a:tr h="850392">
                <a:tc>
                  <a:txBody>
                    <a:bodyPr/>
                    <a:lstStyle/>
                    <a:p>
                      <a:pPr marL="0" marR="0" lvl="0" algn="ctr" rtl="0" eaLnBrk="1" latinLnBrk="0" hangingPunct="1">
                        <a:spcBef>
                          <a:spcPts val="0"/>
                        </a:spcBef>
                        <a:spcAft>
                          <a:spcPts val="0"/>
                        </a:spcAft>
                        <a:buNone/>
                      </a:pPr>
                      <a:r>
                        <a:rPr lang="en-US" sz="1400" b="0" kern="1200">
                          <a:solidFill>
                            <a:schemeClr val="bg1"/>
                          </a:solidFill>
                          <a:latin typeface="+mj-lt"/>
                          <a:ea typeface="+mj-ea"/>
                          <a:cs typeface="+mj-cs"/>
                        </a:rPr>
                        <a:t>Copilot for Sales/</a:t>
                      </a:r>
                      <a:br>
                        <a:rPr lang="en-US" sz="1400" b="0" kern="1200">
                          <a:solidFill>
                            <a:schemeClr val="bg1"/>
                          </a:solidFill>
                          <a:latin typeface="+mj-lt"/>
                          <a:ea typeface="+mj-ea"/>
                          <a:cs typeface="+mj-cs"/>
                        </a:rPr>
                      </a:br>
                      <a:r>
                        <a:rPr lang="en-US" sz="1400" b="0" kern="1200">
                          <a:solidFill>
                            <a:schemeClr val="bg1"/>
                          </a:solidFill>
                          <a:latin typeface="+mj-lt"/>
                          <a:ea typeface="+mj-ea"/>
                          <a:cs typeface="+mj-cs"/>
                        </a:rPr>
                        <a:t>Copilot for Service</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algn="ctr" defTabSz="932742" rtl="0" eaLnBrk="1" latinLnBrk="0" hangingPunct="1">
                        <a:spcBef>
                          <a:spcPts val="0"/>
                        </a:spcBef>
                        <a:spcAft>
                          <a:spcPts val="600"/>
                        </a:spcAft>
                      </a:pPr>
                      <a:r>
                        <a:rPr lang="en-US" sz="1400" b="0" kern="1200">
                          <a:solidFill>
                            <a:schemeClr val="tx1"/>
                          </a:solidFill>
                          <a:latin typeface="+mn-lt"/>
                          <a:ea typeface="+mj-ea"/>
                          <a:cs typeface="+mj-cs"/>
                        </a:rPr>
                        <a:t>10%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3.75%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7%</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ctr" defTabSz="932742" rtl="0" eaLnBrk="1" fontAlgn="auto" latinLnBrk="0" hangingPunct="1">
                        <a:lnSpc>
                          <a:spcPct val="100000"/>
                        </a:lnSpc>
                        <a:spcBef>
                          <a:spcPts val="0"/>
                        </a:spcBef>
                        <a:spcAft>
                          <a:spcPts val="600"/>
                        </a:spcAft>
                        <a:buClrTx/>
                        <a:buSzTx/>
                        <a:buFontTx/>
                        <a:buNone/>
                        <a:tabLst/>
                        <a:defRPr/>
                      </a:pPr>
                      <a:r>
                        <a:rPr lang="en-US" sz="1400" b="0" i="0" kern="1200" noProof="0">
                          <a:solidFill>
                            <a:schemeClr val="accent2"/>
                          </a:solidFill>
                          <a:effectLst/>
                          <a:latin typeface="+mn-lt"/>
                          <a:ea typeface="+mj-ea"/>
                          <a:cs typeface="+mj-cs"/>
                        </a:rPr>
                        <a:t>19.7%</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6" name="Text Placeholder 10">
            <a:extLst>
              <a:ext uri="{FF2B5EF4-FFF2-40B4-BE49-F238E27FC236}">
                <a16:creationId xmlns:a16="http://schemas.microsoft.com/office/drawing/2014/main" id="{6A3808B4-BC1B-053A-8362-556074E77ADF}"/>
              </a:ext>
            </a:extLst>
          </p:cNvPr>
          <p:cNvSpPr txBox="1">
            <a:spLocks/>
          </p:cNvSpPr>
          <p:nvPr/>
        </p:nvSpPr>
        <p:spPr>
          <a:xfrm>
            <a:off x="512711" y="5724043"/>
            <a:ext cx="10960694" cy="15388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AutoNum type="arabicPeriod"/>
              <a:tabLst/>
              <a:defRPr/>
            </a:pPr>
            <a:r>
              <a:rPr kumimoji="0" lang="en-US" sz="1000" b="0" i="0" u="none" strike="noStrike" kern="0" cap="none" spc="0" normalizeH="0" baseline="0" noProof="0">
                <a:ln>
                  <a:noFill/>
                </a:ln>
                <a:solidFill>
                  <a:prstClr val="black"/>
                </a:solidFill>
                <a:effectLst/>
                <a:uLnTx/>
                <a:uFillTx/>
                <a:ea typeface="+mn-ea"/>
                <a:cs typeface="Segoe UI Semilight" panose="020B0402040204020203" pitchFamily="34" charset="0"/>
              </a:rPr>
              <a:t>Incentives payments based on billed revenue to Microsoft. Refer to Microsoft Partner Center for full details and requirements.</a:t>
            </a:r>
          </a:p>
        </p:txBody>
      </p:sp>
    </p:spTree>
    <p:extLst>
      <p:ext uri="{BB962C8B-B14F-4D97-AF65-F5344CB8AC3E}">
        <p14:creationId xmlns:p14="http://schemas.microsoft.com/office/powerpoint/2010/main" val="383388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8" grpId="0" animBg="1"/>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987B1A-4579-D955-8A24-C1FA06FEB27C}"/>
              </a:ext>
              <a:ext uri="{C183D7F6-B498-43B3-948B-1728B52AA6E4}">
                <adec:decorative xmlns:adec="http://schemas.microsoft.com/office/drawing/2017/decorative" val="1"/>
              </a:ext>
            </a:extLst>
          </p:cNvPr>
          <p:cNvPicPr>
            <a:picLocks noChangeAspect="1"/>
          </p:cNvPicPr>
          <p:nvPr/>
        </p:nvPicPr>
        <p:blipFill rotWithShape="1">
          <a:blip r:embed="rId3" cstate="screen">
            <a:alphaModFix amt="39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293688" y="2211738"/>
            <a:ext cx="7637660" cy="2989943"/>
          </a:xfrm>
          <a:prstGeom prst="roundRect">
            <a:avLst>
              <a:gd name="adj" fmla="val 6599"/>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6" name="Title 5">
            <a:extLst>
              <a:ext uri="{FF2B5EF4-FFF2-40B4-BE49-F238E27FC236}">
                <a16:creationId xmlns:a16="http://schemas.microsoft.com/office/drawing/2014/main" id="{8879E667-2FF1-36BA-DA43-C38282814CEE}"/>
              </a:ext>
            </a:extLst>
          </p:cNvPr>
          <p:cNvSpPr>
            <a:spLocks noGrp="1"/>
          </p:cNvSpPr>
          <p:nvPr>
            <p:ph type="title"/>
          </p:nvPr>
        </p:nvSpPr>
        <p:spPr>
          <a:xfrm>
            <a:off x="676172" y="2726192"/>
            <a:ext cx="6466906" cy="997196"/>
          </a:xfrm>
        </p:spPr>
        <p:txBody>
          <a:bodyPr wrap="square" lIns="0" tIns="0" rIns="0" bIns="0">
            <a:spAutoFit/>
          </a:bodyPr>
          <a:lstStyle/>
          <a:p>
            <a:r>
              <a:rPr lang="en-US" sz="3600">
                <a:latin typeface="+mj-lt"/>
              </a:rPr>
              <a:t>Drive business transformation with Copilot for Microsoft 365</a:t>
            </a:r>
          </a:p>
        </p:txBody>
      </p:sp>
      <p:sp>
        <p:nvSpPr>
          <p:cNvPr id="22" name="Text Placeholder 13">
            <a:extLst>
              <a:ext uri="{FF2B5EF4-FFF2-40B4-BE49-F238E27FC236}">
                <a16:creationId xmlns:a16="http://schemas.microsoft.com/office/drawing/2014/main" id="{9675E9DF-A873-867E-1381-48C930EBD0F0}"/>
              </a:ext>
            </a:extLst>
          </p:cNvPr>
          <p:cNvSpPr>
            <a:spLocks noGrp="1"/>
          </p:cNvSpPr>
          <p:nvPr>
            <p:ph type="body" sz="quarter" idx="10"/>
          </p:nvPr>
        </p:nvSpPr>
        <p:spPr>
          <a:xfrm>
            <a:off x="676172" y="3846513"/>
            <a:ext cx="6466906" cy="775597"/>
          </a:xfrm>
        </p:spPr>
        <p:txBody>
          <a:bodyPr vert="horz" wrap="square" lIns="0" tIns="0" rIns="0" bIns="0" rtlCol="0" anchor="t">
            <a:spAutoFit/>
          </a:bodyPr>
          <a:lstStyle/>
          <a:p>
            <a:r>
              <a:rPr lang="en-US"/>
              <a:t>Cloud Solution Provider (CSP) </a:t>
            </a:r>
            <a:br>
              <a:rPr lang="en-US"/>
            </a:br>
            <a:r>
              <a:rPr lang="en-US"/>
              <a:t>partner opportunity</a:t>
            </a:r>
          </a:p>
        </p:txBody>
      </p:sp>
    </p:spTree>
    <p:extLst>
      <p:ext uri="{BB962C8B-B14F-4D97-AF65-F5344CB8AC3E}">
        <p14:creationId xmlns:p14="http://schemas.microsoft.com/office/powerpoint/2010/main" val="317817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3.125E-6 1.11111E-6 L -3.125E-6 0.03588 " pathEditMode="relative" rAng="0" ptsTypes="AA">
                                      <p:cBhvr>
                                        <p:cTn id="9" dur="700" spd="-100000" fill="hold"/>
                                        <p:tgtEl>
                                          <p:spTgt spid="6"/>
                                        </p:tgtEl>
                                        <p:attrNameLst>
                                          <p:attrName>ppt_x</p:attrName>
                                          <p:attrName>ppt_y</p:attrName>
                                        </p:attrNameLst>
                                      </p:cBhvr>
                                      <p:rCtr x="0" y="1782"/>
                                    </p:animMotion>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nodeType="withEffect">
                                  <p:stCondLst>
                                    <p:cond delay="0"/>
                                  </p:stCondLst>
                                  <p:childTnLst>
                                    <p:animMotion origin="layout" path="M 0 0 L 0 0.03542 " pathEditMode="relative" rAng="0" ptsTypes="AA">
                                      <p:cBhvr>
                                        <p:cTn id="14" dur="700" spd="-100000" fill="hold"/>
                                        <p:tgtEl>
                                          <p:spTgt spid="5"/>
                                        </p:tgtEl>
                                        <p:attrNameLst>
                                          <p:attrName>ppt_x</p:attrName>
                                          <p:attrName>ppt_y</p:attrName>
                                        </p:attrNameLst>
                                      </p:cBhvr>
                                      <p:rCtr x="0" y="1759"/>
                                    </p:animMotion>
                                  </p:childTnLst>
                                </p:cTn>
                              </p:par>
                              <p:par>
                                <p:cTn id="15" presetID="10" presetClass="entr" presetSubtype="0" fill="hold" grpId="0" nodeType="withEffect">
                                  <p:stCondLst>
                                    <p:cond delay="2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42" presetClass="path" presetSubtype="0" decel="100000" fill="hold" grpId="1" nodeType="withEffect">
                                  <p:stCondLst>
                                    <p:cond delay="200"/>
                                  </p:stCondLst>
                                  <p:childTnLst>
                                    <p:animMotion origin="layout" path="M -3.125E-6 -1.11111E-6 L -3.125E-6 0.03588 " pathEditMode="relative" rAng="0" ptsTypes="AA">
                                      <p:cBhvr>
                                        <p:cTn id="19" dur="700" spd="-100000" fill="hold"/>
                                        <p:tgtEl>
                                          <p:spTgt spid="22"/>
                                        </p:tgtEl>
                                        <p:attrNameLst>
                                          <p:attrName>ppt_x</p:attrName>
                                          <p:attrName>ppt_y</p:attrName>
                                        </p:attrNameLst>
                                      </p:cBhvr>
                                      <p:rCtr x="0" y="178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2" grpId="0"/>
      <p:bldP spid="2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5">
            <a:extLst>
              <a:ext uri="{FF2B5EF4-FFF2-40B4-BE49-F238E27FC236}">
                <a16:creationId xmlns:a16="http://schemas.microsoft.com/office/drawing/2014/main" id="{18E278CC-2C9C-B719-6B2E-591001B21058}"/>
              </a:ext>
              <a:ext uri="{C183D7F6-B498-43B3-948B-1728B52AA6E4}">
                <adec:decorative xmlns:adec="http://schemas.microsoft.com/office/drawing/2017/decorative" val="1"/>
              </a:ext>
            </a:extLst>
          </p:cNvPr>
          <p:cNvSpPr/>
          <p:nvPr/>
        </p:nvSpPr>
        <p:spPr>
          <a:xfrm>
            <a:off x="10004" y="2017713"/>
            <a:ext cx="12192000" cy="3957063"/>
          </a:xfrm>
          <a:prstGeom prst="rect">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201168" rIns="91440" bIns="45720" rtlCol="0" anchor="t"/>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50" normalizeH="0" baseline="0" noProof="0">
              <a:ln w="3175">
                <a:noFill/>
              </a:ln>
              <a:solidFill>
                <a:prstClr val="black"/>
              </a:solidFill>
              <a:effectLst/>
              <a:uLnTx/>
              <a:uFillTx/>
              <a:latin typeface="Segoe Sans Text Semibold"/>
              <a:ea typeface="+mn-ea"/>
              <a:cs typeface="Segoe UI"/>
            </a:endParaRPr>
          </a:p>
        </p:txBody>
      </p:sp>
      <p:sp useBgFill="1">
        <p:nvSpPr>
          <p:cNvPr id="9" name="Rectangle: Top Corners Rounded 8">
            <a:extLst>
              <a:ext uri="{FF2B5EF4-FFF2-40B4-BE49-F238E27FC236}">
                <a16:creationId xmlns:a16="http://schemas.microsoft.com/office/drawing/2014/main" id="{66818C9D-FDAC-D910-79BF-D5F77519E8FE}"/>
              </a:ext>
              <a:ext uri="{C183D7F6-B498-43B3-948B-1728B52AA6E4}">
                <adec:decorative xmlns:adec="http://schemas.microsoft.com/office/drawing/2017/decorative" val="1"/>
              </a:ext>
            </a:extLst>
          </p:cNvPr>
          <p:cNvSpPr>
            <a:spLocks/>
          </p:cNvSpPr>
          <p:nvPr/>
        </p:nvSpPr>
        <p:spPr bwMode="auto">
          <a:xfrm>
            <a:off x="495298" y="2884431"/>
            <a:ext cx="9730581" cy="2712477"/>
          </a:xfrm>
          <a:prstGeom prst="round2SameRect">
            <a:avLst>
              <a:gd name="adj1" fmla="val 0"/>
              <a:gd name="adj2" fmla="val 3563"/>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37160" rIns="91440" bIns="45720" numCol="1" spcCol="0" rtlCol="0" fromWordArt="0" anchor="t" anchorCtr="0" forceAA="0" compatLnSpc="1">
            <a:prstTxWarp prst="textNoShape">
              <a:avLst/>
            </a:prstTxWarp>
            <a:noAutofit/>
          </a:bodyPr>
          <a:lstStyle/>
          <a:p>
            <a:pPr marL="228600" marR="0" lvl="0" indent="-22860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Segoe Sans Text"/>
              <a:ea typeface="+mn-ea"/>
              <a:cs typeface="Segoe UI"/>
            </a:endParaRPr>
          </a:p>
        </p:txBody>
      </p:sp>
      <p:sp>
        <p:nvSpPr>
          <p:cNvPr id="12" name="TextBox 11">
            <a:extLst>
              <a:ext uri="{FF2B5EF4-FFF2-40B4-BE49-F238E27FC236}">
                <a16:creationId xmlns:a16="http://schemas.microsoft.com/office/drawing/2014/main" id="{F64ED37C-EF44-52F6-096B-51E3207E0D57}"/>
              </a:ext>
              <a:ext uri="{C183D7F6-B498-43B3-948B-1728B52AA6E4}">
                <adec:decorative xmlns:adec="http://schemas.microsoft.com/office/drawing/2017/decorative" val="1"/>
              </a:ext>
            </a:extLst>
          </p:cNvPr>
          <p:cNvSpPr txBox="1">
            <a:spLocks/>
          </p:cNvSpPr>
          <p:nvPr/>
        </p:nvSpPr>
        <p:spPr>
          <a:xfrm>
            <a:off x="495298" y="2649899"/>
            <a:ext cx="9730581" cy="850392"/>
          </a:xfrm>
          <a:prstGeom prst="round2SameRect">
            <a:avLst>
              <a:gd name="adj1" fmla="val 25628"/>
              <a:gd name="adj2" fmla="val 0"/>
            </a:avLst>
          </a:prstGeom>
          <a:gradFill>
            <a:gsLst>
              <a:gs pos="0">
                <a:srgbClr val="8661C5">
                  <a:lumMod val="90000"/>
                </a:srgbClr>
              </a:gs>
              <a:gs pos="77000">
                <a:srgbClr val="F6EEFD"/>
              </a:gs>
              <a:gs pos="55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en-US"/>
            </a:defPPr>
            <a:lvl1pPr algn="ctr">
              <a:defRPr sz="3200">
                <a:solidFill>
                  <a:schemeClr val="bg1"/>
                </a:solidFill>
                <a:latin typeface="+mj-lt"/>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Segoe Sans Text Semibold"/>
                <a:ea typeface="+mn-ea"/>
                <a:cs typeface="+mn-cs"/>
              </a:rPr>
              <a:t> </a:t>
            </a:r>
          </a:p>
        </p:txBody>
      </p:sp>
      <p:sp>
        <p:nvSpPr>
          <p:cNvPr id="34" name="Rectangle 33">
            <a:extLst>
              <a:ext uri="{FF2B5EF4-FFF2-40B4-BE49-F238E27FC236}">
                <a16:creationId xmlns:a16="http://schemas.microsoft.com/office/drawing/2014/main" id="{914DFC3A-5DDE-238D-9CF4-5F7113C3F700}"/>
              </a:ext>
              <a:ext uri="{C183D7F6-B498-43B3-948B-1728B52AA6E4}">
                <adec:decorative xmlns:adec="http://schemas.microsoft.com/office/drawing/2017/decorative" val="1"/>
              </a:ext>
            </a:extLst>
          </p:cNvPr>
          <p:cNvSpPr/>
          <p:nvPr/>
        </p:nvSpPr>
        <p:spPr>
          <a:xfrm>
            <a:off x="6319874" y="2645137"/>
            <a:ext cx="1737360" cy="85039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latin typeface="Segoe Sans Text"/>
            </a:endParaRPr>
          </a:p>
        </p:txBody>
      </p:sp>
      <p:sp>
        <p:nvSpPr>
          <p:cNvPr id="35" name="Rectangle: Single Corner Rounded 34">
            <a:extLst>
              <a:ext uri="{FF2B5EF4-FFF2-40B4-BE49-F238E27FC236}">
                <a16:creationId xmlns:a16="http://schemas.microsoft.com/office/drawing/2014/main" id="{7CE4E4DF-C5F2-B859-06B6-30CDB69438B6}"/>
              </a:ext>
              <a:ext uri="{C183D7F6-B498-43B3-948B-1728B52AA6E4}">
                <adec:decorative xmlns:adec="http://schemas.microsoft.com/office/drawing/2017/decorative" val="1"/>
              </a:ext>
            </a:extLst>
          </p:cNvPr>
          <p:cNvSpPr/>
          <p:nvPr/>
        </p:nvSpPr>
        <p:spPr>
          <a:xfrm>
            <a:off x="8488519" y="2654813"/>
            <a:ext cx="1737360" cy="850392"/>
          </a:xfrm>
          <a:prstGeom prst="round1Rect">
            <a:avLst>
              <a:gd name="adj" fmla="val 2488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9" name="Rectangle 18">
            <a:extLst>
              <a:ext uri="{FF2B5EF4-FFF2-40B4-BE49-F238E27FC236}">
                <a16:creationId xmlns:a16="http://schemas.microsoft.com/office/drawing/2014/main" id="{A1C292DA-8D84-FC4B-3255-1632ECA3D007}"/>
              </a:ext>
              <a:ext uri="{C183D7F6-B498-43B3-948B-1728B52AA6E4}">
                <adec:decorative xmlns:adec="http://schemas.microsoft.com/office/drawing/2017/decorative" val="1"/>
              </a:ext>
            </a:extLst>
          </p:cNvPr>
          <p:cNvSpPr/>
          <p:nvPr/>
        </p:nvSpPr>
        <p:spPr>
          <a:xfrm>
            <a:off x="5871095" y="2645137"/>
            <a:ext cx="446833" cy="860068"/>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6" name="Rectangle 25">
            <a:extLst>
              <a:ext uri="{FF2B5EF4-FFF2-40B4-BE49-F238E27FC236}">
                <a16:creationId xmlns:a16="http://schemas.microsoft.com/office/drawing/2014/main" id="{5D7EC394-1359-540C-3E07-AB488FAC6FCB}"/>
              </a:ext>
              <a:ext uri="{C183D7F6-B498-43B3-948B-1728B52AA6E4}">
                <adec:decorative xmlns:adec="http://schemas.microsoft.com/office/drawing/2017/decorative" val="1"/>
              </a:ext>
            </a:extLst>
          </p:cNvPr>
          <p:cNvSpPr/>
          <p:nvPr/>
        </p:nvSpPr>
        <p:spPr>
          <a:xfrm>
            <a:off x="8059179" y="2645137"/>
            <a:ext cx="420624" cy="850392"/>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4" name="Title 3">
            <a:extLst>
              <a:ext uri="{FF2B5EF4-FFF2-40B4-BE49-F238E27FC236}">
                <a16:creationId xmlns:a16="http://schemas.microsoft.com/office/drawing/2014/main" id="{32A45A04-2F15-586C-AB2A-FA4946A85B43}"/>
              </a:ext>
            </a:extLst>
          </p:cNvPr>
          <p:cNvSpPr>
            <a:spLocks noGrp="1"/>
          </p:cNvSpPr>
          <p:nvPr>
            <p:ph type="title"/>
          </p:nvPr>
        </p:nvSpPr>
        <p:spPr>
          <a:xfrm>
            <a:off x="495300" y="509156"/>
            <a:ext cx="11201400" cy="443198"/>
          </a:xfrm>
        </p:spPr>
        <p:txBody>
          <a:bodyPr/>
          <a:lstStyle/>
          <a:p>
            <a:r>
              <a:rPr lang="en-US"/>
              <a:t>Direct Bill partner opportunity: CSP margins and incentives </a:t>
            </a:r>
          </a:p>
        </p:txBody>
      </p:sp>
      <p:sp>
        <p:nvSpPr>
          <p:cNvPr id="2" name="Text Placeholder 1">
            <a:extLst>
              <a:ext uri="{FF2B5EF4-FFF2-40B4-BE49-F238E27FC236}">
                <a16:creationId xmlns:a16="http://schemas.microsoft.com/office/drawing/2014/main" id="{B5DE0F98-7C9C-7CD1-3EEF-707F2398134A}"/>
              </a:ext>
            </a:extLst>
          </p:cNvPr>
          <p:cNvSpPr>
            <a:spLocks noGrp="1"/>
          </p:cNvSpPr>
          <p:nvPr>
            <p:ph type="body" sz="quarter" idx="11"/>
          </p:nvPr>
        </p:nvSpPr>
        <p:spPr>
          <a:xfrm>
            <a:off x="495300" y="1033654"/>
            <a:ext cx="11201400" cy="553998"/>
          </a:xfrm>
        </p:spPr>
        <p:txBody>
          <a:bodyPr>
            <a:spAutoFit/>
          </a:bodyPr>
          <a:lstStyle/>
          <a:p>
            <a:r>
              <a:rPr lang="en-US"/>
              <a:t>Partners earn incentives for attaching Copilot for Sales or Copilot for Service on top of the incentives they already earn from customers’ Modern Work products</a:t>
            </a:r>
          </a:p>
        </p:txBody>
      </p:sp>
      <p:sp>
        <p:nvSpPr>
          <p:cNvPr id="14" name="Text Placeholder 10">
            <a:extLst>
              <a:ext uri="{FF2B5EF4-FFF2-40B4-BE49-F238E27FC236}">
                <a16:creationId xmlns:a16="http://schemas.microsoft.com/office/drawing/2014/main" id="{15D50F5C-A08F-4C34-AF7A-27A6B27A69B9}"/>
              </a:ext>
            </a:extLst>
          </p:cNvPr>
          <p:cNvSpPr txBox="1">
            <a:spLocks/>
          </p:cNvSpPr>
          <p:nvPr/>
        </p:nvSpPr>
        <p:spPr>
          <a:xfrm>
            <a:off x="495300" y="2292965"/>
            <a:ext cx="10960694" cy="215444"/>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400" b="0" i="0" u="none" strike="noStrike" kern="0" cap="none" spc="0" normalizeH="0" baseline="0" noProof="0">
                <a:ln>
                  <a:noFill/>
                </a:ln>
                <a:solidFill>
                  <a:prstClr val="black"/>
                </a:solidFill>
                <a:effectLst/>
                <a:uLnTx/>
                <a:uFillTx/>
                <a:ea typeface="+mn-ea"/>
                <a:cs typeface="+mn-cs"/>
              </a:rPr>
              <a:t>As an example, here’s a customer using Microsoft 365 E3 </a:t>
            </a:r>
            <a:r>
              <a:rPr lang="en-US" sz="1400" kern="0">
                <a:solidFill>
                  <a:prstClr val="black"/>
                </a:solidFill>
              </a:rPr>
              <a:t>that</a:t>
            </a:r>
            <a:r>
              <a:rPr kumimoji="0" lang="en-US" sz="1400" b="0" i="0" u="none" strike="noStrike" kern="0" cap="none" spc="0" normalizeH="0" baseline="0" noProof="0">
                <a:ln>
                  <a:noFill/>
                </a:ln>
                <a:solidFill>
                  <a:prstClr val="black"/>
                </a:solidFill>
                <a:effectLst/>
                <a:uLnTx/>
                <a:uFillTx/>
                <a:ea typeface="+mn-ea"/>
                <a:cs typeface="+mn-cs"/>
              </a:rPr>
              <a:t> attaches Copilot:</a:t>
            </a:r>
          </a:p>
        </p:txBody>
      </p:sp>
      <p:graphicFrame>
        <p:nvGraphicFramePr>
          <p:cNvPr id="21" name="Table 20">
            <a:extLst>
              <a:ext uri="{FF2B5EF4-FFF2-40B4-BE49-F238E27FC236}">
                <a16:creationId xmlns:a16="http://schemas.microsoft.com/office/drawing/2014/main" id="{F0174657-7E36-C666-C4B9-D148692075F1}"/>
              </a:ext>
            </a:extLst>
          </p:cNvPr>
          <p:cNvGraphicFramePr>
            <a:graphicFrameLocks noGrp="1"/>
          </p:cNvGraphicFramePr>
          <p:nvPr>
            <p:extLst>
              <p:ext uri="{D42A27DB-BD31-4B8C-83A1-F6EECF244321}">
                <p14:modId xmlns:p14="http://schemas.microsoft.com/office/powerpoint/2010/main" val="3136099134"/>
              </p:ext>
            </p:extLst>
          </p:nvPr>
        </p:nvGraphicFramePr>
        <p:xfrm>
          <a:off x="512711" y="2645137"/>
          <a:ext cx="5358385" cy="2971123"/>
        </p:xfrm>
        <a:graphic>
          <a:graphicData uri="http://schemas.openxmlformats.org/drawingml/2006/table">
            <a:tbl>
              <a:tblPr firstRow="1" bandRow="1"/>
              <a:tblGrid>
                <a:gridCol w="4298578">
                  <a:extLst>
                    <a:ext uri="{9D8B030D-6E8A-4147-A177-3AD203B41FA5}">
                      <a16:colId xmlns:a16="http://schemas.microsoft.com/office/drawing/2014/main" val="1350196797"/>
                    </a:ext>
                  </a:extLst>
                </a:gridCol>
                <a:gridCol w="1059807">
                  <a:extLst>
                    <a:ext uri="{9D8B030D-6E8A-4147-A177-3AD203B41FA5}">
                      <a16:colId xmlns:a16="http://schemas.microsoft.com/office/drawing/2014/main" val="1555097140"/>
                    </a:ext>
                  </a:extLst>
                </a:gridCol>
              </a:tblGrid>
              <a:tr h="847651">
                <a:tc>
                  <a:txBody>
                    <a:bodyPr/>
                    <a:lstStyle/>
                    <a:p>
                      <a:pPr marL="0" marR="0" lvl="0" algn="l" defTabSz="932742" rtl="0" eaLnBrk="1" latinLnBrk="0" hangingPunct="1">
                        <a:spcBef>
                          <a:spcPts val="0"/>
                        </a:spcBef>
                        <a:spcAft>
                          <a:spcPts val="0"/>
                        </a:spcAft>
                        <a:buNone/>
                      </a:pPr>
                      <a:endParaRPr lang="en-US" sz="1400" b="0" kern="1200" baseline="30000">
                        <a:solidFill>
                          <a:schemeClr val="bg1"/>
                        </a:solidFill>
                        <a:latin typeface="+mj-lt"/>
                        <a:ea typeface="+mn-ea"/>
                        <a:cs typeface="+mn-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algn="ctr" defTabSz="932742" rtl="0" eaLnBrk="1" latinLnBrk="0" hangingPunct="1">
                        <a:spcBef>
                          <a:spcPts val="0"/>
                        </a:spcBef>
                        <a:spcAft>
                          <a:spcPts val="0"/>
                        </a:spcAft>
                        <a:buNone/>
                      </a:pPr>
                      <a:r>
                        <a:rPr lang="en-US" sz="1400" b="0" kern="1200">
                          <a:solidFill>
                            <a:schemeClr val="bg1"/>
                          </a:solidFill>
                          <a:latin typeface="+mj-lt"/>
                          <a:ea typeface="+mj-ea"/>
                          <a:cs typeface="+mj-cs"/>
                        </a:rPr>
                        <a:t>Microsoft 365 E3</a:t>
                      </a:r>
                      <a:endParaRPr lang="en-US" sz="1400" b="0" kern="1200" baseline="30000">
                        <a:solidFill>
                          <a:schemeClr val="bg1"/>
                        </a:solidFill>
                        <a:latin typeface="+mj-lt"/>
                        <a:ea typeface="+mj-ea"/>
                        <a:cs typeface="+mj-cs"/>
                      </a:endParaRP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noProof="0">
                          <a:solidFill>
                            <a:schemeClr val="tx1"/>
                          </a:solidFill>
                          <a:latin typeface="+mn-lt"/>
                          <a:ea typeface="+mj-ea"/>
                          <a:cs typeface="+mj-cs"/>
                        </a:rPr>
                        <a:t>Margin</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$86.40</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l">
                        <a:spcBef>
                          <a:spcPts val="0"/>
                        </a:spcBef>
                        <a:spcAft>
                          <a:spcPts val="0"/>
                        </a:spcAft>
                      </a:pPr>
                      <a:r>
                        <a:rPr lang="en-US" sz="1400" b="0">
                          <a:solidFill>
                            <a:schemeClr val="tx1"/>
                          </a:solidFill>
                          <a:latin typeface="+mn-lt"/>
                          <a:ea typeface="+mj-ea"/>
                          <a:cs typeface="+mj-cs"/>
                        </a:rPr>
                        <a:t>Core—Modern Work and Security</a:t>
                      </a:r>
                      <a:r>
                        <a:rPr lang="en-US" sz="1400" b="0" baseline="30000">
                          <a:solidFill>
                            <a:schemeClr val="tx1"/>
                          </a:solidFill>
                          <a:latin typeface="+mn-lt"/>
                          <a:ea typeface="+mj-ea"/>
                          <a:cs typeface="+mj-cs"/>
                        </a:rPr>
                        <a:t>1</a:t>
                      </a:r>
                      <a:endParaRPr lang="en-US" sz="1000" b="0" baseline="30000">
                        <a:solidFill>
                          <a:schemeClr val="tx1"/>
                        </a:solidFill>
                        <a:latin typeface="+mn-lt"/>
                        <a:ea typeface="+mj-ea"/>
                        <a:cs typeface="+mj-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$12.96</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kern="1200">
                          <a:solidFill>
                            <a:schemeClr val="tx1"/>
                          </a:solidFill>
                          <a:latin typeface="+mn-lt"/>
                          <a:ea typeface="+mj-ea"/>
                          <a:cs typeface="+mj-cs"/>
                        </a:rPr>
                        <a:t>Global strategic product accelerator</a:t>
                      </a:r>
                      <a:r>
                        <a:rPr lang="en-US" sz="1400" b="0" kern="1200" baseline="30000">
                          <a:solidFill>
                            <a:schemeClr val="tx1"/>
                          </a:solidFill>
                          <a:latin typeface="+mn-lt"/>
                          <a:ea typeface="+mj-ea"/>
                          <a:cs typeface="+mj-cs"/>
                        </a:rPr>
                        <a:t>1</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$17.28</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i="0">
                          <a:solidFill>
                            <a:schemeClr val="accent2"/>
                          </a:solidFill>
                          <a:latin typeface="+mn-lt"/>
                          <a:ea typeface="+mj-ea"/>
                          <a:cs typeface="+mj-cs"/>
                        </a:rPr>
                        <a:t>Potential license profitability (annualized)</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i="0" kern="1200">
                          <a:solidFill>
                            <a:schemeClr val="accent2"/>
                          </a:solidFill>
                          <a:latin typeface="+mn-lt"/>
                          <a:ea typeface="+mj-ea"/>
                          <a:cs typeface="+mj-cs"/>
                        </a:rPr>
                        <a:t>$116.64</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7" name="Oval 6">
            <a:extLst>
              <a:ext uri="{FF2B5EF4-FFF2-40B4-BE49-F238E27FC236}">
                <a16:creationId xmlns:a16="http://schemas.microsoft.com/office/drawing/2014/main" id="{6B2F45AD-9441-7B81-B2C3-565BF5D6C97A}"/>
              </a:ext>
              <a:ext uri="{C183D7F6-B498-43B3-948B-1728B52AA6E4}">
                <adec:decorative xmlns:adec="http://schemas.microsoft.com/office/drawing/2017/decorative" val="0"/>
              </a:ext>
            </a:extLst>
          </p:cNvPr>
          <p:cNvSpPr>
            <a:spLocks/>
          </p:cNvSpPr>
          <p:nvPr/>
        </p:nvSpPr>
        <p:spPr bwMode="auto">
          <a:xfrm>
            <a:off x="5924127"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ea typeface="+mn-ea"/>
                <a:cs typeface="+mn-cs"/>
              </a:rPr>
              <a:t>+</a:t>
            </a:r>
          </a:p>
        </p:txBody>
      </p:sp>
      <p:graphicFrame>
        <p:nvGraphicFramePr>
          <p:cNvPr id="24" name="Table 11_1">
            <a:extLst>
              <a:ext uri="{FF2B5EF4-FFF2-40B4-BE49-F238E27FC236}">
                <a16:creationId xmlns:a16="http://schemas.microsoft.com/office/drawing/2014/main" id="{1CC6CDED-5221-D3D6-2562-1B39FBEF5EAC}"/>
              </a:ext>
            </a:extLst>
          </p:cNvPr>
          <p:cNvGraphicFramePr>
            <a:graphicFrameLocks noGrp="1"/>
          </p:cNvGraphicFramePr>
          <p:nvPr>
            <p:extLst>
              <p:ext uri="{D42A27DB-BD31-4B8C-83A1-F6EECF244321}">
                <p14:modId xmlns:p14="http://schemas.microsoft.com/office/powerpoint/2010/main" val="840741463"/>
              </p:ext>
            </p:extLst>
          </p:nvPr>
        </p:nvGraphicFramePr>
        <p:xfrm>
          <a:off x="6316317" y="2645137"/>
          <a:ext cx="1737360" cy="2973864"/>
        </p:xfrm>
        <a:graphic>
          <a:graphicData uri="http://schemas.openxmlformats.org/drawingml/2006/table">
            <a:tbl>
              <a:tblPr firstRow="1" bandRow="1"/>
              <a:tblGrid>
                <a:gridCol w="1737360">
                  <a:extLst>
                    <a:ext uri="{9D8B030D-6E8A-4147-A177-3AD203B41FA5}">
                      <a16:colId xmlns:a16="http://schemas.microsoft.com/office/drawing/2014/main" val="205682944"/>
                    </a:ext>
                  </a:extLst>
                </a:gridCol>
              </a:tblGrid>
              <a:tr h="850392">
                <a:tc>
                  <a:txBody>
                    <a:bodyPr/>
                    <a:lstStyle/>
                    <a:p>
                      <a:pPr marL="0" lvl="0" algn="ctr">
                        <a:spcBef>
                          <a:spcPts val="0"/>
                        </a:spcBef>
                        <a:spcAft>
                          <a:spcPts val="0"/>
                        </a:spcAft>
                        <a:buNone/>
                      </a:pPr>
                      <a:r>
                        <a:rPr lang="en-US" sz="1400" b="0" kern="1200">
                          <a:solidFill>
                            <a:schemeClr val="bg1"/>
                          </a:solidFill>
                          <a:latin typeface="+mj-lt"/>
                          <a:ea typeface="+mj-ea"/>
                          <a:cs typeface="+mj-cs"/>
                        </a:rPr>
                        <a:t>Copilot for Microsoft 365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algn="ctr" rtl="0" fontAlgn="base"/>
                      <a:r>
                        <a:rPr lang="en-US" sz="1400" b="0" i="0">
                          <a:solidFill>
                            <a:schemeClr val="tx1"/>
                          </a:solidFill>
                          <a:effectLst/>
                          <a:latin typeface="+mn-lt"/>
                          <a:ea typeface="+mj-ea"/>
                          <a:cs typeface="+mj-cs"/>
                        </a:rPr>
                        <a:t>$36​.00</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algn="ctr" rtl="0" fontAlgn="base"/>
                      <a:r>
                        <a:rPr lang="en-US" sz="1400" b="0" i="0">
                          <a:solidFill>
                            <a:schemeClr val="tx1"/>
                          </a:solidFill>
                          <a:effectLst/>
                          <a:latin typeface="+mn-lt"/>
                          <a:ea typeface="+mj-ea"/>
                          <a:cs typeface="+mj-cs"/>
                        </a:rPr>
                        <a:t>$12​.15</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algn="ctr" rtl="0" fontAlgn="base"/>
                      <a:r>
                        <a:rPr lang="en-US" sz="1400" b="0" i="0">
                          <a:solidFill>
                            <a:schemeClr val="tx1"/>
                          </a:solidFill>
                          <a:effectLst/>
                          <a:latin typeface="+mn-lt"/>
                          <a:ea typeface="+mj-ea"/>
                          <a:cs typeface="+mj-cs"/>
                        </a:rPr>
                        <a:t>$22.68​</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algn="ctr" rtl="0" fontAlgn="base"/>
                      <a:r>
                        <a:rPr lang="en-US" sz="1400" b="0" i="0">
                          <a:solidFill>
                            <a:srgbClr val="8661C5"/>
                          </a:solidFill>
                          <a:effectLst/>
                          <a:latin typeface="+mn-lt"/>
                          <a:ea typeface="+mj-ea"/>
                          <a:cs typeface="+mj-cs"/>
                        </a:rPr>
                        <a:t>$70.83</a:t>
                      </a:r>
                      <a:r>
                        <a:rPr lang="en-US" sz="1400" b="0" i="0">
                          <a:solidFill>
                            <a:srgbClr val="00000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8" name="Oval 7">
            <a:extLst>
              <a:ext uri="{FF2B5EF4-FFF2-40B4-BE49-F238E27FC236}">
                <a16:creationId xmlns:a16="http://schemas.microsoft.com/office/drawing/2014/main" id="{599D6493-CF10-802E-6883-6A39FC23CA92}"/>
              </a:ext>
              <a:ext uri="{C183D7F6-B498-43B3-948B-1728B52AA6E4}">
                <adec:decorative xmlns:adec="http://schemas.microsoft.com/office/drawing/2017/decorative" val="0"/>
              </a:ext>
            </a:extLst>
          </p:cNvPr>
          <p:cNvSpPr>
            <a:spLocks/>
          </p:cNvSpPr>
          <p:nvPr/>
        </p:nvSpPr>
        <p:spPr bwMode="auto">
          <a:xfrm>
            <a:off x="8085950"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ea typeface="+mn-ea"/>
                <a:cs typeface="Segoe Sans Text"/>
              </a:rPr>
              <a:t>or</a:t>
            </a:r>
          </a:p>
        </p:txBody>
      </p:sp>
      <p:graphicFrame>
        <p:nvGraphicFramePr>
          <p:cNvPr id="25" name="Table 11_1_1">
            <a:extLst>
              <a:ext uri="{FF2B5EF4-FFF2-40B4-BE49-F238E27FC236}">
                <a16:creationId xmlns:a16="http://schemas.microsoft.com/office/drawing/2014/main" id="{AD397A16-3425-8D21-AB9B-DDB0778AF0F3}"/>
              </a:ext>
            </a:extLst>
          </p:cNvPr>
          <p:cNvGraphicFramePr>
            <a:graphicFrameLocks noGrp="1"/>
          </p:cNvGraphicFramePr>
          <p:nvPr>
            <p:extLst>
              <p:ext uri="{D42A27DB-BD31-4B8C-83A1-F6EECF244321}">
                <p14:modId xmlns:p14="http://schemas.microsoft.com/office/powerpoint/2010/main" val="3195656501"/>
              </p:ext>
            </p:extLst>
          </p:nvPr>
        </p:nvGraphicFramePr>
        <p:xfrm>
          <a:off x="8474301" y="2645137"/>
          <a:ext cx="1737360" cy="2971123"/>
        </p:xfrm>
        <a:graphic>
          <a:graphicData uri="http://schemas.openxmlformats.org/drawingml/2006/table">
            <a:tbl>
              <a:tblPr firstRow="1" bandRow="1"/>
              <a:tblGrid>
                <a:gridCol w="1737360">
                  <a:extLst>
                    <a:ext uri="{9D8B030D-6E8A-4147-A177-3AD203B41FA5}">
                      <a16:colId xmlns:a16="http://schemas.microsoft.com/office/drawing/2014/main" val="1826093150"/>
                    </a:ext>
                  </a:extLst>
                </a:gridCol>
              </a:tblGrid>
              <a:tr h="847651">
                <a:tc>
                  <a:txBody>
                    <a:bodyPr/>
                    <a:lstStyle/>
                    <a:p>
                      <a:pPr marL="0" marR="0" lvl="0" algn="ctr" rtl="0" eaLnBrk="1" latinLnBrk="0" hangingPunct="1">
                        <a:spcBef>
                          <a:spcPts val="0"/>
                        </a:spcBef>
                        <a:spcAft>
                          <a:spcPts val="0"/>
                        </a:spcAft>
                        <a:buNone/>
                      </a:pPr>
                      <a:r>
                        <a:rPr lang="en-US" sz="1400" b="0" kern="1200">
                          <a:solidFill>
                            <a:schemeClr val="bg1"/>
                          </a:solidFill>
                          <a:latin typeface="+mj-lt"/>
                          <a:ea typeface="+mj-ea"/>
                          <a:cs typeface="+mj-cs"/>
                        </a:rPr>
                        <a:t>Copilot for Sales/</a:t>
                      </a:r>
                      <a:br>
                        <a:rPr lang="en-US" sz="1400" b="0" kern="1200">
                          <a:solidFill>
                            <a:schemeClr val="bg1"/>
                          </a:solidFill>
                          <a:latin typeface="+mj-lt"/>
                          <a:ea typeface="+mj-ea"/>
                          <a:cs typeface="+mj-cs"/>
                        </a:rPr>
                      </a:br>
                      <a:r>
                        <a:rPr lang="en-US" sz="1400" b="0" kern="1200">
                          <a:solidFill>
                            <a:schemeClr val="bg1"/>
                          </a:solidFill>
                          <a:latin typeface="+mj-lt"/>
                          <a:ea typeface="+mj-ea"/>
                          <a:cs typeface="+mj-cs"/>
                        </a:rPr>
                        <a:t>Copilot for Service</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algn="ctr" defTabSz="932742" rtl="0" eaLnBrk="1" latinLnBrk="0" hangingPunct="1">
                        <a:spcBef>
                          <a:spcPts val="0"/>
                        </a:spcBef>
                        <a:spcAft>
                          <a:spcPts val="600"/>
                        </a:spcAft>
                      </a:pPr>
                      <a:r>
                        <a:rPr lang="en-US" sz="1400" b="0" kern="1200">
                          <a:solidFill>
                            <a:schemeClr val="tx1"/>
                          </a:solidFill>
                          <a:latin typeface="+mn-lt"/>
                          <a:ea typeface="+mj-ea"/>
                          <a:cs typeface="+mj-cs"/>
                        </a:rPr>
                        <a:t>$60.00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$20.25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$37.80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algn="ctr">
                        <a:spcBef>
                          <a:spcPts val="0"/>
                        </a:spcBef>
                        <a:spcAft>
                          <a:spcPts val="600"/>
                        </a:spcAft>
                      </a:pPr>
                      <a:r>
                        <a:rPr lang="en-US" sz="1400" b="0" i="0" kern="1200">
                          <a:solidFill>
                            <a:schemeClr val="accent2"/>
                          </a:solidFill>
                          <a:latin typeface="+mn-lt"/>
                          <a:ea typeface="+mj-ea"/>
                          <a:cs typeface="+mj-cs"/>
                        </a:rPr>
                        <a:t>$118.05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3" name="Oval 2">
            <a:extLst>
              <a:ext uri="{FF2B5EF4-FFF2-40B4-BE49-F238E27FC236}">
                <a16:creationId xmlns:a16="http://schemas.microsoft.com/office/drawing/2014/main" id="{D90AB6A6-2D97-D060-878C-2E5D0B46AF5E}"/>
              </a:ext>
              <a:ext uri="{C183D7F6-B498-43B3-948B-1728B52AA6E4}">
                <adec:decorative xmlns:adec="http://schemas.microsoft.com/office/drawing/2017/decorative" val="0"/>
              </a:ext>
            </a:extLst>
          </p:cNvPr>
          <p:cNvSpPr>
            <a:spLocks/>
          </p:cNvSpPr>
          <p:nvPr/>
        </p:nvSpPr>
        <p:spPr bwMode="auto">
          <a:xfrm>
            <a:off x="10266612"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320040" rIns="0" bIns="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ea typeface="+mn-ea"/>
                <a:cs typeface="+mn-cs"/>
              </a:rPr>
              <a:t>=</a:t>
            </a:r>
          </a:p>
        </p:txBody>
      </p:sp>
      <p:sp>
        <p:nvSpPr>
          <p:cNvPr id="6" name="Oval 34_1">
            <a:extLst>
              <a:ext uri="{FF2B5EF4-FFF2-40B4-BE49-F238E27FC236}">
                <a16:creationId xmlns:a16="http://schemas.microsoft.com/office/drawing/2014/main" id="{89448198-FFFC-8A8E-071F-205C5D0F0829}"/>
              </a:ext>
              <a:ext uri="{C183D7F6-B498-43B3-948B-1728B52AA6E4}">
                <adec:decorative xmlns:adec="http://schemas.microsoft.com/office/drawing/2017/decorative" val="0"/>
              </a:ext>
            </a:extLst>
          </p:cNvPr>
          <p:cNvSpPr>
            <a:spLocks/>
          </p:cNvSpPr>
          <p:nvPr/>
        </p:nvSpPr>
        <p:spPr bwMode="auto">
          <a:xfrm>
            <a:off x="10663239" y="4735530"/>
            <a:ext cx="1033462" cy="880730"/>
          </a:xfrm>
          <a:prstGeom prst="roundRect">
            <a:avLst>
              <a:gd name="adj" fmla="val 9316"/>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8661C5"/>
                </a:solidFill>
                <a:effectLst/>
                <a:uLnTx/>
                <a:uFillTx/>
                <a:ea typeface="+mn-ea"/>
                <a:cs typeface="+mn-cs"/>
              </a:rPr>
              <a:t>Up to $234.69 </a:t>
            </a:r>
            <a:br>
              <a:rPr kumimoji="0" lang="en-US" sz="1200" b="0" i="0" u="none" strike="noStrike" kern="1200" cap="none" spc="0" normalizeH="0" baseline="0" noProof="0">
                <a:ln>
                  <a:noFill/>
                </a:ln>
                <a:solidFill>
                  <a:srgbClr val="8661C5"/>
                </a:solidFill>
                <a:effectLst/>
                <a:uLnTx/>
                <a:uFillTx/>
                <a:ea typeface="+mn-ea"/>
                <a:cs typeface="+mn-cs"/>
              </a:rPr>
            </a:br>
            <a:r>
              <a:rPr kumimoji="0" lang="en-US" sz="1200" b="0" i="0" u="none" strike="noStrike" kern="1200" cap="none" spc="0" normalizeH="0" baseline="0" noProof="0">
                <a:ln>
                  <a:noFill/>
                </a:ln>
                <a:solidFill>
                  <a:srgbClr val="8661C5"/>
                </a:solidFill>
                <a:effectLst/>
                <a:uLnTx/>
                <a:uFillTx/>
                <a:ea typeface="+mn-ea"/>
                <a:cs typeface="+mn-cs"/>
              </a:rPr>
              <a:t>per user </a:t>
            </a:r>
            <a:br>
              <a:rPr kumimoji="0" lang="en-US" sz="1200" b="0" i="0" u="none" strike="noStrike" kern="1200" cap="none" spc="0" normalizeH="0" baseline="0" noProof="0">
                <a:ln>
                  <a:noFill/>
                </a:ln>
                <a:solidFill>
                  <a:srgbClr val="8661C5"/>
                </a:solidFill>
                <a:effectLst/>
                <a:uLnTx/>
                <a:uFillTx/>
                <a:ea typeface="+mn-ea"/>
                <a:cs typeface="+mn-cs"/>
              </a:rPr>
            </a:br>
            <a:r>
              <a:rPr kumimoji="0" lang="en-US" sz="1200" b="0" i="0" u="none" strike="noStrike" kern="1200" cap="none" spc="0" normalizeH="0" baseline="0" noProof="0">
                <a:ln>
                  <a:noFill/>
                </a:ln>
                <a:solidFill>
                  <a:srgbClr val="8661C5"/>
                </a:solidFill>
                <a:effectLst/>
                <a:uLnTx/>
                <a:uFillTx/>
                <a:ea typeface="+mn-ea"/>
                <a:cs typeface="+mn-cs"/>
              </a:rPr>
              <a:t>per year</a:t>
            </a:r>
          </a:p>
        </p:txBody>
      </p:sp>
      <p:sp>
        <p:nvSpPr>
          <p:cNvPr id="15" name="Text Placeholder 10">
            <a:extLst>
              <a:ext uri="{FF2B5EF4-FFF2-40B4-BE49-F238E27FC236}">
                <a16:creationId xmlns:a16="http://schemas.microsoft.com/office/drawing/2014/main" id="{D7FC76C2-A9BB-714C-5338-1ED7119662A9}"/>
              </a:ext>
            </a:extLst>
          </p:cNvPr>
          <p:cNvSpPr txBox="1">
            <a:spLocks/>
          </p:cNvSpPr>
          <p:nvPr/>
        </p:nvSpPr>
        <p:spPr>
          <a:xfrm>
            <a:off x="512711" y="5724043"/>
            <a:ext cx="10960694" cy="15388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AutoNum type="arabicPeriod"/>
              <a:tabLst/>
              <a:defRPr/>
            </a:pPr>
            <a:r>
              <a:rPr kumimoji="0" lang="en-US" sz="1000" b="0" i="0" u="none" strike="noStrike" kern="0" cap="none" spc="0" normalizeH="0" baseline="0" noProof="0">
                <a:ln>
                  <a:noFill/>
                </a:ln>
                <a:solidFill>
                  <a:prstClr val="black"/>
                </a:solidFill>
                <a:effectLst/>
                <a:uLnTx/>
                <a:uFillTx/>
                <a:ea typeface="+mn-ea"/>
                <a:cs typeface="Segoe UI Semilight" panose="020B0402040204020203" pitchFamily="34" charset="0"/>
              </a:rPr>
              <a:t>Incentives payments based on billed revenue to Microsoft. Refer to Microsoft Partner Center for full details and requirements.</a:t>
            </a:r>
          </a:p>
        </p:txBody>
      </p:sp>
    </p:spTree>
    <p:extLst>
      <p:ext uri="{BB962C8B-B14F-4D97-AF65-F5344CB8AC3E}">
        <p14:creationId xmlns:p14="http://schemas.microsoft.com/office/powerpoint/2010/main" val="30990459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Group 64">
            <a:extLst>
              <a:ext uri="{FF2B5EF4-FFF2-40B4-BE49-F238E27FC236}">
                <a16:creationId xmlns:a16="http://schemas.microsoft.com/office/drawing/2014/main" id="{D258FFB1-5533-AC7F-D4FD-7AE5A09A19C3}"/>
              </a:ext>
              <a:ext uri="{C183D7F6-B498-43B3-948B-1728B52AA6E4}">
                <adec:decorative xmlns:adec="http://schemas.microsoft.com/office/drawing/2017/decorative" val="1"/>
              </a:ext>
            </a:extLst>
          </p:cNvPr>
          <p:cNvGrpSpPr/>
          <p:nvPr/>
        </p:nvGrpSpPr>
        <p:grpSpPr>
          <a:xfrm>
            <a:off x="495300" y="1436688"/>
            <a:ext cx="11201400" cy="4849811"/>
            <a:chOff x="495300" y="1436688"/>
            <a:chExt cx="11201400" cy="4849811"/>
          </a:xfrm>
        </p:grpSpPr>
        <p:sp>
          <p:nvSpPr>
            <p:cNvPr id="3" name="!!Rectangle: Rounded Corners 5">
              <a:extLst>
                <a:ext uri="{FF2B5EF4-FFF2-40B4-BE49-F238E27FC236}">
                  <a16:creationId xmlns:a16="http://schemas.microsoft.com/office/drawing/2014/main" id="{C2BC9B49-C437-32A5-CB59-222FC35B7E63}"/>
                </a:ext>
                <a:ext uri="{C183D7F6-B498-43B3-948B-1728B52AA6E4}">
                  <adec:decorative xmlns:adec="http://schemas.microsoft.com/office/drawing/2017/decorative" val="1"/>
                </a:ext>
              </a:extLst>
            </p:cNvPr>
            <p:cNvSpPr/>
            <p:nvPr/>
          </p:nvSpPr>
          <p:spPr>
            <a:xfrm>
              <a:off x="495300" y="1436688"/>
              <a:ext cx="11201400" cy="4849811"/>
            </a:xfrm>
            <a:prstGeom prst="roundRect">
              <a:avLst>
                <a:gd name="adj" fmla="val 3553"/>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4" name="Rectangle: Rounded Corners 3">
              <a:extLst>
                <a:ext uri="{FF2B5EF4-FFF2-40B4-BE49-F238E27FC236}">
                  <a16:creationId xmlns:a16="http://schemas.microsoft.com/office/drawing/2014/main" id="{3B1EE7A1-2679-012E-6023-EFD9325CE238}"/>
                </a:ext>
                <a:ext uri="{C183D7F6-B498-43B3-948B-1728B52AA6E4}">
                  <adec:decorative xmlns:adec="http://schemas.microsoft.com/office/drawing/2017/decorative" val="1"/>
                </a:ext>
              </a:extLst>
            </p:cNvPr>
            <p:cNvSpPr/>
            <p:nvPr/>
          </p:nvSpPr>
          <p:spPr bwMode="auto">
            <a:xfrm>
              <a:off x="669342" y="1591672"/>
              <a:ext cx="10853316" cy="2062755"/>
            </a:xfrm>
            <a:prstGeom prst="roundRect">
              <a:avLst>
                <a:gd name="adj" fmla="val 7168"/>
              </a:avLst>
            </a:prstGeom>
            <a:solidFill>
              <a:schemeClr val="bg2"/>
            </a:solidFill>
            <a:ln>
              <a:solidFill>
                <a:schemeClr val="bg2">
                  <a:lumMod val="95000"/>
                </a:schemeClr>
              </a:solidFill>
              <a:headEnd type="none" w="med" len="med"/>
              <a:tailEnd type="none" w="med" len="med"/>
            </a:ln>
            <a:effectLst>
              <a:outerShdw blurRad="584200" dist="254000" dir="4800000" sx="85000" sy="85000" algn="tl" rotWithShape="0">
                <a:prstClr val="black">
                  <a:alpha val="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691" tIns="99753" rIns="124691" bIns="99753" numCol="1" spcCol="0" rtlCol="0" fromWordArt="0" anchor="ctr" anchorCtr="0" forceAA="0" compatLnSpc="1">
              <a:prstTxWarp prst="textNoShape">
                <a:avLst/>
              </a:prstTxWarp>
              <a:noAutofit/>
            </a:bodyPr>
            <a:lstStyle/>
            <a:p>
              <a:pPr algn="ctr" defTabSz="623438"/>
              <a:endParaRPr lang="en-US" sz="1909" b="1">
                <a:ln w="3175">
                  <a:noFill/>
                </a:ln>
                <a:gradFill flip="none" rotWithShape="1">
                  <a:gsLst>
                    <a:gs pos="0">
                      <a:srgbClr val="002060"/>
                    </a:gs>
                    <a:gs pos="100000">
                      <a:srgbClr val="C03BC4"/>
                    </a:gs>
                  </a:gsLst>
                  <a:lin ang="0" scaled="1"/>
                  <a:tileRect/>
                </a:gradFill>
                <a:latin typeface="Segoe Sans Display Semibold"/>
                <a:ea typeface="+mj-lt"/>
                <a:cs typeface="Segoe Sans Small Thin" pitchFamily="2" charset="0"/>
              </a:endParaRPr>
            </a:p>
          </p:txBody>
        </p:sp>
        <p:sp>
          <p:nvSpPr>
            <p:cNvPr id="5" name="Rectangle: Top Corners Rounded 4">
              <a:extLst>
                <a:ext uri="{FF2B5EF4-FFF2-40B4-BE49-F238E27FC236}">
                  <a16:creationId xmlns:a16="http://schemas.microsoft.com/office/drawing/2014/main" id="{0DB33C9B-366C-FC1D-B5C4-DB2A47847EEB}"/>
                </a:ext>
                <a:ext uri="{C183D7F6-B498-43B3-948B-1728B52AA6E4}">
                  <adec:decorative xmlns:adec="http://schemas.microsoft.com/office/drawing/2017/decorative" val="1"/>
                </a:ext>
              </a:extLst>
            </p:cNvPr>
            <p:cNvSpPr/>
            <p:nvPr/>
          </p:nvSpPr>
          <p:spPr>
            <a:xfrm rot="10800000" flipH="1" flipV="1">
              <a:off x="1238250" y="1591672"/>
              <a:ext cx="9715500" cy="385552"/>
            </a:xfrm>
            <a:prstGeom prst="round2SameRect">
              <a:avLst>
                <a:gd name="adj1" fmla="val 0"/>
                <a:gd name="adj2" fmla="val 37837"/>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ts val="600"/>
                </a:spcBef>
                <a:spcAft>
                  <a:spcPct val="0"/>
                </a:spcAft>
              </a:pPr>
              <a:endParaRPr lang="en-IN" sz="2000">
                <a:solidFill>
                  <a:prstClr val="white"/>
                </a:solidFill>
                <a:latin typeface="+mj-lt"/>
                <a:ea typeface="+mj-ea"/>
                <a:cs typeface="+mj-cs"/>
              </a:endParaRPr>
            </a:p>
          </p:txBody>
        </p:sp>
        <p:cxnSp>
          <p:nvCxnSpPr>
            <p:cNvPr id="8" name="Straight Connector 7">
              <a:extLst>
                <a:ext uri="{FF2B5EF4-FFF2-40B4-BE49-F238E27FC236}">
                  <a16:creationId xmlns:a16="http://schemas.microsoft.com/office/drawing/2014/main" id="{38CC9B40-B26A-E3FC-E014-B7FBC4B59AAC}"/>
                </a:ext>
              </a:extLst>
            </p:cNvPr>
            <p:cNvCxnSpPr/>
            <p:nvPr/>
          </p:nvCxnSpPr>
          <p:spPr>
            <a:xfrm>
              <a:off x="3371972" y="3890848"/>
              <a:ext cx="0" cy="1754515"/>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BC64AB3-F285-86F4-C178-DE1C726D8D09}"/>
                </a:ext>
              </a:extLst>
            </p:cNvPr>
            <p:cNvCxnSpPr/>
            <p:nvPr/>
          </p:nvCxnSpPr>
          <p:spPr>
            <a:xfrm>
              <a:off x="6096000" y="3890848"/>
              <a:ext cx="0" cy="17545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80B600A-F0EC-0195-781D-B0394B44A6ED}"/>
                </a:ext>
              </a:extLst>
            </p:cNvPr>
            <p:cNvCxnSpPr/>
            <p:nvPr/>
          </p:nvCxnSpPr>
          <p:spPr>
            <a:xfrm>
              <a:off x="8820028" y="3890848"/>
              <a:ext cx="0" cy="1754515"/>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F8DCC08-5C8A-FA88-CF4C-BE51163971B5}"/>
                </a:ext>
                <a:ext uri="{C183D7F6-B498-43B3-948B-1728B52AA6E4}">
                  <adec:decorative xmlns:adec="http://schemas.microsoft.com/office/drawing/2017/decorative" val="1"/>
                </a:ext>
              </a:extLst>
            </p:cNvPr>
            <p:cNvGrpSpPr>
              <a:grpSpLocks/>
            </p:cNvGrpSpPr>
            <p:nvPr/>
          </p:nvGrpSpPr>
          <p:grpSpPr>
            <a:xfrm>
              <a:off x="1676644" y="2177271"/>
              <a:ext cx="666628" cy="666628"/>
              <a:chOff x="3101063" y="1686958"/>
              <a:chExt cx="2149566" cy="2149566"/>
            </a:xfrm>
            <a:effectLst/>
          </p:grpSpPr>
          <p:grpSp>
            <p:nvGrpSpPr>
              <p:cNvPr id="14" name="Group 13">
                <a:extLst>
                  <a:ext uri="{FF2B5EF4-FFF2-40B4-BE49-F238E27FC236}">
                    <a16:creationId xmlns:a16="http://schemas.microsoft.com/office/drawing/2014/main" id="{405AC902-D274-BC54-AC0D-976047693BA0}"/>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6" name="Oval 15">
                  <a:extLst>
                    <a:ext uri="{FF2B5EF4-FFF2-40B4-BE49-F238E27FC236}">
                      <a16:creationId xmlns:a16="http://schemas.microsoft.com/office/drawing/2014/main" id="{75A36338-1838-DC02-7C59-E0E548511F7C}"/>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Oval 46_1">
                  <a:extLst>
                    <a:ext uri="{FF2B5EF4-FFF2-40B4-BE49-F238E27FC236}">
                      <a16:creationId xmlns:a16="http://schemas.microsoft.com/office/drawing/2014/main" id="{EF0CEC97-5388-7CB2-FF03-17B7D8A84A68}"/>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5" name="Oval 34_1">
                <a:extLst>
                  <a:ext uri="{FF2B5EF4-FFF2-40B4-BE49-F238E27FC236}">
                    <a16:creationId xmlns:a16="http://schemas.microsoft.com/office/drawing/2014/main" id="{4C80F88C-3633-6A7D-F01F-69B5070A6613}"/>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8" name="Group 17">
              <a:extLst>
                <a:ext uri="{FF2B5EF4-FFF2-40B4-BE49-F238E27FC236}">
                  <a16:creationId xmlns:a16="http://schemas.microsoft.com/office/drawing/2014/main" id="{A07805AC-1A78-7AF6-F774-2C421C060854}"/>
                </a:ext>
                <a:ext uri="{C183D7F6-B498-43B3-948B-1728B52AA6E4}">
                  <adec:decorative xmlns:adec="http://schemas.microsoft.com/office/drawing/2017/decorative" val="1"/>
                </a:ext>
              </a:extLst>
            </p:cNvPr>
            <p:cNvGrpSpPr>
              <a:grpSpLocks/>
            </p:cNvGrpSpPr>
            <p:nvPr/>
          </p:nvGrpSpPr>
          <p:grpSpPr>
            <a:xfrm>
              <a:off x="4400672" y="2177271"/>
              <a:ext cx="666628" cy="666628"/>
              <a:chOff x="3101063" y="1686958"/>
              <a:chExt cx="2149566" cy="2149566"/>
            </a:xfrm>
            <a:effectLst/>
          </p:grpSpPr>
          <p:grpSp>
            <p:nvGrpSpPr>
              <p:cNvPr id="19" name="Group 18">
                <a:extLst>
                  <a:ext uri="{FF2B5EF4-FFF2-40B4-BE49-F238E27FC236}">
                    <a16:creationId xmlns:a16="http://schemas.microsoft.com/office/drawing/2014/main" id="{561D4993-BC76-7F14-19BB-94729383147E}"/>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2" name="Oval 21">
                  <a:extLst>
                    <a:ext uri="{FF2B5EF4-FFF2-40B4-BE49-F238E27FC236}">
                      <a16:creationId xmlns:a16="http://schemas.microsoft.com/office/drawing/2014/main" id="{9845A852-5A84-9675-32F4-84D80A6334C0}"/>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3" name="Oval 46_1">
                  <a:extLst>
                    <a:ext uri="{FF2B5EF4-FFF2-40B4-BE49-F238E27FC236}">
                      <a16:creationId xmlns:a16="http://schemas.microsoft.com/office/drawing/2014/main" id="{ECB79E1A-BE72-8CD4-39A8-5E6070B49EB5}"/>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1" name="Oval 34_1">
                <a:extLst>
                  <a:ext uri="{FF2B5EF4-FFF2-40B4-BE49-F238E27FC236}">
                    <a16:creationId xmlns:a16="http://schemas.microsoft.com/office/drawing/2014/main" id="{40F5E1BA-5AB0-8E60-52F0-268C6FF70C1B}"/>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24" name="Group 23">
              <a:extLst>
                <a:ext uri="{FF2B5EF4-FFF2-40B4-BE49-F238E27FC236}">
                  <a16:creationId xmlns:a16="http://schemas.microsoft.com/office/drawing/2014/main" id="{18F2B183-7606-A9F6-04F4-FE25CBAE245C}"/>
                </a:ext>
                <a:ext uri="{C183D7F6-B498-43B3-948B-1728B52AA6E4}">
                  <adec:decorative xmlns:adec="http://schemas.microsoft.com/office/drawing/2017/decorative" val="1"/>
                </a:ext>
              </a:extLst>
            </p:cNvPr>
            <p:cNvGrpSpPr>
              <a:grpSpLocks/>
            </p:cNvGrpSpPr>
            <p:nvPr/>
          </p:nvGrpSpPr>
          <p:grpSpPr>
            <a:xfrm>
              <a:off x="7124700" y="2177271"/>
              <a:ext cx="666628" cy="666628"/>
              <a:chOff x="3101063" y="1686958"/>
              <a:chExt cx="2149566" cy="2149566"/>
            </a:xfrm>
            <a:effectLst/>
          </p:grpSpPr>
          <p:grpSp>
            <p:nvGrpSpPr>
              <p:cNvPr id="25" name="Group 24">
                <a:extLst>
                  <a:ext uri="{FF2B5EF4-FFF2-40B4-BE49-F238E27FC236}">
                    <a16:creationId xmlns:a16="http://schemas.microsoft.com/office/drawing/2014/main" id="{7EEA9241-DBD8-F81C-6C74-7AD0D6C35C3E}"/>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8" name="Oval 27">
                  <a:extLst>
                    <a:ext uri="{FF2B5EF4-FFF2-40B4-BE49-F238E27FC236}">
                      <a16:creationId xmlns:a16="http://schemas.microsoft.com/office/drawing/2014/main" id="{52AEFC38-AEAF-1D8E-4518-25236FE512E2}"/>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9" name="Oval 46_1">
                  <a:extLst>
                    <a:ext uri="{FF2B5EF4-FFF2-40B4-BE49-F238E27FC236}">
                      <a16:creationId xmlns:a16="http://schemas.microsoft.com/office/drawing/2014/main" id="{886F8C52-107E-E01C-B074-93A433A76C31}"/>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7" name="Oval 34_1">
                <a:extLst>
                  <a:ext uri="{FF2B5EF4-FFF2-40B4-BE49-F238E27FC236}">
                    <a16:creationId xmlns:a16="http://schemas.microsoft.com/office/drawing/2014/main" id="{3D9C7918-8755-7BAD-7C49-315C859D113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30" name="Group 29">
              <a:extLst>
                <a:ext uri="{FF2B5EF4-FFF2-40B4-BE49-F238E27FC236}">
                  <a16:creationId xmlns:a16="http://schemas.microsoft.com/office/drawing/2014/main" id="{FD33A3BB-C5C6-AD54-962D-7D853C50699E}"/>
                </a:ext>
                <a:ext uri="{C183D7F6-B498-43B3-948B-1728B52AA6E4}">
                  <adec:decorative xmlns:adec="http://schemas.microsoft.com/office/drawing/2017/decorative" val="1"/>
                </a:ext>
              </a:extLst>
            </p:cNvPr>
            <p:cNvGrpSpPr>
              <a:grpSpLocks/>
            </p:cNvGrpSpPr>
            <p:nvPr/>
          </p:nvGrpSpPr>
          <p:grpSpPr>
            <a:xfrm>
              <a:off x="9848728" y="2177271"/>
              <a:ext cx="666628" cy="666628"/>
              <a:chOff x="3101063" y="1686958"/>
              <a:chExt cx="2149566" cy="2149566"/>
            </a:xfrm>
            <a:effectLst/>
          </p:grpSpPr>
          <p:grpSp>
            <p:nvGrpSpPr>
              <p:cNvPr id="31" name="Group 30">
                <a:extLst>
                  <a:ext uri="{FF2B5EF4-FFF2-40B4-BE49-F238E27FC236}">
                    <a16:creationId xmlns:a16="http://schemas.microsoft.com/office/drawing/2014/main" id="{691B601C-89DC-2A74-9C06-43F1DA93A2A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4" name="Oval 33">
                  <a:extLst>
                    <a:ext uri="{FF2B5EF4-FFF2-40B4-BE49-F238E27FC236}">
                      <a16:creationId xmlns:a16="http://schemas.microsoft.com/office/drawing/2014/main" id="{877DA038-3964-070B-E11B-834EB1094503}"/>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5" name="Oval 46_1">
                  <a:extLst>
                    <a:ext uri="{FF2B5EF4-FFF2-40B4-BE49-F238E27FC236}">
                      <a16:creationId xmlns:a16="http://schemas.microsoft.com/office/drawing/2014/main" id="{AA06E928-140A-8927-69F4-356F2FC6D009}"/>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3" name="Oval 34_1">
                <a:extLst>
                  <a:ext uri="{FF2B5EF4-FFF2-40B4-BE49-F238E27FC236}">
                    <a16:creationId xmlns:a16="http://schemas.microsoft.com/office/drawing/2014/main" id="{1CFA82A8-B998-4918-5525-1DD8A25FFFD5}"/>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40" name="Grey oval containing warning">
              <a:extLst>
                <a:ext uri="{FF2B5EF4-FFF2-40B4-BE49-F238E27FC236}">
                  <a16:creationId xmlns:a16="http://schemas.microsoft.com/office/drawing/2014/main" id="{67E1CA4E-C5C4-AD92-0756-F367E1732DCC}"/>
                </a:ext>
                <a:ext uri="{C183D7F6-B498-43B3-948B-1728B52AA6E4}">
                  <adec:decorative xmlns:adec="http://schemas.microsoft.com/office/drawing/2017/decorative" val="1"/>
                </a:ext>
              </a:extLst>
            </p:cNvPr>
            <p:cNvSpPr/>
            <p:nvPr/>
          </p:nvSpPr>
          <p:spPr>
            <a:xfrm>
              <a:off x="1644418" y="3630310"/>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41" name="Grey oval containing warning">
              <a:extLst>
                <a:ext uri="{FF2B5EF4-FFF2-40B4-BE49-F238E27FC236}">
                  <a16:creationId xmlns:a16="http://schemas.microsoft.com/office/drawing/2014/main" id="{96C5AFB7-02F2-2523-D4F0-36CE14A68F10}"/>
                </a:ext>
                <a:ext uri="{C183D7F6-B498-43B3-948B-1728B52AA6E4}">
                  <adec:decorative xmlns:adec="http://schemas.microsoft.com/office/drawing/2017/decorative" val="1"/>
                </a:ext>
              </a:extLst>
            </p:cNvPr>
            <p:cNvSpPr/>
            <p:nvPr/>
          </p:nvSpPr>
          <p:spPr>
            <a:xfrm>
              <a:off x="4368446" y="3630310"/>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43" name="Grey oval containing warning">
              <a:extLst>
                <a:ext uri="{FF2B5EF4-FFF2-40B4-BE49-F238E27FC236}">
                  <a16:creationId xmlns:a16="http://schemas.microsoft.com/office/drawing/2014/main" id="{4481B15D-ECDA-C861-0DCC-8EFF4C63A790}"/>
                </a:ext>
                <a:ext uri="{C183D7F6-B498-43B3-948B-1728B52AA6E4}">
                  <adec:decorative xmlns:adec="http://schemas.microsoft.com/office/drawing/2017/decorative" val="1"/>
                </a:ext>
              </a:extLst>
            </p:cNvPr>
            <p:cNvSpPr/>
            <p:nvPr/>
          </p:nvSpPr>
          <p:spPr>
            <a:xfrm>
              <a:off x="7092474" y="3630310"/>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45" name="Grey oval containing warning">
              <a:extLst>
                <a:ext uri="{FF2B5EF4-FFF2-40B4-BE49-F238E27FC236}">
                  <a16:creationId xmlns:a16="http://schemas.microsoft.com/office/drawing/2014/main" id="{CA683402-D89B-78E4-68ED-38EE330E967D}"/>
                </a:ext>
                <a:ext uri="{C183D7F6-B498-43B3-948B-1728B52AA6E4}">
                  <adec:decorative xmlns:adec="http://schemas.microsoft.com/office/drawing/2017/decorative" val="1"/>
                </a:ext>
              </a:extLst>
            </p:cNvPr>
            <p:cNvSpPr/>
            <p:nvPr/>
          </p:nvSpPr>
          <p:spPr>
            <a:xfrm>
              <a:off x="9816502" y="3630310"/>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grpSp>
      <p:graphicFrame>
        <p:nvGraphicFramePr>
          <p:cNvPr id="6" name="think-cell data - do not delete">
            <a:extLst>
              <a:ext uri="{FF2B5EF4-FFF2-40B4-BE49-F238E27FC236}">
                <a16:creationId xmlns:a16="http://schemas.microsoft.com/office/drawing/2014/main" id="{0B6318D5-D6D6-C474-F8A6-1EA83F05783A}"/>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45304959"/>
              </p:ext>
            </p:extLst>
          </p:nvPr>
        </p:nvGraphicFramePr>
        <p:xfrm>
          <a:off x="3447401" y="1083"/>
          <a:ext cx="1083" cy="1083"/>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6" name="think-cell data - do not delete">
                        <a:extLst>
                          <a:ext uri="{FF2B5EF4-FFF2-40B4-BE49-F238E27FC236}">
                            <a16:creationId xmlns:a16="http://schemas.microsoft.com/office/drawing/2014/main" id="{0B6318D5-D6D6-C474-F8A6-1EA83F05783A}"/>
                          </a:ext>
                          <a:ext uri="{C183D7F6-B498-43B3-948B-1728B52AA6E4}">
                            <adec:decorative xmlns:adec="http://schemas.microsoft.com/office/drawing/2017/decorative" val="1"/>
                          </a:ext>
                        </a:extLst>
                      </p:cNvPr>
                      <p:cNvPicPr/>
                      <p:nvPr/>
                    </p:nvPicPr>
                    <p:blipFill>
                      <a:blip r:embed="rId5"/>
                      <a:stretch>
                        <a:fillRect/>
                      </a:stretch>
                    </p:blipFill>
                    <p:spPr>
                      <a:xfrm>
                        <a:off x="3447401" y="1083"/>
                        <a:ext cx="1083" cy="1083"/>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6E43885-FB67-3C85-BEB2-B58A95674AF8}"/>
              </a:ext>
            </a:extLst>
          </p:cNvPr>
          <p:cNvSpPr>
            <a:spLocks noGrp="1"/>
          </p:cNvSpPr>
          <p:nvPr>
            <p:ph type="title"/>
          </p:nvPr>
        </p:nvSpPr>
        <p:spPr>
          <a:xfrm>
            <a:off x="495300" y="509156"/>
            <a:ext cx="11201400" cy="443198"/>
          </a:xfrm>
        </p:spPr>
        <p:txBody>
          <a:bodyPr vert="horz"/>
          <a:lstStyle/>
          <a:p>
            <a:r>
              <a:rPr lang="en-US"/>
              <a:t>Get your customers AI ready</a:t>
            </a:r>
          </a:p>
        </p:txBody>
      </p:sp>
      <p:sp>
        <p:nvSpPr>
          <p:cNvPr id="7" name="TextBox 6">
            <a:extLst>
              <a:ext uri="{FF2B5EF4-FFF2-40B4-BE49-F238E27FC236}">
                <a16:creationId xmlns:a16="http://schemas.microsoft.com/office/drawing/2014/main" id="{F5DFEF65-F2B1-2156-801A-35DD86C51DE6}"/>
              </a:ext>
            </a:extLst>
          </p:cNvPr>
          <p:cNvSpPr txBox="1"/>
          <p:nvPr/>
        </p:nvSpPr>
        <p:spPr>
          <a:xfrm>
            <a:off x="1828800" y="1630560"/>
            <a:ext cx="8534400" cy="307777"/>
          </a:xfrm>
          <a:prstGeom prst="rect">
            <a:avLst/>
          </a:prstGeom>
          <a:noFill/>
        </p:spPr>
        <p:txBody>
          <a:bodyPr wrap="square" lIns="0" anchor="ctr">
            <a:spAutoFit/>
          </a:bodyPr>
          <a:lstStyle/>
          <a:p>
            <a:pPr algn="ctr" defTabSz="397427">
              <a:spcAft>
                <a:spcPts val="522"/>
              </a:spcAft>
              <a:buSzPct val="90000"/>
              <a:defRPr/>
            </a:pPr>
            <a:r>
              <a:rPr lang="en-US" sz="1400">
                <a:ln w="3175">
                  <a:noFill/>
                </a:ln>
                <a:solidFill>
                  <a:schemeClr val="bg1"/>
                </a:solidFill>
                <a:latin typeface="+mj-lt"/>
                <a:ea typeface="+mn-lt"/>
                <a:cs typeface="Segoe UI"/>
              </a:rPr>
              <a:t>Four ways to drive success in your sales efforts with Copilot for Microsoft 365:</a:t>
            </a:r>
          </a:p>
        </p:txBody>
      </p:sp>
      <p:sp>
        <p:nvSpPr>
          <p:cNvPr id="37" name="Graphic 37">
            <a:extLst>
              <a:ext uri="{FF2B5EF4-FFF2-40B4-BE49-F238E27FC236}">
                <a16:creationId xmlns:a16="http://schemas.microsoft.com/office/drawing/2014/main" id="{15131AA8-7374-7AFA-045E-7BDB30543D4F}"/>
              </a:ext>
              <a:ext uri="{C183D7F6-B498-43B3-948B-1728B52AA6E4}">
                <adec:decorative xmlns:adec="http://schemas.microsoft.com/office/drawing/2017/decorative" val="1"/>
              </a:ext>
            </a:extLst>
          </p:cNvPr>
          <p:cNvSpPr/>
          <p:nvPr/>
        </p:nvSpPr>
        <p:spPr>
          <a:xfrm>
            <a:off x="1853549" y="2369195"/>
            <a:ext cx="312818" cy="282780"/>
          </a:xfrm>
          <a:custGeom>
            <a:avLst/>
            <a:gdLst>
              <a:gd name="connsiteX0" fmla="*/ 143312 w 279350"/>
              <a:gd name="connsiteY0" fmla="*/ 1 h 252526"/>
              <a:gd name="connsiteX1" fmla="*/ 135192 w 279350"/>
              <a:gd name="connsiteY1" fmla="*/ 3864 h 252526"/>
              <a:gd name="connsiteX2" fmla="*/ 134380 w 279350"/>
              <a:gd name="connsiteY2" fmla="*/ 4466 h 252526"/>
              <a:gd name="connsiteX3" fmla="*/ 46663 w 279350"/>
              <a:gd name="connsiteY3" fmla="*/ 26207 h 252526"/>
              <a:gd name="connsiteX4" fmla="*/ 22361 w 279350"/>
              <a:gd name="connsiteY4" fmla="*/ 103340 h 252526"/>
              <a:gd name="connsiteX5" fmla="*/ 22151 w 279350"/>
              <a:gd name="connsiteY5" fmla="*/ 103550 h 252526"/>
              <a:gd name="connsiteX6" fmla="*/ 8741 w 279350"/>
              <a:gd name="connsiteY6" fmla="*/ 116863 h 252526"/>
              <a:gd name="connsiteX7" fmla="*/ 8546 w 279350"/>
              <a:gd name="connsiteY7" fmla="*/ 158595 h 252526"/>
              <a:gd name="connsiteX8" fmla="*/ 8741 w 279350"/>
              <a:gd name="connsiteY8" fmla="*/ 158790 h 252526"/>
              <a:gd name="connsiteX9" fmla="*/ 33841 w 279350"/>
              <a:gd name="connsiteY9" fmla="*/ 167203 h 252526"/>
              <a:gd name="connsiteX10" fmla="*/ 60200 w 279350"/>
              <a:gd name="connsiteY10" fmla="*/ 189014 h 252526"/>
              <a:gd name="connsiteX11" fmla="*/ 88436 w 279350"/>
              <a:gd name="connsiteY11" fmla="*/ 216199 h 252526"/>
              <a:gd name="connsiteX12" fmla="*/ 97143 w 279350"/>
              <a:gd name="connsiteY12" fmla="*/ 235672 h 252526"/>
              <a:gd name="connsiteX13" fmla="*/ 136158 w 279350"/>
              <a:gd name="connsiteY13" fmla="*/ 238430 h 252526"/>
              <a:gd name="connsiteX14" fmla="*/ 141576 w 279350"/>
              <a:gd name="connsiteY14" fmla="*/ 243805 h 252526"/>
              <a:gd name="connsiteX15" fmla="*/ 183964 w 279350"/>
              <a:gd name="connsiteY15" fmla="*/ 243805 h 252526"/>
              <a:gd name="connsiteX16" fmla="*/ 192644 w 279350"/>
              <a:gd name="connsiteY16" fmla="*/ 225355 h 252526"/>
              <a:gd name="connsiteX17" fmla="*/ 219802 w 279350"/>
              <a:gd name="connsiteY17" fmla="*/ 198309 h 252526"/>
              <a:gd name="connsiteX18" fmla="*/ 245979 w 279350"/>
              <a:gd name="connsiteY18" fmla="*/ 175855 h 252526"/>
              <a:gd name="connsiteX19" fmla="*/ 270617 w 279350"/>
              <a:gd name="connsiteY19" fmla="*/ 167371 h 252526"/>
              <a:gd name="connsiteX20" fmla="*/ 270798 w 279350"/>
              <a:gd name="connsiteY20" fmla="*/ 125639 h 252526"/>
              <a:gd name="connsiteX21" fmla="*/ 270617 w 279350"/>
              <a:gd name="connsiteY21" fmla="*/ 125459 h 252526"/>
              <a:gd name="connsiteX22" fmla="*/ 258956 w 279350"/>
              <a:gd name="connsiteY22" fmla="*/ 113854 h 252526"/>
              <a:gd name="connsiteX23" fmla="*/ 261364 w 279350"/>
              <a:gd name="connsiteY23" fmla="*/ 104530 h 252526"/>
              <a:gd name="connsiteX24" fmla="*/ 254015 w 279350"/>
              <a:gd name="connsiteY24" fmla="*/ 44293 h 252526"/>
              <a:gd name="connsiteX25" fmla="*/ 179779 w 279350"/>
              <a:gd name="connsiteY25" fmla="*/ 57 h 252526"/>
              <a:gd name="connsiteX26" fmla="*/ 157283 w 279350"/>
              <a:gd name="connsiteY26" fmla="*/ 57 h 252526"/>
              <a:gd name="connsiteX27" fmla="*/ 154399 w 279350"/>
              <a:gd name="connsiteY27" fmla="*/ 1 h 252526"/>
              <a:gd name="connsiteX28" fmla="*/ 143326 w 279350"/>
              <a:gd name="connsiteY28" fmla="*/ 1 h 252526"/>
              <a:gd name="connsiteX29" fmla="*/ 184258 w 279350"/>
              <a:gd name="connsiteY29" fmla="*/ 69225 h 252526"/>
              <a:gd name="connsiteX30" fmla="*/ 232751 w 279350"/>
              <a:gd name="connsiteY30" fmla="*/ 117409 h 252526"/>
              <a:gd name="connsiteX31" fmla="*/ 232793 w 279350"/>
              <a:gd name="connsiteY31" fmla="*/ 117465 h 252526"/>
              <a:gd name="connsiteX32" fmla="*/ 232989 w 279350"/>
              <a:gd name="connsiteY32" fmla="*/ 117647 h 252526"/>
              <a:gd name="connsiteX33" fmla="*/ 255737 w 279350"/>
              <a:gd name="connsiteY33" fmla="*/ 140255 h 252526"/>
              <a:gd name="connsiteX34" fmla="*/ 255781 w 279350"/>
              <a:gd name="connsiteY34" fmla="*/ 152530 h 252526"/>
              <a:gd name="connsiteX35" fmla="*/ 255737 w 279350"/>
              <a:gd name="connsiteY35" fmla="*/ 152574 h 252526"/>
              <a:gd name="connsiteX36" fmla="*/ 243334 w 279350"/>
              <a:gd name="connsiteY36" fmla="*/ 152574 h 252526"/>
              <a:gd name="connsiteX37" fmla="*/ 220586 w 279350"/>
              <a:gd name="connsiteY37" fmla="*/ 129966 h 252526"/>
              <a:gd name="connsiteX38" fmla="*/ 205691 w 279350"/>
              <a:gd name="connsiteY38" fmla="*/ 129966 h 252526"/>
              <a:gd name="connsiteX39" fmla="*/ 205467 w 279350"/>
              <a:gd name="connsiteY39" fmla="*/ 130204 h 252526"/>
              <a:gd name="connsiteX40" fmla="*/ 205400 w 279350"/>
              <a:gd name="connsiteY40" fmla="*/ 144934 h 252526"/>
              <a:gd name="connsiteX41" fmla="*/ 205467 w 279350"/>
              <a:gd name="connsiteY41" fmla="*/ 145001 h 252526"/>
              <a:gd name="connsiteX42" fmla="*/ 223189 w 279350"/>
              <a:gd name="connsiteY42" fmla="*/ 162626 h 252526"/>
              <a:gd name="connsiteX43" fmla="*/ 223234 w 279350"/>
              <a:gd name="connsiteY43" fmla="*/ 174900 h 252526"/>
              <a:gd name="connsiteX44" fmla="*/ 223189 w 279350"/>
              <a:gd name="connsiteY44" fmla="*/ 174945 h 252526"/>
              <a:gd name="connsiteX45" fmla="*/ 211724 w 279350"/>
              <a:gd name="connsiteY45" fmla="*/ 175785 h 252526"/>
              <a:gd name="connsiteX46" fmla="*/ 197907 w 279350"/>
              <a:gd name="connsiteY46" fmla="*/ 176764 h 252526"/>
              <a:gd name="connsiteX47" fmla="*/ 197039 w 279350"/>
              <a:gd name="connsiteY47" fmla="*/ 190511 h 252526"/>
              <a:gd name="connsiteX48" fmla="*/ 196269 w 279350"/>
              <a:gd name="connsiteY48" fmla="*/ 201976 h 252526"/>
              <a:gd name="connsiteX49" fmla="*/ 184650 w 279350"/>
              <a:gd name="connsiteY49" fmla="*/ 202676 h 252526"/>
              <a:gd name="connsiteX50" fmla="*/ 170722 w 279350"/>
              <a:gd name="connsiteY50" fmla="*/ 203474 h 252526"/>
              <a:gd name="connsiteX51" fmla="*/ 169826 w 279350"/>
              <a:gd name="connsiteY51" fmla="*/ 217319 h 252526"/>
              <a:gd name="connsiteX52" fmla="*/ 169070 w 279350"/>
              <a:gd name="connsiteY52" fmla="*/ 228994 h 252526"/>
              <a:gd name="connsiteX53" fmla="*/ 156471 w 279350"/>
              <a:gd name="connsiteY53" fmla="*/ 228994 h 252526"/>
              <a:gd name="connsiteX54" fmla="*/ 151263 w 279350"/>
              <a:gd name="connsiteY54" fmla="*/ 223829 h 252526"/>
              <a:gd name="connsiteX55" fmla="*/ 152733 w 279350"/>
              <a:gd name="connsiteY55" fmla="*/ 222359 h 252526"/>
              <a:gd name="connsiteX56" fmla="*/ 152914 w 279350"/>
              <a:gd name="connsiteY56" fmla="*/ 180627 h 252526"/>
              <a:gd name="connsiteX57" fmla="*/ 152733 w 279350"/>
              <a:gd name="connsiteY57" fmla="*/ 180446 h 252526"/>
              <a:gd name="connsiteX58" fmla="*/ 133135 w 279350"/>
              <a:gd name="connsiteY58" fmla="*/ 171795 h 252526"/>
              <a:gd name="connsiteX59" fmla="*/ 105781 w 279350"/>
              <a:gd name="connsiteY59" fmla="*/ 143741 h 252526"/>
              <a:gd name="connsiteX60" fmla="*/ 97143 w 279350"/>
              <a:gd name="connsiteY60" fmla="*/ 125207 h 252526"/>
              <a:gd name="connsiteX61" fmla="*/ 72043 w 279350"/>
              <a:gd name="connsiteY61" fmla="*/ 116793 h 252526"/>
              <a:gd name="connsiteX62" fmla="*/ 42394 w 279350"/>
              <a:gd name="connsiteY62" fmla="*/ 94885 h 252526"/>
              <a:gd name="connsiteX63" fmla="*/ 61558 w 279350"/>
              <a:gd name="connsiteY63" fmla="*/ 40989 h 252526"/>
              <a:gd name="connsiteX64" fmla="*/ 111688 w 279350"/>
              <a:gd name="connsiteY64" fmla="*/ 21671 h 252526"/>
              <a:gd name="connsiteX65" fmla="*/ 90732 w 279350"/>
              <a:gd name="connsiteY65" fmla="*/ 37532 h 252526"/>
              <a:gd name="connsiteX66" fmla="*/ 84451 w 279350"/>
              <a:gd name="connsiteY66" fmla="*/ 82910 h 252526"/>
              <a:gd name="connsiteX67" fmla="*/ 84572 w 279350"/>
              <a:gd name="connsiteY67" fmla="*/ 83070 h 252526"/>
              <a:gd name="connsiteX68" fmla="*/ 130181 w 279350"/>
              <a:gd name="connsiteY68" fmla="*/ 89244 h 252526"/>
              <a:gd name="connsiteX69" fmla="*/ 156625 w 279350"/>
              <a:gd name="connsiteY69" fmla="*/ 69211 h 252526"/>
              <a:gd name="connsiteX70" fmla="*/ 184258 w 279350"/>
              <a:gd name="connsiteY70" fmla="*/ 69211 h 252526"/>
              <a:gd name="connsiteX71" fmla="*/ 103401 w 279350"/>
              <a:gd name="connsiteY71" fmla="*/ 54288 h 252526"/>
              <a:gd name="connsiteX72" fmla="*/ 147343 w 279350"/>
              <a:gd name="connsiteY72" fmla="*/ 20999 h 252526"/>
              <a:gd name="connsiteX73" fmla="*/ 154399 w 279350"/>
              <a:gd name="connsiteY73" fmla="*/ 20999 h 252526"/>
              <a:gd name="connsiteX74" fmla="*/ 157017 w 279350"/>
              <a:gd name="connsiteY74" fmla="*/ 21069 h 252526"/>
              <a:gd name="connsiteX75" fmla="*/ 179779 w 279350"/>
              <a:gd name="connsiteY75" fmla="*/ 21069 h 252526"/>
              <a:gd name="connsiteX76" fmla="*/ 235522 w 279350"/>
              <a:gd name="connsiteY76" fmla="*/ 54246 h 252526"/>
              <a:gd name="connsiteX77" fmla="*/ 241738 w 279350"/>
              <a:gd name="connsiteY77" fmla="*/ 96173 h 252526"/>
              <a:gd name="connsiteX78" fmla="*/ 196787 w 279350"/>
              <a:gd name="connsiteY78" fmla="*/ 51433 h 252526"/>
              <a:gd name="connsiteX79" fmla="*/ 189242 w 279350"/>
              <a:gd name="connsiteY79" fmla="*/ 48227 h 252526"/>
              <a:gd name="connsiteX80" fmla="*/ 153111 w 279350"/>
              <a:gd name="connsiteY80" fmla="*/ 48227 h 252526"/>
              <a:gd name="connsiteX81" fmla="*/ 146769 w 279350"/>
              <a:gd name="connsiteY81" fmla="*/ 50355 h 252526"/>
              <a:gd name="connsiteX82" fmla="*/ 117512 w 279350"/>
              <a:gd name="connsiteY82" fmla="*/ 72515 h 252526"/>
              <a:gd name="connsiteX83" fmla="*/ 101245 w 279350"/>
              <a:gd name="connsiteY83" fmla="*/ 70317 h 252526"/>
              <a:gd name="connsiteX84" fmla="*/ 103347 w 279350"/>
              <a:gd name="connsiteY84" fmla="*/ 54340 h 252526"/>
              <a:gd name="connsiteX85" fmla="*/ 103415 w 279350"/>
              <a:gd name="connsiteY85" fmla="*/ 54288 h 252526"/>
              <a:gd name="connsiteX86" fmla="*/ 56449 w 279350"/>
              <a:gd name="connsiteY86" fmla="*/ 165649 h 252526"/>
              <a:gd name="connsiteX87" fmla="*/ 56404 w 279350"/>
              <a:gd name="connsiteY87" fmla="*/ 153375 h 252526"/>
              <a:gd name="connsiteX88" fmla="*/ 56449 w 279350"/>
              <a:gd name="connsiteY88" fmla="*/ 153330 h 252526"/>
              <a:gd name="connsiteX89" fmla="*/ 69846 w 279350"/>
              <a:gd name="connsiteY89" fmla="*/ 140003 h 252526"/>
              <a:gd name="connsiteX90" fmla="*/ 82249 w 279350"/>
              <a:gd name="connsiteY90" fmla="*/ 140003 h 252526"/>
              <a:gd name="connsiteX91" fmla="*/ 82361 w 279350"/>
              <a:gd name="connsiteY91" fmla="*/ 152210 h 252526"/>
              <a:gd name="connsiteX92" fmla="*/ 82249 w 279350"/>
              <a:gd name="connsiteY92" fmla="*/ 152322 h 252526"/>
              <a:gd name="connsiteX93" fmla="*/ 68852 w 279350"/>
              <a:gd name="connsiteY93" fmla="*/ 165635 h 252526"/>
              <a:gd name="connsiteX94" fmla="*/ 68726 w 279350"/>
              <a:gd name="connsiteY94" fmla="*/ 165761 h 252526"/>
              <a:gd name="connsiteX95" fmla="*/ 56449 w 279350"/>
              <a:gd name="connsiteY95" fmla="*/ 165649 h 252526"/>
              <a:gd name="connsiteX96" fmla="*/ 49575 w 279350"/>
              <a:gd name="connsiteY96" fmla="*/ 118487 h 252526"/>
              <a:gd name="connsiteX97" fmla="*/ 49435 w 279350"/>
              <a:gd name="connsiteY97" fmla="*/ 130666 h 252526"/>
              <a:gd name="connsiteX98" fmla="*/ 36038 w 279350"/>
              <a:gd name="connsiteY98" fmla="*/ 143993 h 252526"/>
              <a:gd name="connsiteX99" fmla="*/ 23635 w 279350"/>
              <a:gd name="connsiteY99" fmla="*/ 143993 h 252526"/>
              <a:gd name="connsiteX100" fmla="*/ 23591 w 279350"/>
              <a:gd name="connsiteY100" fmla="*/ 131719 h 252526"/>
              <a:gd name="connsiteX101" fmla="*/ 23635 w 279350"/>
              <a:gd name="connsiteY101" fmla="*/ 131674 h 252526"/>
              <a:gd name="connsiteX102" fmla="*/ 37046 w 279350"/>
              <a:gd name="connsiteY102" fmla="*/ 118361 h 252526"/>
              <a:gd name="connsiteX103" fmla="*/ 49449 w 279350"/>
              <a:gd name="connsiteY103" fmla="*/ 118361 h 252526"/>
              <a:gd name="connsiteX104" fmla="*/ 49575 w 279350"/>
              <a:gd name="connsiteY104" fmla="*/ 118487 h 252526"/>
              <a:gd name="connsiteX105" fmla="*/ 124441 w 279350"/>
              <a:gd name="connsiteY105" fmla="*/ 220875 h 252526"/>
              <a:gd name="connsiteX106" fmla="*/ 112038 w 279350"/>
              <a:gd name="connsiteY106" fmla="*/ 220875 h 252526"/>
              <a:gd name="connsiteX107" fmla="*/ 111993 w 279350"/>
              <a:gd name="connsiteY107" fmla="*/ 208601 h 252526"/>
              <a:gd name="connsiteX108" fmla="*/ 112038 w 279350"/>
              <a:gd name="connsiteY108" fmla="*/ 208556 h 252526"/>
              <a:gd name="connsiteX109" fmla="*/ 125435 w 279350"/>
              <a:gd name="connsiteY109" fmla="*/ 195243 h 252526"/>
              <a:gd name="connsiteX110" fmla="*/ 137838 w 279350"/>
              <a:gd name="connsiteY110" fmla="*/ 195243 h 252526"/>
              <a:gd name="connsiteX111" fmla="*/ 137883 w 279350"/>
              <a:gd name="connsiteY111" fmla="*/ 207517 h 252526"/>
              <a:gd name="connsiteX112" fmla="*/ 137838 w 279350"/>
              <a:gd name="connsiteY112" fmla="*/ 207562 h 252526"/>
              <a:gd name="connsiteX113" fmla="*/ 124441 w 279350"/>
              <a:gd name="connsiteY113" fmla="*/ 220875 h 252526"/>
              <a:gd name="connsiteX114" fmla="*/ 96150 w 279350"/>
              <a:gd name="connsiteY114" fmla="*/ 192765 h 252526"/>
              <a:gd name="connsiteX115" fmla="*/ 83746 w 279350"/>
              <a:gd name="connsiteY115" fmla="*/ 192765 h 252526"/>
              <a:gd name="connsiteX116" fmla="*/ 83621 w 279350"/>
              <a:gd name="connsiteY116" fmla="*/ 180558 h 252526"/>
              <a:gd name="connsiteX117" fmla="*/ 83746 w 279350"/>
              <a:gd name="connsiteY117" fmla="*/ 180446 h 252526"/>
              <a:gd name="connsiteX118" fmla="*/ 97143 w 279350"/>
              <a:gd name="connsiteY118" fmla="*/ 167133 h 252526"/>
              <a:gd name="connsiteX119" fmla="*/ 97255 w 279350"/>
              <a:gd name="connsiteY119" fmla="*/ 167007 h 252526"/>
              <a:gd name="connsiteX120" fmla="*/ 109546 w 279350"/>
              <a:gd name="connsiteY120" fmla="*/ 167133 h 252526"/>
              <a:gd name="connsiteX121" fmla="*/ 109591 w 279350"/>
              <a:gd name="connsiteY121" fmla="*/ 179407 h 252526"/>
              <a:gd name="connsiteX122" fmla="*/ 109546 w 279350"/>
              <a:gd name="connsiteY122" fmla="*/ 179452 h 252526"/>
              <a:gd name="connsiteX123" fmla="*/ 96150 w 279350"/>
              <a:gd name="connsiteY123" fmla="*/ 192765 h 25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79350" h="252526">
                <a:moveTo>
                  <a:pt x="143312" y="1"/>
                </a:moveTo>
                <a:cubicBezTo>
                  <a:pt x="140162" y="2"/>
                  <a:pt x="137180" y="1421"/>
                  <a:pt x="135192" y="3864"/>
                </a:cubicBezTo>
                <a:lnTo>
                  <a:pt x="134380" y="4466"/>
                </a:lnTo>
                <a:cubicBezTo>
                  <a:pt x="103368" y="-4972"/>
                  <a:pt x="69678" y="3378"/>
                  <a:pt x="46663" y="26207"/>
                </a:cubicBezTo>
                <a:cubicBezTo>
                  <a:pt x="26337" y="46336"/>
                  <a:pt x="17244" y="75195"/>
                  <a:pt x="22361" y="103340"/>
                </a:cubicBezTo>
                <a:lnTo>
                  <a:pt x="22151" y="103550"/>
                </a:lnTo>
                <a:lnTo>
                  <a:pt x="8741" y="116863"/>
                </a:lnTo>
                <a:cubicBezTo>
                  <a:pt x="-2837" y="128334"/>
                  <a:pt x="-2924" y="147018"/>
                  <a:pt x="8546" y="158595"/>
                </a:cubicBezTo>
                <a:cubicBezTo>
                  <a:pt x="8611" y="158661"/>
                  <a:pt x="8676" y="158726"/>
                  <a:pt x="8741" y="158790"/>
                </a:cubicBezTo>
                <a:cubicBezTo>
                  <a:pt x="15342" y="165347"/>
                  <a:pt x="24621" y="168458"/>
                  <a:pt x="33841" y="167203"/>
                </a:cubicBezTo>
                <a:cubicBezTo>
                  <a:pt x="37164" y="179295"/>
                  <a:pt x="47700" y="188013"/>
                  <a:pt x="60200" y="189014"/>
                </a:cubicBezTo>
                <a:cubicBezTo>
                  <a:pt x="61498" y="203858"/>
                  <a:pt x="73554" y="215466"/>
                  <a:pt x="88436" y="216199"/>
                </a:cubicBezTo>
                <a:cubicBezTo>
                  <a:pt x="88800" y="223297"/>
                  <a:pt x="91698" y="230268"/>
                  <a:pt x="97143" y="235672"/>
                </a:cubicBezTo>
                <a:cubicBezTo>
                  <a:pt x="107783" y="246255"/>
                  <a:pt x="124469" y="247165"/>
                  <a:pt x="136158" y="238430"/>
                </a:cubicBezTo>
                <a:lnTo>
                  <a:pt x="141576" y="243805"/>
                </a:lnTo>
                <a:cubicBezTo>
                  <a:pt x="153313" y="255434"/>
                  <a:pt x="172228" y="255434"/>
                  <a:pt x="183964" y="243805"/>
                </a:cubicBezTo>
                <a:cubicBezTo>
                  <a:pt x="189144" y="238654"/>
                  <a:pt x="192042" y="232074"/>
                  <a:pt x="192644" y="225355"/>
                </a:cubicBezTo>
                <a:cubicBezTo>
                  <a:pt x="207064" y="224132"/>
                  <a:pt x="218521" y="212723"/>
                  <a:pt x="219802" y="198309"/>
                </a:cubicBezTo>
                <a:cubicBezTo>
                  <a:pt x="232413" y="197150"/>
                  <a:pt x="242914" y="188143"/>
                  <a:pt x="245979" y="175855"/>
                </a:cubicBezTo>
                <a:cubicBezTo>
                  <a:pt x="255058" y="176942"/>
                  <a:pt x="264133" y="173816"/>
                  <a:pt x="270617" y="167371"/>
                </a:cubicBezTo>
                <a:cubicBezTo>
                  <a:pt x="282192" y="155896"/>
                  <a:pt x="282272" y="137212"/>
                  <a:pt x="270798" y="125639"/>
                </a:cubicBezTo>
                <a:cubicBezTo>
                  <a:pt x="270738" y="125579"/>
                  <a:pt x="270678" y="125519"/>
                  <a:pt x="270617" y="125459"/>
                </a:cubicBezTo>
                <a:lnTo>
                  <a:pt x="258956" y="113854"/>
                </a:lnTo>
                <a:lnTo>
                  <a:pt x="261364" y="104530"/>
                </a:lnTo>
                <a:cubicBezTo>
                  <a:pt x="266573" y="84241"/>
                  <a:pt x="263950" y="62735"/>
                  <a:pt x="254015" y="44293"/>
                </a:cubicBezTo>
                <a:cubicBezTo>
                  <a:pt x="239288" y="17017"/>
                  <a:pt x="210776" y="27"/>
                  <a:pt x="179779" y="57"/>
                </a:cubicBezTo>
                <a:lnTo>
                  <a:pt x="157283" y="57"/>
                </a:lnTo>
                <a:cubicBezTo>
                  <a:pt x="156322" y="15"/>
                  <a:pt x="155361" y="-4"/>
                  <a:pt x="154399" y="1"/>
                </a:cubicBezTo>
                <a:lnTo>
                  <a:pt x="143326" y="1"/>
                </a:lnTo>
                <a:close/>
                <a:moveTo>
                  <a:pt x="184258" y="69225"/>
                </a:moveTo>
                <a:lnTo>
                  <a:pt x="232751" y="117409"/>
                </a:lnTo>
                <a:lnTo>
                  <a:pt x="232793" y="117465"/>
                </a:lnTo>
                <a:lnTo>
                  <a:pt x="232989" y="117647"/>
                </a:lnTo>
                <a:lnTo>
                  <a:pt x="255737" y="140255"/>
                </a:lnTo>
                <a:cubicBezTo>
                  <a:pt x="259138" y="143632"/>
                  <a:pt x="259158" y="149128"/>
                  <a:pt x="255781" y="152530"/>
                </a:cubicBezTo>
                <a:cubicBezTo>
                  <a:pt x="255766" y="152545"/>
                  <a:pt x="255752" y="152559"/>
                  <a:pt x="255737" y="152574"/>
                </a:cubicBezTo>
                <a:cubicBezTo>
                  <a:pt x="252300" y="155972"/>
                  <a:pt x="246770" y="155972"/>
                  <a:pt x="243334" y="152574"/>
                </a:cubicBezTo>
                <a:lnTo>
                  <a:pt x="220586" y="129966"/>
                </a:lnTo>
                <a:cubicBezTo>
                  <a:pt x="216461" y="125881"/>
                  <a:pt x="209815" y="125881"/>
                  <a:pt x="205691" y="129966"/>
                </a:cubicBezTo>
                <a:lnTo>
                  <a:pt x="205467" y="130204"/>
                </a:lnTo>
                <a:cubicBezTo>
                  <a:pt x="201380" y="134253"/>
                  <a:pt x="201351" y="140848"/>
                  <a:pt x="205400" y="144934"/>
                </a:cubicBezTo>
                <a:cubicBezTo>
                  <a:pt x="205422" y="144956"/>
                  <a:pt x="205444" y="144979"/>
                  <a:pt x="205467" y="145001"/>
                </a:cubicBezTo>
                <a:lnTo>
                  <a:pt x="223189" y="162626"/>
                </a:lnTo>
                <a:cubicBezTo>
                  <a:pt x="226591" y="166002"/>
                  <a:pt x="226611" y="171498"/>
                  <a:pt x="223234" y="174900"/>
                </a:cubicBezTo>
                <a:cubicBezTo>
                  <a:pt x="223219" y="174915"/>
                  <a:pt x="223205" y="174929"/>
                  <a:pt x="223189" y="174945"/>
                </a:cubicBezTo>
                <a:cubicBezTo>
                  <a:pt x="220100" y="178019"/>
                  <a:pt x="215228" y="178376"/>
                  <a:pt x="211724" y="175785"/>
                </a:cubicBezTo>
                <a:cubicBezTo>
                  <a:pt x="207515" y="172633"/>
                  <a:pt x="201630" y="173051"/>
                  <a:pt x="197907" y="176764"/>
                </a:cubicBezTo>
                <a:cubicBezTo>
                  <a:pt x="194196" y="180474"/>
                  <a:pt x="193825" y="186365"/>
                  <a:pt x="197039" y="190511"/>
                </a:cubicBezTo>
                <a:cubicBezTo>
                  <a:pt x="199712" y="193980"/>
                  <a:pt x="199381" y="198897"/>
                  <a:pt x="196269" y="201976"/>
                </a:cubicBezTo>
                <a:cubicBezTo>
                  <a:pt x="193123" y="205095"/>
                  <a:pt x="188149" y="205395"/>
                  <a:pt x="184650" y="202676"/>
                </a:cubicBezTo>
                <a:cubicBezTo>
                  <a:pt x="180465" y="199410"/>
                  <a:pt x="174507" y="199752"/>
                  <a:pt x="170722" y="203474"/>
                </a:cubicBezTo>
                <a:cubicBezTo>
                  <a:pt x="166945" y="207190"/>
                  <a:pt x="166560" y="213148"/>
                  <a:pt x="169826" y="217319"/>
                </a:cubicBezTo>
                <a:cubicBezTo>
                  <a:pt x="172562" y="220841"/>
                  <a:pt x="172238" y="225854"/>
                  <a:pt x="169070" y="228994"/>
                </a:cubicBezTo>
                <a:cubicBezTo>
                  <a:pt x="165580" y="232446"/>
                  <a:pt x="159961" y="232446"/>
                  <a:pt x="156471" y="228994"/>
                </a:cubicBezTo>
                <a:lnTo>
                  <a:pt x="151263" y="223829"/>
                </a:lnTo>
                <a:lnTo>
                  <a:pt x="152733" y="222359"/>
                </a:lnTo>
                <a:cubicBezTo>
                  <a:pt x="164307" y="210884"/>
                  <a:pt x="164387" y="192200"/>
                  <a:pt x="152914" y="180627"/>
                </a:cubicBezTo>
                <a:cubicBezTo>
                  <a:pt x="152853" y="180567"/>
                  <a:pt x="152793" y="180506"/>
                  <a:pt x="152733" y="180446"/>
                </a:cubicBezTo>
                <a:cubicBezTo>
                  <a:pt x="147497" y="175234"/>
                  <a:pt x="140513" y="172152"/>
                  <a:pt x="133135" y="171795"/>
                </a:cubicBezTo>
                <a:cubicBezTo>
                  <a:pt x="132309" y="156922"/>
                  <a:pt x="120628" y="144942"/>
                  <a:pt x="105781" y="143741"/>
                </a:cubicBezTo>
                <a:cubicBezTo>
                  <a:pt x="105207" y="136729"/>
                  <a:pt x="102144" y="130155"/>
                  <a:pt x="97143" y="125207"/>
                </a:cubicBezTo>
                <a:cubicBezTo>
                  <a:pt x="90542" y="118650"/>
                  <a:pt x="81263" y="115539"/>
                  <a:pt x="72043" y="116793"/>
                </a:cubicBezTo>
                <a:cubicBezTo>
                  <a:pt x="68386" y="103534"/>
                  <a:pt x="56144" y="94487"/>
                  <a:pt x="42394" y="94885"/>
                </a:cubicBezTo>
                <a:cubicBezTo>
                  <a:pt x="40240" y="74939"/>
                  <a:pt x="47295" y="55098"/>
                  <a:pt x="61558" y="40989"/>
                </a:cubicBezTo>
                <a:cubicBezTo>
                  <a:pt x="74824" y="27811"/>
                  <a:pt x="93010" y="20803"/>
                  <a:pt x="111688" y="21671"/>
                </a:cubicBezTo>
                <a:lnTo>
                  <a:pt x="90732" y="37532"/>
                </a:lnTo>
                <a:cubicBezTo>
                  <a:pt x="76467" y="48328"/>
                  <a:pt x="73654" y="68645"/>
                  <a:pt x="84451" y="82910"/>
                </a:cubicBezTo>
                <a:cubicBezTo>
                  <a:pt x="84491" y="82964"/>
                  <a:pt x="84532" y="83017"/>
                  <a:pt x="84572" y="83070"/>
                </a:cubicBezTo>
                <a:cubicBezTo>
                  <a:pt x="95496" y="97310"/>
                  <a:pt x="115864" y="100067"/>
                  <a:pt x="130181" y="89244"/>
                </a:cubicBezTo>
                <a:lnTo>
                  <a:pt x="156625" y="69211"/>
                </a:lnTo>
                <a:lnTo>
                  <a:pt x="184258" y="69211"/>
                </a:lnTo>
                <a:close/>
                <a:moveTo>
                  <a:pt x="103401" y="54288"/>
                </a:moveTo>
                <a:lnTo>
                  <a:pt x="147343" y="20999"/>
                </a:lnTo>
                <a:lnTo>
                  <a:pt x="154399" y="20999"/>
                </a:lnTo>
                <a:cubicBezTo>
                  <a:pt x="155272" y="20993"/>
                  <a:pt x="156144" y="21016"/>
                  <a:pt x="157017" y="21069"/>
                </a:cubicBezTo>
                <a:lnTo>
                  <a:pt x="179779" y="21069"/>
                </a:lnTo>
                <a:cubicBezTo>
                  <a:pt x="203046" y="21038"/>
                  <a:pt x="224455" y="33779"/>
                  <a:pt x="235522" y="54246"/>
                </a:cubicBezTo>
                <a:cubicBezTo>
                  <a:pt x="242452" y="67125"/>
                  <a:pt x="244622" y="81936"/>
                  <a:pt x="241738" y="96173"/>
                </a:cubicBezTo>
                <a:lnTo>
                  <a:pt x="196787" y="51433"/>
                </a:lnTo>
                <a:cubicBezTo>
                  <a:pt x="194811" y="49386"/>
                  <a:pt x="192088" y="48229"/>
                  <a:pt x="189242" y="48227"/>
                </a:cubicBezTo>
                <a:lnTo>
                  <a:pt x="153111" y="48227"/>
                </a:lnTo>
                <a:cubicBezTo>
                  <a:pt x="150822" y="48226"/>
                  <a:pt x="148595" y="48973"/>
                  <a:pt x="146769" y="50355"/>
                </a:cubicBezTo>
                <a:lnTo>
                  <a:pt x="117512" y="72515"/>
                </a:lnTo>
                <a:cubicBezTo>
                  <a:pt x="112405" y="76369"/>
                  <a:pt x="105146" y="75388"/>
                  <a:pt x="101245" y="70317"/>
                </a:cubicBezTo>
                <a:cubicBezTo>
                  <a:pt x="97414" y="65324"/>
                  <a:pt x="98355" y="58171"/>
                  <a:pt x="103347" y="54340"/>
                </a:cubicBezTo>
                <a:cubicBezTo>
                  <a:pt x="103370" y="54322"/>
                  <a:pt x="103392" y="54305"/>
                  <a:pt x="103415" y="54288"/>
                </a:cubicBezTo>
                <a:close/>
                <a:moveTo>
                  <a:pt x="56449" y="165649"/>
                </a:moveTo>
                <a:cubicBezTo>
                  <a:pt x="53047" y="162273"/>
                  <a:pt x="53027" y="156777"/>
                  <a:pt x="56404" y="153375"/>
                </a:cubicBezTo>
                <a:cubicBezTo>
                  <a:pt x="56419" y="153360"/>
                  <a:pt x="56434" y="153346"/>
                  <a:pt x="56449" y="153330"/>
                </a:cubicBezTo>
                <a:lnTo>
                  <a:pt x="69846" y="140003"/>
                </a:lnTo>
                <a:cubicBezTo>
                  <a:pt x="73282" y="136606"/>
                  <a:pt x="78813" y="136606"/>
                  <a:pt x="82249" y="140003"/>
                </a:cubicBezTo>
                <a:cubicBezTo>
                  <a:pt x="85625" y="143355"/>
                  <a:pt x="85675" y="148798"/>
                  <a:pt x="82361" y="152210"/>
                </a:cubicBezTo>
                <a:lnTo>
                  <a:pt x="82249" y="152322"/>
                </a:lnTo>
                <a:lnTo>
                  <a:pt x="68852" y="165635"/>
                </a:lnTo>
                <a:lnTo>
                  <a:pt x="68726" y="165761"/>
                </a:lnTo>
                <a:cubicBezTo>
                  <a:pt x="65275" y="169047"/>
                  <a:pt x="59839" y="168997"/>
                  <a:pt x="56449" y="165649"/>
                </a:cubicBezTo>
                <a:close/>
                <a:moveTo>
                  <a:pt x="49575" y="118487"/>
                </a:moveTo>
                <a:cubicBezTo>
                  <a:pt x="52878" y="121897"/>
                  <a:pt x="52816" y="127333"/>
                  <a:pt x="49435" y="130666"/>
                </a:cubicBezTo>
                <a:lnTo>
                  <a:pt x="36038" y="143993"/>
                </a:lnTo>
                <a:cubicBezTo>
                  <a:pt x="32602" y="147391"/>
                  <a:pt x="27071" y="147391"/>
                  <a:pt x="23635" y="143993"/>
                </a:cubicBezTo>
                <a:cubicBezTo>
                  <a:pt x="20233" y="140617"/>
                  <a:pt x="20214" y="135121"/>
                  <a:pt x="23591" y="131719"/>
                </a:cubicBezTo>
                <a:cubicBezTo>
                  <a:pt x="23606" y="131704"/>
                  <a:pt x="23620" y="131690"/>
                  <a:pt x="23635" y="131674"/>
                </a:cubicBezTo>
                <a:lnTo>
                  <a:pt x="37046" y="118361"/>
                </a:lnTo>
                <a:cubicBezTo>
                  <a:pt x="40482" y="114964"/>
                  <a:pt x="46013" y="114964"/>
                  <a:pt x="49449" y="118361"/>
                </a:cubicBezTo>
                <a:lnTo>
                  <a:pt x="49575" y="118487"/>
                </a:lnTo>
                <a:close/>
                <a:moveTo>
                  <a:pt x="124441" y="220875"/>
                </a:moveTo>
                <a:cubicBezTo>
                  <a:pt x="121004" y="224272"/>
                  <a:pt x="115475" y="224272"/>
                  <a:pt x="112038" y="220875"/>
                </a:cubicBezTo>
                <a:cubicBezTo>
                  <a:pt x="108636" y="217498"/>
                  <a:pt x="108616" y="212002"/>
                  <a:pt x="111993" y="208601"/>
                </a:cubicBezTo>
                <a:cubicBezTo>
                  <a:pt x="112009" y="208585"/>
                  <a:pt x="112023" y="208571"/>
                  <a:pt x="112038" y="208556"/>
                </a:cubicBezTo>
                <a:lnTo>
                  <a:pt x="125435" y="195243"/>
                </a:lnTo>
                <a:cubicBezTo>
                  <a:pt x="128872" y="191845"/>
                  <a:pt x="134401" y="191845"/>
                  <a:pt x="137838" y="195243"/>
                </a:cubicBezTo>
                <a:cubicBezTo>
                  <a:pt x="141240" y="198620"/>
                  <a:pt x="141259" y="204115"/>
                  <a:pt x="137883" y="207517"/>
                </a:cubicBezTo>
                <a:cubicBezTo>
                  <a:pt x="137868" y="207533"/>
                  <a:pt x="137854" y="207547"/>
                  <a:pt x="137838" y="207562"/>
                </a:cubicBezTo>
                <a:lnTo>
                  <a:pt x="124441" y="220875"/>
                </a:lnTo>
                <a:close/>
                <a:moveTo>
                  <a:pt x="96150" y="192765"/>
                </a:moveTo>
                <a:cubicBezTo>
                  <a:pt x="92717" y="196171"/>
                  <a:pt x="87179" y="196171"/>
                  <a:pt x="83746" y="192765"/>
                </a:cubicBezTo>
                <a:cubicBezTo>
                  <a:pt x="80366" y="189418"/>
                  <a:pt x="80310" y="183974"/>
                  <a:pt x="83621" y="180558"/>
                </a:cubicBezTo>
                <a:lnTo>
                  <a:pt x="83746" y="180446"/>
                </a:lnTo>
                <a:lnTo>
                  <a:pt x="97143" y="167133"/>
                </a:lnTo>
                <a:lnTo>
                  <a:pt x="97255" y="167007"/>
                </a:lnTo>
                <a:cubicBezTo>
                  <a:pt x="100712" y="163718"/>
                  <a:pt x="106158" y="163774"/>
                  <a:pt x="109546" y="167133"/>
                </a:cubicBezTo>
                <a:cubicBezTo>
                  <a:pt x="112948" y="170510"/>
                  <a:pt x="112968" y="176006"/>
                  <a:pt x="109591" y="179407"/>
                </a:cubicBezTo>
                <a:cubicBezTo>
                  <a:pt x="109576" y="179423"/>
                  <a:pt x="109561" y="179437"/>
                  <a:pt x="109546" y="179452"/>
                </a:cubicBezTo>
                <a:lnTo>
                  <a:pt x="96150" y="192765"/>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49" name="Rectangle 48">
            <a:extLst>
              <a:ext uri="{FF2B5EF4-FFF2-40B4-BE49-F238E27FC236}">
                <a16:creationId xmlns:a16="http://schemas.microsoft.com/office/drawing/2014/main" id="{A9259DB7-ADCB-9794-79C0-97707F03C58C}"/>
              </a:ext>
            </a:extLst>
          </p:cNvPr>
          <p:cNvSpPr/>
          <p:nvPr/>
        </p:nvSpPr>
        <p:spPr>
          <a:xfrm>
            <a:off x="819516" y="3074236"/>
            <a:ext cx="2380884" cy="276999"/>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635943">
              <a:spcAft>
                <a:spcPts val="87"/>
              </a:spcAft>
              <a:defRPr/>
            </a:pPr>
            <a:r>
              <a:rPr lang="en-US" sz="1800">
                <a:solidFill>
                  <a:schemeClr val="accent2"/>
                </a:solidFill>
                <a:latin typeface="+mj-lt"/>
              </a:rPr>
              <a:t>Acquire </a:t>
            </a:r>
          </a:p>
        </p:txBody>
      </p:sp>
      <p:sp>
        <p:nvSpPr>
          <p:cNvPr id="11" name="Text Placeholder 25">
            <a:extLst>
              <a:ext uri="{FF2B5EF4-FFF2-40B4-BE49-F238E27FC236}">
                <a16:creationId xmlns:a16="http://schemas.microsoft.com/office/drawing/2014/main" id="{260D5FFE-A28F-24AA-709C-286979875B3F}"/>
              </a:ext>
            </a:extLst>
          </p:cNvPr>
          <p:cNvSpPr txBox="1">
            <a:spLocks/>
          </p:cNvSpPr>
          <p:nvPr/>
        </p:nvSpPr>
        <p:spPr>
          <a:xfrm>
            <a:off x="819516" y="3890848"/>
            <a:ext cx="2380884" cy="1231106"/>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t>dark-to-cloud customers to </a:t>
            </a:r>
            <a:r>
              <a:rPr lang="en-US" sz="1600">
                <a:latin typeface="+mj-lt"/>
              </a:rPr>
              <a:t>Microsoft 365 Business Standard </a:t>
            </a:r>
            <a:r>
              <a:rPr lang="en-US" sz="1600"/>
              <a:t>and higher subscriptions and attach Copilot for Microsoft 365</a:t>
            </a:r>
          </a:p>
        </p:txBody>
      </p:sp>
      <p:sp>
        <p:nvSpPr>
          <p:cNvPr id="38" name="Graphic 9">
            <a:extLst>
              <a:ext uri="{FF2B5EF4-FFF2-40B4-BE49-F238E27FC236}">
                <a16:creationId xmlns:a16="http://schemas.microsoft.com/office/drawing/2014/main" id="{F4D196CD-C9A8-EB58-565C-C01BA8FF9571}"/>
              </a:ext>
              <a:ext uri="{C183D7F6-B498-43B3-948B-1728B52AA6E4}">
                <adec:decorative xmlns:adec="http://schemas.microsoft.com/office/drawing/2017/decorative" val="1"/>
              </a:ext>
            </a:extLst>
          </p:cNvPr>
          <p:cNvSpPr>
            <a:spLocks noChangeAspect="1"/>
          </p:cNvSpPr>
          <p:nvPr/>
        </p:nvSpPr>
        <p:spPr>
          <a:xfrm>
            <a:off x="4593583" y="2370142"/>
            <a:ext cx="280806" cy="280885"/>
          </a:xfrm>
          <a:custGeom>
            <a:avLst/>
            <a:gdLst>
              <a:gd name="connsiteX0" fmla="*/ 93043 w 199989"/>
              <a:gd name="connsiteY0" fmla="*/ 16623 h 200046"/>
              <a:gd name="connsiteX1" fmla="*/ 173864 w 199989"/>
              <a:gd name="connsiteY1" fmla="*/ 16855 h 200046"/>
              <a:gd name="connsiteX2" fmla="*/ 177501 w 199989"/>
              <a:gd name="connsiteY2" fmla="*/ 93423 h 200046"/>
              <a:gd name="connsiteX3" fmla="*/ 163347 w 199989"/>
              <a:gd name="connsiteY3" fmla="*/ 87765 h 200046"/>
              <a:gd name="connsiteX4" fmla="*/ 163766 w 199989"/>
              <a:gd name="connsiteY4" fmla="*/ 87346 h 200046"/>
              <a:gd name="connsiteX5" fmla="*/ 163252 w 199989"/>
              <a:gd name="connsiteY5" fmla="*/ 26705 h 200046"/>
              <a:gd name="connsiteX6" fmla="*/ 104730 w 199989"/>
              <a:gd name="connsiteY6" fmla="*/ 25205 h 200046"/>
              <a:gd name="connsiteX7" fmla="*/ 103130 w 199989"/>
              <a:gd name="connsiteY7" fmla="*/ 26729 h 200046"/>
              <a:gd name="connsiteX8" fmla="*/ 103006 w 199989"/>
              <a:gd name="connsiteY8" fmla="*/ 26863 h 200046"/>
              <a:gd name="connsiteX9" fmla="*/ 12175 w 199989"/>
              <a:gd name="connsiteY9" fmla="*/ 117693 h 200046"/>
              <a:gd name="connsiteX10" fmla="*/ 2073 w 199989"/>
              <a:gd name="connsiteY10" fmla="*/ 117654 h 200046"/>
              <a:gd name="connsiteX11" fmla="*/ 1384 w 199989"/>
              <a:gd name="connsiteY11" fmla="*/ 108397 h 200046"/>
              <a:gd name="connsiteX12" fmla="*/ 2069 w 199989"/>
              <a:gd name="connsiteY12" fmla="*/ 107596 h 200046"/>
              <a:gd name="connsiteX13" fmla="*/ 93024 w 199989"/>
              <a:gd name="connsiteY13" fmla="*/ 16623 h 200046"/>
              <a:gd name="connsiteX14" fmla="*/ 93043 w 199989"/>
              <a:gd name="connsiteY14" fmla="*/ 16623 h 200046"/>
              <a:gd name="connsiteX15" fmla="*/ 87709 w 199989"/>
              <a:gd name="connsiteY15" fmla="*/ 163384 h 200046"/>
              <a:gd name="connsiteX16" fmla="*/ 93500 w 199989"/>
              <a:gd name="connsiteY16" fmla="*/ 177786 h 200046"/>
              <a:gd name="connsiteX17" fmla="*/ 89909 w 199989"/>
              <a:gd name="connsiteY17" fmla="*/ 181387 h 200046"/>
              <a:gd name="connsiteX18" fmla="*/ 89557 w 199989"/>
              <a:gd name="connsiteY18" fmla="*/ 181672 h 200046"/>
              <a:gd name="connsiteX19" fmla="*/ 39476 w 199989"/>
              <a:gd name="connsiteY19" fmla="*/ 179032 h 200046"/>
              <a:gd name="connsiteX20" fmla="*/ 37274 w 199989"/>
              <a:gd name="connsiteY20" fmla="*/ 134295 h 200046"/>
              <a:gd name="connsiteX21" fmla="*/ 38083 w 199989"/>
              <a:gd name="connsiteY21" fmla="*/ 133057 h 200046"/>
              <a:gd name="connsiteX22" fmla="*/ 38598 w 199989"/>
              <a:gd name="connsiteY22" fmla="*/ 132485 h 200046"/>
              <a:gd name="connsiteX23" fmla="*/ 39417 w 199989"/>
              <a:gd name="connsiteY23" fmla="*/ 131657 h 200046"/>
              <a:gd name="connsiteX24" fmla="*/ 40770 w 199989"/>
              <a:gd name="connsiteY24" fmla="*/ 130247 h 200046"/>
              <a:gd name="connsiteX25" fmla="*/ 40789 w 199989"/>
              <a:gd name="connsiteY25" fmla="*/ 130275 h 200046"/>
              <a:gd name="connsiteX26" fmla="*/ 111616 w 199989"/>
              <a:gd name="connsiteY26" fmla="*/ 59267 h 200046"/>
              <a:gd name="connsiteX27" fmla="*/ 120922 w 199989"/>
              <a:gd name="connsiteY27" fmla="*/ 58562 h 200046"/>
              <a:gd name="connsiteX28" fmla="*/ 121723 w 199989"/>
              <a:gd name="connsiteY28" fmla="*/ 59257 h 200046"/>
              <a:gd name="connsiteX29" fmla="*/ 122427 w 199989"/>
              <a:gd name="connsiteY29" fmla="*/ 68553 h 200046"/>
              <a:gd name="connsiteX30" fmla="*/ 121732 w 199989"/>
              <a:gd name="connsiteY30" fmla="*/ 69363 h 200046"/>
              <a:gd name="connsiteX31" fmla="*/ 49399 w 199989"/>
              <a:gd name="connsiteY31" fmla="*/ 141877 h 200046"/>
              <a:gd name="connsiteX32" fmla="*/ 52556 w 199989"/>
              <a:gd name="connsiteY32" fmla="*/ 171749 h 200046"/>
              <a:gd name="connsiteX33" fmla="*/ 79632 w 199989"/>
              <a:gd name="connsiteY33" fmla="*/ 171452 h 200046"/>
              <a:gd name="connsiteX34" fmla="*/ 87709 w 199989"/>
              <a:gd name="connsiteY34" fmla="*/ 163384 h 200046"/>
              <a:gd name="connsiteX35" fmla="*/ 199989 w 199989"/>
              <a:gd name="connsiteY35" fmla="*/ 147659 h 200046"/>
              <a:gd name="connsiteX36" fmla="*/ 147602 w 199989"/>
              <a:gd name="connsiteY36" fmla="*/ 200046 h 200046"/>
              <a:gd name="connsiteX37" fmla="*/ 95214 w 199989"/>
              <a:gd name="connsiteY37" fmla="*/ 147659 h 200046"/>
              <a:gd name="connsiteX38" fmla="*/ 147602 w 199989"/>
              <a:gd name="connsiteY38" fmla="*/ 95271 h 200046"/>
              <a:gd name="connsiteX39" fmla="*/ 199989 w 199989"/>
              <a:gd name="connsiteY39" fmla="*/ 147659 h 200046"/>
              <a:gd name="connsiteX40" fmla="*/ 119027 w 199989"/>
              <a:gd name="connsiteY40" fmla="*/ 142896 h 200046"/>
              <a:gd name="connsiteX41" fmla="*/ 114264 w 199989"/>
              <a:gd name="connsiteY41" fmla="*/ 147659 h 200046"/>
              <a:gd name="connsiteX42" fmla="*/ 119027 w 199989"/>
              <a:gd name="connsiteY42" fmla="*/ 152421 h 200046"/>
              <a:gd name="connsiteX43" fmla="*/ 164680 w 199989"/>
              <a:gd name="connsiteY43" fmla="*/ 152421 h 200046"/>
              <a:gd name="connsiteX44" fmla="*/ 149002 w 199989"/>
              <a:gd name="connsiteY44" fmla="*/ 168099 h 200046"/>
              <a:gd name="connsiteX45" fmla="*/ 148997 w 199989"/>
              <a:gd name="connsiteY45" fmla="*/ 174838 h 200046"/>
              <a:gd name="connsiteX46" fmla="*/ 155736 w 199989"/>
              <a:gd name="connsiteY46" fmla="*/ 174843 h 200046"/>
              <a:gd name="connsiteX47" fmla="*/ 179549 w 199989"/>
              <a:gd name="connsiteY47" fmla="*/ 151030 h 200046"/>
              <a:gd name="connsiteX48" fmla="*/ 179557 w 199989"/>
              <a:gd name="connsiteY48" fmla="*/ 144295 h 200046"/>
              <a:gd name="connsiteX49" fmla="*/ 179549 w 199989"/>
              <a:gd name="connsiteY49" fmla="*/ 144287 h 200046"/>
              <a:gd name="connsiteX50" fmla="*/ 155736 w 199989"/>
              <a:gd name="connsiteY50" fmla="*/ 120474 h 200046"/>
              <a:gd name="connsiteX51" fmla="*/ 148997 w 199989"/>
              <a:gd name="connsiteY51" fmla="*/ 120479 h 200046"/>
              <a:gd name="connsiteX52" fmla="*/ 149002 w 199989"/>
              <a:gd name="connsiteY52" fmla="*/ 127218 h 200046"/>
              <a:gd name="connsiteX53" fmla="*/ 164680 w 199989"/>
              <a:gd name="connsiteY53" fmla="*/ 142896 h 200046"/>
              <a:gd name="connsiteX54" fmla="*/ 119027 w 199989"/>
              <a:gd name="connsiteY54" fmla="*/ 142896 h 2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99989" h="200046">
                <a:moveTo>
                  <a:pt x="93043" y="16623"/>
                </a:moveTo>
                <a:cubicBezTo>
                  <a:pt x="115426" y="-5631"/>
                  <a:pt x="151610" y="-5527"/>
                  <a:pt x="173864" y="16855"/>
                </a:cubicBezTo>
                <a:cubicBezTo>
                  <a:pt x="194552" y="37661"/>
                  <a:pt x="196123" y="70751"/>
                  <a:pt x="177501" y="93423"/>
                </a:cubicBezTo>
                <a:cubicBezTo>
                  <a:pt x="173036" y="90957"/>
                  <a:pt x="168281" y="89057"/>
                  <a:pt x="163347" y="87765"/>
                </a:cubicBezTo>
                <a:lnTo>
                  <a:pt x="163766" y="87346"/>
                </a:lnTo>
                <a:cubicBezTo>
                  <a:pt x="180370" y="70459"/>
                  <a:pt x="180139" y="43308"/>
                  <a:pt x="163252" y="26705"/>
                </a:cubicBezTo>
                <a:cubicBezTo>
                  <a:pt x="147172" y="10896"/>
                  <a:pt x="121598" y="10241"/>
                  <a:pt x="104730" y="25205"/>
                </a:cubicBezTo>
                <a:lnTo>
                  <a:pt x="103130" y="26729"/>
                </a:lnTo>
                <a:lnTo>
                  <a:pt x="103006" y="26863"/>
                </a:lnTo>
                <a:lnTo>
                  <a:pt x="12175" y="117693"/>
                </a:lnTo>
                <a:cubicBezTo>
                  <a:pt x="9375" y="120471"/>
                  <a:pt x="4852" y="120454"/>
                  <a:pt x="2073" y="117654"/>
                </a:cubicBezTo>
                <a:cubicBezTo>
                  <a:pt x="-404" y="115157"/>
                  <a:pt x="-696" y="111231"/>
                  <a:pt x="1384" y="108397"/>
                </a:cubicBezTo>
                <a:lnTo>
                  <a:pt x="2069" y="107596"/>
                </a:lnTo>
                <a:lnTo>
                  <a:pt x="93024" y="16623"/>
                </a:lnTo>
                <a:lnTo>
                  <a:pt x="93043" y="16623"/>
                </a:lnTo>
                <a:close/>
                <a:moveTo>
                  <a:pt x="87709" y="163384"/>
                </a:moveTo>
                <a:cubicBezTo>
                  <a:pt x="89042" y="168471"/>
                  <a:pt x="90995" y="173300"/>
                  <a:pt x="93500" y="177786"/>
                </a:cubicBezTo>
                <a:lnTo>
                  <a:pt x="89909" y="181387"/>
                </a:lnTo>
                <a:lnTo>
                  <a:pt x="89557" y="181672"/>
                </a:lnTo>
                <a:cubicBezTo>
                  <a:pt x="74998" y="194773"/>
                  <a:pt x="52576" y="193591"/>
                  <a:pt x="39476" y="179032"/>
                </a:cubicBezTo>
                <a:cubicBezTo>
                  <a:pt x="28225" y="166529"/>
                  <a:pt x="27305" y="147842"/>
                  <a:pt x="37274" y="134295"/>
                </a:cubicBezTo>
                <a:cubicBezTo>
                  <a:pt x="37501" y="133856"/>
                  <a:pt x="37772" y="133441"/>
                  <a:pt x="38083" y="133057"/>
                </a:cubicBezTo>
                <a:lnTo>
                  <a:pt x="38598" y="132485"/>
                </a:lnTo>
                <a:lnTo>
                  <a:pt x="39417" y="131657"/>
                </a:lnTo>
                <a:lnTo>
                  <a:pt x="40770" y="130247"/>
                </a:lnTo>
                <a:lnTo>
                  <a:pt x="40789" y="130275"/>
                </a:lnTo>
                <a:lnTo>
                  <a:pt x="111616" y="59267"/>
                </a:lnTo>
                <a:cubicBezTo>
                  <a:pt x="114115" y="56758"/>
                  <a:pt x="118074" y="56458"/>
                  <a:pt x="120922" y="58562"/>
                </a:cubicBezTo>
                <a:lnTo>
                  <a:pt x="121723" y="59257"/>
                </a:lnTo>
                <a:cubicBezTo>
                  <a:pt x="124226" y="61754"/>
                  <a:pt x="124526" y="65707"/>
                  <a:pt x="122427" y="68553"/>
                </a:cubicBezTo>
                <a:lnTo>
                  <a:pt x="121732" y="69363"/>
                </a:lnTo>
                <a:lnTo>
                  <a:pt x="49399" y="141877"/>
                </a:lnTo>
                <a:cubicBezTo>
                  <a:pt x="42022" y="150998"/>
                  <a:pt x="43435" y="164372"/>
                  <a:pt x="52556" y="171749"/>
                </a:cubicBezTo>
                <a:cubicBezTo>
                  <a:pt x="60483" y="178161"/>
                  <a:pt x="71847" y="178037"/>
                  <a:pt x="79632" y="171452"/>
                </a:cubicBezTo>
                <a:lnTo>
                  <a:pt x="87709" y="163384"/>
                </a:lnTo>
                <a:close/>
                <a:moveTo>
                  <a:pt x="199989" y="147659"/>
                </a:moveTo>
                <a:cubicBezTo>
                  <a:pt x="199989" y="176592"/>
                  <a:pt x="176535" y="200046"/>
                  <a:pt x="147602" y="200046"/>
                </a:cubicBezTo>
                <a:cubicBezTo>
                  <a:pt x="118669" y="200046"/>
                  <a:pt x="95214" y="176592"/>
                  <a:pt x="95214" y="147659"/>
                </a:cubicBezTo>
                <a:cubicBezTo>
                  <a:pt x="95214" y="118725"/>
                  <a:pt x="118669" y="95271"/>
                  <a:pt x="147602" y="95271"/>
                </a:cubicBezTo>
                <a:cubicBezTo>
                  <a:pt x="176535" y="95271"/>
                  <a:pt x="199989" y="118725"/>
                  <a:pt x="199989" y="147659"/>
                </a:cubicBezTo>
                <a:close/>
                <a:moveTo>
                  <a:pt x="119027" y="142896"/>
                </a:moveTo>
                <a:cubicBezTo>
                  <a:pt x="116397" y="142896"/>
                  <a:pt x="114264" y="145029"/>
                  <a:pt x="114264" y="147659"/>
                </a:cubicBezTo>
                <a:cubicBezTo>
                  <a:pt x="114264" y="150288"/>
                  <a:pt x="116397" y="152421"/>
                  <a:pt x="119027" y="152421"/>
                </a:cubicBezTo>
                <a:lnTo>
                  <a:pt x="164680" y="152421"/>
                </a:lnTo>
                <a:lnTo>
                  <a:pt x="149002" y="168099"/>
                </a:lnTo>
                <a:cubicBezTo>
                  <a:pt x="147140" y="169958"/>
                  <a:pt x="147138" y="172976"/>
                  <a:pt x="148997" y="174838"/>
                </a:cubicBezTo>
                <a:cubicBezTo>
                  <a:pt x="150857" y="176700"/>
                  <a:pt x="153874" y="176702"/>
                  <a:pt x="155736" y="174843"/>
                </a:cubicBezTo>
                <a:lnTo>
                  <a:pt x="179549" y="151030"/>
                </a:lnTo>
                <a:cubicBezTo>
                  <a:pt x="181411" y="149173"/>
                  <a:pt x="181415" y="146157"/>
                  <a:pt x="179557" y="144295"/>
                </a:cubicBezTo>
                <a:cubicBezTo>
                  <a:pt x="179555" y="144292"/>
                  <a:pt x="179552" y="144290"/>
                  <a:pt x="179549" y="144287"/>
                </a:cubicBezTo>
                <a:lnTo>
                  <a:pt x="155736" y="120474"/>
                </a:lnTo>
                <a:cubicBezTo>
                  <a:pt x="153874" y="118615"/>
                  <a:pt x="150857" y="118617"/>
                  <a:pt x="148997" y="120479"/>
                </a:cubicBezTo>
                <a:cubicBezTo>
                  <a:pt x="147138" y="122341"/>
                  <a:pt x="147140" y="125359"/>
                  <a:pt x="149002" y="127218"/>
                </a:cubicBezTo>
                <a:lnTo>
                  <a:pt x="164680" y="142896"/>
                </a:lnTo>
                <a:lnTo>
                  <a:pt x="119027" y="142896"/>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50" name="Rectangle 49">
            <a:extLst>
              <a:ext uri="{FF2B5EF4-FFF2-40B4-BE49-F238E27FC236}">
                <a16:creationId xmlns:a16="http://schemas.microsoft.com/office/drawing/2014/main" id="{DF09CD7F-7FCE-2FFD-2D72-949424E87CD6}"/>
              </a:ext>
            </a:extLst>
          </p:cNvPr>
          <p:cNvSpPr/>
          <p:nvPr/>
        </p:nvSpPr>
        <p:spPr>
          <a:xfrm>
            <a:off x="3543544" y="3074236"/>
            <a:ext cx="2380884" cy="276999"/>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635943">
              <a:spcBef>
                <a:spcPts val="0"/>
              </a:spcBef>
              <a:spcAft>
                <a:spcPts val="87"/>
              </a:spcAft>
              <a:defRPr/>
            </a:pPr>
            <a:r>
              <a:rPr lang="en-US" sz="1800">
                <a:solidFill>
                  <a:schemeClr val="accent2"/>
                </a:solidFill>
                <a:latin typeface="+mj-lt"/>
              </a:rPr>
              <a:t>Attach</a:t>
            </a:r>
          </a:p>
        </p:txBody>
      </p:sp>
      <p:sp>
        <p:nvSpPr>
          <p:cNvPr id="12" name="Text Placeholder 25">
            <a:extLst>
              <a:ext uri="{FF2B5EF4-FFF2-40B4-BE49-F238E27FC236}">
                <a16:creationId xmlns:a16="http://schemas.microsoft.com/office/drawing/2014/main" id="{A267FB70-AF61-B094-8C32-B2687D13ABAC}"/>
              </a:ext>
            </a:extLst>
          </p:cNvPr>
          <p:cNvSpPr txBox="1">
            <a:spLocks/>
          </p:cNvSpPr>
          <p:nvPr/>
        </p:nvSpPr>
        <p:spPr>
          <a:xfrm>
            <a:off x="3543544" y="3890848"/>
            <a:ext cx="2380884" cy="1231106"/>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latin typeface="+mj-lt"/>
              </a:rPr>
              <a:t>Copilot for Microsoft 365 </a:t>
            </a:r>
            <a:r>
              <a:rPr lang="en-US" sz="1600"/>
              <a:t>for customers on </a:t>
            </a:r>
            <a:r>
              <a:rPr lang="en-US" sz="1600">
                <a:latin typeface="+mj-lt"/>
              </a:rPr>
              <a:t>Microsoft 365 </a:t>
            </a:r>
            <a:r>
              <a:rPr lang="en-US" sz="1600"/>
              <a:t>or standalone Modern </a:t>
            </a:r>
            <a:br>
              <a:rPr lang="en-US" sz="1600"/>
            </a:br>
            <a:r>
              <a:rPr lang="en-US" sz="1600"/>
              <a:t>Work SKUs</a:t>
            </a:r>
          </a:p>
        </p:txBody>
      </p:sp>
      <p:sp>
        <p:nvSpPr>
          <p:cNvPr id="36" name="Graphic 13">
            <a:extLst>
              <a:ext uri="{FF2B5EF4-FFF2-40B4-BE49-F238E27FC236}">
                <a16:creationId xmlns:a16="http://schemas.microsoft.com/office/drawing/2014/main" id="{6C7D043D-33F9-1EF8-4F73-26C93569B838}"/>
              </a:ext>
              <a:ext uri="{C183D7F6-B498-43B3-948B-1728B52AA6E4}">
                <adec:decorative xmlns:adec="http://schemas.microsoft.com/office/drawing/2017/decorative" val="1"/>
              </a:ext>
            </a:extLst>
          </p:cNvPr>
          <p:cNvSpPr>
            <a:spLocks noChangeAspect="1"/>
          </p:cNvSpPr>
          <p:nvPr/>
        </p:nvSpPr>
        <p:spPr>
          <a:xfrm>
            <a:off x="7317611" y="2362797"/>
            <a:ext cx="280806" cy="295576"/>
          </a:xfrm>
          <a:custGeom>
            <a:avLst/>
            <a:gdLst>
              <a:gd name="connsiteX0" fmla="*/ 195609 w 270323"/>
              <a:gd name="connsiteY0" fmla="*/ 0 h 284545"/>
              <a:gd name="connsiteX1" fmla="*/ 260397 w 270323"/>
              <a:gd name="connsiteY1" fmla="*/ 7 h 284545"/>
              <a:gd name="connsiteX2" fmla="*/ 261824 w 270323"/>
              <a:gd name="connsiteY2" fmla="*/ 205 h 284545"/>
              <a:gd name="connsiteX3" fmla="*/ 263230 w 270323"/>
              <a:gd name="connsiteY3" fmla="*/ 598 h 284545"/>
              <a:gd name="connsiteX4" fmla="*/ 264088 w 270323"/>
              <a:gd name="connsiteY4" fmla="*/ 962 h 284545"/>
              <a:gd name="connsiteX5" fmla="*/ 267199 w 270323"/>
              <a:gd name="connsiteY5" fmla="*/ 3107 h 284545"/>
              <a:gd name="connsiteX6" fmla="*/ 267778 w 270323"/>
              <a:gd name="connsiteY6" fmla="*/ 3733 h 284545"/>
              <a:gd name="connsiteX7" fmla="*/ 268397 w 270323"/>
              <a:gd name="connsiteY7" fmla="*/ 4535 h 284545"/>
              <a:gd name="connsiteX8" fmla="*/ 269168 w 270323"/>
              <a:gd name="connsiteY8" fmla="*/ 5818 h 284545"/>
              <a:gd name="connsiteX9" fmla="*/ 269719 w 270323"/>
              <a:gd name="connsiteY9" fmla="*/ 7103 h 284545"/>
              <a:gd name="connsiteX10" fmla="*/ 269991 w 270323"/>
              <a:gd name="connsiteY10" fmla="*/ 8014 h 284545"/>
              <a:gd name="connsiteX11" fmla="*/ 270184 w 270323"/>
              <a:gd name="connsiteY11" fmla="*/ 8925 h 284545"/>
              <a:gd name="connsiteX12" fmla="*/ 270318 w 270323"/>
              <a:gd name="connsiteY12" fmla="*/ 10265 h 284545"/>
              <a:gd name="connsiteX13" fmla="*/ 270323 w 270323"/>
              <a:gd name="connsiteY13" fmla="*/ 74748 h 284545"/>
              <a:gd name="connsiteX14" fmla="*/ 259653 w 270323"/>
              <a:gd name="connsiteY14" fmla="*/ 85419 h 284545"/>
              <a:gd name="connsiteX15" fmla="*/ 249081 w 270323"/>
              <a:gd name="connsiteY15" fmla="*/ 76196 h 284545"/>
              <a:gd name="connsiteX16" fmla="*/ 248983 w 270323"/>
              <a:gd name="connsiteY16" fmla="*/ 74748 h 284545"/>
              <a:gd name="connsiteX17" fmla="*/ 248977 w 270323"/>
              <a:gd name="connsiteY17" fmla="*/ 36408 h 284545"/>
              <a:gd name="connsiteX18" fmla="*/ 157363 w 270323"/>
              <a:gd name="connsiteY18" fmla="*/ 128041 h 284545"/>
              <a:gd name="connsiteX19" fmla="*/ 143469 w 270323"/>
              <a:gd name="connsiteY19" fmla="*/ 129075 h 284545"/>
              <a:gd name="connsiteX20" fmla="*/ 142273 w 270323"/>
              <a:gd name="connsiteY20" fmla="*/ 128042 h 284545"/>
              <a:gd name="connsiteX21" fmla="*/ 99160 w 270323"/>
              <a:gd name="connsiteY21" fmla="*/ 86633 h 284545"/>
              <a:gd name="connsiteX22" fmla="*/ 18216 w 270323"/>
              <a:gd name="connsiteY22" fmla="*/ 167577 h 284545"/>
              <a:gd name="connsiteX23" fmla="*/ 3125 w 270323"/>
              <a:gd name="connsiteY23" fmla="*/ 167577 h 284545"/>
              <a:gd name="connsiteX24" fmla="*/ 2092 w 270323"/>
              <a:gd name="connsiteY24" fmla="*/ 153684 h 284545"/>
              <a:gd name="connsiteX25" fmla="*/ 3125 w 270323"/>
              <a:gd name="connsiteY25" fmla="*/ 152486 h 284545"/>
              <a:gd name="connsiteX26" fmla="*/ 91614 w 270323"/>
              <a:gd name="connsiteY26" fmla="*/ 63998 h 284545"/>
              <a:gd name="connsiteX27" fmla="*/ 105508 w 270323"/>
              <a:gd name="connsiteY27" fmla="*/ 62965 h 284545"/>
              <a:gd name="connsiteX28" fmla="*/ 106704 w 270323"/>
              <a:gd name="connsiteY28" fmla="*/ 63998 h 284545"/>
              <a:gd name="connsiteX29" fmla="*/ 149817 w 270323"/>
              <a:gd name="connsiteY29" fmla="*/ 105406 h 284545"/>
              <a:gd name="connsiteX30" fmla="*/ 233868 w 270323"/>
              <a:gd name="connsiteY30" fmla="*/ 21341 h 284545"/>
              <a:gd name="connsiteX31" fmla="*/ 195609 w 270323"/>
              <a:gd name="connsiteY31" fmla="*/ 21341 h 284545"/>
              <a:gd name="connsiteX32" fmla="*/ 185037 w 270323"/>
              <a:gd name="connsiteY32" fmla="*/ 12118 h 284545"/>
              <a:gd name="connsiteX33" fmla="*/ 184939 w 270323"/>
              <a:gd name="connsiteY33" fmla="*/ 10670 h 284545"/>
              <a:gd name="connsiteX34" fmla="*/ 194162 w 270323"/>
              <a:gd name="connsiteY34" fmla="*/ 97 h 284545"/>
              <a:gd name="connsiteX35" fmla="*/ 195609 w 270323"/>
              <a:gd name="connsiteY35" fmla="*/ 0 h 284545"/>
              <a:gd name="connsiteX36" fmla="*/ 10670 w 270323"/>
              <a:gd name="connsiteY36" fmla="*/ 213409 h 284545"/>
              <a:gd name="connsiteX37" fmla="*/ 21341 w 270323"/>
              <a:gd name="connsiteY37" fmla="*/ 224079 h 284545"/>
              <a:gd name="connsiteX38" fmla="*/ 21341 w 270323"/>
              <a:gd name="connsiteY38" fmla="*/ 273875 h 284545"/>
              <a:gd name="connsiteX39" fmla="*/ 10670 w 270323"/>
              <a:gd name="connsiteY39" fmla="*/ 284545 h 284545"/>
              <a:gd name="connsiteX40" fmla="*/ 0 w 270323"/>
              <a:gd name="connsiteY40" fmla="*/ 273875 h 284545"/>
              <a:gd name="connsiteX41" fmla="*/ 0 w 270323"/>
              <a:gd name="connsiteY41" fmla="*/ 224079 h 284545"/>
              <a:gd name="connsiteX42" fmla="*/ 10670 w 270323"/>
              <a:gd name="connsiteY42" fmla="*/ 213409 h 284545"/>
              <a:gd name="connsiteX43" fmla="*/ 92477 w 270323"/>
              <a:gd name="connsiteY43" fmla="*/ 167170 h 284545"/>
              <a:gd name="connsiteX44" fmla="*/ 81807 w 270323"/>
              <a:gd name="connsiteY44" fmla="*/ 156500 h 284545"/>
              <a:gd name="connsiteX45" fmla="*/ 71136 w 270323"/>
              <a:gd name="connsiteY45" fmla="*/ 167170 h 284545"/>
              <a:gd name="connsiteX46" fmla="*/ 71136 w 270323"/>
              <a:gd name="connsiteY46" fmla="*/ 273875 h 284545"/>
              <a:gd name="connsiteX47" fmla="*/ 81807 w 270323"/>
              <a:gd name="connsiteY47" fmla="*/ 284545 h 284545"/>
              <a:gd name="connsiteX48" fmla="*/ 92477 w 270323"/>
              <a:gd name="connsiteY48" fmla="*/ 273875 h 284545"/>
              <a:gd name="connsiteX49" fmla="*/ 92477 w 270323"/>
              <a:gd name="connsiteY49" fmla="*/ 167170 h 284545"/>
              <a:gd name="connsiteX50" fmla="*/ 152943 w 270323"/>
              <a:gd name="connsiteY50" fmla="*/ 184954 h 284545"/>
              <a:gd name="connsiteX51" fmla="*/ 163613 w 270323"/>
              <a:gd name="connsiteY51" fmla="*/ 195625 h 284545"/>
              <a:gd name="connsiteX52" fmla="*/ 163613 w 270323"/>
              <a:gd name="connsiteY52" fmla="*/ 273875 h 284545"/>
              <a:gd name="connsiteX53" fmla="*/ 152943 w 270323"/>
              <a:gd name="connsiteY53" fmla="*/ 284545 h 284545"/>
              <a:gd name="connsiteX54" fmla="*/ 142273 w 270323"/>
              <a:gd name="connsiteY54" fmla="*/ 273875 h 284545"/>
              <a:gd name="connsiteX55" fmla="*/ 142273 w 270323"/>
              <a:gd name="connsiteY55" fmla="*/ 195625 h 284545"/>
              <a:gd name="connsiteX56" fmla="*/ 152943 w 270323"/>
              <a:gd name="connsiteY56" fmla="*/ 184954 h 284545"/>
              <a:gd name="connsiteX57" fmla="*/ 234750 w 270323"/>
              <a:gd name="connsiteY57" fmla="*/ 124488 h 284545"/>
              <a:gd name="connsiteX58" fmla="*/ 224079 w 270323"/>
              <a:gd name="connsiteY58" fmla="*/ 113818 h 284545"/>
              <a:gd name="connsiteX59" fmla="*/ 213409 w 270323"/>
              <a:gd name="connsiteY59" fmla="*/ 124488 h 284545"/>
              <a:gd name="connsiteX60" fmla="*/ 213409 w 270323"/>
              <a:gd name="connsiteY60" fmla="*/ 273875 h 284545"/>
              <a:gd name="connsiteX61" fmla="*/ 224079 w 270323"/>
              <a:gd name="connsiteY61" fmla="*/ 284545 h 284545"/>
              <a:gd name="connsiteX62" fmla="*/ 234750 w 270323"/>
              <a:gd name="connsiteY62" fmla="*/ 273875 h 284545"/>
              <a:gd name="connsiteX63" fmla="*/ 234750 w 270323"/>
              <a:gd name="connsiteY63" fmla="*/ 124488 h 28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70323" h="284545">
                <a:moveTo>
                  <a:pt x="195609" y="0"/>
                </a:moveTo>
                <a:lnTo>
                  <a:pt x="260397" y="7"/>
                </a:lnTo>
                <a:lnTo>
                  <a:pt x="261824" y="205"/>
                </a:lnTo>
                <a:lnTo>
                  <a:pt x="263230" y="598"/>
                </a:lnTo>
                <a:lnTo>
                  <a:pt x="264088" y="962"/>
                </a:lnTo>
                <a:cubicBezTo>
                  <a:pt x="265214" y="1458"/>
                  <a:pt x="266270" y="2179"/>
                  <a:pt x="267199" y="3107"/>
                </a:cubicBezTo>
                <a:lnTo>
                  <a:pt x="267778" y="3733"/>
                </a:lnTo>
                <a:lnTo>
                  <a:pt x="268397" y="4535"/>
                </a:lnTo>
                <a:lnTo>
                  <a:pt x="269168" y="5818"/>
                </a:lnTo>
                <a:lnTo>
                  <a:pt x="269719" y="7103"/>
                </a:lnTo>
                <a:lnTo>
                  <a:pt x="269991" y="8014"/>
                </a:lnTo>
                <a:lnTo>
                  <a:pt x="270184" y="8925"/>
                </a:lnTo>
                <a:lnTo>
                  <a:pt x="270318" y="10265"/>
                </a:lnTo>
                <a:lnTo>
                  <a:pt x="270323" y="74748"/>
                </a:lnTo>
                <a:cubicBezTo>
                  <a:pt x="270323" y="80641"/>
                  <a:pt x="265547" y="85419"/>
                  <a:pt x="259653" y="85419"/>
                </a:cubicBezTo>
                <a:cubicBezTo>
                  <a:pt x="254252" y="85419"/>
                  <a:pt x="249788" y="81405"/>
                  <a:pt x="249081" y="76196"/>
                </a:cubicBezTo>
                <a:lnTo>
                  <a:pt x="248983" y="74748"/>
                </a:lnTo>
                <a:lnTo>
                  <a:pt x="248977" y="36408"/>
                </a:lnTo>
                <a:lnTo>
                  <a:pt x="157363" y="128041"/>
                </a:lnTo>
                <a:cubicBezTo>
                  <a:pt x="153575" y="131830"/>
                  <a:pt x="147646" y="132174"/>
                  <a:pt x="143469" y="129075"/>
                </a:cubicBezTo>
                <a:lnTo>
                  <a:pt x="142273" y="128042"/>
                </a:lnTo>
                <a:lnTo>
                  <a:pt x="99160" y="86633"/>
                </a:lnTo>
                <a:lnTo>
                  <a:pt x="18216" y="167577"/>
                </a:lnTo>
                <a:cubicBezTo>
                  <a:pt x="14049" y="171744"/>
                  <a:pt x="7292" y="171744"/>
                  <a:pt x="3125" y="167577"/>
                </a:cubicBezTo>
                <a:cubicBezTo>
                  <a:pt x="-663" y="163788"/>
                  <a:pt x="-1007" y="157861"/>
                  <a:pt x="2092" y="153684"/>
                </a:cubicBezTo>
                <a:lnTo>
                  <a:pt x="3125" y="152486"/>
                </a:lnTo>
                <a:lnTo>
                  <a:pt x="91614" y="63998"/>
                </a:lnTo>
                <a:cubicBezTo>
                  <a:pt x="95402" y="60210"/>
                  <a:pt x="101331" y="59865"/>
                  <a:pt x="105508" y="62965"/>
                </a:cubicBezTo>
                <a:lnTo>
                  <a:pt x="106704" y="63998"/>
                </a:lnTo>
                <a:lnTo>
                  <a:pt x="149817" y="105406"/>
                </a:lnTo>
                <a:lnTo>
                  <a:pt x="233868" y="21341"/>
                </a:lnTo>
                <a:lnTo>
                  <a:pt x="195609" y="21341"/>
                </a:lnTo>
                <a:cubicBezTo>
                  <a:pt x="190207" y="21341"/>
                  <a:pt x="185742" y="17327"/>
                  <a:pt x="185037" y="12118"/>
                </a:cubicBezTo>
                <a:lnTo>
                  <a:pt x="184939" y="10670"/>
                </a:lnTo>
                <a:cubicBezTo>
                  <a:pt x="184939" y="5268"/>
                  <a:pt x="188954" y="804"/>
                  <a:pt x="194162" y="97"/>
                </a:cubicBezTo>
                <a:lnTo>
                  <a:pt x="195609" y="0"/>
                </a:lnTo>
                <a:close/>
                <a:moveTo>
                  <a:pt x="10670" y="213409"/>
                </a:moveTo>
                <a:cubicBezTo>
                  <a:pt x="16564" y="213409"/>
                  <a:pt x="21341" y="218186"/>
                  <a:pt x="21341" y="224079"/>
                </a:cubicBezTo>
                <a:lnTo>
                  <a:pt x="21341" y="273875"/>
                </a:lnTo>
                <a:cubicBezTo>
                  <a:pt x="21341" y="279768"/>
                  <a:pt x="16564" y="284545"/>
                  <a:pt x="10670" y="284545"/>
                </a:cubicBezTo>
                <a:cubicBezTo>
                  <a:pt x="4777" y="284545"/>
                  <a:pt x="0" y="279768"/>
                  <a:pt x="0" y="273875"/>
                </a:cubicBezTo>
                <a:lnTo>
                  <a:pt x="0" y="224079"/>
                </a:lnTo>
                <a:cubicBezTo>
                  <a:pt x="0" y="218186"/>
                  <a:pt x="4777" y="213409"/>
                  <a:pt x="10670" y="213409"/>
                </a:cubicBezTo>
                <a:close/>
                <a:moveTo>
                  <a:pt x="92477" y="167170"/>
                </a:moveTo>
                <a:cubicBezTo>
                  <a:pt x="92477" y="161277"/>
                  <a:pt x="87700" y="156500"/>
                  <a:pt x="81807" y="156500"/>
                </a:cubicBezTo>
                <a:cubicBezTo>
                  <a:pt x="75914" y="156500"/>
                  <a:pt x="71136" y="161277"/>
                  <a:pt x="71136" y="167170"/>
                </a:cubicBezTo>
                <a:lnTo>
                  <a:pt x="71136" y="273875"/>
                </a:lnTo>
                <a:cubicBezTo>
                  <a:pt x="71136" y="279768"/>
                  <a:pt x="75914" y="284545"/>
                  <a:pt x="81807" y="284545"/>
                </a:cubicBezTo>
                <a:cubicBezTo>
                  <a:pt x="87700" y="284545"/>
                  <a:pt x="92477" y="279768"/>
                  <a:pt x="92477" y="273875"/>
                </a:cubicBezTo>
                <a:lnTo>
                  <a:pt x="92477" y="167170"/>
                </a:lnTo>
                <a:close/>
                <a:moveTo>
                  <a:pt x="152943" y="184954"/>
                </a:moveTo>
                <a:cubicBezTo>
                  <a:pt x="158836" y="184954"/>
                  <a:pt x="163613" y="189732"/>
                  <a:pt x="163613" y="195625"/>
                </a:cubicBezTo>
                <a:lnTo>
                  <a:pt x="163613" y="273875"/>
                </a:lnTo>
                <a:cubicBezTo>
                  <a:pt x="163613" y="279768"/>
                  <a:pt x="158836" y="284545"/>
                  <a:pt x="152943" y="284545"/>
                </a:cubicBezTo>
                <a:cubicBezTo>
                  <a:pt x="147050" y="284545"/>
                  <a:pt x="142273" y="279768"/>
                  <a:pt x="142273" y="273875"/>
                </a:cubicBezTo>
                <a:lnTo>
                  <a:pt x="142273" y="195625"/>
                </a:lnTo>
                <a:cubicBezTo>
                  <a:pt x="142273" y="189732"/>
                  <a:pt x="147050" y="184954"/>
                  <a:pt x="152943" y="184954"/>
                </a:cubicBezTo>
                <a:close/>
                <a:moveTo>
                  <a:pt x="234750" y="124488"/>
                </a:moveTo>
                <a:cubicBezTo>
                  <a:pt x="234750" y="118596"/>
                  <a:pt x="229972" y="113818"/>
                  <a:pt x="224079" y="113818"/>
                </a:cubicBezTo>
                <a:cubicBezTo>
                  <a:pt x="218186" y="113818"/>
                  <a:pt x="213409" y="118596"/>
                  <a:pt x="213409" y="124488"/>
                </a:cubicBezTo>
                <a:lnTo>
                  <a:pt x="213409" y="273875"/>
                </a:lnTo>
                <a:cubicBezTo>
                  <a:pt x="213409" y="279768"/>
                  <a:pt x="218186" y="284545"/>
                  <a:pt x="224079" y="284545"/>
                </a:cubicBezTo>
                <a:cubicBezTo>
                  <a:pt x="229972" y="284545"/>
                  <a:pt x="234750" y="279768"/>
                  <a:pt x="234750" y="273875"/>
                </a:cubicBezTo>
                <a:lnTo>
                  <a:pt x="234750" y="124488"/>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52" name="Rectangle 51">
            <a:extLst>
              <a:ext uri="{FF2B5EF4-FFF2-40B4-BE49-F238E27FC236}">
                <a16:creationId xmlns:a16="http://schemas.microsoft.com/office/drawing/2014/main" id="{151E5CC0-B3F4-2987-8D44-D1630DFDD610}"/>
              </a:ext>
            </a:extLst>
          </p:cNvPr>
          <p:cNvSpPr/>
          <p:nvPr/>
        </p:nvSpPr>
        <p:spPr>
          <a:xfrm>
            <a:off x="6267572" y="3074236"/>
            <a:ext cx="2380884" cy="276999"/>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635943">
              <a:spcBef>
                <a:spcPts val="0"/>
              </a:spcBef>
              <a:spcAft>
                <a:spcPts val="87"/>
              </a:spcAft>
              <a:defRPr/>
            </a:pPr>
            <a:r>
              <a:rPr lang="en-US" sz="1800">
                <a:solidFill>
                  <a:schemeClr val="accent2"/>
                </a:solidFill>
                <a:latin typeface="+mj-lt"/>
              </a:rPr>
              <a:t>Upsell </a:t>
            </a:r>
          </a:p>
        </p:txBody>
      </p:sp>
      <p:sp>
        <p:nvSpPr>
          <p:cNvPr id="54" name="Text Placeholder 25">
            <a:extLst>
              <a:ext uri="{FF2B5EF4-FFF2-40B4-BE49-F238E27FC236}">
                <a16:creationId xmlns:a16="http://schemas.microsoft.com/office/drawing/2014/main" id="{874C346D-2CEB-B297-C922-7BDCC4440C36}"/>
              </a:ext>
            </a:extLst>
          </p:cNvPr>
          <p:cNvSpPr txBox="1">
            <a:spLocks/>
          </p:cNvSpPr>
          <p:nvPr/>
        </p:nvSpPr>
        <p:spPr>
          <a:xfrm>
            <a:off x="6267572" y="3890848"/>
            <a:ext cx="2380884" cy="1231106"/>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t>to </a:t>
            </a:r>
            <a:r>
              <a:rPr lang="en-US" sz="1600">
                <a:latin typeface="+mj-lt"/>
              </a:rPr>
              <a:t>Microsoft 365 Business Premium or E3</a:t>
            </a:r>
            <a:r>
              <a:rPr lang="en-US" sz="1600"/>
              <a:t> for enterprise-grade security, data protection, </a:t>
            </a:r>
            <a:br>
              <a:rPr lang="en-US" sz="1600"/>
            </a:br>
            <a:r>
              <a:rPr lang="en-US" sz="1600"/>
              <a:t>and governance</a:t>
            </a:r>
          </a:p>
        </p:txBody>
      </p:sp>
      <p:sp>
        <p:nvSpPr>
          <p:cNvPr id="39" name="Graphic 77">
            <a:extLst>
              <a:ext uri="{FF2B5EF4-FFF2-40B4-BE49-F238E27FC236}">
                <a16:creationId xmlns:a16="http://schemas.microsoft.com/office/drawing/2014/main" id="{D8A37583-6092-145C-53AB-170F99E3D812}"/>
              </a:ext>
              <a:ext uri="{C183D7F6-B498-43B3-948B-1728B52AA6E4}">
                <adec:decorative xmlns:adec="http://schemas.microsoft.com/office/drawing/2017/decorative" val="1"/>
              </a:ext>
            </a:extLst>
          </p:cNvPr>
          <p:cNvSpPr/>
          <p:nvPr/>
        </p:nvSpPr>
        <p:spPr>
          <a:xfrm>
            <a:off x="10040886" y="2354571"/>
            <a:ext cx="282312" cy="312028"/>
          </a:xfrm>
          <a:custGeom>
            <a:avLst/>
            <a:gdLst>
              <a:gd name="connsiteX0" fmla="*/ 262783 w 293698"/>
              <a:gd name="connsiteY0" fmla="*/ 285970 h 324614"/>
              <a:gd name="connsiteX1" fmla="*/ 174176 w 293698"/>
              <a:gd name="connsiteY1" fmla="*/ 285970 h 324614"/>
              <a:gd name="connsiteX2" fmla="*/ 157522 w 293698"/>
              <a:gd name="connsiteY2" fmla="*/ 309157 h 324614"/>
              <a:gd name="connsiteX3" fmla="*/ 262783 w 293698"/>
              <a:gd name="connsiteY3" fmla="*/ 309157 h 324614"/>
              <a:gd name="connsiteX4" fmla="*/ 293699 w 293698"/>
              <a:gd name="connsiteY4" fmla="*/ 278241 h 324614"/>
              <a:gd name="connsiteX5" fmla="*/ 293699 w 293698"/>
              <a:gd name="connsiteY5" fmla="*/ 121004 h 324614"/>
              <a:gd name="connsiteX6" fmla="*/ 284641 w 293698"/>
              <a:gd name="connsiteY6" fmla="*/ 99147 h 324614"/>
              <a:gd name="connsiteX7" fmla="*/ 194537 w 293698"/>
              <a:gd name="connsiteY7" fmla="*/ 9058 h 324614"/>
              <a:gd name="connsiteX8" fmla="*/ 193784 w 293698"/>
              <a:gd name="connsiteY8" fmla="*/ 8428 h 324614"/>
              <a:gd name="connsiteX9" fmla="*/ 193223 w 293698"/>
              <a:gd name="connsiteY9" fmla="*/ 7976 h 324614"/>
              <a:gd name="connsiteX10" fmla="*/ 189838 w 293698"/>
              <a:gd name="connsiteY10" fmla="*/ 5194 h 324614"/>
              <a:gd name="connsiteX11" fmla="*/ 188593 w 293698"/>
              <a:gd name="connsiteY11" fmla="*/ 4515 h 324614"/>
              <a:gd name="connsiteX12" fmla="*/ 187859 w 293698"/>
              <a:gd name="connsiteY12" fmla="*/ 4143 h 324614"/>
              <a:gd name="connsiteX13" fmla="*/ 187086 w 293698"/>
              <a:gd name="connsiteY13" fmla="*/ 3700 h 324614"/>
              <a:gd name="connsiteX14" fmla="*/ 184520 w 293698"/>
              <a:gd name="connsiteY14" fmla="*/ 2350 h 324614"/>
              <a:gd name="connsiteX15" fmla="*/ 174874 w 293698"/>
              <a:gd name="connsiteY15" fmla="*/ 216 h 324614"/>
              <a:gd name="connsiteX16" fmla="*/ 173966 w 293698"/>
              <a:gd name="connsiteY16" fmla="*/ 115 h 324614"/>
              <a:gd name="connsiteX17" fmla="*/ 172695 w 293698"/>
              <a:gd name="connsiteY17" fmla="*/ 0 h 324614"/>
              <a:gd name="connsiteX18" fmla="*/ 77289 w 293698"/>
              <a:gd name="connsiteY18" fmla="*/ 0 h 324614"/>
              <a:gd name="connsiteX19" fmla="*/ 46374 w 293698"/>
              <a:gd name="connsiteY19" fmla="*/ 30916 h 324614"/>
              <a:gd name="connsiteX20" fmla="*/ 46374 w 293698"/>
              <a:gd name="connsiteY20" fmla="*/ 146822 h 324614"/>
              <a:gd name="connsiteX21" fmla="*/ 69560 w 293698"/>
              <a:gd name="connsiteY21" fmla="*/ 140301 h 324614"/>
              <a:gd name="connsiteX22" fmla="*/ 69560 w 293698"/>
              <a:gd name="connsiteY22" fmla="*/ 30916 h 324614"/>
              <a:gd name="connsiteX23" fmla="*/ 77289 w 293698"/>
              <a:gd name="connsiteY23" fmla="*/ 23187 h 324614"/>
              <a:gd name="connsiteX24" fmla="*/ 170036 w 293698"/>
              <a:gd name="connsiteY24" fmla="*/ 23187 h 324614"/>
              <a:gd name="connsiteX25" fmla="*/ 170036 w 293698"/>
              <a:gd name="connsiteY25" fmla="*/ 92747 h 324614"/>
              <a:gd name="connsiteX26" fmla="*/ 200952 w 293698"/>
              <a:gd name="connsiteY26" fmla="*/ 123663 h 324614"/>
              <a:gd name="connsiteX27" fmla="*/ 270512 w 293698"/>
              <a:gd name="connsiteY27" fmla="*/ 123663 h 324614"/>
              <a:gd name="connsiteX28" fmla="*/ 270512 w 293698"/>
              <a:gd name="connsiteY28" fmla="*/ 278241 h 324614"/>
              <a:gd name="connsiteX29" fmla="*/ 262783 w 293698"/>
              <a:gd name="connsiteY29" fmla="*/ 285970 h 324614"/>
              <a:gd name="connsiteX30" fmla="*/ 253168 w 293698"/>
              <a:gd name="connsiteY30" fmla="*/ 100476 h 324614"/>
              <a:gd name="connsiteX31" fmla="*/ 200952 w 293698"/>
              <a:gd name="connsiteY31" fmla="*/ 100476 h 324614"/>
              <a:gd name="connsiteX32" fmla="*/ 193223 w 293698"/>
              <a:gd name="connsiteY32" fmla="*/ 92747 h 324614"/>
              <a:gd name="connsiteX33" fmla="*/ 193223 w 293698"/>
              <a:gd name="connsiteY33" fmla="*/ 40515 h 324614"/>
              <a:gd name="connsiteX34" fmla="*/ 253168 w 293698"/>
              <a:gd name="connsiteY34" fmla="*/ 100476 h 324614"/>
              <a:gd name="connsiteX35" fmla="*/ 185494 w 293698"/>
              <a:gd name="connsiteY35" fmla="*/ 239596 h 324614"/>
              <a:gd name="connsiteX36" fmla="*/ 182806 w 293698"/>
              <a:gd name="connsiteY36" fmla="*/ 262783 h 324614"/>
              <a:gd name="connsiteX37" fmla="*/ 220274 w 293698"/>
              <a:gd name="connsiteY37" fmla="*/ 262783 h 324614"/>
              <a:gd name="connsiteX38" fmla="*/ 247325 w 293698"/>
              <a:gd name="connsiteY38" fmla="*/ 235732 h 324614"/>
              <a:gd name="connsiteX39" fmla="*/ 247325 w 293698"/>
              <a:gd name="connsiteY39" fmla="*/ 173901 h 324614"/>
              <a:gd name="connsiteX40" fmla="*/ 220274 w 293698"/>
              <a:gd name="connsiteY40" fmla="*/ 146849 h 324614"/>
              <a:gd name="connsiteX41" fmla="*/ 123731 w 293698"/>
              <a:gd name="connsiteY41" fmla="*/ 146849 h 324614"/>
              <a:gd name="connsiteX42" fmla="*/ 162307 w 293698"/>
              <a:gd name="connsiteY42" fmla="*/ 175391 h 324614"/>
              <a:gd name="connsiteX43" fmla="*/ 162307 w 293698"/>
              <a:gd name="connsiteY43" fmla="*/ 170036 h 324614"/>
              <a:gd name="connsiteX44" fmla="*/ 220274 w 293698"/>
              <a:gd name="connsiteY44" fmla="*/ 170036 h 324614"/>
              <a:gd name="connsiteX45" fmla="*/ 224139 w 293698"/>
              <a:gd name="connsiteY45" fmla="*/ 173901 h 324614"/>
              <a:gd name="connsiteX46" fmla="*/ 224139 w 293698"/>
              <a:gd name="connsiteY46" fmla="*/ 193223 h 324614"/>
              <a:gd name="connsiteX47" fmla="*/ 174176 w 293698"/>
              <a:gd name="connsiteY47" fmla="*/ 193223 h 324614"/>
              <a:gd name="connsiteX48" fmla="*/ 182806 w 293698"/>
              <a:gd name="connsiteY48" fmla="*/ 216410 h 324614"/>
              <a:gd name="connsiteX49" fmla="*/ 224139 w 293698"/>
              <a:gd name="connsiteY49" fmla="*/ 216410 h 324614"/>
              <a:gd name="connsiteX50" fmla="*/ 224139 w 293698"/>
              <a:gd name="connsiteY50" fmla="*/ 235732 h 324614"/>
              <a:gd name="connsiteX51" fmla="*/ 220274 w 293698"/>
              <a:gd name="connsiteY51" fmla="*/ 239596 h 324614"/>
              <a:gd name="connsiteX52" fmla="*/ 185494 w 293698"/>
              <a:gd name="connsiteY52" fmla="*/ 239596 h 324614"/>
              <a:gd name="connsiteX53" fmla="*/ 170036 w 293698"/>
              <a:gd name="connsiteY53" fmla="*/ 239596 h 324614"/>
              <a:gd name="connsiteX54" fmla="*/ 85018 w 293698"/>
              <a:gd name="connsiteY54" fmla="*/ 324615 h 324614"/>
              <a:gd name="connsiteX55" fmla="*/ 0 w 293698"/>
              <a:gd name="connsiteY55" fmla="*/ 239596 h 324614"/>
              <a:gd name="connsiteX56" fmla="*/ 85018 w 293698"/>
              <a:gd name="connsiteY56" fmla="*/ 154578 h 324614"/>
              <a:gd name="connsiteX57" fmla="*/ 170036 w 293698"/>
              <a:gd name="connsiteY57" fmla="*/ 239596 h 324614"/>
              <a:gd name="connsiteX58" fmla="*/ 136857 w 293698"/>
              <a:gd name="connsiteY58" fmla="*/ 203215 h 324614"/>
              <a:gd name="connsiteX59" fmla="*/ 125926 w 293698"/>
              <a:gd name="connsiteY59" fmla="*/ 203215 h 324614"/>
              <a:gd name="connsiteX60" fmla="*/ 69560 w 293698"/>
              <a:gd name="connsiteY60" fmla="*/ 259582 h 324614"/>
              <a:gd name="connsiteX61" fmla="*/ 44110 w 293698"/>
              <a:gd name="connsiteY61" fmla="*/ 234131 h 324614"/>
              <a:gd name="connsiteX62" fmla="*/ 33179 w 293698"/>
              <a:gd name="connsiteY62" fmla="*/ 234131 h 324614"/>
              <a:gd name="connsiteX63" fmla="*/ 33179 w 293698"/>
              <a:gd name="connsiteY63" fmla="*/ 245062 h 324614"/>
              <a:gd name="connsiteX64" fmla="*/ 64095 w 293698"/>
              <a:gd name="connsiteY64" fmla="*/ 275978 h 324614"/>
              <a:gd name="connsiteX65" fmla="*/ 75025 w 293698"/>
              <a:gd name="connsiteY65" fmla="*/ 275978 h 324614"/>
              <a:gd name="connsiteX66" fmla="*/ 136857 w 293698"/>
              <a:gd name="connsiteY66" fmla="*/ 214147 h 324614"/>
              <a:gd name="connsiteX67" fmla="*/ 136857 w 293698"/>
              <a:gd name="connsiteY67" fmla="*/ 203215 h 32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93698" h="324614">
                <a:moveTo>
                  <a:pt x="262783" y="285970"/>
                </a:moveTo>
                <a:lnTo>
                  <a:pt x="174176" y="285970"/>
                </a:lnTo>
                <a:cubicBezTo>
                  <a:pt x="169736" y="294487"/>
                  <a:pt x="164113" y="302289"/>
                  <a:pt x="157522" y="309157"/>
                </a:cubicBezTo>
                <a:lnTo>
                  <a:pt x="262783" y="309157"/>
                </a:lnTo>
                <a:cubicBezTo>
                  <a:pt x="279849" y="309157"/>
                  <a:pt x="293699" y="295306"/>
                  <a:pt x="293699" y="278241"/>
                </a:cubicBezTo>
                <a:lnTo>
                  <a:pt x="293699" y="121004"/>
                </a:lnTo>
                <a:cubicBezTo>
                  <a:pt x="293699" y="112811"/>
                  <a:pt x="290437" y="104943"/>
                  <a:pt x="284641" y="99147"/>
                </a:cubicBezTo>
                <a:lnTo>
                  <a:pt x="194537" y="9058"/>
                </a:lnTo>
                <a:cubicBezTo>
                  <a:pt x="194305" y="8827"/>
                  <a:pt x="194044" y="8627"/>
                  <a:pt x="193784" y="8428"/>
                </a:cubicBezTo>
                <a:cubicBezTo>
                  <a:pt x="193591" y="8280"/>
                  <a:pt x="193401" y="8134"/>
                  <a:pt x="193223" y="7976"/>
                </a:cubicBezTo>
                <a:cubicBezTo>
                  <a:pt x="192125" y="6987"/>
                  <a:pt x="191043" y="6013"/>
                  <a:pt x="189838" y="5194"/>
                </a:cubicBezTo>
                <a:cubicBezTo>
                  <a:pt x="189447" y="4930"/>
                  <a:pt x="189020" y="4722"/>
                  <a:pt x="188593" y="4515"/>
                </a:cubicBezTo>
                <a:cubicBezTo>
                  <a:pt x="188346" y="4394"/>
                  <a:pt x="188099" y="4274"/>
                  <a:pt x="187859" y="4143"/>
                </a:cubicBezTo>
                <a:cubicBezTo>
                  <a:pt x="187601" y="3997"/>
                  <a:pt x="187344" y="3849"/>
                  <a:pt x="187086" y="3700"/>
                </a:cubicBezTo>
                <a:cubicBezTo>
                  <a:pt x="186248" y="3215"/>
                  <a:pt x="185407" y="2728"/>
                  <a:pt x="184520" y="2350"/>
                </a:cubicBezTo>
                <a:cubicBezTo>
                  <a:pt x="181475" y="1082"/>
                  <a:pt x="178198" y="448"/>
                  <a:pt x="174874" y="216"/>
                </a:cubicBezTo>
                <a:cubicBezTo>
                  <a:pt x="174570" y="197"/>
                  <a:pt x="174269" y="156"/>
                  <a:pt x="173966" y="115"/>
                </a:cubicBezTo>
                <a:cubicBezTo>
                  <a:pt x="173547" y="57"/>
                  <a:pt x="173126" y="0"/>
                  <a:pt x="172695" y="0"/>
                </a:cubicBezTo>
                <a:lnTo>
                  <a:pt x="77289" y="0"/>
                </a:lnTo>
                <a:cubicBezTo>
                  <a:pt x="60224" y="0"/>
                  <a:pt x="46374" y="13850"/>
                  <a:pt x="46374" y="30916"/>
                </a:cubicBezTo>
                <a:lnTo>
                  <a:pt x="46374" y="146822"/>
                </a:lnTo>
                <a:cubicBezTo>
                  <a:pt x="53703" y="143764"/>
                  <a:pt x="61473" y="141550"/>
                  <a:pt x="69560" y="140301"/>
                </a:cubicBezTo>
                <a:lnTo>
                  <a:pt x="69560" y="30916"/>
                </a:lnTo>
                <a:cubicBezTo>
                  <a:pt x="69560" y="26665"/>
                  <a:pt x="73023" y="23187"/>
                  <a:pt x="77289" y="23187"/>
                </a:cubicBezTo>
                <a:lnTo>
                  <a:pt x="170036" y="23187"/>
                </a:lnTo>
                <a:lnTo>
                  <a:pt x="170036" y="92747"/>
                </a:lnTo>
                <a:cubicBezTo>
                  <a:pt x="170036" y="109812"/>
                  <a:pt x="183886" y="123663"/>
                  <a:pt x="200952" y="123663"/>
                </a:cubicBezTo>
                <a:lnTo>
                  <a:pt x="270512" y="123663"/>
                </a:lnTo>
                <a:lnTo>
                  <a:pt x="270512" y="278241"/>
                </a:lnTo>
                <a:cubicBezTo>
                  <a:pt x="270512" y="282492"/>
                  <a:pt x="267050" y="285970"/>
                  <a:pt x="262783" y="285970"/>
                </a:cubicBezTo>
                <a:close/>
                <a:moveTo>
                  <a:pt x="253168" y="100476"/>
                </a:moveTo>
                <a:lnTo>
                  <a:pt x="200952" y="100476"/>
                </a:lnTo>
                <a:cubicBezTo>
                  <a:pt x="196685" y="100476"/>
                  <a:pt x="193223" y="96998"/>
                  <a:pt x="193223" y="92747"/>
                </a:cubicBezTo>
                <a:lnTo>
                  <a:pt x="193223" y="40515"/>
                </a:lnTo>
                <a:lnTo>
                  <a:pt x="253168" y="100476"/>
                </a:lnTo>
                <a:close/>
                <a:moveTo>
                  <a:pt x="185494" y="239596"/>
                </a:moveTo>
                <a:cubicBezTo>
                  <a:pt x="185494" y="247577"/>
                  <a:pt x="184563" y="255340"/>
                  <a:pt x="182806" y="262783"/>
                </a:cubicBezTo>
                <a:lnTo>
                  <a:pt x="220274" y="262783"/>
                </a:lnTo>
                <a:cubicBezTo>
                  <a:pt x="235214" y="262783"/>
                  <a:pt x="247325" y="250672"/>
                  <a:pt x="247325" y="235732"/>
                </a:cubicBezTo>
                <a:lnTo>
                  <a:pt x="247325" y="173901"/>
                </a:lnTo>
                <a:cubicBezTo>
                  <a:pt x="247325" y="158961"/>
                  <a:pt x="235214" y="146849"/>
                  <a:pt x="220274" y="146849"/>
                </a:cubicBezTo>
                <a:lnTo>
                  <a:pt x="123731" y="146849"/>
                </a:lnTo>
                <a:cubicBezTo>
                  <a:pt x="138803" y="153148"/>
                  <a:pt x="152014" y="163014"/>
                  <a:pt x="162307" y="175391"/>
                </a:cubicBezTo>
                <a:lnTo>
                  <a:pt x="162307" y="170036"/>
                </a:lnTo>
                <a:lnTo>
                  <a:pt x="220274" y="170036"/>
                </a:lnTo>
                <a:cubicBezTo>
                  <a:pt x="222409" y="170036"/>
                  <a:pt x="224139" y="171766"/>
                  <a:pt x="224139" y="173901"/>
                </a:cubicBezTo>
                <a:lnTo>
                  <a:pt x="224139" y="193223"/>
                </a:lnTo>
                <a:lnTo>
                  <a:pt x="174176" y="193223"/>
                </a:lnTo>
                <a:cubicBezTo>
                  <a:pt x="177957" y="200477"/>
                  <a:pt x="180878" y="208251"/>
                  <a:pt x="182806" y="216410"/>
                </a:cubicBezTo>
                <a:lnTo>
                  <a:pt x="224139" y="216410"/>
                </a:lnTo>
                <a:lnTo>
                  <a:pt x="224139" y="235732"/>
                </a:lnTo>
                <a:cubicBezTo>
                  <a:pt x="224139" y="237867"/>
                  <a:pt x="222409" y="239596"/>
                  <a:pt x="220274" y="239596"/>
                </a:cubicBezTo>
                <a:lnTo>
                  <a:pt x="185494" y="239596"/>
                </a:lnTo>
                <a:close/>
                <a:moveTo>
                  <a:pt x="170036" y="239596"/>
                </a:moveTo>
                <a:cubicBezTo>
                  <a:pt x="170036" y="286551"/>
                  <a:pt x="131972" y="324615"/>
                  <a:pt x="85018" y="324615"/>
                </a:cubicBezTo>
                <a:cubicBezTo>
                  <a:pt x="38064" y="324615"/>
                  <a:pt x="0" y="286551"/>
                  <a:pt x="0" y="239596"/>
                </a:cubicBezTo>
                <a:cubicBezTo>
                  <a:pt x="0" y="192642"/>
                  <a:pt x="38064" y="154578"/>
                  <a:pt x="85018" y="154578"/>
                </a:cubicBezTo>
                <a:cubicBezTo>
                  <a:pt x="131972" y="154578"/>
                  <a:pt x="170036" y="192642"/>
                  <a:pt x="170036" y="239596"/>
                </a:cubicBezTo>
                <a:close/>
                <a:moveTo>
                  <a:pt x="136857" y="203215"/>
                </a:moveTo>
                <a:cubicBezTo>
                  <a:pt x="133838" y="200197"/>
                  <a:pt x="128945" y="200197"/>
                  <a:pt x="125926" y="203215"/>
                </a:cubicBezTo>
                <a:lnTo>
                  <a:pt x="69560" y="259582"/>
                </a:lnTo>
                <a:lnTo>
                  <a:pt x="44110" y="234131"/>
                </a:lnTo>
                <a:cubicBezTo>
                  <a:pt x="41091" y="231113"/>
                  <a:pt x="36198" y="231113"/>
                  <a:pt x="33179" y="234131"/>
                </a:cubicBezTo>
                <a:cubicBezTo>
                  <a:pt x="30161" y="237149"/>
                  <a:pt x="30161" y="242043"/>
                  <a:pt x="33179" y="245062"/>
                </a:cubicBezTo>
                <a:lnTo>
                  <a:pt x="64095" y="275978"/>
                </a:lnTo>
                <a:cubicBezTo>
                  <a:pt x="67113" y="278995"/>
                  <a:pt x="72007" y="278995"/>
                  <a:pt x="75025" y="275978"/>
                </a:cubicBezTo>
                <a:lnTo>
                  <a:pt x="136857" y="214147"/>
                </a:lnTo>
                <a:cubicBezTo>
                  <a:pt x="139875" y="211128"/>
                  <a:pt x="139875" y="206234"/>
                  <a:pt x="136857" y="203215"/>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53" name="Rectangle 52">
            <a:extLst>
              <a:ext uri="{FF2B5EF4-FFF2-40B4-BE49-F238E27FC236}">
                <a16:creationId xmlns:a16="http://schemas.microsoft.com/office/drawing/2014/main" id="{A02B1FF9-5AB1-5DA9-1105-77ED96A2BEC2}"/>
              </a:ext>
            </a:extLst>
          </p:cNvPr>
          <p:cNvSpPr/>
          <p:nvPr/>
        </p:nvSpPr>
        <p:spPr>
          <a:xfrm>
            <a:off x="8991600" y="3074236"/>
            <a:ext cx="2380884" cy="276999"/>
          </a:xfrm>
          <a:prstGeom prst="rect">
            <a:avLst/>
          </a:prstGeom>
          <a:noFill/>
          <a:ln w="6350" cap="flat" cmpd="sng" algn="ctr">
            <a:noFill/>
            <a:prstDash val="solid"/>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635943">
              <a:spcBef>
                <a:spcPts val="0"/>
              </a:spcBef>
              <a:spcAft>
                <a:spcPts val="87"/>
              </a:spcAft>
              <a:defRPr/>
            </a:pPr>
            <a:r>
              <a:rPr lang="en-US" sz="1800">
                <a:solidFill>
                  <a:schemeClr val="accent2"/>
                </a:solidFill>
                <a:latin typeface="+mj-lt"/>
              </a:rPr>
              <a:t>Renew</a:t>
            </a:r>
          </a:p>
        </p:txBody>
      </p:sp>
      <p:sp>
        <p:nvSpPr>
          <p:cNvPr id="55" name="Text Placeholder 25">
            <a:extLst>
              <a:ext uri="{FF2B5EF4-FFF2-40B4-BE49-F238E27FC236}">
                <a16:creationId xmlns:a16="http://schemas.microsoft.com/office/drawing/2014/main" id="{FC2488B6-C9A9-A171-ADBB-898436879739}"/>
              </a:ext>
            </a:extLst>
          </p:cNvPr>
          <p:cNvSpPr txBox="1">
            <a:spLocks/>
          </p:cNvSpPr>
          <p:nvPr/>
        </p:nvSpPr>
        <p:spPr>
          <a:xfrm>
            <a:off x="8991600" y="3890848"/>
            <a:ext cx="2380884" cy="1231106"/>
          </a:xfrm>
          <a:prstGeom prst="rect">
            <a:avLst/>
          </a:prstGeom>
        </p:spPr>
        <p:txBody>
          <a:bodyPr wrap="square" lIns="0" tIns="0" rIns="0" bIns="0" anchor="t" anchorCtr="0">
            <a:sp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Segoe Sans Text"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35943"/>
            <a:r>
              <a:rPr lang="en-US" sz="1600"/>
              <a:t>existing </a:t>
            </a:r>
            <a:r>
              <a:rPr lang="en-US" sz="1600">
                <a:latin typeface="+mj-lt"/>
              </a:rPr>
              <a:t>Microsoft 365 </a:t>
            </a:r>
            <a:r>
              <a:rPr lang="en-US" sz="1600"/>
              <a:t>customers and grow revenue among customers ready for AI by attaching </a:t>
            </a:r>
            <a:r>
              <a:rPr lang="en-US" sz="1600">
                <a:latin typeface="+mj-lt"/>
              </a:rPr>
              <a:t>Copilot for Microsoft 365</a:t>
            </a:r>
          </a:p>
        </p:txBody>
      </p:sp>
      <p:sp>
        <p:nvSpPr>
          <p:cNvPr id="20" name="Rectangle: Rounded Corners 19">
            <a:hlinkClick r:id="rId6"/>
            <a:extLst>
              <a:ext uri="{FF2B5EF4-FFF2-40B4-BE49-F238E27FC236}">
                <a16:creationId xmlns:a16="http://schemas.microsoft.com/office/drawing/2014/main" id="{2422216B-A8EE-C274-F12B-3A80B59F2919}"/>
              </a:ext>
            </a:extLst>
          </p:cNvPr>
          <p:cNvSpPr/>
          <p:nvPr/>
        </p:nvSpPr>
        <p:spPr>
          <a:xfrm>
            <a:off x="669342" y="5753948"/>
            <a:ext cx="10810881" cy="408623"/>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r>
              <a:rPr lang="en-US" sz="1800">
                <a:solidFill>
                  <a:schemeClr val="bg1"/>
                </a:solidFill>
                <a:latin typeface="+mj-lt"/>
              </a:rPr>
              <a:t>Learn more in the FY25 CSP Partner Go-to-Market Playbook</a:t>
            </a:r>
            <a:endParaRPr lang="en-US" sz="1800">
              <a:solidFill>
                <a:schemeClr val="bg1"/>
              </a:solidFill>
            </a:endParaRPr>
          </a:p>
        </p:txBody>
      </p:sp>
    </p:spTree>
    <p:extLst>
      <p:ext uri="{BB962C8B-B14F-4D97-AF65-F5344CB8AC3E}">
        <p14:creationId xmlns:p14="http://schemas.microsoft.com/office/powerpoint/2010/main" val="39144699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CAD6869-8922-28E9-732C-A28974328DAB}"/>
              </a:ext>
              <a:ext uri="{C183D7F6-B498-43B3-948B-1728B52AA6E4}">
                <adec:decorative xmlns:adec="http://schemas.microsoft.com/office/drawing/2017/decorative" val="1"/>
              </a:ext>
            </a:extLst>
          </p:cNvPr>
          <p:cNvSpPr>
            <a:spLocks/>
          </p:cNvSpPr>
          <p:nvPr/>
        </p:nvSpPr>
        <p:spPr bwMode="auto">
          <a:xfrm>
            <a:off x="495300" y="584198"/>
            <a:ext cx="11201400" cy="5689602"/>
          </a:xfrm>
          <a:prstGeom prst="roundRect">
            <a:avLst>
              <a:gd name="adj" fmla="val 2175"/>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lIns="91440" tIns="201168" rIns="91440" bIns="45720" rtlCol="0" anchor="t">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ysClr val="windowText" lastClr="000000"/>
              </a:solidFill>
              <a:effectLst/>
              <a:uLnTx/>
              <a:uFillTx/>
              <a:latin typeface="Segoe Sans Text Semibold"/>
              <a:ea typeface="+mn-ea"/>
              <a:cs typeface="Segoe UI" pitchFamily="34" charset="0"/>
            </a:endParaRPr>
          </a:p>
        </p:txBody>
      </p:sp>
      <p:sp>
        <p:nvSpPr>
          <p:cNvPr id="18" name="Rectangle: Rounded Corners 17">
            <a:extLst>
              <a:ext uri="{FF2B5EF4-FFF2-40B4-BE49-F238E27FC236}">
                <a16:creationId xmlns:a16="http://schemas.microsoft.com/office/drawing/2014/main" id="{3C6E2B28-1C2F-42CF-0A61-100AEBAFAE22}"/>
              </a:ext>
              <a:ext uri="{C183D7F6-B498-43B3-948B-1728B52AA6E4}">
                <adec:decorative xmlns:adec="http://schemas.microsoft.com/office/drawing/2017/decorative" val="1"/>
              </a:ext>
            </a:extLst>
          </p:cNvPr>
          <p:cNvSpPr/>
          <p:nvPr/>
        </p:nvSpPr>
        <p:spPr>
          <a:xfrm>
            <a:off x="625198" y="736174"/>
            <a:ext cx="3734123" cy="5385652"/>
          </a:xfrm>
          <a:prstGeom prst="roundRect">
            <a:avLst>
              <a:gd name="adj" fmla="val 2638"/>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1800">
              <a:gradFill>
                <a:gsLst>
                  <a:gs pos="0">
                    <a:srgbClr val="FFFFFF"/>
                  </a:gs>
                  <a:gs pos="100000">
                    <a:srgbClr val="FFFFFF"/>
                  </a:gs>
                </a:gsLst>
                <a:lin ang="5400000" scaled="0"/>
              </a:gradFill>
              <a:latin typeface="Segoe UI"/>
              <a:cs typeface="Segoe UI" pitchFamily="34" charset="0"/>
            </a:endParaRPr>
          </a:p>
        </p:txBody>
      </p:sp>
      <p:sp>
        <p:nvSpPr>
          <p:cNvPr id="8" name="!!Rectangle: Rounded Corners 5">
            <a:extLst>
              <a:ext uri="{FF2B5EF4-FFF2-40B4-BE49-F238E27FC236}">
                <a16:creationId xmlns:a16="http://schemas.microsoft.com/office/drawing/2014/main" id="{7088FF79-901B-6E73-4AD0-71AD99AD0E49}"/>
              </a:ext>
              <a:ext uri="{C183D7F6-B498-43B3-948B-1728B52AA6E4}">
                <adec:decorative xmlns:adec="http://schemas.microsoft.com/office/drawing/2017/decorative" val="1"/>
              </a:ext>
            </a:extLst>
          </p:cNvPr>
          <p:cNvSpPr>
            <a:spLocks/>
          </p:cNvSpPr>
          <p:nvPr/>
        </p:nvSpPr>
        <p:spPr>
          <a:xfrm>
            <a:off x="4494882" y="736174"/>
            <a:ext cx="7076403" cy="5385652"/>
          </a:xfrm>
          <a:prstGeom prst="roundRect">
            <a:avLst>
              <a:gd name="adj" fmla="val 2046"/>
            </a:avLst>
          </a:prstGeom>
          <a:solidFill>
            <a:schemeClr val="bg1"/>
          </a:soli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grpSp>
        <p:nvGrpSpPr>
          <p:cNvPr id="13" name="Group 12">
            <a:extLst>
              <a:ext uri="{FF2B5EF4-FFF2-40B4-BE49-F238E27FC236}">
                <a16:creationId xmlns:a16="http://schemas.microsoft.com/office/drawing/2014/main" id="{FC56BDDF-4186-9B93-5329-CD0C9DDED10C}"/>
              </a:ext>
              <a:ext uri="{C183D7F6-B498-43B3-948B-1728B52AA6E4}">
                <adec:decorative xmlns:adec="http://schemas.microsoft.com/office/drawing/2017/decorative" val="1"/>
              </a:ext>
            </a:extLst>
          </p:cNvPr>
          <p:cNvGrpSpPr>
            <a:grpSpLocks/>
          </p:cNvGrpSpPr>
          <p:nvPr/>
        </p:nvGrpSpPr>
        <p:grpSpPr>
          <a:xfrm>
            <a:off x="7677825" y="5022062"/>
            <a:ext cx="597218" cy="597218"/>
            <a:chOff x="1282773" y="1308100"/>
            <a:chExt cx="2149566" cy="2149566"/>
          </a:xfrm>
        </p:grpSpPr>
        <p:grpSp>
          <p:nvGrpSpPr>
            <p:cNvPr id="14" name="Group 13">
              <a:extLst>
                <a:ext uri="{FF2B5EF4-FFF2-40B4-BE49-F238E27FC236}">
                  <a16:creationId xmlns:a16="http://schemas.microsoft.com/office/drawing/2014/main" id="{784A8970-75B2-CD8F-19EC-A23964BD26DB}"/>
                </a:ext>
                <a:ext uri="{C183D7F6-B498-43B3-948B-1728B52AA6E4}">
                  <adec:decorative xmlns:adec="http://schemas.microsoft.com/office/drawing/2017/decorative" val="1"/>
                </a:ext>
              </a:extLst>
            </p:cNvPr>
            <p:cNvGrpSpPr/>
            <p:nvPr/>
          </p:nvGrpSpPr>
          <p:grpSpPr>
            <a:xfrm>
              <a:off x="1282773" y="1308100"/>
              <a:ext cx="2149566" cy="2149566"/>
              <a:chOff x="1282773" y="1308100"/>
              <a:chExt cx="2149566" cy="2149566"/>
            </a:xfrm>
          </p:grpSpPr>
          <p:sp>
            <p:nvSpPr>
              <p:cNvPr id="16" name="Oval 15">
                <a:extLst>
                  <a:ext uri="{FF2B5EF4-FFF2-40B4-BE49-F238E27FC236}">
                    <a16:creationId xmlns:a16="http://schemas.microsoft.com/office/drawing/2014/main" id="{939000FA-C604-8980-1C64-42E54D808F34}"/>
                  </a:ext>
                </a:extLst>
              </p:cNvPr>
              <p:cNvSpPr/>
              <p:nvPr/>
            </p:nvSpPr>
            <p:spPr>
              <a:xfrm>
                <a:off x="1282773"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Oval 45_1">
                <a:extLst>
                  <a:ext uri="{FF2B5EF4-FFF2-40B4-BE49-F238E27FC236}">
                    <a16:creationId xmlns:a16="http://schemas.microsoft.com/office/drawing/2014/main" id="{DD3071EC-2686-4887-F559-AEEC7C7179A4}"/>
                  </a:ext>
                </a:extLst>
              </p:cNvPr>
              <p:cNvSpPr/>
              <p:nvPr/>
            </p:nvSpPr>
            <p:spPr>
              <a:xfrm>
                <a:off x="1355889"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5" name="Oval 34_1">
              <a:extLst>
                <a:ext uri="{FF2B5EF4-FFF2-40B4-BE49-F238E27FC236}">
                  <a16:creationId xmlns:a16="http://schemas.microsoft.com/office/drawing/2014/main" id="{30A9FFF2-ADE8-4445-1AE8-25304B947523}"/>
                </a:ext>
                <a:ext uri="{C183D7F6-B498-43B3-948B-1728B52AA6E4}">
                  <adec:decorative xmlns:adec="http://schemas.microsoft.com/office/drawing/2017/decorative" val="1"/>
                </a:ext>
              </a:extLst>
            </p:cNvPr>
            <p:cNvSpPr>
              <a:spLocks/>
            </p:cNvSpPr>
            <p:nvPr/>
          </p:nvSpPr>
          <p:spPr bwMode="auto">
            <a:xfrm>
              <a:off x="1451034" y="1457372"/>
              <a:ext cx="1851023" cy="1851023"/>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355" name="Rectangle: Rounded Corners 10">
            <a:extLst>
              <a:ext uri="{FF2B5EF4-FFF2-40B4-BE49-F238E27FC236}">
                <a16:creationId xmlns:a16="http://schemas.microsoft.com/office/drawing/2014/main" id="{C8D35CB7-65D6-AE19-8F34-589BBDE0C8CD}"/>
              </a:ext>
              <a:ext uri="{C183D7F6-B498-43B3-948B-1728B52AA6E4}">
                <adec:decorative xmlns:adec="http://schemas.microsoft.com/office/drawing/2017/decorative" val="1"/>
              </a:ext>
            </a:extLst>
          </p:cNvPr>
          <p:cNvSpPr/>
          <p:nvPr/>
        </p:nvSpPr>
        <p:spPr bwMode="auto">
          <a:xfrm>
            <a:off x="8952804" y="1229518"/>
            <a:ext cx="1442490" cy="4385550"/>
          </a:xfrm>
          <a:prstGeom prst="roundRect">
            <a:avLst>
              <a:gd name="adj" fmla="val 4607"/>
            </a:avLst>
          </a:prstGeom>
          <a:solidFill>
            <a:schemeClr val="bg2"/>
          </a:solidFill>
          <a:ln>
            <a:solidFill>
              <a:schemeClr val="bg2">
                <a:lumMod val="95000"/>
              </a:schemeClr>
            </a:solidFill>
            <a:headEnd type="none" w="med" len="med"/>
            <a:tailEnd type="none" w="med" len="med"/>
          </a:ln>
          <a:effectLst>
            <a:outerShdw blurRad="584200" dist="254000" dir="4800000" sx="85000" sy="85000" algn="tl" rotWithShape="0">
              <a:prstClr val="black">
                <a:alpha val="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691" tIns="99753" rIns="124691" bIns="99753" numCol="1" spcCol="0" rtlCol="0" fromWordArt="0" anchor="ctr" anchorCtr="0" forceAA="0" compatLnSpc="1">
            <a:prstTxWarp prst="textNoShape">
              <a:avLst/>
            </a:prstTxWarp>
            <a:noAutofit/>
          </a:bodyPr>
          <a:lstStyle/>
          <a:p>
            <a:pPr algn="ctr" defTabSz="623438"/>
            <a:endParaRPr lang="en-US" sz="1909" b="1">
              <a:ln w="3175">
                <a:noFill/>
              </a:ln>
              <a:gradFill flip="none" rotWithShape="1">
                <a:gsLst>
                  <a:gs pos="0">
                    <a:srgbClr val="002060"/>
                  </a:gs>
                  <a:gs pos="100000">
                    <a:srgbClr val="C03BC4"/>
                  </a:gs>
                </a:gsLst>
                <a:lin ang="0" scaled="1"/>
                <a:tileRect/>
              </a:gradFill>
              <a:latin typeface="Segoe Sans Display Semibold"/>
              <a:ea typeface="+mj-lt"/>
              <a:cs typeface="Segoe Sans Small Thin" pitchFamily="2" charset="0"/>
            </a:endParaRPr>
          </a:p>
        </p:txBody>
      </p:sp>
      <p:sp>
        <p:nvSpPr>
          <p:cNvPr id="3" name="Title 2">
            <a:extLst>
              <a:ext uri="{FF2B5EF4-FFF2-40B4-BE49-F238E27FC236}">
                <a16:creationId xmlns:a16="http://schemas.microsoft.com/office/drawing/2014/main" id="{0A380A5D-746A-4EB0-B5CC-D692FB0B0F15}"/>
              </a:ext>
            </a:extLst>
          </p:cNvPr>
          <p:cNvSpPr>
            <a:spLocks noGrp="1"/>
          </p:cNvSpPr>
          <p:nvPr>
            <p:ph type="title"/>
          </p:nvPr>
        </p:nvSpPr>
        <p:spPr>
          <a:xfrm>
            <a:off x="825501" y="2444115"/>
            <a:ext cx="3117290" cy="1969770"/>
          </a:xfrm>
        </p:spPr>
        <p:txBody>
          <a:bodyPr wrap="square">
            <a:spAutoFit/>
          </a:bodyPr>
          <a:lstStyle/>
          <a:p>
            <a:pPr defTabSz="914225">
              <a:lnSpc>
                <a:spcPct val="100000"/>
              </a:lnSpc>
              <a:spcBef>
                <a:spcPts val="0"/>
              </a:spcBef>
              <a:defRPr/>
            </a:pPr>
            <a:r>
              <a:rPr lang="en-US" spc="-49">
                <a:ln w="3175">
                  <a:noFill/>
                </a:ln>
                <a:solidFill>
                  <a:schemeClr val="accent2"/>
                </a:solidFill>
                <a:ea typeface="+mj-lt"/>
                <a:cs typeface="Segoe UI Semibold"/>
              </a:rPr>
              <a:t>Additional revenue and profitability potential</a:t>
            </a:r>
          </a:p>
        </p:txBody>
      </p:sp>
      <p:sp>
        <p:nvSpPr>
          <p:cNvPr id="4" name="Speech Bubble: Rectangle with Corners Rounded 3">
            <a:extLst>
              <a:ext uri="{FF2B5EF4-FFF2-40B4-BE49-F238E27FC236}">
                <a16:creationId xmlns:a16="http://schemas.microsoft.com/office/drawing/2014/main" id="{1A399147-0751-3F0D-54A6-4616D0D4FAD0}"/>
              </a:ext>
            </a:extLst>
          </p:cNvPr>
          <p:cNvSpPr/>
          <p:nvPr/>
        </p:nvSpPr>
        <p:spPr bwMode="auto">
          <a:xfrm>
            <a:off x="4593285" y="3060068"/>
            <a:ext cx="960177" cy="867614"/>
          </a:xfrm>
          <a:prstGeom prst="roundRect">
            <a:avLst>
              <a:gd name="adj" fmla="val 7931"/>
            </a:avLst>
          </a:prstGeom>
          <a:solidFill>
            <a:schemeClr val="accent2">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defTabSz="397442"/>
            <a:r>
              <a:rPr lang="en-US" sz="800">
                <a:solidFill>
                  <a:srgbClr val="1A1A1A"/>
                </a:solidFill>
                <a:latin typeface="+mj-lt"/>
              </a:rPr>
              <a:t>Partner services opportunity with Business Premium 2-3x license price</a:t>
            </a:r>
          </a:p>
        </p:txBody>
      </p:sp>
      <p:sp>
        <p:nvSpPr>
          <p:cNvPr id="64" name="Bent Arrow 63" descr="line connecting to">
            <a:extLst>
              <a:ext uri="{FF2B5EF4-FFF2-40B4-BE49-F238E27FC236}">
                <a16:creationId xmlns:a16="http://schemas.microsoft.com/office/drawing/2014/main" id="{324C27EF-089A-D634-AFA5-507C0E25684D}"/>
              </a:ext>
              <a:ext uri="{C183D7F6-B498-43B3-948B-1728B52AA6E4}">
                <adec:decorative xmlns:adec="http://schemas.microsoft.com/office/drawing/2017/decorative" val="0"/>
              </a:ext>
            </a:extLst>
          </p:cNvPr>
          <p:cNvSpPr/>
          <p:nvPr/>
        </p:nvSpPr>
        <p:spPr bwMode="auto">
          <a:xfrm rot="10800000" flipH="1" flipV="1">
            <a:off x="5055643" y="2871910"/>
            <a:ext cx="670666" cy="185575"/>
          </a:xfrm>
          <a:prstGeom prst="bentArrow">
            <a:avLst>
              <a:gd name="adj1" fmla="val 25000"/>
              <a:gd name="adj2" fmla="val 0"/>
              <a:gd name="adj3" fmla="val 0"/>
              <a:gd name="adj4" fmla="val 48220"/>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129" name="Rectangle: Rounded Corners 5">
            <a:extLst>
              <a:ext uri="{FF2B5EF4-FFF2-40B4-BE49-F238E27FC236}">
                <a16:creationId xmlns:a16="http://schemas.microsoft.com/office/drawing/2014/main" id="{FD3DFA92-DAB9-3B13-1493-C392256EE747}"/>
              </a:ext>
            </a:extLst>
          </p:cNvPr>
          <p:cNvSpPr/>
          <p:nvPr/>
        </p:nvSpPr>
        <p:spPr bwMode="auto">
          <a:xfrm>
            <a:off x="5726309" y="1287322"/>
            <a:ext cx="1273756" cy="371308"/>
          </a:xfrm>
          <a:prstGeom prst="roundRect">
            <a:avLst>
              <a:gd name="adj" fmla="val 27111"/>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Teams Phone</a:t>
            </a:r>
          </a:p>
        </p:txBody>
      </p:sp>
      <p:sp>
        <p:nvSpPr>
          <p:cNvPr id="160" name="Rectangle: Rounded Corners 6">
            <a:extLst>
              <a:ext uri="{FF2B5EF4-FFF2-40B4-BE49-F238E27FC236}">
                <a16:creationId xmlns:a16="http://schemas.microsoft.com/office/drawing/2014/main" id="{972212E4-B6FE-F896-FB7F-ACA97FD5326A}"/>
              </a:ext>
            </a:extLst>
          </p:cNvPr>
          <p:cNvSpPr/>
          <p:nvPr/>
        </p:nvSpPr>
        <p:spPr bwMode="auto">
          <a:xfrm>
            <a:off x="5726309" y="1735619"/>
            <a:ext cx="1273756" cy="371308"/>
          </a:xfrm>
          <a:prstGeom prst="roundRect">
            <a:avLst>
              <a:gd name="adj" fmla="val 21696"/>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Teams Meeting room</a:t>
            </a:r>
          </a:p>
        </p:txBody>
      </p:sp>
      <p:sp>
        <p:nvSpPr>
          <p:cNvPr id="190" name="Rectangle: Rounded Corners 7">
            <a:extLst>
              <a:ext uri="{FF2B5EF4-FFF2-40B4-BE49-F238E27FC236}">
                <a16:creationId xmlns:a16="http://schemas.microsoft.com/office/drawing/2014/main" id="{0651907D-9E13-975A-7A16-269DF79647B2}"/>
              </a:ext>
            </a:extLst>
          </p:cNvPr>
          <p:cNvSpPr/>
          <p:nvPr/>
        </p:nvSpPr>
        <p:spPr bwMode="auto">
          <a:xfrm>
            <a:off x="5726309" y="2183917"/>
            <a:ext cx="1273756" cy="371308"/>
          </a:xfrm>
          <a:prstGeom prst="roundRect">
            <a:avLst>
              <a:gd name="adj" fmla="val 24212"/>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Endpoint MDR/SOC </a:t>
            </a:r>
          </a:p>
        </p:txBody>
      </p:sp>
      <p:sp>
        <p:nvSpPr>
          <p:cNvPr id="219" name="Rectangle: Rounded Corners 8">
            <a:extLst>
              <a:ext uri="{FF2B5EF4-FFF2-40B4-BE49-F238E27FC236}">
                <a16:creationId xmlns:a16="http://schemas.microsoft.com/office/drawing/2014/main" id="{854927A1-E06A-5AC5-32F1-7F07E688C5A1}"/>
              </a:ext>
            </a:extLst>
          </p:cNvPr>
          <p:cNvSpPr/>
          <p:nvPr/>
        </p:nvSpPr>
        <p:spPr bwMode="auto">
          <a:xfrm>
            <a:off x="5726309" y="2632214"/>
            <a:ext cx="1273756" cy="466364"/>
          </a:xfrm>
          <a:prstGeom prst="roundRect">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NIST/CIS security frameworks standardization </a:t>
            </a:r>
          </a:p>
        </p:txBody>
      </p:sp>
      <p:sp>
        <p:nvSpPr>
          <p:cNvPr id="247" name="Rectangle: Rounded Corners 9">
            <a:extLst>
              <a:ext uri="{FF2B5EF4-FFF2-40B4-BE49-F238E27FC236}">
                <a16:creationId xmlns:a16="http://schemas.microsoft.com/office/drawing/2014/main" id="{A17E5289-C41D-E94A-FE77-699F8F4E7026}"/>
              </a:ext>
            </a:extLst>
          </p:cNvPr>
          <p:cNvSpPr/>
          <p:nvPr/>
        </p:nvSpPr>
        <p:spPr bwMode="auto">
          <a:xfrm>
            <a:off x="5726309" y="3175568"/>
            <a:ext cx="1273756" cy="371308"/>
          </a:xfrm>
          <a:prstGeom prst="roundRect">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Risk assessment</a:t>
            </a:r>
            <a:br>
              <a:rPr lang="en-US" sz="800">
                <a:solidFill>
                  <a:prstClr val="black"/>
                </a:solidFill>
                <a:cs typeface="Segoe UI"/>
              </a:rPr>
            </a:br>
            <a:r>
              <a:rPr lang="en-US" sz="800">
                <a:solidFill>
                  <a:prstClr val="black"/>
                </a:solidFill>
                <a:cs typeface="Segoe UI"/>
              </a:rPr>
              <a:t>with secure score</a:t>
            </a:r>
          </a:p>
        </p:txBody>
      </p:sp>
      <p:sp>
        <p:nvSpPr>
          <p:cNvPr id="274" name="Rectangle: Rounded Corners 10">
            <a:extLst>
              <a:ext uri="{FF2B5EF4-FFF2-40B4-BE49-F238E27FC236}">
                <a16:creationId xmlns:a16="http://schemas.microsoft.com/office/drawing/2014/main" id="{0B094792-AE4C-A029-5F1C-BEAF333A1343}"/>
              </a:ext>
            </a:extLst>
          </p:cNvPr>
          <p:cNvSpPr/>
          <p:nvPr/>
        </p:nvSpPr>
        <p:spPr bwMode="auto">
          <a:xfrm>
            <a:off x="5726309" y="3623865"/>
            <a:ext cx="1273756" cy="466364"/>
          </a:xfrm>
          <a:prstGeom prst="roundRect">
            <a:avLst>
              <a:gd name="adj" fmla="val 9839"/>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Onboarding services </a:t>
            </a:r>
            <a:br>
              <a:rPr lang="en-US" sz="800">
                <a:solidFill>
                  <a:prstClr val="black"/>
                </a:solidFill>
                <a:cs typeface="Segoe UI"/>
              </a:rPr>
            </a:br>
            <a:r>
              <a:rPr lang="en-US" sz="800">
                <a:solidFill>
                  <a:prstClr val="black"/>
                </a:solidFill>
                <a:cs typeface="Segoe UI"/>
              </a:rPr>
              <a:t>(email, endpoint, identity, remote access, etc.)</a:t>
            </a:r>
          </a:p>
        </p:txBody>
      </p:sp>
      <p:sp>
        <p:nvSpPr>
          <p:cNvPr id="300" name="Rectangle: Rounded Corners 11">
            <a:extLst>
              <a:ext uri="{FF2B5EF4-FFF2-40B4-BE49-F238E27FC236}">
                <a16:creationId xmlns:a16="http://schemas.microsoft.com/office/drawing/2014/main" id="{27E3EEEF-0671-FD35-2DBE-4FA62651B928}"/>
              </a:ext>
            </a:extLst>
          </p:cNvPr>
          <p:cNvSpPr/>
          <p:nvPr/>
        </p:nvSpPr>
        <p:spPr bwMode="auto">
          <a:xfrm>
            <a:off x="5726309" y="4167218"/>
            <a:ext cx="1273756" cy="371308"/>
          </a:xfrm>
          <a:prstGeom prst="roundRect">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Device lifecycle management </a:t>
            </a:r>
          </a:p>
        </p:txBody>
      </p:sp>
      <p:sp>
        <p:nvSpPr>
          <p:cNvPr id="301" name="Rectangle: Rounded Corners 12">
            <a:extLst>
              <a:ext uri="{FF2B5EF4-FFF2-40B4-BE49-F238E27FC236}">
                <a16:creationId xmlns:a16="http://schemas.microsoft.com/office/drawing/2014/main" id="{E996E720-493D-1986-427E-C5EC89A79612}"/>
              </a:ext>
            </a:extLst>
          </p:cNvPr>
          <p:cNvSpPr/>
          <p:nvPr/>
        </p:nvSpPr>
        <p:spPr bwMode="auto">
          <a:xfrm>
            <a:off x="5726309" y="4615515"/>
            <a:ext cx="1273756" cy="371308"/>
          </a:xfrm>
          <a:prstGeom prst="roundRect">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Support </a:t>
            </a:r>
          </a:p>
        </p:txBody>
      </p:sp>
      <p:sp>
        <p:nvSpPr>
          <p:cNvPr id="348" name="Rectangle: Rounded Corners 13">
            <a:extLst>
              <a:ext uri="{FF2B5EF4-FFF2-40B4-BE49-F238E27FC236}">
                <a16:creationId xmlns:a16="http://schemas.microsoft.com/office/drawing/2014/main" id="{3D2780A1-8B18-C627-CD5B-BB50C05789D2}"/>
              </a:ext>
            </a:extLst>
          </p:cNvPr>
          <p:cNvSpPr/>
          <p:nvPr/>
        </p:nvSpPr>
        <p:spPr bwMode="auto">
          <a:xfrm>
            <a:off x="5726309" y="5026276"/>
            <a:ext cx="1273756" cy="588792"/>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00">
                <a:solidFill>
                  <a:srgbClr val="FFFFFF"/>
                </a:solidFill>
                <a:latin typeface="+mj-lt"/>
                <a:ea typeface="+mj-ea"/>
                <a:cs typeface="+mj-cs"/>
              </a:rPr>
              <a:t>Microsoft 365 </a:t>
            </a:r>
            <a:br>
              <a:rPr lang="en-US" sz="1000">
                <a:solidFill>
                  <a:srgbClr val="FFFFFF"/>
                </a:solidFill>
                <a:latin typeface="+mj-lt"/>
                <a:ea typeface="+mj-ea"/>
                <a:cs typeface="+mj-cs"/>
              </a:rPr>
            </a:br>
            <a:r>
              <a:rPr lang="en-US" sz="1000">
                <a:solidFill>
                  <a:srgbClr val="FFFFFF"/>
                </a:solidFill>
                <a:latin typeface="+mj-lt"/>
                <a:ea typeface="+mj-ea"/>
                <a:cs typeface="+mj-cs"/>
              </a:rPr>
              <a:t>Business Premium </a:t>
            </a:r>
            <a:br>
              <a:rPr lang="en-US" sz="1000">
                <a:solidFill>
                  <a:srgbClr val="FFFFFF"/>
                </a:solidFill>
                <a:latin typeface="+mj-lt"/>
                <a:ea typeface="+mj-ea"/>
                <a:cs typeface="+mj-cs"/>
              </a:rPr>
            </a:br>
            <a:r>
              <a:rPr lang="en-US" sz="1000">
                <a:solidFill>
                  <a:srgbClr val="FFFFFF"/>
                </a:solidFill>
                <a:latin typeface="+mj-lt"/>
                <a:ea typeface="+mj-ea"/>
                <a:cs typeface="+mj-cs"/>
              </a:rPr>
              <a:t>standard services</a:t>
            </a:r>
          </a:p>
        </p:txBody>
      </p:sp>
      <p:sp>
        <p:nvSpPr>
          <p:cNvPr id="325" name="Right Brace 324" descr="a bracket including 'Teams Phone, Teams Meeting room, Endpoint MDR/SOC, NIST/CIS security frameworks standardization, Risk assessment&#10;w/ secure score, Onboarding services &#10;(email, endpoint, identity, remote access, etc.), Device lifecycle management, Support' showing that it belongs to">
            <a:extLst>
              <a:ext uri="{FF2B5EF4-FFF2-40B4-BE49-F238E27FC236}">
                <a16:creationId xmlns:a16="http://schemas.microsoft.com/office/drawing/2014/main" id="{AE73EC14-30E3-9F8E-E15F-355103E004DC}"/>
              </a:ext>
              <a:ext uri="{C183D7F6-B498-43B3-948B-1728B52AA6E4}">
                <adec:decorative xmlns:adec="http://schemas.microsoft.com/office/drawing/2017/decorative" val="0"/>
              </a:ext>
            </a:extLst>
          </p:cNvPr>
          <p:cNvSpPr>
            <a:spLocks/>
          </p:cNvSpPr>
          <p:nvPr/>
        </p:nvSpPr>
        <p:spPr>
          <a:xfrm>
            <a:off x="7053088" y="1287322"/>
            <a:ext cx="93944" cy="3699500"/>
          </a:xfrm>
          <a:prstGeom prst="rightBrace">
            <a:avLst>
              <a:gd name="adj1" fmla="val 53751"/>
              <a:gd name="adj2" fmla="val 50000"/>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349" name="Right Brace 348">
            <a:extLst>
              <a:ext uri="{FF2B5EF4-FFF2-40B4-BE49-F238E27FC236}">
                <a16:creationId xmlns:a16="http://schemas.microsoft.com/office/drawing/2014/main" id="{BE56E00C-EC70-7198-621A-5913EEA784F4}"/>
              </a:ext>
              <a:ext uri="{C183D7F6-B498-43B3-948B-1728B52AA6E4}">
                <adec:decorative xmlns:adec="http://schemas.microsoft.com/office/drawing/2017/decorative" val="1"/>
              </a:ext>
            </a:extLst>
          </p:cNvPr>
          <p:cNvSpPr>
            <a:spLocks/>
          </p:cNvSpPr>
          <p:nvPr/>
        </p:nvSpPr>
        <p:spPr>
          <a:xfrm>
            <a:off x="7053088" y="5026276"/>
            <a:ext cx="93944" cy="588792"/>
          </a:xfrm>
          <a:prstGeom prst="rightBrace">
            <a:avLst>
              <a:gd name="adj1" fmla="val 48133"/>
              <a:gd name="adj2" fmla="val 50000"/>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326" name="TextBox 325">
            <a:extLst>
              <a:ext uri="{FF2B5EF4-FFF2-40B4-BE49-F238E27FC236}">
                <a16:creationId xmlns:a16="http://schemas.microsoft.com/office/drawing/2014/main" id="{6F915D73-55DC-6CB8-EC3A-EDAF2134DF1A}"/>
              </a:ext>
            </a:extLst>
          </p:cNvPr>
          <p:cNvSpPr txBox="1"/>
          <p:nvPr/>
        </p:nvSpPr>
        <p:spPr>
          <a:xfrm>
            <a:off x="7260349" y="2984577"/>
            <a:ext cx="1189042" cy="307777"/>
          </a:xfrm>
          <a:prstGeom prst="rect">
            <a:avLst/>
          </a:prstGeom>
          <a:noFill/>
        </p:spPr>
        <p:txBody>
          <a:bodyPr wrap="square" lIns="0" tIns="0" rIns="0" bIns="0" rtlCol="0" anchor="ctr" anchorCtr="0">
            <a:spAutoFit/>
          </a:bodyPr>
          <a:lstStyle/>
          <a:p>
            <a:pPr defTabSz="635759" fontAlgn="base">
              <a:spcBef>
                <a:spcPct val="0"/>
              </a:spcBef>
              <a:spcAft>
                <a:spcPct val="0"/>
              </a:spcAft>
              <a:defRPr/>
            </a:pPr>
            <a:r>
              <a:rPr lang="en-US" sz="1000">
                <a:solidFill>
                  <a:srgbClr val="454142"/>
                </a:solidFill>
                <a:cs typeface="Segoe UI" pitchFamily="34" charset="0"/>
              </a:rPr>
              <a:t>Business Premium managed services</a:t>
            </a:r>
          </a:p>
        </p:txBody>
      </p:sp>
      <p:grpSp>
        <p:nvGrpSpPr>
          <p:cNvPr id="352" name="Graphic 61" descr="Plus">
            <a:extLst>
              <a:ext uri="{FF2B5EF4-FFF2-40B4-BE49-F238E27FC236}">
                <a16:creationId xmlns:a16="http://schemas.microsoft.com/office/drawing/2014/main" id="{709F5416-E066-5CA3-7383-18C3A06D0A4F}"/>
              </a:ext>
            </a:extLst>
          </p:cNvPr>
          <p:cNvGrpSpPr/>
          <p:nvPr/>
        </p:nvGrpSpPr>
        <p:grpSpPr>
          <a:xfrm>
            <a:off x="7801141" y="5145381"/>
            <a:ext cx="350587" cy="350580"/>
            <a:chOff x="3310452" y="8176486"/>
            <a:chExt cx="292686" cy="292684"/>
          </a:xfrm>
          <a:solidFill>
            <a:schemeClr val="bg1"/>
          </a:solidFill>
        </p:grpSpPr>
        <p:sp>
          <p:nvSpPr>
            <p:cNvPr id="353" name="Rectangle: Rounded Corners 7">
              <a:extLst>
                <a:ext uri="{FF2B5EF4-FFF2-40B4-BE49-F238E27FC236}">
                  <a16:creationId xmlns:a16="http://schemas.microsoft.com/office/drawing/2014/main" id="{070987FD-F152-5764-EEC2-5CC5B772ACE0}"/>
                </a:ext>
              </a:extLst>
            </p:cNvPr>
            <p:cNvSpPr/>
            <p:nvPr/>
          </p:nvSpPr>
          <p:spPr>
            <a:xfrm>
              <a:off x="3419721" y="8176486"/>
              <a:ext cx="70244" cy="292684"/>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rgbClr val="FFFFFF"/>
                </a:solidFill>
                <a:latin typeface="+mj-lt"/>
                <a:ea typeface="+mj-ea"/>
                <a:cs typeface="+mj-cs"/>
              </a:endParaRPr>
            </a:p>
          </p:txBody>
        </p:sp>
        <p:sp>
          <p:nvSpPr>
            <p:cNvPr id="354" name="Rectangle: Rounded Corners 8">
              <a:extLst>
                <a:ext uri="{FF2B5EF4-FFF2-40B4-BE49-F238E27FC236}">
                  <a16:creationId xmlns:a16="http://schemas.microsoft.com/office/drawing/2014/main" id="{154336AD-5374-3C26-79C7-4F358D10104F}"/>
                </a:ext>
              </a:extLst>
            </p:cNvPr>
            <p:cNvSpPr/>
            <p:nvPr/>
          </p:nvSpPr>
          <p:spPr>
            <a:xfrm>
              <a:off x="3310452" y="8285754"/>
              <a:ext cx="292686" cy="74146"/>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rgbClr val="FFFFFF"/>
                </a:solidFill>
                <a:latin typeface="+mj-lt"/>
                <a:ea typeface="+mj-ea"/>
                <a:cs typeface="+mj-cs"/>
              </a:endParaRPr>
            </a:p>
          </p:txBody>
        </p:sp>
      </p:grpSp>
      <p:sp>
        <p:nvSpPr>
          <p:cNvPr id="369" name="Rectangle: Rounded Corners 15">
            <a:extLst>
              <a:ext uri="{FF2B5EF4-FFF2-40B4-BE49-F238E27FC236}">
                <a16:creationId xmlns:a16="http://schemas.microsoft.com/office/drawing/2014/main" id="{160C6685-3BCE-2EAE-9D71-C5656BC15227}"/>
              </a:ext>
            </a:extLst>
          </p:cNvPr>
          <p:cNvSpPr/>
          <p:nvPr/>
        </p:nvSpPr>
        <p:spPr bwMode="auto">
          <a:xfrm>
            <a:off x="9054385" y="1306194"/>
            <a:ext cx="1239328" cy="401566"/>
          </a:xfrm>
          <a:prstGeom prst="roundRect">
            <a:avLst>
              <a:gd name="adj" fmla="val 10728"/>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Extensions with</a:t>
            </a:r>
            <a:br>
              <a:rPr lang="en-US" sz="800">
                <a:solidFill>
                  <a:prstClr val="black"/>
                </a:solidFill>
                <a:cs typeface="Segoe UI"/>
              </a:rPr>
            </a:br>
            <a:r>
              <a:rPr lang="en-US" sz="800">
                <a:solidFill>
                  <a:prstClr val="black"/>
                </a:solidFill>
                <a:cs typeface="Segoe UI"/>
              </a:rPr>
              <a:t>Copilot Studio</a:t>
            </a:r>
          </a:p>
        </p:txBody>
      </p:sp>
      <p:sp>
        <p:nvSpPr>
          <p:cNvPr id="370" name="Rectangle: Rounded Corners 104">
            <a:extLst>
              <a:ext uri="{FF2B5EF4-FFF2-40B4-BE49-F238E27FC236}">
                <a16:creationId xmlns:a16="http://schemas.microsoft.com/office/drawing/2014/main" id="{11228677-393C-A76C-F3A1-BC253ECEB1D7}"/>
              </a:ext>
            </a:extLst>
          </p:cNvPr>
          <p:cNvSpPr/>
          <p:nvPr/>
        </p:nvSpPr>
        <p:spPr bwMode="auto">
          <a:xfrm>
            <a:off x="9054385" y="1763287"/>
            <a:ext cx="1239328" cy="401566"/>
          </a:xfrm>
          <a:prstGeom prst="roundRect">
            <a:avLst>
              <a:gd name="adj" fmla="val 10728"/>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Copilot for M365 </a:t>
            </a:r>
            <a:br>
              <a:rPr lang="en-US" sz="800">
                <a:solidFill>
                  <a:prstClr val="black"/>
                </a:solidFill>
                <a:cs typeface="Segoe UI"/>
              </a:rPr>
            </a:br>
            <a:r>
              <a:rPr lang="en-US" sz="800">
                <a:solidFill>
                  <a:prstClr val="black"/>
                </a:solidFill>
                <a:cs typeface="Segoe UI"/>
              </a:rPr>
              <a:t>user adoption and training</a:t>
            </a:r>
          </a:p>
        </p:txBody>
      </p:sp>
      <p:sp>
        <p:nvSpPr>
          <p:cNvPr id="371" name="Rectangle: Rounded Corners 105">
            <a:extLst>
              <a:ext uri="{FF2B5EF4-FFF2-40B4-BE49-F238E27FC236}">
                <a16:creationId xmlns:a16="http://schemas.microsoft.com/office/drawing/2014/main" id="{AE298DEE-A8E2-1AFC-95A8-58B8F30E493B}"/>
              </a:ext>
            </a:extLst>
          </p:cNvPr>
          <p:cNvSpPr/>
          <p:nvPr/>
        </p:nvSpPr>
        <p:spPr bwMode="auto">
          <a:xfrm>
            <a:off x="9054385" y="2220380"/>
            <a:ext cx="1239328" cy="408908"/>
          </a:xfrm>
          <a:prstGeom prst="roundRect">
            <a:avLst>
              <a:gd name="adj" fmla="val 12708"/>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Microsoft Copilot for </a:t>
            </a:r>
            <a:br>
              <a:rPr lang="en-US" sz="800">
                <a:solidFill>
                  <a:prstClr val="black"/>
                </a:solidFill>
                <a:cs typeface="Segoe UI"/>
              </a:rPr>
            </a:br>
            <a:r>
              <a:rPr lang="en-US" sz="800">
                <a:solidFill>
                  <a:prstClr val="black"/>
                </a:solidFill>
                <a:cs typeface="Segoe UI"/>
              </a:rPr>
              <a:t>M365 deployment</a:t>
            </a:r>
          </a:p>
        </p:txBody>
      </p:sp>
      <p:sp>
        <p:nvSpPr>
          <p:cNvPr id="372" name="Rectangle: Rounded Corners 106">
            <a:extLst>
              <a:ext uri="{FF2B5EF4-FFF2-40B4-BE49-F238E27FC236}">
                <a16:creationId xmlns:a16="http://schemas.microsoft.com/office/drawing/2014/main" id="{60299FD9-C8B9-57A3-8979-1750DF7A95CE}"/>
              </a:ext>
            </a:extLst>
          </p:cNvPr>
          <p:cNvSpPr/>
          <p:nvPr/>
        </p:nvSpPr>
        <p:spPr bwMode="auto">
          <a:xfrm>
            <a:off x="9054385" y="2684815"/>
            <a:ext cx="1239328" cy="408908"/>
          </a:xfrm>
          <a:prstGeom prst="roundRect">
            <a:avLst>
              <a:gd name="adj" fmla="val 12708"/>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Microsoft Copilot </a:t>
            </a:r>
            <a:br>
              <a:rPr lang="en-US" sz="800">
                <a:solidFill>
                  <a:prstClr val="black"/>
                </a:solidFill>
                <a:cs typeface="Segoe UI"/>
              </a:rPr>
            </a:br>
            <a:r>
              <a:rPr lang="en-US" sz="800">
                <a:solidFill>
                  <a:prstClr val="black"/>
                </a:solidFill>
                <a:cs typeface="Segoe UI"/>
              </a:rPr>
              <a:t>deployment</a:t>
            </a:r>
          </a:p>
        </p:txBody>
      </p:sp>
      <p:sp>
        <p:nvSpPr>
          <p:cNvPr id="382" name="Rectangle: Rounded Corners 107">
            <a:extLst>
              <a:ext uri="{FF2B5EF4-FFF2-40B4-BE49-F238E27FC236}">
                <a16:creationId xmlns:a16="http://schemas.microsoft.com/office/drawing/2014/main" id="{599CB5F7-F4FD-FAD4-4015-5BBB46562390}"/>
              </a:ext>
            </a:extLst>
          </p:cNvPr>
          <p:cNvSpPr/>
          <p:nvPr/>
        </p:nvSpPr>
        <p:spPr bwMode="auto">
          <a:xfrm>
            <a:off x="9054385" y="3149250"/>
            <a:ext cx="1239328" cy="533254"/>
          </a:xfrm>
          <a:prstGeom prst="roundRect">
            <a:avLst>
              <a:gd name="adj" fmla="val 12708"/>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Data protection, restriction, and labeling</a:t>
            </a:r>
          </a:p>
        </p:txBody>
      </p:sp>
      <p:sp>
        <p:nvSpPr>
          <p:cNvPr id="383" name="Rectangle: Rounded Corners 108">
            <a:extLst>
              <a:ext uri="{FF2B5EF4-FFF2-40B4-BE49-F238E27FC236}">
                <a16:creationId xmlns:a16="http://schemas.microsoft.com/office/drawing/2014/main" id="{C86505B6-3790-1E36-2D2D-B2CE4055508D}"/>
              </a:ext>
            </a:extLst>
          </p:cNvPr>
          <p:cNvSpPr/>
          <p:nvPr/>
        </p:nvSpPr>
        <p:spPr bwMode="auto">
          <a:xfrm>
            <a:off x="9054385" y="3738031"/>
            <a:ext cx="1239328" cy="297334"/>
          </a:xfrm>
          <a:prstGeom prst="roundRect">
            <a:avLst>
              <a:gd name="adj" fmla="val 19512"/>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Save data to OneDrive</a:t>
            </a:r>
          </a:p>
        </p:txBody>
      </p:sp>
      <p:sp>
        <p:nvSpPr>
          <p:cNvPr id="384" name="Rectangle: Rounded Corners 109">
            <a:extLst>
              <a:ext uri="{FF2B5EF4-FFF2-40B4-BE49-F238E27FC236}">
                <a16:creationId xmlns:a16="http://schemas.microsoft.com/office/drawing/2014/main" id="{BE4E7B40-146B-C8A9-E783-AB3249589366}"/>
              </a:ext>
            </a:extLst>
          </p:cNvPr>
          <p:cNvSpPr/>
          <p:nvPr/>
        </p:nvSpPr>
        <p:spPr bwMode="auto">
          <a:xfrm>
            <a:off x="9054385" y="4090892"/>
            <a:ext cx="1239328" cy="408908"/>
          </a:xfrm>
          <a:prstGeom prst="roundRect">
            <a:avLst>
              <a:gd name="adj" fmla="val 12708"/>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M365 foundational</a:t>
            </a:r>
            <a:br>
              <a:rPr lang="en-US" sz="800">
                <a:solidFill>
                  <a:prstClr val="black"/>
                </a:solidFill>
                <a:cs typeface="Segoe UI"/>
              </a:rPr>
            </a:br>
            <a:r>
              <a:rPr lang="en-US" sz="800">
                <a:solidFill>
                  <a:prstClr val="black"/>
                </a:solidFill>
                <a:cs typeface="Segoe UI"/>
              </a:rPr>
              <a:t>productivity deployment</a:t>
            </a:r>
          </a:p>
        </p:txBody>
      </p:sp>
      <p:sp>
        <p:nvSpPr>
          <p:cNvPr id="385" name="Rectangle: Rounded Corners 110">
            <a:extLst>
              <a:ext uri="{FF2B5EF4-FFF2-40B4-BE49-F238E27FC236}">
                <a16:creationId xmlns:a16="http://schemas.microsoft.com/office/drawing/2014/main" id="{6465AEAA-4567-9CC0-CE2B-7C803AD74352}"/>
              </a:ext>
            </a:extLst>
          </p:cNvPr>
          <p:cNvSpPr/>
          <p:nvPr/>
        </p:nvSpPr>
        <p:spPr bwMode="auto">
          <a:xfrm>
            <a:off x="9054385" y="4555326"/>
            <a:ext cx="1239328" cy="297334"/>
          </a:xfrm>
          <a:prstGeom prst="roundRect">
            <a:avLst>
              <a:gd name="adj" fmla="val 19512"/>
            </a:avLst>
          </a:prstGeom>
          <a:solidFill>
            <a:schemeClr val="bg1"/>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102" fontAlgn="base">
              <a:spcBef>
                <a:spcPct val="0"/>
              </a:spcBef>
              <a:spcAft>
                <a:spcPts val="200"/>
              </a:spcAft>
            </a:pPr>
            <a:r>
              <a:rPr lang="en-US" sz="800">
                <a:solidFill>
                  <a:prstClr val="black"/>
                </a:solidFill>
                <a:cs typeface="Segoe UI"/>
              </a:rPr>
              <a:t>AI readiness evaluation</a:t>
            </a:r>
          </a:p>
        </p:txBody>
      </p:sp>
      <p:sp>
        <p:nvSpPr>
          <p:cNvPr id="389" name="Rectangle: Rounded Corners 111">
            <a:extLst>
              <a:ext uri="{FF2B5EF4-FFF2-40B4-BE49-F238E27FC236}">
                <a16:creationId xmlns:a16="http://schemas.microsoft.com/office/drawing/2014/main" id="{0021857A-8D7A-C0D7-6ED3-0DD65477B411}"/>
              </a:ext>
            </a:extLst>
          </p:cNvPr>
          <p:cNvSpPr/>
          <p:nvPr/>
        </p:nvSpPr>
        <p:spPr bwMode="auto">
          <a:xfrm>
            <a:off x="9054385" y="4939468"/>
            <a:ext cx="1239328" cy="588792"/>
          </a:xfrm>
          <a:prstGeom prst="roundRect">
            <a:avLst>
              <a:gd name="adj" fmla="val 14176"/>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100">
                <a:solidFill>
                  <a:srgbClr val="FFFFFF"/>
                </a:solidFill>
                <a:latin typeface="+mj-lt"/>
                <a:ea typeface="+mj-ea"/>
                <a:cs typeface="+mj-cs"/>
              </a:rPr>
              <a:t>Copilot for M365</a:t>
            </a:r>
          </a:p>
        </p:txBody>
      </p:sp>
      <p:sp>
        <p:nvSpPr>
          <p:cNvPr id="378" name="Right Brace 377" descr="a bracket showing that it belongs to">
            <a:extLst>
              <a:ext uri="{FF2B5EF4-FFF2-40B4-BE49-F238E27FC236}">
                <a16:creationId xmlns:a16="http://schemas.microsoft.com/office/drawing/2014/main" id="{EFC54218-8F8B-14D2-BBF5-B7D4B5E59AB4}"/>
              </a:ext>
              <a:ext uri="{C183D7F6-B498-43B3-948B-1728B52AA6E4}">
                <adec:decorative xmlns:adec="http://schemas.microsoft.com/office/drawing/2017/decorative" val="0"/>
              </a:ext>
            </a:extLst>
          </p:cNvPr>
          <p:cNvSpPr>
            <a:spLocks/>
          </p:cNvSpPr>
          <p:nvPr/>
        </p:nvSpPr>
        <p:spPr>
          <a:xfrm>
            <a:off x="10442074" y="1297016"/>
            <a:ext cx="93944" cy="1872160"/>
          </a:xfrm>
          <a:prstGeom prst="rightBrace">
            <a:avLst>
              <a:gd name="adj1" fmla="val 53751"/>
              <a:gd name="adj2" fmla="val 50000"/>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387" name="Right Brace 386" descr="a bracket showing that it belongs to">
            <a:extLst>
              <a:ext uri="{FF2B5EF4-FFF2-40B4-BE49-F238E27FC236}">
                <a16:creationId xmlns:a16="http://schemas.microsoft.com/office/drawing/2014/main" id="{8A267E82-D118-7F75-CA4B-4BBCFED1BC8F}"/>
              </a:ext>
              <a:ext uri="{C183D7F6-B498-43B3-948B-1728B52AA6E4}">
                <adec:decorative xmlns:adec="http://schemas.microsoft.com/office/drawing/2017/decorative" val="0"/>
              </a:ext>
            </a:extLst>
          </p:cNvPr>
          <p:cNvSpPr>
            <a:spLocks/>
          </p:cNvSpPr>
          <p:nvPr/>
        </p:nvSpPr>
        <p:spPr>
          <a:xfrm>
            <a:off x="10442074" y="3233336"/>
            <a:ext cx="93944" cy="1616770"/>
          </a:xfrm>
          <a:prstGeom prst="rightBrace">
            <a:avLst>
              <a:gd name="adj1" fmla="val 48133"/>
              <a:gd name="adj2" fmla="val 50000"/>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379" name="TextBox 378">
            <a:extLst>
              <a:ext uri="{FF2B5EF4-FFF2-40B4-BE49-F238E27FC236}">
                <a16:creationId xmlns:a16="http://schemas.microsoft.com/office/drawing/2014/main" id="{E4286674-153E-F73E-960F-C72CDD109CC0}"/>
              </a:ext>
            </a:extLst>
          </p:cNvPr>
          <p:cNvSpPr txBox="1">
            <a:spLocks/>
          </p:cNvSpPr>
          <p:nvPr/>
        </p:nvSpPr>
        <p:spPr>
          <a:xfrm>
            <a:off x="10641099" y="2047374"/>
            <a:ext cx="800440" cy="369332"/>
          </a:xfrm>
          <a:prstGeom prst="rect">
            <a:avLst/>
          </a:prstGeom>
          <a:noFill/>
        </p:spPr>
        <p:txBody>
          <a:bodyPr wrap="square" lIns="0" tIns="0" rIns="0" bIns="0" rtlCol="0" anchor="ctr" anchorCtr="0">
            <a:spAutoFit/>
          </a:bodyPr>
          <a:lstStyle>
            <a:defPPr>
              <a:defRPr lang="en-US"/>
            </a:defPPr>
            <a:lvl1pPr defTabSz="932472" fontAlgn="base">
              <a:spcBef>
                <a:spcPct val="0"/>
              </a:spcBef>
              <a:spcAft>
                <a:spcPct val="0"/>
              </a:spcAft>
              <a:defRPr sz="1100">
                <a:cs typeface="Segoe UI" pitchFamily="34" charset="0"/>
              </a:defRPr>
            </a:lvl1pPr>
          </a:lstStyle>
          <a:p>
            <a:pPr defTabSz="635759"/>
            <a:r>
              <a:rPr lang="en-US" sz="800">
                <a:solidFill>
                  <a:srgbClr val="454142"/>
                </a:solidFill>
              </a:rPr>
              <a:t>Copilot for M365 deployment and</a:t>
            </a:r>
            <a:br>
              <a:rPr lang="en-US" sz="800">
                <a:solidFill>
                  <a:srgbClr val="454142"/>
                </a:solidFill>
              </a:rPr>
            </a:br>
            <a:r>
              <a:rPr lang="en-US" sz="800">
                <a:solidFill>
                  <a:srgbClr val="454142"/>
                </a:solidFill>
              </a:rPr>
              <a:t>adoption services</a:t>
            </a:r>
          </a:p>
        </p:txBody>
      </p:sp>
      <p:sp>
        <p:nvSpPr>
          <p:cNvPr id="388" name="TextBox 387">
            <a:extLst>
              <a:ext uri="{FF2B5EF4-FFF2-40B4-BE49-F238E27FC236}">
                <a16:creationId xmlns:a16="http://schemas.microsoft.com/office/drawing/2014/main" id="{702616DE-6D0E-CD35-0576-8B1D2574E989}"/>
              </a:ext>
            </a:extLst>
          </p:cNvPr>
          <p:cNvSpPr txBox="1">
            <a:spLocks/>
          </p:cNvSpPr>
          <p:nvPr/>
        </p:nvSpPr>
        <p:spPr>
          <a:xfrm>
            <a:off x="10641099" y="3918609"/>
            <a:ext cx="800440" cy="246221"/>
          </a:xfrm>
          <a:prstGeom prst="rect">
            <a:avLst/>
          </a:prstGeom>
          <a:noFill/>
        </p:spPr>
        <p:txBody>
          <a:bodyPr wrap="square" lIns="0" tIns="0" rIns="0" bIns="0" rtlCol="0" anchor="ctr" anchorCtr="0">
            <a:spAutoFit/>
          </a:bodyPr>
          <a:lstStyle>
            <a:defPPr>
              <a:defRPr lang="en-US"/>
            </a:defPPr>
            <a:lvl1pPr defTabSz="932472" fontAlgn="base">
              <a:spcBef>
                <a:spcPct val="0"/>
              </a:spcBef>
              <a:spcAft>
                <a:spcPct val="0"/>
              </a:spcAft>
              <a:defRPr sz="1100">
                <a:cs typeface="Segoe UI" pitchFamily="34" charset="0"/>
              </a:defRPr>
            </a:lvl1pPr>
          </a:lstStyle>
          <a:p>
            <a:pPr defTabSz="635759"/>
            <a:r>
              <a:rPr lang="en-US" sz="800">
                <a:solidFill>
                  <a:srgbClr val="454142"/>
                </a:solidFill>
              </a:rPr>
              <a:t>Get AI-Ready services</a:t>
            </a:r>
          </a:p>
        </p:txBody>
      </p:sp>
    </p:spTree>
    <p:extLst>
      <p:ext uri="{BB962C8B-B14F-4D97-AF65-F5344CB8AC3E}">
        <p14:creationId xmlns:p14="http://schemas.microsoft.com/office/powerpoint/2010/main" val="117947500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FDDEEFA2-7478-D291-3109-FCA84A3D3F57}"/>
              </a:ext>
              <a:ext uri="{C183D7F6-B498-43B3-948B-1728B52AA6E4}">
                <adec:decorative xmlns:adec="http://schemas.microsoft.com/office/drawing/2017/decorative" val="1"/>
              </a:ext>
            </a:extLst>
          </p:cNvPr>
          <p:cNvSpPr>
            <a:spLocks/>
          </p:cNvSpPr>
          <p:nvPr/>
        </p:nvSpPr>
        <p:spPr bwMode="auto">
          <a:xfrm>
            <a:off x="495300" y="584198"/>
            <a:ext cx="11201400" cy="5689602"/>
          </a:xfrm>
          <a:prstGeom prst="roundRect">
            <a:avLst>
              <a:gd name="adj" fmla="val 2175"/>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lIns="91440" tIns="201168" rIns="91440" bIns="45720" rtlCol="0" anchor="t">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ysClr val="windowText" lastClr="000000"/>
              </a:solidFill>
              <a:effectLst/>
              <a:uLnTx/>
              <a:uFillTx/>
              <a:latin typeface="Segoe Sans Text Semibold"/>
              <a:ea typeface="+mn-ea"/>
              <a:cs typeface="Segoe UI" pitchFamily="34" charset="0"/>
            </a:endParaRPr>
          </a:p>
        </p:txBody>
      </p:sp>
      <p:sp>
        <p:nvSpPr>
          <p:cNvPr id="17" name="Rectangle: Rounded Corners 16">
            <a:extLst>
              <a:ext uri="{FF2B5EF4-FFF2-40B4-BE49-F238E27FC236}">
                <a16:creationId xmlns:a16="http://schemas.microsoft.com/office/drawing/2014/main" id="{EB66804E-9557-D498-B335-4AFAF2A63650}"/>
              </a:ext>
              <a:ext uri="{C183D7F6-B498-43B3-948B-1728B52AA6E4}">
                <adec:decorative xmlns:adec="http://schemas.microsoft.com/office/drawing/2017/decorative" val="1"/>
              </a:ext>
            </a:extLst>
          </p:cNvPr>
          <p:cNvSpPr/>
          <p:nvPr/>
        </p:nvSpPr>
        <p:spPr>
          <a:xfrm>
            <a:off x="625198" y="736174"/>
            <a:ext cx="3734123" cy="5385652"/>
          </a:xfrm>
          <a:prstGeom prst="roundRect">
            <a:avLst>
              <a:gd name="adj" fmla="val 2638"/>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1800">
              <a:gradFill>
                <a:gsLst>
                  <a:gs pos="0">
                    <a:srgbClr val="FFFFFF"/>
                  </a:gs>
                  <a:gs pos="100000">
                    <a:srgbClr val="FFFFFF"/>
                  </a:gs>
                </a:gsLst>
                <a:lin ang="5400000" scaled="0"/>
              </a:gradFill>
              <a:latin typeface="Segoe UI"/>
              <a:cs typeface="Segoe UI" pitchFamily="34" charset="0"/>
            </a:endParaRPr>
          </a:p>
        </p:txBody>
      </p:sp>
      <p:sp>
        <p:nvSpPr>
          <p:cNvPr id="18" name="!!Rectangle: Rounded Corners 5">
            <a:extLst>
              <a:ext uri="{FF2B5EF4-FFF2-40B4-BE49-F238E27FC236}">
                <a16:creationId xmlns:a16="http://schemas.microsoft.com/office/drawing/2014/main" id="{59D3CD26-8967-2E49-8EC7-31806AACA602}"/>
              </a:ext>
              <a:ext uri="{C183D7F6-B498-43B3-948B-1728B52AA6E4}">
                <adec:decorative xmlns:adec="http://schemas.microsoft.com/office/drawing/2017/decorative" val="1"/>
              </a:ext>
            </a:extLst>
          </p:cNvPr>
          <p:cNvSpPr>
            <a:spLocks/>
          </p:cNvSpPr>
          <p:nvPr/>
        </p:nvSpPr>
        <p:spPr>
          <a:xfrm>
            <a:off x="4494882" y="736174"/>
            <a:ext cx="7076403" cy="5385652"/>
          </a:xfrm>
          <a:prstGeom prst="roundRect">
            <a:avLst>
              <a:gd name="adj" fmla="val 2046"/>
            </a:avLst>
          </a:prstGeom>
          <a:solidFill>
            <a:schemeClr val="bg1"/>
          </a:soli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0" name="Rectangle: Rounded Corners 10">
            <a:extLst>
              <a:ext uri="{FF2B5EF4-FFF2-40B4-BE49-F238E27FC236}">
                <a16:creationId xmlns:a16="http://schemas.microsoft.com/office/drawing/2014/main" id="{C8D35CB7-65D6-AE19-8F34-589BBDE0C8CD}"/>
              </a:ext>
              <a:ext uri="{C183D7F6-B498-43B3-948B-1728B52AA6E4}">
                <adec:decorative xmlns:adec="http://schemas.microsoft.com/office/drawing/2017/decorative" val="1"/>
              </a:ext>
            </a:extLst>
          </p:cNvPr>
          <p:cNvSpPr/>
          <p:nvPr/>
        </p:nvSpPr>
        <p:spPr bwMode="auto">
          <a:xfrm>
            <a:off x="7185025" y="1704820"/>
            <a:ext cx="1777887" cy="3105630"/>
          </a:xfrm>
          <a:prstGeom prst="roundRect">
            <a:avLst>
              <a:gd name="adj" fmla="val 8569"/>
            </a:avLst>
          </a:prstGeom>
          <a:solidFill>
            <a:schemeClr val="bg2"/>
          </a:solidFill>
          <a:ln>
            <a:solidFill>
              <a:schemeClr val="bg2">
                <a:lumMod val="95000"/>
              </a:schemeClr>
            </a:solidFill>
            <a:headEnd type="none" w="med" len="med"/>
            <a:tailEnd type="none" w="med" len="med"/>
          </a:ln>
          <a:effectLst>
            <a:outerShdw blurRad="584200" dist="254000" dir="4800000" sx="85000" sy="85000" algn="tl" rotWithShape="0">
              <a:prstClr val="black">
                <a:alpha val="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691" tIns="99753" rIns="124691" bIns="99753" numCol="1" spcCol="0" rtlCol="0" fromWordArt="0" anchor="ctr" anchorCtr="0" forceAA="0" compatLnSpc="1">
            <a:prstTxWarp prst="textNoShape">
              <a:avLst/>
            </a:prstTxWarp>
            <a:noAutofit/>
          </a:bodyPr>
          <a:lstStyle/>
          <a:p>
            <a:pPr algn="ctr" defTabSz="623438"/>
            <a:endParaRPr lang="en-US" sz="1909" b="1">
              <a:ln w="3175">
                <a:noFill/>
              </a:ln>
              <a:gradFill flip="none" rotWithShape="1">
                <a:gsLst>
                  <a:gs pos="0">
                    <a:srgbClr val="002060"/>
                  </a:gs>
                  <a:gs pos="100000">
                    <a:srgbClr val="C03BC4"/>
                  </a:gs>
                </a:gsLst>
                <a:lin ang="0" scaled="1"/>
                <a:tileRect/>
              </a:gradFill>
              <a:latin typeface="Segoe Sans Display Semibold"/>
              <a:ea typeface="+mj-lt"/>
              <a:cs typeface="Segoe Sans Small Thin" pitchFamily="2" charset="0"/>
            </a:endParaRPr>
          </a:p>
        </p:txBody>
      </p:sp>
      <p:sp>
        <p:nvSpPr>
          <p:cNvPr id="5" name="Title 2">
            <a:extLst>
              <a:ext uri="{FF2B5EF4-FFF2-40B4-BE49-F238E27FC236}">
                <a16:creationId xmlns:a16="http://schemas.microsoft.com/office/drawing/2014/main" id="{0A380A5D-746A-4EB0-B5CC-D692FB0B0F15}"/>
              </a:ext>
            </a:extLst>
          </p:cNvPr>
          <p:cNvSpPr txBox="1">
            <a:spLocks noGrp="1"/>
          </p:cNvSpPr>
          <p:nvPr>
            <p:ph type="title" idx="4294967295"/>
          </p:nvPr>
        </p:nvSpPr>
        <p:spPr>
          <a:xfrm>
            <a:off x="825501" y="2542604"/>
            <a:ext cx="3243144" cy="9143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lang="en-US" sz="2800" kern="1200">
                <a:solidFill>
                  <a:srgbClr val="000000"/>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US" sz="2800" b="0" i="0" u="none" strike="noStrike" kern="1200" cap="none" spc="-49" normalizeH="0" baseline="0" noProof="0">
                <a:ln w="3175">
                  <a:noFill/>
                </a:ln>
                <a:solidFill>
                  <a:schemeClr val="accent2"/>
                </a:solidFill>
                <a:effectLst/>
                <a:uLnTx/>
                <a:uFillTx/>
                <a:latin typeface="+mj-lt"/>
                <a:ea typeface="+mj-lt"/>
                <a:cs typeface="Segoe UI Semibold"/>
              </a:rPr>
              <a:t>Managed </a:t>
            </a:r>
            <a:br>
              <a:rPr kumimoji="0" lang="en-US" sz="2800" b="0" i="0" u="none" strike="noStrike" kern="1200" cap="none" spc="-49" normalizeH="0" baseline="0" noProof="0">
                <a:ln w="3175">
                  <a:noFill/>
                </a:ln>
                <a:solidFill>
                  <a:schemeClr val="accent2"/>
                </a:solidFill>
                <a:effectLst/>
                <a:uLnTx/>
                <a:uFillTx/>
                <a:latin typeface="+mj-lt"/>
                <a:ea typeface="+mj-lt"/>
                <a:cs typeface="Segoe UI Semibold"/>
              </a:rPr>
            </a:br>
            <a:r>
              <a:rPr kumimoji="0" lang="en-US" sz="2800" b="0" i="0" u="none" strike="noStrike" kern="1200" cap="none" spc="-49" normalizeH="0" baseline="0" noProof="0">
                <a:ln w="3175">
                  <a:noFill/>
                </a:ln>
                <a:solidFill>
                  <a:schemeClr val="accent2"/>
                </a:solidFill>
                <a:effectLst/>
                <a:uLnTx/>
                <a:uFillTx/>
                <a:latin typeface="+mj-lt"/>
                <a:ea typeface="+mj-lt"/>
                <a:cs typeface="Segoe UI Semibold"/>
              </a:rPr>
              <a:t>services example </a:t>
            </a:r>
          </a:p>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mj-lt"/>
                <a:ea typeface="+mj-ea"/>
                <a:cs typeface="+mj-cs"/>
              </a:rPr>
              <a:t>Bring more value to your customers, expand your AI practice, and increase revenue streams by offering new services for Copilot preparation.</a:t>
            </a:r>
            <a:endParaRPr kumimoji="0" lang="en-US" sz="1636" b="0" i="0" u="none" strike="noStrike" kern="1200" cap="none" spc="0" normalizeH="0" baseline="0" noProof="0">
              <a:ln>
                <a:noFill/>
              </a:ln>
              <a:solidFill>
                <a:srgbClr val="000000"/>
              </a:solidFill>
              <a:effectLst/>
              <a:uLnTx/>
              <a:uFillTx/>
              <a:latin typeface="+mj-lt"/>
              <a:ea typeface="+mj-ea"/>
              <a:cs typeface="+mj-cs"/>
            </a:endParaRPr>
          </a:p>
        </p:txBody>
      </p:sp>
      <p:sp>
        <p:nvSpPr>
          <p:cNvPr id="70" name="Rectangle: Rounded Corners 16">
            <a:extLst>
              <a:ext uri="{FF2B5EF4-FFF2-40B4-BE49-F238E27FC236}">
                <a16:creationId xmlns:a16="http://schemas.microsoft.com/office/drawing/2014/main" id="{12BEC40C-69AE-D52E-E975-8B8DE8472EEE}"/>
              </a:ext>
            </a:extLst>
          </p:cNvPr>
          <p:cNvSpPr/>
          <p:nvPr/>
        </p:nvSpPr>
        <p:spPr bwMode="auto">
          <a:xfrm>
            <a:off x="7305040" y="1814628"/>
            <a:ext cx="1537856" cy="436945"/>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800">
                <a:solidFill>
                  <a:srgbClr val="454142"/>
                </a:solidFill>
                <a:latin typeface="+mj-lt"/>
              </a:rPr>
              <a:t>Microsoft Copilot for </a:t>
            </a:r>
            <a:br>
              <a:rPr lang="en-US" sz="800">
                <a:solidFill>
                  <a:srgbClr val="454142"/>
                </a:solidFill>
                <a:latin typeface="+mj-lt"/>
              </a:rPr>
            </a:br>
            <a:r>
              <a:rPr lang="en-US" sz="800">
                <a:solidFill>
                  <a:srgbClr val="454142"/>
                </a:solidFill>
                <a:latin typeface="+mj-lt"/>
              </a:rPr>
              <a:t>M365 deployment</a:t>
            </a:r>
          </a:p>
        </p:txBody>
      </p:sp>
      <p:sp>
        <p:nvSpPr>
          <p:cNvPr id="95" name="Bent Arrow 94" descr="line connecting to">
            <a:extLst>
              <a:ext uri="{FF2B5EF4-FFF2-40B4-BE49-F238E27FC236}">
                <a16:creationId xmlns:a16="http://schemas.microsoft.com/office/drawing/2014/main" id="{93D2F5B3-61A9-D934-C2F1-3224483279FD}"/>
              </a:ext>
            </a:extLst>
          </p:cNvPr>
          <p:cNvSpPr/>
          <p:nvPr/>
        </p:nvSpPr>
        <p:spPr bwMode="auto">
          <a:xfrm rot="10800000" flipV="1">
            <a:off x="8840948" y="2032210"/>
            <a:ext cx="1697511" cy="194117"/>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78" name="Speech Bubble: Rectangle with Corners Rounded 6">
            <a:extLst>
              <a:ext uri="{FF2B5EF4-FFF2-40B4-BE49-F238E27FC236}">
                <a16:creationId xmlns:a16="http://schemas.microsoft.com/office/drawing/2014/main" id="{8626A2C4-D16B-4FBC-0B25-1148DCECCDCC}"/>
              </a:ext>
            </a:extLst>
          </p:cNvPr>
          <p:cNvSpPr/>
          <p:nvPr/>
        </p:nvSpPr>
        <p:spPr bwMode="auto">
          <a:xfrm>
            <a:off x="9797436" y="2197257"/>
            <a:ext cx="1472486" cy="590276"/>
          </a:xfrm>
          <a:prstGeom prst="roundRect">
            <a:avLst/>
          </a:prstGeom>
          <a:solidFill>
            <a:schemeClr val="accent2">
              <a:lumMod val="20000"/>
              <a:lumOff val="80000"/>
            </a:schemeClr>
          </a:solidFill>
          <a:ln w="19050">
            <a:noFill/>
            <a:headEnd type="none" w="med" len="med"/>
            <a:tailEnd type="none" w="med" len="med"/>
          </a:ln>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defRPr/>
            </a:pPr>
            <a:r>
              <a:rPr lang="en-US" sz="800">
                <a:solidFill>
                  <a:srgbClr val="1A1A1A"/>
                </a:solidFill>
                <a:latin typeface="+mj-lt"/>
              </a:rPr>
              <a:t>Use Copilot deployment checklist to deploy Copilot for M365</a:t>
            </a:r>
          </a:p>
        </p:txBody>
      </p:sp>
      <p:sp>
        <p:nvSpPr>
          <p:cNvPr id="71" name="Rectangle: Rounded Corners 8">
            <a:extLst>
              <a:ext uri="{FF2B5EF4-FFF2-40B4-BE49-F238E27FC236}">
                <a16:creationId xmlns:a16="http://schemas.microsoft.com/office/drawing/2014/main" id="{1CE68A05-EEF7-000E-F277-9AFEB07A509C}"/>
              </a:ext>
            </a:extLst>
          </p:cNvPr>
          <p:cNvSpPr/>
          <p:nvPr/>
        </p:nvSpPr>
        <p:spPr bwMode="auto">
          <a:xfrm>
            <a:off x="7305040" y="2317969"/>
            <a:ext cx="1537856" cy="300738"/>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800">
                <a:solidFill>
                  <a:srgbClr val="454142"/>
                </a:solidFill>
                <a:latin typeface="+mj-lt"/>
              </a:rPr>
              <a:t>Data protection and labeling</a:t>
            </a:r>
          </a:p>
        </p:txBody>
      </p:sp>
      <p:sp>
        <p:nvSpPr>
          <p:cNvPr id="90" name="Bent Arrow 89" descr="line connecting to">
            <a:extLst>
              <a:ext uri="{FF2B5EF4-FFF2-40B4-BE49-F238E27FC236}">
                <a16:creationId xmlns:a16="http://schemas.microsoft.com/office/drawing/2014/main" id="{0B3F2CFE-2EC2-3101-6333-0FF7C0729582}"/>
              </a:ext>
            </a:extLst>
          </p:cNvPr>
          <p:cNvSpPr/>
          <p:nvPr/>
        </p:nvSpPr>
        <p:spPr bwMode="auto">
          <a:xfrm rot="10800000" flipH="1" flipV="1">
            <a:off x="5765282" y="2480572"/>
            <a:ext cx="1537856" cy="226536"/>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76" name="Speech Bubble: Rectangle with Corners Rounded 19">
            <a:extLst>
              <a:ext uri="{FF2B5EF4-FFF2-40B4-BE49-F238E27FC236}">
                <a16:creationId xmlns:a16="http://schemas.microsoft.com/office/drawing/2014/main" id="{C84C3B0D-0A76-6C03-0A1F-E60EF043F6C4}"/>
              </a:ext>
            </a:extLst>
          </p:cNvPr>
          <p:cNvSpPr/>
          <p:nvPr/>
        </p:nvSpPr>
        <p:spPr bwMode="auto">
          <a:xfrm>
            <a:off x="4982910" y="2722956"/>
            <a:ext cx="1645962" cy="681630"/>
          </a:xfrm>
          <a:prstGeom prst="roundRect">
            <a:avLst>
              <a:gd name="adj" fmla="val 11250"/>
            </a:avLst>
          </a:prstGeom>
          <a:solidFill>
            <a:schemeClr val="accent2">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r>
              <a:rPr lang="en-US" sz="800">
                <a:solidFill>
                  <a:srgbClr val="1A1A1A"/>
                </a:solidFill>
                <a:latin typeface="+mj-lt"/>
              </a:rPr>
              <a:t>DLP policies, SharePoint restrictions, data retention policies, and automatic data classification</a:t>
            </a:r>
          </a:p>
        </p:txBody>
      </p:sp>
      <p:sp>
        <p:nvSpPr>
          <p:cNvPr id="72" name="Rectangle: Rounded Corners 9">
            <a:extLst>
              <a:ext uri="{FF2B5EF4-FFF2-40B4-BE49-F238E27FC236}">
                <a16:creationId xmlns:a16="http://schemas.microsoft.com/office/drawing/2014/main" id="{9B5B087B-997B-9F2C-034C-BF5E3A509F4C}"/>
              </a:ext>
            </a:extLst>
          </p:cNvPr>
          <p:cNvSpPr/>
          <p:nvPr/>
        </p:nvSpPr>
        <p:spPr bwMode="auto">
          <a:xfrm>
            <a:off x="7305040" y="2689359"/>
            <a:ext cx="1537856" cy="300738"/>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800">
                <a:solidFill>
                  <a:srgbClr val="454142"/>
                </a:solidFill>
                <a:latin typeface="+mj-lt"/>
              </a:rPr>
              <a:t>Data structuring</a:t>
            </a:r>
          </a:p>
        </p:txBody>
      </p:sp>
      <p:sp>
        <p:nvSpPr>
          <p:cNvPr id="73" name="Rectangle: Rounded Corners 10">
            <a:extLst>
              <a:ext uri="{FF2B5EF4-FFF2-40B4-BE49-F238E27FC236}">
                <a16:creationId xmlns:a16="http://schemas.microsoft.com/office/drawing/2014/main" id="{C9579F38-830B-4CEF-EFAD-38E5A55F8FF0}"/>
              </a:ext>
            </a:extLst>
          </p:cNvPr>
          <p:cNvSpPr/>
          <p:nvPr/>
        </p:nvSpPr>
        <p:spPr bwMode="auto">
          <a:xfrm>
            <a:off x="7305040" y="3056491"/>
            <a:ext cx="1537856" cy="436945"/>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800">
                <a:solidFill>
                  <a:srgbClr val="454142"/>
                </a:solidFill>
                <a:latin typeface="+mj-lt"/>
              </a:rPr>
              <a:t>M365 foundational</a:t>
            </a:r>
            <a:br>
              <a:rPr lang="en-US" sz="800">
                <a:solidFill>
                  <a:srgbClr val="454142"/>
                </a:solidFill>
                <a:latin typeface="+mj-lt"/>
              </a:rPr>
            </a:br>
            <a:r>
              <a:rPr lang="en-US" sz="800">
                <a:solidFill>
                  <a:srgbClr val="454142"/>
                </a:solidFill>
                <a:latin typeface="+mj-lt"/>
              </a:rPr>
              <a:t>productivity deployment</a:t>
            </a:r>
          </a:p>
        </p:txBody>
      </p:sp>
      <p:sp>
        <p:nvSpPr>
          <p:cNvPr id="87" name="Bent Arrow 86" descr="line connecting to">
            <a:extLst>
              <a:ext uri="{FF2B5EF4-FFF2-40B4-BE49-F238E27FC236}">
                <a16:creationId xmlns:a16="http://schemas.microsoft.com/office/drawing/2014/main" id="{DCE70393-8E07-CCE4-3B65-0A80748323AB}"/>
              </a:ext>
            </a:extLst>
          </p:cNvPr>
          <p:cNvSpPr/>
          <p:nvPr/>
        </p:nvSpPr>
        <p:spPr bwMode="auto">
          <a:xfrm rot="10800000" flipV="1">
            <a:off x="8840948" y="3267072"/>
            <a:ext cx="1697511" cy="194117"/>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800">
              <a:solidFill>
                <a:srgbClr val="454142"/>
              </a:solidFill>
              <a:latin typeface="Segoe Sans Text"/>
            </a:endParaRPr>
          </a:p>
        </p:txBody>
      </p:sp>
      <p:sp>
        <p:nvSpPr>
          <p:cNvPr id="79" name="Speech Bubble: Rectangle with Corners Rounded 23">
            <a:extLst>
              <a:ext uri="{FF2B5EF4-FFF2-40B4-BE49-F238E27FC236}">
                <a16:creationId xmlns:a16="http://schemas.microsoft.com/office/drawing/2014/main" id="{7A94F88C-02A8-5EB4-8658-6F6D8DDC8A64}"/>
              </a:ext>
            </a:extLst>
          </p:cNvPr>
          <p:cNvSpPr/>
          <p:nvPr/>
        </p:nvSpPr>
        <p:spPr bwMode="auto">
          <a:xfrm>
            <a:off x="9797436" y="3456969"/>
            <a:ext cx="1472486" cy="822378"/>
          </a:xfrm>
          <a:prstGeom prst="roundRect">
            <a:avLst/>
          </a:prstGeom>
          <a:solidFill>
            <a:schemeClr val="accent2">
              <a:lumMod val="20000"/>
              <a:lumOff val="80000"/>
            </a:schemeClr>
          </a:solidFill>
          <a:ln w="19050">
            <a:noFill/>
            <a:headEnd type="none" w="med" len="med"/>
            <a:tailEnd type="none" w="med" len="med"/>
          </a:ln>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r>
              <a:rPr lang="en-US" sz="800">
                <a:solidFill>
                  <a:srgbClr val="1A1A1A"/>
                </a:solidFill>
                <a:latin typeface="+mj-lt"/>
              </a:rPr>
              <a:t>Deploy foundational productivity with Business Standard and Business Premium and bring customer data to OneDrive</a:t>
            </a:r>
          </a:p>
        </p:txBody>
      </p:sp>
      <p:sp>
        <p:nvSpPr>
          <p:cNvPr id="74" name="Rectangle: Rounded Corners 11">
            <a:extLst>
              <a:ext uri="{FF2B5EF4-FFF2-40B4-BE49-F238E27FC236}">
                <a16:creationId xmlns:a16="http://schemas.microsoft.com/office/drawing/2014/main" id="{8B77912E-A21B-26A1-E306-2719A41E6CF8}"/>
              </a:ext>
            </a:extLst>
          </p:cNvPr>
          <p:cNvSpPr/>
          <p:nvPr/>
        </p:nvSpPr>
        <p:spPr bwMode="auto">
          <a:xfrm>
            <a:off x="7305040" y="3559833"/>
            <a:ext cx="1537856" cy="300738"/>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800">
                <a:solidFill>
                  <a:srgbClr val="454142"/>
                </a:solidFill>
                <a:latin typeface="+mj-lt"/>
              </a:rPr>
              <a:t>AI readiness evaluation</a:t>
            </a:r>
          </a:p>
        </p:txBody>
      </p:sp>
      <p:sp>
        <p:nvSpPr>
          <p:cNvPr id="96" name="Bent Arrow 95" descr="line connecting to">
            <a:extLst>
              <a:ext uri="{FF2B5EF4-FFF2-40B4-BE49-F238E27FC236}">
                <a16:creationId xmlns:a16="http://schemas.microsoft.com/office/drawing/2014/main" id="{CD480AB8-D7AF-EED1-7580-C3994EDBF46D}"/>
              </a:ext>
            </a:extLst>
          </p:cNvPr>
          <p:cNvSpPr/>
          <p:nvPr/>
        </p:nvSpPr>
        <p:spPr bwMode="auto">
          <a:xfrm rot="10800000" flipH="1" flipV="1">
            <a:off x="5765282" y="3708946"/>
            <a:ext cx="1537856" cy="226537"/>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77" name="Speech Bubble: Rectangle with Corners Rounded 20">
            <a:extLst>
              <a:ext uri="{FF2B5EF4-FFF2-40B4-BE49-F238E27FC236}">
                <a16:creationId xmlns:a16="http://schemas.microsoft.com/office/drawing/2014/main" id="{7571C63D-99CE-0DCB-98BE-C59C51081A1B}"/>
              </a:ext>
            </a:extLst>
          </p:cNvPr>
          <p:cNvSpPr/>
          <p:nvPr/>
        </p:nvSpPr>
        <p:spPr bwMode="auto">
          <a:xfrm>
            <a:off x="4982910" y="3911873"/>
            <a:ext cx="1645962" cy="474224"/>
          </a:xfrm>
          <a:prstGeom prst="roundRect">
            <a:avLst/>
          </a:prstGeom>
          <a:solidFill>
            <a:schemeClr val="accent2">
              <a:lumMod val="20000"/>
              <a:lumOff val="80000"/>
            </a:schemeClr>
          </a:solidFill>
          <a:ln w="19050">
            <a:noFill/>
            <a:headEnd type="none" w="med" len="med"/>
            <a:tailEnd type="none" w="med" len="med"/>
          </a:ln>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r>
              <a:rPr lang="en-US" sz="800">
                <a:solidFill>
                  <a:srgbClr val="1A1A1A"/>
                </a:solidFill>
                <a:latin typeface="+mj-lt"/>
              </a:rPr>
              <a:t>Use the AI evaluation to assess the customer Copilot AI journey </a:t>
            </a:r>
          </a:p>
        </p:txBody>
      </p:sp>
      <p:sp>
        <p:nvSpPr>
          <p:cNvPr id="60" name="Right Brace 59" descr="a bracket including ‘Microsoft Copilot for M365 Deployment, Data protection and labeling, Data structuring, M365 foundational productivity deployment, AI readiness evaluation’ showing that it belongs to&#10;">
            <a:extLst>
              <a:ext uri="{FF2B5EF4-FFF2-40B4-BE49-F238E27FC236}">
                <a16:creationId xmlns:a16="http://schemas.microsoft.com/office/drawing/2014/main" id="{EFC54218-8F8B-14D2-BBF5-B7D4B5E59AB4}"/>
              </a:ext>
              <a:ext uri="{C183D7F6-B498-43B3-948B-1728B52AA6E4}">
                <adec:decorative xmlns:adec="http://schemas.microsoft.com/office/drawing/2017/decorative" val="0"/>
              </a:ext>
            </a:extLst>
          </p:cNvPr>
          <p:cNvSpPr>
            <a:spLocks/>
          </p:cNvSpPr>
          <p:nvPr/>
        </p:nvSpPr>
        <p:spPr>
          <a:xfrm>
            <a:off x="9025497" y="1823140"/>
            <a:ext cx="93944" cy="2033174"/>
          </a:xfrm>
          <a:prstGeom prst="rightBrace">
            <a:avLst>
              <a:gd name="adj1" fmla="val 53751"/>
              <a:gd name="adj2" fmla="val 54152"/>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800">
              <a:solidFill>
                <a:srgbClr val="454142"/>
              </a:solidFill>
              <a:latin typeface="Segoe Sans Text"/>
            </a:endParaRPr>
          </a:p>
        </p:txBody>
      </p:sp>
      <p:sp>
        <p:nvSpPr>
          <p:cNvPr id="62" name="TextBox 61">
            <a:extLst>
              <a:ext uri="{FF2B5EF4-FFF2-40B4-BE49-F238E27FC236}">
                <a16:creationId xmlns:a16="http://schemas.microsoft.com/office/drawing/2014/main" id="{E4286674-153E-F73E-960F-C72CDD109CC0}"/>
              </a:ext>
            </a:extLst>
          </p:cNvPr>
          <p:cNvSpPr txBox="1"/>
          <p:nvPr/>
        </p:nvSpPr>
        <p:spPr>
          <a:xfrm>
            <a:off x="9141398" y="2867959"/>
            <a:ext cx="628420" cy="110800"/>
          </a:xfrm>
          <a:prstGeom prst="rect">
            <a:avLst/>
          </a:prstGeom>
          <a:noFill/>
        </p:spPr>
        <p:txBody>
          <a:bodyPr wrap="square" lIns="39745" tIns="0" rIns="0" bIns="0" rtlCol="0" anchor="ctr" anchorCtr="0">
            <a:spAutoFit/>
          </a:bodyPr>
          <a:lstStyle>
            <a:defPPr>
              <a:defRPr lang="en-US"/>
            </a:defPPr>
            <a:lvl1pPr defTabSz="932472" fontAlgn="base">
              <a:spcBef>
                <a:spcPct val="0"/>
              </a:spcBef>
              <a:spcAft>
                <a:spcPct val="0"/>
              </a:spcAft>
              <a:defRPr sz="1100">
                <a:cs typeface="Segoe UI" pitchFamily="34" charset="0"/>
              </a:defRPr>
            </a:lvl1pPr>
          </a:lstStyle>
          <a:p>
            <a:pPr defTabSz="635759">
              <a:lnSpc>
                <a:spcPct val="90000"/>
              </a:lnSpc>
              <a:defRPr/>
            </a:pPr>
            <a:r>
              <a:rPr lang="en-US" sz="800">
                <a:solidFill>
                  <a:srgbClr val="454142"/>
                </a:solidFill>
              </a:rPr>
              <a:t>CSP services</a:t>
            </a:r>
          </a:p>
        </p:txBody>
      </p:sp>
      <p:grpSp>
        <p:nvGrpSpPr>
          <p:cNvPr id="9" name="Group 8">
            <a:extLst>
              <a:ext uri="{FF2B5EF4-FFF2-40B4-BE49-F238E27FC236}">
                <a16:creationId xmlns:a16="http://schemas.microsoft.com/office/drawing/2014/main" id="{E8D5870B-4D6A-78F3-2C75-55D7CCE449D6}"/>
              </a:ext>
              <a:ext uri="{C183D7F6-B498-43B3-948B-1728B52AA6E4}">
                <adec:decorative xmlns:adec="http://schemas.microsoft.com/office/drawing/2017/decorative" val="1"/>
              </a:ext>
            </a:extLst>
          </p:cNvPr>
          <p:cNvGrpSpPr>
            <a:grpSpLocks/>
          </p:cNvGrpSpPr>
          <p:nvPr/>
        </p:nvGrpSpPr>
        <p:grpSpPr>
          <a:xfrm>
            <a:off x="7940671" y="3935477"/>
            <a:ext cx="266594" cy="266594"/>
            <a:chOff x="1282773" y="1308100"/>
            <a:chExt cx="2149566" cy="2149566"/>
          </a:xfrm>
        </p:grpSpPr>
        <p:grpSp>
          <p:nvGrpSpPr>
            <p:cNvPr id="10" name="Group 9">
              <a:extLst>
                <a:ext uri="{FF2B5EF4-FFF2-40B4-BE49-F238E27FC236}">
                  <a16:creationId xmlns:a16="http://schemas.microsoft.com/office/drawing/2014/main" id="{2D38A31D-96F3-F1E4-E504-5C52A016818F}"/>
                </a:ext>
                <a:ext uri="{C183D7F6-B498-43B3-948B-1728B52AA6E4}">
                  <adec:decorative xmlns:adec="http://schemas.microsoft.com/office/drawing/2017/decorative" val="1"/>
                </a:ext>
              </a:extLst>
            </p:cNvPr>
            <p:cNvGrpSpPr/>
            <p:nvPr/>
          </p:nvGrpSpPr>
          <p:grpSpPr>
            <a:xfrm>
              <a:off x="1282773" y="1308100"/>
              <a:ext cx="2149566" cy="2149566"/>
              <a:chOff x="1282773" y="1308100"/>
              <a:chExt cx="2149566" cy="2149566"/>
            </a:xfrm>
          </p:grpSpPr>
          <p:sp>
            <p:nvSpPr>
              <p:cNvPr id="12" name="Oval 11">
                <a:extLst>
                  <a:ext uri="{FF2B5EF4-FFF2-40B4-BE49-F238E27FC236}">
                    <a16:creationId xmlns:a16="http://schemas.microsoft.com/office/drawing/2014/main" id="{BC1D0671-87BB-1663-63B6-34738E069CB6}"/>
                  </a:ext>
                </a:extLst>
              </p:cNvPr>
              <p:cNvSpPr/>
              <p:nvPr/>
            </p:nvSpPr>
            <p:spPr>
              <a:xfrm>
                <a:off x="1282773"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 name="Oval 45_1">
                <a:extLst>
                  <a:ext uri="{FF2B5EF4-FFF2-40B4-BE49-F238E27FC236}">
                    <a16:creationId xmlns:a16="http://schemas.microsoft.com/office/drawing/2014/main" id="{6FD4C7D2-8E18-6751-B2FD-A4B59D4FB43E}"/>
                  </a:ext>
                </a:extLst>
              </p:cNvPr>
              <p:cNvSpPr/>
              <p:nvPr/>
            </p:nvSpPr>
            <p:spPr>
              <a:xfrm>
                <a:off x="1355889"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 name="Oval 34_1">
              <a:extLst>
                <a:ext uri="{FF2B5EF4-FFF2-40B4-BE49-F238E27FC236}">
                  <a16:creationId xmlns:a16="http://schemas.microsoft.com/office/drawing/2014/main" id="{F8AA85AB-60C9-98C8-64D9-2C7F1724B3D1}"/>
                </a:ext>
                <a:ext uri="{C183D7F6-B498-43B3-948B-1728B52AA6E4}">
                  <adec:decorative xmlns:adec="http://schemas.microsoft.com/office/drawing/2017/decorative" val="1"/>
                </a:ext>
              </a:extLst>
            </p:cNvPr>
            <p:cNvSpPr>
              <a:spLocks/>
            </p:cNvSpPr>
            <p:nvPr/>
          </p:nvSpPr>
          <p:spPr bwMode="auto">
            <a:xfrm>
              <a:off x="1451034" y="1457372"/>
              <a:ext cx="1851023" cy="1851023"/>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39" name="Graphic 61" descr="Plus">
            <a:extLst>
              <a:ext uri="{FF2B5EF4-FFF2-40B4-BE49-F238E27FC236}">
                <a16:creationId xmlns:a16="http://schemas.microsoft.com/office/drawing/2014/main" id="{709F5416-E066-5CA3-7383-18C3A06D0A4F}"/>
              </a:ext>
              <a:ext uri="{C183D7F6-B498-43B3-948B-1728B52AA6E4}">
                <adec:decorative xmlns:adec="http://schemas.microsoft.com/office/drawing/2017/decorative" val="0"/>
              </a:ext>
            </a:extLst>
          </p:cNvPr>
          <p:cNvGrpSpPr/>
          <p:nvPr/>
        </p:nvGrpSpPr>
        <p:grpSpPr>
          <a:xfrm>
            <a:off x="7995710" y="3990525"/>
            <a:ext cx="156497" cy="156497"/>
            <a:chOff x="3310452" y="8176486"/>
            <a:chExt cx="292686" cy="292684"/>
          </a:xfrm>
          <a:solidFill>
            <a:schemeClr val="bg1"/>
          </a:solidFill>
        </p:grpSpPr>
        <p:sp>
          <p:nvSpPr>
            <p:cNvPr id="40" name="Rectangle: Rounded Corners 7">
              <a:extLst>
                <a:ext uri="{FF2B5EF4-FFF2-40B4-BE49-F238E27FC236}">
                  <a16:creationId xmlns:a16="http://schemas.microsoft.com/office/drawing/2014/main" id="{070987FD-F152-5764-EEC2-5CC5B772ACE0}"/>
                </a:ext>
              </a:extLst>
            </p:cNvPr>
            <p:cNvSpPr/>
            <p:nvPr/>
          </p:nvSpPr>
          <p:spPr>
            <a:xfrm>
              <a:off x="3419721" y="8176486"/>
              <a:ext cx="70244" cy="292684"/>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rgbClr val="FFFFFF"/>
                </a:solidFill>
                <a:latin typeface="+mj-lt"/>
                <a:ea typeface="+mj-ea"/>
                <a:cs typeface="+mj-cs"/>
              </a:endParaRPr>
            </a:p>
          </p:txBody>
        </p:sp>
        <p:sp>
          <p:nvSpPr>
            <p:cNvPr id="41" name="Rectangle: Rounded Corners 8">
              <a:extLst>
                <a:ext uri="{FF2B5EF4-FFF2-40B4-BE49-F238E27FC236}">
                  <a16:creationId xmlns:a16="http://schemas.microsoft.com/office/drawing/2014/main" id="{154336AD-5374-3C26-79C7-4F358D10104F}"/>
                </a:ext>
              </a:extLst>
            </p:cNvPr>
            <p:cNvSpPr/>
            <p:nvPr/>
          </p:nvSpPr>
          <p:spPr>
            <a:xfrm>
              <a:off x="3310452" y="8285754"/>
              <a:ext cx="292686" cy="74146"/>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rgbClr val="FFFFFF"/>
                </a:solidFill>
                <a:latin typeface="+mj-lt"/>
                <a:ea typeface="+mj-ea"/>
                <a:cs typeface="+mj-cs"/>
              </a:endParaRPr>
            </a:p>
          </p:txBody>
        </p:sp>
      </p:grpSp>
      <p:sp>
        <p:nvSpPr>
          <p:cNvPr id="53" name="Rectangle: Rounded Corners 111">
            <a:extLst>
              <a:ext uri="{FF2B5EF4-FFF2-40B4-BE49-F238E27FC236}">
                <a16:creationId xmlns:a16="http://schemas.microsoft.com/office/drawing/2014/main" id="{0021857A-8D7A-C0D7-6ED3-0DD65477B411}"/>
              </a:ext>
              <a:ext uri="{C183D7F6-B498-43B3-948B-1728B52AA6E4}">
                <adec:decorative xmlns:adec="http://schemas.microsoft.com/office/drawing/2017/decorative" val="0"/>
              </a:ext>
            </a:extLst>
          </p:cNvPr>
          <p:cNvSpPr/>
          <p:nvPr/>
        </p:nvSpPr>
        <p:spPr bwMode="auto">
          <a:xfrm>
            <a:off x="7305040" y="4281236"/>
            <a:ext cx="1537856" cy="419920"/>
          </a:xfrm>
          <a:prstGeom prst="roundRect">
            <a:avLst>
              <a:gd name="adj" fmla="val 14176"/>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100">
                <a:solidFill>
                  <a:srgbClr val="FFFFFF"/>
                </a:solidFill>
                <a:latin typeface="+mj-lt"/>
                <a:ea typeface="+mj-ea"/>
                <a:cs typeface="+mj-cs"/>
              </a:rPr>
              <a:t>Copilot for M365</a:t>
            </a:r>
          </a:p>
        </p:txBody>
      </p:sp>
      <p:sp>
        <p:nvSpPr>
          <p:cNvPr id="61" name="Right Brace 60" descr="a bracket including 'copilot for M365' showing that it belongs to">
            <a:extLst>
              <a:ext uri="{FF2B5EF4-FFF2-40B4-BE49-F238E27FC236}">
                <a16:creationId xmlns:a16="http://schemas.microsoft.com/office/drawing/2014/main" id="{8A267E82-D118-7F75-CA4B-4BBCFED1BC8F}"/>
              </a:ext>
              <a:ext uri="{C183D7F6-B498-43B3-948B-1728B52AA6E4}">
                <adec:decorative xmlns:adec="http://schemas.microsoft.com/office/drawing/2017/decorative" val="0"/>
              </a:ext>
            </a:extLst>
          </p:cNvPr>
          <p:cNvSpPr>
            <a:spLocks/>
          </p:cNvSpPr>
          <p:nvPr/>
        </p:nvSpPr>
        <p:spPr>
          <a:xfrm>
            <a:off x="9025497" y="3910342"/>
            <a:ext cx="93944" cy="790814"/>
          </a:xfrm>
          <a:prstGeom prst="rightBrace">
            <a:avLst>
              <a:gd name="adj1" fmla="val 48133"/>
              <a:gd name="adj2" fmla="val 50000"/>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63" name="TextBox 62">
            <a:extLst>
              <a:ext uri="{FF2B5EF4-FFF2-40B4-BE49-F238E27FC236}">
                <a16:creationId xmlns:a16="http://schemas.microsoft.com/office/drawing/2014/main" id="{702616DE-6D0E-CD35-0576-8B1D2574E989}"/>
              </a:ext>
            </a:extLst>
          </p:cNvPr>
          <p:cNvSpPr txBox="1"/>
          <p:nvPr/>
        </p:nvSpPr>
        <p:spPr>
          <a:xfrm>
            <a:off x="9141398" y="4173513"/>
            <a:ext cx="634081" cy="215444"/>
          </a:xfrm>
          <a:prstGeom prst="rect">
            <a:avLst/>
          </a:prstGeom>
          <a:noFill/>
        </p:spPr>
        <p:txBody>
          <a:bodyPr wrap="square" lIns="39745" tIns="0" rIns="0" bIns="0" rtlCol="0" anchor="ctr" anchorCtr="0">
            <a:spAutoFit/>
          </a:bodyPr>
          <a:lstStyle>
            <a:defPPr>
              <a:defRPr lang="en-US"/>
            </a:defPPr>
            <a:lvl1pPr defTabSz="932472" fontAlgn="base">
              <a:spcBef>
                <a:spcPct val="0"/>
              </a:spcBef>
              <a:spcAft>
                <a:spcPct val="0"/>
              </a:spcAft>
              <a:defRPr sz="1100">
                <a:cs typeface="Segoe UI" pitchFamily="34" charset="0"/>
              </a:defRPr>
            </a:lvl1pPr>
          </a:lstStyle>
          <a:p>
            <a:pPr defTabSz="635759"/>
            <a:r>
              <a:rPr lang="en-US" sz="700">
                <a:solidFill>
                  <a:srgbClr val="454142"/>
                </a:solidFill>
              </a:rPr>
              <a:t>Copilot for M365 license</a:t>
            </a:r>
          </a:p>
        </p:txBody>
      </p:sp>
      <p:sp>
        <p:nvSpPr>
          <p:cNvPr id="75" name="Rectangle: Rounded Corners 34">
            <a:extLst>
              <a:ext uri="{FF2B5EF4-FFF2-40B4-BE49-F238E27FC236}">
                <a16:creationId xmlns:a16="http://schemas.microsoft.com/office/drawing/2014/main" id="{677793FF-CB68-9A26-D6B7-5326CC829A1F}"/>
              </a:ext>
            </a:extLst>
          </p:cNvPr>
          <p:cNvSpPr/>
          <p:nvPr/>
        </p:nvSpPr>
        <p:spPr bwMode="auto">
          <a:xfrm>
            <a:off x="6811074" y="4913248"/>
            <a:ext cx="2525790" cy="168909"/>
          </a:xfrm>
          <a:prstGeom prst="roundRect">
            <a:avLst>
              <a:gd name="adj" fmla="val 17341"/>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9745" tIns="63592" rIns="39745" bIns="63592" numCol="1" spcCol="0" rtlCol="0" fromWordArt="0" anchor="ctr" anchorCtr="0" forceAA="0" compatLnSpc="1">
            <a:prstTxWarp prst="textNoShape">
              <a:avLst/>
            </a:prstTxWarp>
            <a:noAutofit/>
          </a:bodyPr>
          <a:lstStyle/>
          <a:p>
            <a:pPr algn="ctr" defTabSz="635943">
              <a:spcBef>
                <a:spcPct val="20000"/>
              </a:spcBef>
              <a:buSzPct val="90000"/>
              <a:defRPr/>
            </a:pPr>
            <a:r>
              <a:rPr lang="en-US" sz="800">
                <a:solidFill>
                  <a:srgbClr val="454142"/>
                </a:solidFill>
                <a:cs typeface="Segoe Sans Text" pitchFamily="2" charset="0"/>
              </a:rPr>
              <a:t>M365 Lighthouse multi-customer management</a:t>
            </a:r>
          </a:p>
        </p:txBody>
      </p:sp>
    </p:spTree>
    <p:extLst>
      <p:ext uri="{BB962C8B-B14F-4D97-AF65-F5344CB8AC3E}">
        <p14:creationId xmlns:p14="http://schemas.microsoft.com/office/powerpoint/2010/main" val="1669607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42" presetClass="path" presetSubtype="0" decel="100000" fill="hold" grpId="1" nodeType="withEffect">
                                  <p:stCondLst>
                                    <p:cond delay="0"/>
                                  </p:stCondLst>
                                  <p:childTnLst>
                                    <p:animMotion origin="layout" path="M -6.25E-7 1.11111E-6 L -0.02591 1.11111E-6 " pathEditMode="relative" rAng="0" ptsTypes="AA">
                                      <p:cBhvr>
                                        <p:cTn id="9" dur="750" spd="-100000" fill="hold"/>
                                        <p:tgtEl>
                                          <p:spTgt spid="60"/>
                                        </p:tgtEl>
                                        <p:attrNameLst>
                                          <p:attrName>ppt_x</p:attrName>
                                          <p:attrName>ppt_y</p:attrName>
                                        </p:attrNameLst>
                                      </p:cBhvr>
                                      <p:rCtr x="-1302" y="0"/>
                                    </p:animMotion>
                                  </p:childTnLst>
                                </p:cTn>
                              </p:par>
                              <p:par>
                                <p:cTn id="10" presetID="10" presetClass="entr" presetSubtype="0"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par>
                                <p:cTn id="13" presetID="42" presetClass="path" presetSubtype="0" decel="100000" fill="hold" grpId="1" nodeType="withEffect">
                                  <p:stCondLst>
                                    <p:cond delay="0"/>
                                  </p:stCondLst>
                                  <p:childTnLst>
                                    <p:animMotion origin="layout" path="M -6.25E-7 2.22222E-6 L -0.02591 2.22222E-6 " pathEditMode="relative" rAng="0" ptsTypes="AA">
                                      <p:cBhvr>
                                        <p:cTn id="14" dur="750" spd="-100000" fill="hold"/>
                                        <p:tgtEl>
                                          <p:spTgt spid="61"/>
                                        </p:tgtEl>
                                        <p:attrNameLst>
                                          <p:attrName>ppt_x</p:attrName>
                                          <p:attrName>ppt_y</p:attrName>
                                        </p:attrNameLst>
                                      </p:cBhvr>
                                      <p:rCtr x="-1302" y="0"/>
                                    </p:animMotion>
                                  </p:childTnLst>
                                </p:cTn>
                              </p:par>
                              <p:par>
                                <p:cTn id="15" presetID="10" presetClass="entr" presetSubtype="0"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par>
                                <p:cTn id="18" presetID="42" presetClass="path" presetSubtype="0" decel="100000" fill="hold" grpId="1" nodeType="withEffect">
                                  <p:stCondLst>
                                    <p:cond delay="0"/>
                                  </p:stCondLst>
                                  <p:childTnLst>
                                    <p:animMotion origin="layout" path="M -8.33333E-7 2.59259E-6 L -0.02591 2.59259E-6 " pathEditMode="relative" rAng="0" ptsTypes="AA">
                                      <p:cBhvr>
                                        <p:cTn id="19" dur="750" spd="-100000" fill="hold"/>
                                        <p:tgtEl>
                                          <p:spTgt spid="62"/>
                                        </p:tgtEl>
                                        <p:attrNameLst>
                                          <p:attrName>ppt_x</p:attrName>
                                          <p:attrName>ppt_y</p:attrName>
                                        </p:attrNameLst>
                                      </p:cBhvr>
                                      <p:rCtr x="-1302" y="0"/>
                                    </p:animMotion>
                                  </p:childTnLst>
                                </p:cTn>
                              </p:par>
                              <p:par>
                                <p:cTn id="20" presetID="10"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childTnLst>
                                </p:cTn>
                              </p:par>
                              <p:par>
                                <p:cTn id="23" presetID="42" presetClass="path" presetSubtype="0" decel="100000" fill="hold" grpId="1" nodeType="withEffect">
                                  <p:stCondLst>
                                    <p:cond delay="0"/>
                                  </p:stCondLst>
                                  <p:childTnLst>
                                    <p:animMotion origin="layout" path="M -1.25E-6 4.44444E-6 L -0.02591 4.44444E-6 " pathEditMode="relative" rAng="0" ptsTypes="AA">
                                      <p:cBhvr>
                                        <p:cTn id="24" dur="750" spd="-100000" fill="hold"/>
                                        <p:tgtEl>
                                          <p:spTgt spid="63"/>
                                        </p:tgtEl>
                                        <p:attrNameLst>
                                          <p:attrName>ppt_x</p:attrName>
                                          <p:attrName>ppt_y</p:attrName>
                                        </p:attrNameLst>
                                      </p:cBhvr>
                                      <p:rCtr x="-1302" y="0"/>
                                    </p:animMotion>
                                  </p:childTnLst>
                                </p:cTn>
                              </p:par>
                              <p:par>
                                <p:cTn id="25" presetID="10"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500"/>
                                        <p:tgtEl>
                                          <p:spTgt spid="75"/>
                                        </p:tgtEl>
                                      </p:cBhvr>
                                    </p:animEffect>
                                  </p:childTnLst>
                                </p:cTn>
                              </p:par>
                              <p:par>
                                <p:cTn id="28" presetID="42" presetClass="path" presetSubtype="0" decel="100000" fill="hold" grpId="1" nodeType="withEffect">
                                  <p:stCondLst>
                                    <p:cond delay="0"/>
                                  </p:stCondLst>
                                  <p:childTnLst>
                                    <p:animMotion origin="layout" path="M 6.25E-7 -3.7037E-6 L 6.25E-7 -0.03703 " pathEditMode="relative" rAng="0" ptsTypes="AA">
                                      <p:cBhvr>
                                        <p:cTn id="29" dur="750" spd="-100000" fill="hold"/>
                                        <p:tgtEl>
                                          <p:spTgt spid="75"/>
                                        </p:tgtEl>
                                        <p:attrNameLst>
                                          <p:attrName>ppt_x</p:attrName>
                                          <p:attrName>ppt_y</p:attrName>
                                        </p:attrNameLst>
                                      </p:cBhvr>
                                      <p:rCtr x="0" y="-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0" grpId="1" animBg="1"/>
      <p:bldP spid="62" grpId="0"/>
      <p:bldP spid="62" grpId="1"/>
      <p:bldP spid="61" grpId="0" animBg="1"/>
      <p:bldP spid="61" grpId="1" animBg="1"/>
      <p:bldP spid="63" grpId="0"/>
      <p:bldP spid="63" grpId="1"/>
      <p:bldP spid="75" grpId="0"/>
      <p:bldP spid="7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D6D62CB-F2B6-8FB5-832E-B9898C9E78C7}"/>
              </a:ext>
              <a:ext uri="{C183D7F6-B498-43B3-948B-1728B52AA6E4}">
                <adec:decorative xmlns:adec="http://schemas.microsoft.com/office/drawing/2017/decorative" val="1"/>
              </a:ext>
            </a:extLst>
          </p:cNvPr>
          <p:cNvSpPr>
            <a:spLocks/>
          </p:cNvSpPr>
          <p:nvPr/>
        </p:nvSpPr>
        <p:spPr bwMode="auto">
          <a:xfrm>
            <a:off x="495300" y="584198"/>
            <a:ext cx="11201400" cy="5689602"/>
          </a:xfrm>
          <a:prstGeom prst="roundRect">
            <a:avLst>
              <a:gd name="adj" fmla="val 2175"/>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lIns="91440" tIns="201168" rIns="91440" bIns="45720" rtlCol="0" anchor="t">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ysClr val="windowText" lastClr="000000"/>
              </a:solidFill>
              <a:effectLst/>
              <a:uLnTx/>
              <a:uFillTx/>
              <a:latin typeface="Segoe Sans Text Semibold"/>
              <a:ea typeface="+mn-ea"/>
              <a:cs typeface="Segoe UI" pitchFamily="34" charset="0"/>
            </a:endParaRPr>
          </a:p>
        </p:txBody>
      </p:sp>
      <p:sp>
        <p:nvSpPr>
          <p:cNvPr id="3" name="Rectangle: Rounded Corners 2">
            <a:extLst>
              <a:ext uri="{FF2B5EF4-FFF2-40B4-BE49-F238E27FC236}">
                <a16:creationId xmlns:a16="http://schemas.microsoft.com/office/drawing/2014/main" id="{F9044036-B317-F92A-2331-508EAE21351B}"/>
              </a:ext>
              <a:ext uri="{C183D7F6-B498-43B3-948B-1728B52AA6E4}">
                <adec:decorative xmlns:adec="http://schemas.microsoft.com/office/drawing/2017/decorative" val="1"/>
              </a:ext>
            </a:extLst>
          </p:cNvPr>
          <p:cNvSpPr/>
          <p:nvPr/>
        </p:nvSpPr>
        <p:spPr>
          <a:xfrm>
            <a:off x="625198" y="736174"/>
            <a:ext cx="3734123" cy="5385652"/>
          </a:xfrm>
          <a:prstGeom prst="roundRect">
            <a:avLst>
              <a:gd name="adj" fmla="val 2638"/>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1800">
              <a:gradFill>
                <a:gsLst>
                  <a:gs pos="0">
                    <a:srgbClr val="FFFFFF"/>
                  </a:gs>
                  <a:gs pos="100000">
                    <a:srgbClr val="FFFFFF"/>
                  </a:gs>
                </a:gsLst>
                <a:lin ang="5400000" scaled="0"/>
              </a:gradFill>
              <a:latin typeface="Segoe UI"/>
              <a:cs typeface="Segoe UI" pitchFamily="34" charset="0"/>
            </a:endParaRPr>
          </a:p>
        </p:txBody>
      </p:sp>
      <p:sp>
        <p:nvSpPr>
          <p:cNvPr id="4" name="!!Rectangle: Rounded Corners 5">
            <a:extLst>
              <a:ext uri="{FF2B5EF4-FFF2-40B4-BE49-F238E27FC236}">
                <a16:creationId xmlns:a16="http://schemas.microsoft.com/office/drawing/2014/main" id="{DB7BA74D-61F4-3240-A1F1-23B9D813490B}"/>
              </a:ext>
              <a:ext uri="{C183D7F6-B498-43B3-948B-1728B52AA6E4}">
                <adec:decorative xmlns:adec="http://schemas.microsoft.com/office/drawing/2017/decorative" val="1"/>
              </a:ext>
            </a:extLst>
          </p:cNvPr>
          <p:cNvSpPr>
            <a:spLocks/>
          </p:cNvSpPr>
          <p:nvPr/>
        </p:nvSpPr>
        <p:spPr>
          <a:xfrm>
            <a:off x="4494882" y="736174"/>
            <a:ext cx="7076403" cy="5385652"/>
          </a:xfrm>
          <a:prstGeom prst="roundRect">
            <a:avLst>
              <a:gd name="adj" fmla="val 2046"/>
            </a:avLst>
          </a:prstGeom>
          <a:solidFill>
            <a:schemeClr val="bg1"/>
          </a:soli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2" name="Rectangle: Rounded Corners 10">
            <a:extLst>
              <a:ext uri="{FF2B5EF4-FFF2-40B4-BE49-F238E27FC236}">
                <a16:creationId xmlns:a16="http://schemas.microsoft.com/office/drawing/2014/main" id="{4E931620-7BCE-E08D-C34A-20EEF64E8C94}"/>
              </a:ext>
              <a:ext uri="{C183D7F6-B498-43B3-948B-1728B52AA6E4}">
                <adec:decorative xmlns:adec="http://schemas.microsoft.com/office/drawing/2017/decorative" val="1"/>
              </a:ext>
            </a:extLst>
          </p:cNvPr>
          <p:cNvSpPr/>
          <p:nvPr/>
        </p:nvSpPr>
        <p:spPr bwMode="auto">
          <a:xfrm>
            <a:off x="7065010" y="1529781"/>
            <a:ext cx="1777887" cy="3775603"/>
          </a:xfrm>
          <a:prstGeom prst="roundRect">
            <a:avLst>
              <a:gd name="adj" fmla="val 8569"/>
            </a:avLst>
          </a:prstGeom>
          <a:solidFill>
            <a:schemeClr val="bg2"/>
          </a:solidFill>
          <a:ln>
            <a:solidFill>
              <a:schemeClr val="bg2">
                <a:lumMod val="95000"/>
              </a:schemeClr>
            </a:solidFill>
            <a:headEnd type="none" w="med" len="med"/>
            <a:tailEnd type="none" w="med" len="med"/>
          </a:ln>
          <a:effectLst>
            <a:outerShdw blurRad="584200" dist="254000" dir="4800000" sx="85000" sy="85000" algn="tl" rotWithShape="0">
              <a:prstClr val="black">
                <a:alpha val="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691" tIns="99753" rIns="124691" bIns="99753" numCol="1" spcCol="0" rtlCol="0" fromWordArt="0" anchor="ctr" anchorCtr="0" forceAA="0" compatLnSpc="1">
            <a:prstTxWarp prst="textNoShape">
              <a:avLst/>
            </a:prstTxWarp>
            <a:noAutofit/>
          </a:bodyPr>
          <a:lstStyle/>
          <a:p>
            <a:pPr algn="ctr" defTabSz="623438"/>
            <a:endParaRPr lang="en-US" sz="1909" b="1">
              <a:ln w="3175">
                <a:noFill/>
              </a:ln>
              <a:gradFill flip="none" rotWithShape="1">
                <a:gsLst>
                  <a:gs pos="0">
                    <a:srgbClr val="002060"/>
                  </a:gs>
                  <a:gs pos="100000">
                    <a:srgbClr val="C03BC4"/>
                  </a:gs>
                </a:gsLst>
                <a:lin ang="0" scaled="1"/>
                <a:tileRect/>
              </a:gradFill>
              <a:latin typeface="Segoe Sans Display Semibold"/>
              <a:ea typeface="+mj-lt"/>
              <a:cs typeface="Segoe Sans Small Thin" pitchFamily="2" charset="0"/>
            </a:endParaRPr>
          </a:p>
        </p:txBody>
      </p:sp>
      <p:grpSp>
        <p:nvGrpSpPr>
          <p:cNvPr id="10" name="Group 9">
            <a:extLst>
              <a:ext uri="{FF2B5EF4-FFF2-40B4-BE49-F238E27FC236}">
                <a16:creationId xmlns:a16="http://schemas.microsoft.com/office/drawing/2014/main" id="{B536C054-E65B-C5E8-8A9B-3169CBE80401}"/>
              </a:ext>
              <a:ext uri="{C183D7F6-B498-43B3-948B-1728B52AA6E4}">
                <adec:decorative xmlns:adec="http://schemas.microsoft.com/office/drawing/2017/decorative" val="1"/>
              </a:ext>
            </a:extLst>
          </p:cNvPr>
          <p:cNvGrpSpPr>
            <a:grpSpLocks/>
          </p:cNvGrpSpPr>
          <p:nvPr/>
        </p:nvGrpSpPr>
        <p:grpSpPr>
          <a:xfrm>
            <a:off x="7820656" y="4430411"/>
            <a:ext cx="266594" cy="266594"/>
            <a:chOff x="1282773" y="1308100"/>
            <a:chExt cx="2149566" cy="2149566"/>
          </a:xfrm>
        </p:grpSpPr>
        <p:grpSp>
          <p:nvGrpSpPr>
            <p:cNvPr id="11" name="Group 10">
              <a:extLst>
                <a:ext uri="{FF2B5EF4-FFF2-40B4-BE49-F238E27FC236}">
                  <a16:creationId xmlns:a16="http://schemas.microsoft.com/office/drawing/2014/main" id="{D7EFA62B-1E75-4264-8EDE-F493F1DD5383}"/>
                </a:ext>
                <a:ext uri="{C183D7F6-B498-43B3-948B-1728B52AA6E4}">
                  <adec:decorative xmlns:adec="http://schemas.microsoft.com/office/drawing/2017/decorative" val="1"/>
                </a:ext>
              </a:extLst>
            </p:cNvPr>
            <p:cNvGrpSpPr/>
            <p:nvPr/>
          </p:nvGrpSpPr>
          <p:grpSpPr>
            <a:xfrm>
              <a:off x="1282773" y="1308100"/>
              <a:ext cx="2149566" cy="2149566"/>
              <a:chOff x="1282773" y="1308100"/>
              <a:chExt cx="2149566" cy="2149566"/>
            </a:xfrm>
          </p:grpSpPr>
          <p:sp>
            <p:nvSpPr>
              <p:cNvPr id="13" name="Oval 12">
                <a:extLst>
                  <a:ext uri="{FF2B5EF4-FFF2-40B4-BE49-F238E27FC236}">
                    <a16:creationId xmlns:a16="http://schemas.microsoft.com/office/drawing/2014/main" id="{ECF53AA9-EC55-CBAC-1C03-1EAEB4CE8DC3}"/>
                  </a:ext>
                </a:extLst>
              </p:cNvPr>
              <p:cNvSpPr/>
              <p:nvPr/>
            </p:nvSpPr>
            <p:spPr>
              <a:xfrm>
                <a:off x="1282773"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Oval 45_1">
                <a:extLst>
                  <a:ext uri="{FF2B5EF4-FFF2-40B4-BE49-F238E27FC236}">
                    <a16:creationId xmlns:a16="http://schemas.microsoft.com/office/drawing/2014/main" id="{6418C85F-BB7B-0CFC-AE25-8A76E1036138}"/>
                  </a:ext>
                </a:extLst>
              </p:cNvPr>
              <p:cNvSpPr/>
              <p:nvPr/>
            </p:nvSpPr>
            <p:spPr>
              <a:xfrm>
                <a:off x="1355889"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2" name="Oval 34_1">
              <a:extLst>
                <a:ext uri="{FF2B5EF4-FFF2-40B4-BE49-F238E27FC236}">
                  <a16:creationId xmlns:a16="http://schemas.microsoft.com/office/drawing/2014/main" id="{AFC46CC1-A366-2A2E-63FD-C223594D46F5}"/>
                </a:ext>
                <a:ext uri="{C183D7F6-B498-43B3-948B-1728B52AA6E4}">
                  <adec:decorative xmlns:adec="http://schemas.microsoft.com/office/drawing/2017/decorative" val="1"/>
                </a:ext>
              </a:extLst>
            </p:cNvPr>
            <p:cNvSpPr>
              <a:spLocks/>
            </p:cNvSpPr>
            <p:nvPr/>
          </p:nvSpPr>
          <p:spPr bwMode="auto">
            <a:xfrm>
              <a:off x="1451034" y="1457372"/>
              <a:ext cx="1851023" cy="1851023"/>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5" name="Title 2">
            <a:extLst>
              <a:ext uri="{FF2B5EF4-FFF2-40B4-BE49-F238E27FC236}">
                <a16:creationId xmlns:a16="http://schemas.microsoft.com/office/drawing/2014/main" id="{56BBF5FF-846F-2489-C41F-36E68F811F18}"/>
              </a:ext>
            </a:extLst>
          </p:cNvPr>
          <p:cNvSpPr txBox="1">
            <a:spLocks noGrp="1"/>
          </p:cNvSpPr>
          <p:nvPr>
            <p:ph type="title" idx="4294967295"/>
          </p:nvPr>
        </p:nvSpPr>
        <p:spPr>
          <a:xfrm>
            <a:off x="825501" y="2542603"/>
            <a:ext cx="3243144" cy="21698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lang="en-US" sz="3200" kern="1200">
                <a:solidFill>
                  <a:srgbClr val="000000"/>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US" sz="2800" b="0" i="0" u="none" strike="noStrike" kern="1200" cap="none" spc="-49" normalizeH="0" baseline="0" noProof="0">
                <a:ln w="3175">
                  <a:noFill/>
                </a:ln>
                <a:solidFill>
                  <a:schemeClr val="accent2"/>
                </a:solidFill>
                <a:effectLst/>
                <a:uLnTx/>
                <a:uFillTx/>
                <a:latin typeface="+mj-lt"/>
                <a:ea typeface="+mj-lt"/>
                <a:cs typeface="Segoe UI Semibold"/>
              </a:rPr>
              <a:t>Managed </a:t>
            </a:r>
            <a:br>
              <a:rPr kumimoji="0" lang="en-US" sz="2800" b="0" i="0" u="none" strike="noStrike" kern="1200" cap="none" spc="-49" normalizeH="0" baseline="0" noProof="0">
                <a:ln w="3175">
                  <a:noFill/>
                </a:ln>
                <a:solidFill>
                  <a:schemeClr val="accent2"/>
                </a:solidFill>
                <a:effectLst/>
                <a:uLnTx/>
                <a:uFillTx/>
                <a:latin typeface="+mj-lt"/>
                <a:ea typeface="+mj-lt"/>
                <a:cs typeface="Segoe UI Semibold"/>
              </a:rPr>
            </a:br>
            <a:r>
              <a:rPr kumimoji="0" lang="en-US" sz="2800" b="0" i="0" u="none" strike="noStrike" kern="1200" cap="none" spc="-49" normalizeH="0" baseline="0" noProof="0">
                <a:ln w="3175">
                  <a:noFill/>
                </a:ln>
                <a:solidFill>
                  <a:schemeClr val="accent2"/>
                </a:solidFill>
                <a:effectLst/>
                <a:uLnTx/>
                <a:uFillTx/>
                <a:latin typeface="+mj-lt"/>
                <a:ea typeface="+mj-lt"/>
                <a:cs typeface="Segoe UI Semibold"/>
              </a:rPr>
              <a:t>services example </a:t>
            </a:r>
          </a:p>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mj-lt"/>
                <a:ea typeface="+mj-ea"/>
                <a:cs typeface="+mj-cs"/>
              </a:rPr>
              <a:t>Bring more value to your customers, expand your AI practice, and increase revenue streams by offering new services for Copilot preparation. </a:t>
            </a:r>
            <a:endParaRPr kumimoji="0" lang="en-US" sz="1636" b="0" i="0" u="none" strike="noStrike" kern="1200" cap="none" spc="0" normalizeH="0" baseline="0" noProof="0">
              <a:ln>
                <a:noFill/>
              </a:ln>
              <a:solidFill>
                <a:srgbClr val="000000"/>
              </a:solidFill>
              <a:effectLst/>
              <a:uLnTx/>
              <a:uFillTx/>
              <a:latin typeface="+mj-lt"/>
              <a:ea typeface="+mj-ea"/>
              <a:cs typeface="+mj-cs"/>
            </a:endParaRPr>
          </a:p>
        </p:txBody>
      </p:sp>
      <p:sp>
        <p:nvSpPr>
          <p:cNvPr id="50" name="Rectangle: Rounded Corners 16">
            <a:extLst>
              <a:ext uri="{FF2B5EF4-FFF2-40B4-BE49-F238E27FC236}">
                <a16:creationId xmlns:a16="http://schemas.microsoft.com/office/drawing/2014/main" id="{5264EAF0-3BAD-8C87-9A3A-68A15F8BCE49}"/>
              </a:ext>
            </a:extLst>
          </p:cNvPr>
          <p:cNvSpPr/>
          <p:nvPr/>
        </p:nvSpPr>
        <p:spPr bwMode="auto">
          <a:xfrm>
            <a:off x="7185025" y="1656286"/>
            <a:ext cx="1537856" cy="292225"/>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fontAlgn="base">
              <a:spcBef>
                <a:spcPct val="0"/>
              </a:spcBef>
              <a:spcAft>
                <a:spcPct val="35000"/>
              </a:spcAft>
              <a:defRPr/>
            </a:pPr>
            <a:r>
              <a:rPr lang="en-US" sz="700">
                <a:solidFill>
                  <a:srgbClr val="454142"/>
                </a:solidFill>
                <a:latin typeface="+mj-lt"/>
              </a:rPr>
              <a:t>Extensions with Copilot Studio</a:t>
            </a:r>
          </a:p>
        </p:txBody>
      </p:sp>
      <p:sp>
        <p:nvSpPr>
          <p:cNvPr id="54" name="Bent Arrow 53" descr="line connecting to">
            <a:extLst>
              <a:ext uri="{FF2B5EF4-FFF2-40B4-BE49-F238E27FC236}">
                <a16:creationId xmlns:a16="http://schemas.microsoft.com/office/drawing/2014/main" id="{9DB0AD00-3CB1-5DBB-7782-95F9F04A61D4}"/>
              </a:ext>
              <a:ext uri="{C183D7F6-B498-43B3-948B-1728B52AA6E4}">
                <adec:decorative xmlns:adec="http://schemas.microsoft.com/office/drawing/2017/decorative" val="0"/>
              </a:ext>
            </a:extLst>
          </p:cNvPr>
          <p:cNvSpPr>
            <a:spLocks/>
          </p:cNvSpPr>
          <p:nvPr/>
        </p:nvSpPr>
        <p:spPr bwMode="auto">
          <a:xfrm rot="10800000">
            <a:off x="8720932" y="1576480"/>
            <a:ext cx="1777889" cy="246275"/>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55" name="Speech Bubble: Rectangle with Corners Rounded 6">
            <a:extLst>
              <a:ext uri="{FF2B5EF4-FFF2-40B4-BE49-F238E27FC236}">
                <a16:creationId xmlns:a16="http://schemas.microsoft.com/office/drawing/2014/main" id="{E0211388-EA8D-C9DD-97A1-12DF6C92B5A7}"/>
              </a:ext>
            </a:extLst>
          </p:cNvPr>
          <p:cNvSpPr/>
          <p:nvPr/>
        </p:nvSpPr>
        <p:spPr bwMode="auto">
          <a:xfrm>
            <a:off x="9742958" y="1117243"/>
            <a:ext cx="1446769" cy="450025"/>
          </a:xfrm>
          <a:prstGeom prst="roundRect">
            <a:avLst/>
          </a:prstGeom>
          <a:solidFill>
            <a:schemeClr val="accent2">
              <a:lumMod val="20000"/>
              <a:lumOff val="80000"/>
            </a:schemeClr>
          </a:solidFill>
          <a:ln w="19050">
            <a:noFill/>
            <a:headEnd type="none" w="med" len="med"/>
            <a:tailEnd type="none" w="med" len="med"/>
          </a:ln>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spAutoFit/>
          </a:bodyPr>
          <a:lstStyle/>
          <a:p>
            <a:pPr defTabSz="397442">
              <a:defRPr/>
            </a:pPr>
            <a:r>
              <a:rPr lang="en-US" sz="800">
                <a:solidFill>
                  <a:srgbClr val="1A1A1A"/>
                </a:solidFill>
                <a:latin typeface="+mj-lt"/>
              </a:rPr>
              <a:t>Custom Copilots </a:t>
            </a:r>
            <a:br>
              <a:rPr lang="en-US" sz="800">
                <a:solidFill>
                  <a:srgbClr val="1A1A1A"/>
                </a:solidFill>
                <a:latin typeface="+mj-lt"/>
              </a:rPr>
            </a:br>
            <a:r>
              <a:rPr lang="en-US" sz="800">
                <a:solidFill>
                  <a:srgbClr val="1A1A1A"/>
                </a:solidFill>
                <a:latin typeface="+mj-lt"/>
              </a:rPr>
              <a:t>for extensibility</a:t>
            </a:r>
          </a:p>
        </p:txBody>
      </p:sp>
      <p:sp>
        <p:nvSpPr>
          <p:cNvPr id="51" name="Rectangle: Rounded Corners 16">
            <a:extLst>
              <a:ext uri="{FF2B5EF4-FFF2-40B4-BE49-F238E27FC236}">
                <a16:creationId xmlns:a16="http://schemas.microsoft.com/office/drawing/2014/main" id="{E087568E-853B-2140-7119-D449B27AEC8B}"/>
              </a:ext>
            </a:extLst>
          </p:cNvPr>
          <p:cNvSpPr/>
          <p:nvPr/>
        </p:nvSpPr>
        <p:spPr bwMode="auto">
          <a:xfrm>
            <a:off x="7185025" y="2001407"/>
            <a:ext cx="1537856" cy="402894"/>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fontAlgn="base">
              <a:spcBef>
                <a:spcPct val="0"/>
              </a:spcBef>
              <a:spcAft>
                <a:spcPct val="35000"/>
              </a:spcAft>
              <a:defRPr/>
            </a:pPr>
            <a:r>
              <a:rPr lang="en-US" sz="700">
                <a:solidFill>
                  <a:srgbClr val="454142"/>
                </a:solidFill>
                <a:latin typeface="+mj-lt"/>
              </a:rPr>
              <a:t>Copilot for M365 </a:t>
            </a:r>
            <a:br>
              <a:rPr lang="en-US" sz="700">
                <a:solidFill>
                  <a:srgbClr val="454142"/>
                </a:solidFill>
                <a:latin typeface="+mj-lt"/>
              </a:rPr>
            </a:br>
            <a:r>
              <a:rPr lang="en-US" sz="700">
                <a:solidFill>
                  <a:srgbClr val="454142"/>
                </a:solidFill>
                <a:latin typeface="+mj-lt"/>
              </a:rPr>
              <a:t>user adoption and training</a:t>
            </a:r>
          </a:p>
        </p:txBody>
      </p:sp>
      <p:sp>
        <p:nvSpPr>
          <p:cNvPr id="60" name="Bent Arrow 59" descr="line connecting to">
            <a:extLst>
              <a:ext uri="{FF2B5EF4-FFF2-40B4-BE49-F238E27FC236}">
                <a16:creationId xmlns:a16="http://schemas.microsoft.com/office/drawing/2014/main" id="{69525656-0A03-2176-3CBE-BA9332554108}"/>
              </a:ext>
              <a:ext uri="{C183D7F6-B498-43B3-948B-1728B52AA6E4}">
                <adec:decorative xmlns:adec="http://schemas.microsoft.com/office/drawing/2017/decorative" val="0"/>
              </a:ext>
            </a:extLst>
          </p:cNvPr>
          <p:cNvSpPr>
            <a:spLocks/>
          </p:cNvSpPr>
          <p:nvPr/>
        </p:nvSpPr>
        <p:spPr bwMode="auto">
          <a:xfrm rot="10800000" flipH="1">
            <a:off x="5852160" y="1974718"/>
            <a:ext cx="1330963" cy="226919"/>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59" name="Speech Bubble: Rectangle with Corners Rounded 19">
            <a:extLst>
              <a:ext uri="{FF2B5EF4-FFF2-40B4-BE49-F238E27FC236}">
                <a16:creationId xmlns:a16="http://schemas.microsoft.com/office/drawing/2014/main" id="{B0CCB27A-0AEA-BD71-C805-C8CCF8575594}"/>
              </a:ext>
            </a:extLst>
          </p:cNvPr>
          <p:cNvSpPr/>
          <p:nvPr/>
        </p:nvSpPr>
        <p:spPr bwMode="auto">
          <a:xfrm>
            <a:off x="5114967" y="1540960"/>
            <a:ext cx="1446769" cy="434290"/>
          </a:xfrm>
          <a:prstGeom prst="roundRect">
            <a:avLst>
              <a:gd name="adj" fmla="val 11250"/>
            </a:avLst>
          </a:prstGeom>
          <a:solidFill>
            <a:schemeClr val="accent2">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spAutoFit/>
          </a:bodyPr>
          <a:lstStyle/>
          <a:p>
            <a:pPr defTabSz="397442"/>
            <a:r>
              <a:rPr lang="en-US" sz="800">
                <a:solidFill>
                  <a:srgbClr val="1A1A1A"/>
                </a:solidFill>
                <a:latin typeface="+mj-lt"/>
              </a:rPr>
              <a:t>Many user trainings to drive successful adoption</a:t>
            </a:r>
          </a:p>
        </p:txBody>
      </p:sp>
      <p:sp>
        <p:nvSpPr>
          <p:cNvPr id="45" name="Rectangle: Rounded Corners 16">
            <a:extLst>
              <a:ext uri="{FF2B5EF4-FFF2-40B4-BE49-F238E27FC236}">
                <a16:creationId xmlns:a16="http://schemas.microsoft.com/office/drawing/2014/main" id="{1F01F155-B200-5A0E-7BA5-C0EFE9887CD2}"/>
              </a:ext>
            </a:extLst>
          </p:cNvPr>
          <p:cNvSpPr/>
          <p:nvPr/>
        </p:nvSpPr>
        <p:spPr bwMode="auto">
          <a:xfrm>
            <a:off x="7185025" y="2465710"/>
            <a:ext cx="1537856" cy="402894"/>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700">
                <a:solidFill>
                  <a:srgbClr val="454142"/>
                </a:solidFill>
                <a:latin typeface="+mj-lt"/>
              </a:rPr>
              <a:t>Microsoft Copilot for </a:t>
            </a:r>
            <a:br>
              <a:rPr lang="en-US" sz="700">
                <a:solidFill>
                  <a:srgbClr val="454142"/>
                </a:solidFill>
                <a:latin typeface="+mj-lt"/>
              </a:rPr>
            </a:br>
            <a:r>
              <a:rPr lang="en-US" sz="700">
                <a:solidFill>
                  <a:srgbClr val="454142"/>
                </a:solidFill>
                <a:latin typeface="+mj-lt"/>
              </a:rPr>
              <a:t>M365 deployment</a:t>
            </a:r>
          </a:p>
        </p:txBody>
      </p:sp>
      <p:sp>
        <p:nvSpPr>
          <p:cNvPr id="42" name="Bent Arrow 41" descr="line connecting to">
            <a:extLst>
              <a:ext uri="{FF2B5EF4-FFF2-40B4-BE49-F238E27FC236}">
                <a16:creationId xmlns:a16="http://schemas.microsoft.com/office/drawing/2014/main" id="{12CE9301-69A4-B354-C94E-8D494A6E40EF}"/>
              </a:ext>
              <a:ext uri="{C183D7F6-B498-43B3-948B-1728B52AA6E4}">
                <adec:decorative xmlns:adec="http://schemas.microsoft.com/office/drawing/2017/decorative" val="0"/>
              </a:ext>
            </a:extLst>
          </p:cNvPr>
          <p:cNvSpPr>
            <a:spLocks/>
          </p:cNvSpPr>
          <p:nvPr/>
        </p:nvSpPr>
        <p:spPr bwMode="auto">
          <a:xfrm rot="10800000" flipV="1">
            <a:off x="8720934" y="2644534"/>
            <a:ext cx="1777887" cy="124993"/>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43" name="Speech Bubble: Rectangle with Corners Rounded 6">
            <a:extLst>
              <a:ext uri="{FF2B5EF4-FFF2-40B4-BE49-F238E27FC236}">
                <a16:creationId xmlns:a16="http://schemas.microsoft.com/office/drawing/2014/main" id="{E8AFE3CF-E0C2-3A07-3100-96F1252D36CE}"/>
              </a:ext>
            </a:extLst>
          </p:cNvPr>
          <p:cNvSpPr/>
          <p:nvPr/>
        </p:nvSpPr>
        <p:spPr bwMode="auto">
          <a:xfrm>
            <a:off x="9742958" y="2751961"/>
            <a:ext cx="1446769" cy="722440"/>
          </a:xfrm>
          <a:prstGeom prst="roundRect">
            <a:avLst/>
          </a:prstGeom>
          <a:solidFill>
            <a:schemeClr val="accent2">
              <a:lumMod val="20000"/>
              <a:lumOff val="80000"/>
            </a:schemeClr>
          </a:solidFill>
          <a:ln w="19050">
            <a:noFill/>
            <a:headEnd type="none" w="med" len="med"/>
            <a:tailEnd type="none" w="med" len="med"/>
          </a:ln>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spAutoFit/>
          </a:bodyPr>
          <a:lstStyle/>
          <a:p>
            <a:pPr defTabSz="397442">
              <a:defRPr/>
            </a:pPr>
            <a:r>
              <a:rPr lang="en-US" sz="800">
                <a:solidFill>
                  <a:srgbClr val="1A1A1A"/>
                </a:solidFill>
                <a:latin typeface="+mj-lt"/>
              </a:rPr>
              <a:t>Use Copilot deployment checklist to deploy Copilot for M365</a:t>
            </a:r>
          </a:p>
        </p:txBody>
      </p:sp>
      <p:sp>
        <p:nvSpPr>
          <p:cNvPr id="46" name="Rectangle: Rounded Corners 8">
            <a:extLst>
              <a:ext uri="{FF2B5EF4-FFF2-40B4-BE49-F238E27FC236}">
                <a16:creationId xmlns:a16="http://schemas.microsoft.com/office/drawing/2014/main" id="{2326EA1B-5532-1680-06B5-FC7A35AD5A7A}"/>
              </a:ext>
            </a:extLst>
          </p:cNvPr>
          <p:cNvSpPr/>
          <p:nvPr/>
        </p:nvSpPr>
        <p:spPr bwMode="auto">
          <a:xfrm>
            <a:off x="7185025" y="2921501"/>
            <a:ext cx="1537856" cy="292225"/>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700">
                <a:solidFill>
                  <a:srgbClr val="454142"/>
                </a:solidFill>
                <a:latin typeface="+mj-lt"/>
              </a:rPr>
              <a:t>Data protection and labeling</a:t>
            </a:r>
          </a:p>
        </p:txBody>
      </p:sp>
      <p:sp>
        <p:nvSpPr>
          <p:cNvPr id="41" name="Bent Arrow 40" descr="line connecting to">
            <a:extLst>
              <a:ext uri="{FF2B5EF4-FFF2-40B4-BE49-F238E27FC236}">
                <a16:creationId xmlns:a16="http://schemas.microsoft.com/office/drawing/2014/main" id="{205F66CB-4A7A-4E6D-BB1B-7120BA67F19D}"/>
              </a:ext>
              <a:ext uri="{C183D7F6-B498-43B3-948B-1728B52AA6E4}">
                <adec:decorative xmlns:adec="http://schemas.microsoft.com/office/drawing/2017/decorative" val="0"/>
              </a:ext>
            </a:extLst>
          </p:cNvPr>
          <p:cNvSpPr>
            <a:spLocks/>
          </p:cNvSpPr>
          <p:nvPr/>
        </p:nvSpPr>
        <p:spPr bwMode="auto">
          <a:xfrm rot="10800000" flipH="1" flipV="1">
            <a:off x="5852160" y="2975506"/>
            <a:ext cx="1330964" cy="226536"/>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37" name="Speech Bubble: Rectangle with Corners Rounded 19">
            <a:extLst>
              <a:ext uri="{FF2B5EF4-FFF2-40B4-BE49-F238E27FC236}">
                <a16:creationId xmlns:a16="http://schemas.microsoft.com/office/drawing/2014/main" id="{CA580FBD-4FD0-3C7D-2D26-DFA1B2852081}"/>
              </a:ext>
            </a:extLst>
          </p:cNvPr>
          <p:cNvSpPr/>
          <p:nvPr/>
        </p:nvSpPr>
        <p:spPr bwMode="auto">
          <a:xfrm>
            <a:off x="5114967" y="3216794"/>
            <a:ext cx="1446769" cy="697180"/>
          </a:xfrm>
          <a:prstGeom prst="roundRect">
            <a:avLst>
              <a:gd name="adj" fmla="val 11250"/>
            </a:avLst>
          </a:prstGeom>
          <a:solidFill>
            <a:schemeClr val="accent2">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spAutoFit/>
          </a:bodyPr>
          <a:lstStyle/>
          <a:p>
            <a:pPr defTabSz="397442"/>
            <a:r>
              <a:rPr lang="en-US" sz="800">
                <a:solidFill>
                  <a:srgbClr val="1A1A1A"/>
                </a:solidFill>
                <a:latin typeface="+mj-lt"/>
              </a:rPr>
              <a:t>DLP policies, SharePoint restrictions, data retention policies, and automatic data classification</a:t>
            </a:r>
          </a:p>
        </p:txBody>
      </p:sp>
      <p:sp>
        <p:nvSpPr>
          <p:cNvPr id="47" name="Rectangle: Rounded Corners 9">
            <a:extLst>
              <a:ext uri="{FF2B5EF4-FFF2-40B4-BE49-F238E27FC236}">
                <a16:creationId xmlns:a16="http://schemas.microsoft.com/office/drawing/2014/main" id="{85052B27-8506-3043-348A-A6843B7810B9}"/>
              </a:ext>
            </a:extLst>
          </p:cNvPr>
          <p:cNvSpPr/>
          <p:nvPr/>
        </p:nvSpPr>
        <p:spPr bwMode="auto">
          <a:xfrm>
            <a:off x="7185025" y="3258110"/>
            <a:ext cx="1537856" cy="292225"/>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700">
                <a:solidFill>
                  <a:srgbClr val="454142"/>
                </a:solidFill>
                <a:latin typeface="+mj-lt"/>
              </a:rPr>
              <a:t>Data structuring</a:t>
            </a:r>
          </a:p>
        </p:txBody>
      </p:sp>
      <p:sp>
        <p:nvSpPr>
          <p:cNvPr id="48" name="Rectangle: Rounded Corners 10">
            <a:extLst>
              <a:ext uri="{FF2B5EF4-FFF2-40B4-BE49-F238E27FC236}">
                <a16:creationId xmlns:a16="http://schemas.microsoft.com/office/drawing/2014/main" id="{F0771DBF-4163-EB97-4FEE-AE07AE11188F}"/>
              </a:ext>
            </a:extLst>
          </p:cNvPr>
          <p:cNvSpPr/>
          <p:nvPr/>
        </p:nvSpPr>
        <p:spPr bwMode="auto">
          <a:xfrm>
            <a:off x="7185025" y="3603231"/>
            <a:ext cx="1537856" cy="402894"/>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700">
                <a:solidFill>
                  <a:srgbClr val="454142"/>
                </a:solidFill>
                <a:latin typeface="+mj-lt"/>
              </a:rPr>
              <a:t>M365 foundational</a:t>
            </a:r>
            <a:br>
              <a:rPr lang="en-US" sz="700">
                <a:solidFill>
                  <a:srgbClr val="454142"/>
                </a:solidFill>
                <a:latin typeface="+mj-lt"/>
              </a:rPr>
            </a:br>
            <a:r>
              <a:rPr lang="en-US" sz="700">
                <a:solidFill>
                  <a:srgbClr val="454142"/>
                </a:solidFill>
                <a:latin typeface="+mj-lt"/>
              </a:rPr>
              <a:t>productivity deployment</a:t>
            </a:r>
          </a:p>
        </p:txBody>
      </p:sp>
      <p:sp>
        <p:nvSpPr>
          <p:cNvPr id="40" name="Bent Arrow 39" descr="line connecting to">
            <a:extLst>
              <a:ext uri="{FF2B5EF4-FFF2-40B4-BE49-F238E27FC236}">
                <a16:creationId xmlns:a16="http://schemas.microsoft.com/office/drawing/2014/main" id="{65431B46-764D-18CD-7611-23CDA2F43248}"/>
              </a:ext>
              <a:ext uri="{C183D7F6-B498-43B3-948B-1728B52AA6E4}">
                <adec:decorative xmlns:adec="http://schemas.microsoft.com/office/drawing/2017/decorative" val="0"/>
              </a:ext>
            </a:extLst>
          </p:cNvPr>
          <p:cNvSpPr>
            <a:spLocks/>
          </p:cNvSpPr>
          <p:nvPr/>
        </p:nvSpPr>
        <p:spPr bwMode="auto">
          <a:xfrm rot="10800000" flipV="1">
            <a:off x="8720934" y="3791042"/>
            <a:ext cx="1777887" cy="194117"/>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39" name="Speech Bubble: Rectangle with Corners Rounded 23">
            <a:extLst>
              <a:ext uri="{FF2B5EF4-FFF2-40B4-BE49-F238E27FC236}">
                <a16:creationId xmlns:a16="http://schemas.microsoft.com/office/drawing/2014/main" id="{4BEFC123-9E83-DE55-26EB-DBC838530043}"/>
              </a:ext>
            </a:extLst>
          </p:cNvPr>
          <p:cNvSpPr/>
          <p:nvPr/>
        </p:nvSpPr>
        <p:spPr bwMode="auto">
          <a:xfrm>
            <a:off x="9742958" y="3981415"/>
            <a:ext cx="1446769" cy="812280"/>
          </a:xfrm>
          <a:prstGeom prst="roundRect">
            <a:avLst>
              <a:gd name="adj" fmla="val 7405"/>
            </a:avLst>
          </a:prstGeom>
          <a:solidFill>
            <a:schemeClr val="accent2">
              <a:lumMod val="20000"/>
              <a:lumOff val="80000"/>
            </a:schemeClr>
          </a:solidFill>
          <a:ln w="19050">
            <a:noFill/>
            <a:headEnd type="none" w="med" len="med"/>
            <a:tailEnd type="none" w="med" len="med"/>
          </a:ln>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r>
              <a:rPr lang="en-US" sz="800">
                <a:solidFill>
                  <a:srgbClr val="1A1A1A"/>
                </a:solidFill>
                <a:latin typeface="+mj-lt"/>
              </a:rPr>
              <a:t>Deploy foundational productivity with Business Standard and Business Premium and bring customer data to OneDrive</a:t>
            </a:r>
          </a:p>
        </p:txBody>
      </p:sp>
      <p:sp>
        <p:nvSpPr>
          <p:cNvPr id="49" name="Rectangle: Rounded Corners 11">
            <a:extLst>
              <a:ext uri="{FF2B5EF4-FFF2-40B4-BE49-F238E27FC236}">
                <a16:creationId xmlns:a16="http://schemas.microsoft.com/office/drawing/2014/main" id="{182E38CB-A91C-12AB-ED83-E6D5EAF1FFEF}"/>
              </a:ext>
            </a:extLst>
          </p:cNvPr>
          <p:cNvSpPr/>
          <p:nvPr/>
        </p:nvSpPr>
        <p:spPr bwMode="auto">
          <a:xfrm>
            <a:off x="7185025" y="4059023"/>
            <a:ext cx="1537856" cy="292225"/>
          </a:xfrm>
          <a:prstGeom prst="roundRect">
            <a:avLst/>
          </a:prstGeom>
          <a:solidFill>
            <a:schemeClr val="bg2"/>
          </a:solidFill>
          <a:ln w="9525" cap="flat">
            <a:noFill/>
            <a:prstDash val="solid"/>
            <a:miter/>
          </a:ln>
          <a:effectLst>
            <a:outerShdw blurRad="63500" algn="ctr" rotWithShape="0">
              <a:prstClr val="black">
                <a:alpha val="5000"/>
              </a:prstClr>
            </a:outerShdw>
          </a:effectLst>
        </p:spPr>
        <p:txBody>
          <a:bodyPr rot="0" spcFirstLastPara="0" vertOverflow="overflow" horzOverflow="overflow" vert="horz" wrap="square" lIns="62345" tIns="73636" rIns="62345" bIns="73636" numCol="1" spcCol="0" rtlCol="0" fromWordArt="0" anchor="ctr" anchorCtr="0" forceAA="0" compatLnSpc="1">
            <a:prstTxWarp prst="textNoShape">
              <a:avLst/>
            </a:prstTxWarp>
            <a:spAutoFit/>
          </a:bodyPr>
          <a:lstStyle/>
          <a:p>
            <a:pPr algn="ctr" defTabSz="231834">
              <a:spcBef>
                <a:spcPct val="0"/>
              </a:spcBef>
              <a:spcAft>
                <a:spcPct val="35000"/>
              </a:spcAft>
            </a:pPr>
            <a:r>
              <a:rPr lang="en-US" sz="700">
                <a:solidFill>
                  <a:srgbClr val="454142"/>
                </a:solidFill>
                <a:latin typeface="+mj-lt"/>
              </a:rPr>
              <a:t>AI readiness evaluation</a:t>
            </a:r>
          </a:p>
        </p:txBody>
      </p:sp>
      <p:sp>
        <p:nvSpPr>
          <p:cNvPr id="44" name="Bent Arrow 43" descr="line connecting to">
            <a:extLst>
              <a:ext uri="{FF2B5EF4-FFF2-40B4-BE49-F238E27FC236}">
                <a16:creationId xmlns:a16="http://schemas.microsoft.com/office/drawing/2014/main" id="{2FE9D185-D6F2-175C-0513-932F874DCA79}"/>
              </a:ext>
              <a:ext uri="{C183D7F6-B498-43B3-948B-1728B52AA6E4}">
                <adec:decorative xmlns:adec="http://schemas.microsoft.com/office/drawing/2017/decorative" val="0"/>
              </a:ext>
            </a:extLst>
          </p:cNvPr>
          <p:cNvSpPr>
            <a:spLocks/>
          </p:cNvSpPr>
          <p:nvPr/>
        </p:nvSpPr>
        <p:spPr bwMode="auto">
          <a:xfrm rot="10800000" flipH="1" flipV="1">
            <a:off x="5852160" y="4203880"/>
            <a:ext cx="1330964" cy="226537"/>
          </a:xfrm>
          <a:prstGeom prst="bentArrow">
            <a:avLst>
              <a:gd name="adj1" fmla="val 25000"/>
              <a:gd name="adj2" fmla="val 0"/>
              <a:gd name="adj3" fmla="val 0"/>
              <a:gd name="adj4" fmla="val 43455"/>
            </a:avLst>
          </a:prstGeom>
          <a:ln w="12700">
            <a:solidFill>
              <a:schemeClr val="accent2">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38" name="Speech Bubble: Rectangle with Corners Rounded 20">
            <a:extLst>
              <a:ext uri="{FF2B5EF4-FFF2-40B4-BE49-F238E27FC236}">
                <a16:creationId xmlns:a16="http://schemas.microsoft.com/office/drawing/2014/main" id="{96935807-D916-3FAF-993A-1A96CCC2FF7A}"/>
              </a:ext>
            </a:extLst>
          </p:cNvPr>
          <p:cNvSpPr/>
          <p:nvPr/>
        </p:nvSpPr>
        <p:spPr bwMode="auto">
          <a:xfrm>
            <a:off x="5114967" y="4357483"/>
            <a:ext cx="1446769" cy="586233"/>
          </a:xfrm>
          <a:prstGeom prst="roundRect">
            <a:avLst/>
          </a:prstGeom>
          <a:solidFill>
            <a:schemeClr val="accent2">
              <a:lumMod val="20000"/>
              <a:lumOff val="80000"/>
            </a:schemeClr>
          </a:solidFill>
          <a:ln w="19050">
            <a:noFill/>
            <a:headEnd type="none" w="med" len="med"/>
            <a:tailEnd type="none" w="med" len="med"/>
          </a:ln>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spAutoFit/>
          </a:bodyPr>
          <a:lstStyle/>
          <a:p>
            <a:pPr defTabSz="397442"/>
            <a:r>
              <a:rPr lang="en-US" sz="800">
                <a:solidFill>
                  <a:srgbClr val="1A1A1A"/>
                </a:solidFill>
                <a:latin typeface="+mj-lt"/>
              </a:rPr>
              <a:t>Use the AI evaluation to assess the customer Copilot AI journey </a:t>
            </a:r>
          </a:p>
        </p:txBody>
      </p:sp>
      <p:sp>
        <p:nvSpPr>
          <p:cNvPr id="26" name="Right Brace 25" descr="a bracket including ‘Copilot for M365 &#10;user adoption &amp; training, Microsoft Copilot for M365 Deployment, Data protection and labeling, Data structuring, M365 foundational productivity deployment, AI readiness evaluation’ showing that it belongs to&#10;">
            <a:extLst>
              <a:ext uri="{FF2B5EF4-FFF2-40B4-BE49-F238E27FC236}">
                <a16:creationId xmlns:a16="http://schemas.microsoft.com/office/drawing/2014/main" id="{02086A9A-2082-D2B2-092D-488D707FD288}"/>
              </a:ext>
              <a:ext uri="{C183D7F6-B498-43B3-948B-1728B52AA6E4}">
                <adec:decorative xmlns:adec="http://schemas.microsoft.com/office/drawing/2017/decorative" val="0"/>
              </a:ext>
            </a:extLst>
          </p:cNvPr>
          <p:cNvSpPr>
            <a:spLocks/>
          </p:cNvSpPr>
          <p:nvPr/>
        </p:nvSpPr>
        <p:spPr>
          <a:xfrm>
            <a:off x="8905482" y="2318074"/>
            <a:ext cx="93944" cy="2033174"/>
          </a:xfrm>
          <a:prstGeom prst="rightBrace">
            <a:avLst>
              <a:gd name="adj1" fmla="val 53751"/>
              <a:gd name="adj2" fmla="val 57406"/>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28" name="TextBox 27">
            <a:extLst>
              <a:ext uri="{FF2B5EF4-FFF2-40B4-BE49-F238E27FC236}">
                <a16:creationId xmlns:a16="http://schemas.microsoft.com/office/drawing/2014/main" id="{5A56CA42-B9CF-7156-D759-8A082F9F8AC2}"/>
              </a:ext>
            </a:extLst>
          </p:cNvPr>
          <p:cNvSpPr txBox="1"/>
          <p:nvPr/>
        </p:nvSpPr>
        <p:spPr>
          <a:xfrm>
            <a:off x="9021383" y="3436362"/>
            <a:ext cx="628420" cy="110800"/>
          </a:xfrm>
          <a:prstGeom prst="rect">
            <a:avLst/>
          </a:prstGeom>
          <a:noFill/>
        </p:spPr>
        <p:txBody>
          <a:bodyPr wrap="square" lIns="39745" tIns="0" rIns="0" bIns="0" rtlCol="0" anchor="ctr" anchorCtr="0">
            <a:spAutoFit/>
          </a:bodyPr>
          <a:lstStyle>
            <a:defPPr>
              <a:defRPr lang="en-US"/>
            </a:defPPr>
            <a:lvl1pPr defTabSz="932472" fontAlgn="base">
              <a:spcBef>
                <a:spcPct val="0"/>
              </a:spcBef>
              <a:spcAft>
                <a:spcPct val="0"/>
              </a:spcAft>
              <a:defRPr sz="1100">
                <a:cs typeface="Segoe UI" pitchFamily="34" charset="0"/>
              </a:defRPr>
            </a:lvl1pPr>
          </a:lstStyle>
          <a:p>
            <a:pPr defTabSz="635759">
              <a:lnSpc>
                <a:spcPct val="90000"/>
              </a:lnSpc>
              <a:defRPr/>
            </a:pPr>
            <a:r>
              <a:rPr lang="en-US" sz="800">
                <a:solidFill>
                  <a:srgbClr val="454142"/>
                </a:solidFill>
              </a:rPr>
              <a:t>CSP services</a:t>
            </a:r>
          </a:p>
        </p:txBody>
      </p:sp>
      <p:grpSp>
        <p:nvGrpSpPr>
          <p:cNvPr id="32" name="Graphic 61" descr="Plus">
            <a:extLst>
              <a:ext uri="{FF2B5EF4-FFF2-40B4-BE49-F238E27FC236}">
                <a16:creationId xmlns:a16="http://schemas.microsoft.com/office/drawing/2014/main" id="{5348DCBB-75E1-0DA9-59B6-86608659D4C1}"/>
              </a:ext>
            </a:extLst>
          </p:cNvPr>
          <p:cNvGrpSpPr/>
          <p:nvPr/>
        </p:nvGrpSpPr>
        <p:grpSpPr>
          <a:xfrm>
            <a:off x="7875717" y="4485459"/>
            <a:ext cx="156499" cy="156497"/>
            <a:chOff x="3310452" y="8176486"/>
            <a:chExt cx="292686" cy="292684"/>
          </a:xfrm>
          <a:solidFill>
            <a:schemeClr val="bg1"/>
          </a:solidFill>
        </p:grpSpPr>
        <p:sp>
          <p:nvSpPr>
            <p:cNvPr id="33" name="Rectangle: Rounded Corners 7">
              <a:extLst>
                <a:ext uri="{FF2B5EF4-FFF2-40B4-BE49-F238E27FC236}">
                  <a16:creationId xmlns:a16="http://schemas.microsoft.com/office/drawing/2014/main" id="{6B793F6D-54B3-EDB2-A74B-EB03C705FF0A}"/>
                </a:ext>
              </a:extLst>
            </p:cNvPr>
            <p:cNvSpPr/>
            <p:nvPr/>
          </p:nvSpPr>
          <p:spPr>
            <a:xfrm>
              <a:off x="3419721" y="8176486"/>
              <a:ext cx="70244" cy="292684"/>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rgbClr val="FFFFFF"/>
                </a:solidFill>
                <a:latin typeface="+mj-lt"/>
                <a:ea typeface="+mj-ea"/>
                <a:cs typeface="+mj-cs"/>
              </a:endParaRPr>
            </a:p>
          </p:txBody>
        </p:sp>
        <p:sp>
          <p:nvSpPr>
            <p:cNvPr id="34" name="Rectangle: Rounded Corners 8">
              <a:extLst>
                <a:ext uri="{FF2B5EF4-FFF2-40B4-BE49-F238E27FC236}">
                  <a16:creationId xmlns:a16="http://schemas.microsoft.com/office/drawing/2014/main" id="{6464FBCF-2A30-9311-BF08-77429186F8E4}"/>
                </a:ext>
              </a:extLst>
            </p:cNvPr>
            <p:cNvSpPr/>
            <p:nvPr/>
          </p:nvSpPr>
          <p:spPr>
            <a:xfrm>
              <a:off x="3310452" y="8285754"/>
              <a:ext cx="292686" cy="74146"/>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rgbClr val="FFFFFF"/>
                </a:solidFill>
                <a:latin typeface="+mj-lt"/>
                <a:ea typeface="+mj-ea"/>
                <a:cs typeface="+mj-cs"/>
              </a:endParaRPr>
            </a:p>
          </p:txBody>
        </p:sp>
      </p:grpSp>
      <p:sp>
        <p:nvSpPr>
          <p:cNvPr id="25" name="Rectangle: Rounded Corners 111">
            <a:extLst>
              <a:ext uri="{FF2B5EF4-FFF2-40B4-BE49-F238E27FC236}">
                <a16:creationId xmlns:a16="http://schemas.microsoft.com/office/drawing/2014/main" id="{3E9660F6-A95A-749F-E485-C2E490586970}"/>
              </a:ext>
              <a:ext uri="{C183D7F6-B498-43B3-948B-1728B52AA6E4}">
                <adec:decorative xmlns:adec="http://schemas.microsoft.com/office/drawing/2017/decorative" val="0"/>
              </a:ext>
            </a:extLst>
          </p:cNvPr>
          <p:cNvSpPr/>
          <p:nvPr/>
        </p:nvSpPr>
        <p:spPr bwMode="auto">
          <a:xfrm>
            <a:off x="7185025" y="4776170"/>
            <a:ext cx="1537856" cy="419920"/>
          </a:xfrm>
          <a:prstGeom prst="roundRect">
            <a:avLst>
              <a:gd name="adj" fmla="val 14176"/>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100">
                <a:solidFill>
                  <a:srgbClr val="FFFFFF"/>
                </a:solidFill>
                <a:latin typeface="+mj-lt"/>
                <a:ea typeface="+mj-ea"/>
                <a:cs typeface="+mj-cs"/>
              </a:rPr>
              <a:t>Copilot for M365</a:t>
            </a:r>
          </a:p>
        </p:txBody>
      </p:sp>
      <p:sp>
        <p:nvSpPr>
          <p:cNvPr id="27" name="Right Brace 26" descr="a bracket including 'copilot for M365' showing that it belongs to">
            <a:extLst>
              <a:ext uri="{FF2B5EF4-FFF2-40B4-BE49-F238E27FC236}">
                <a16:creationId xmlns:a16="http://schemas.microsoft.com/office/drawing/2014/main" id="{F0D78B75-903A-138D-F066-E5BFC104135D}"/>
              </a:ext>
              <a:ext uri="{C183D7F6-B498-43B3-948B-1728B52AA6E4}">
                <adec:decorative xmlns:adec="http://schemas.microsoft.com/office/drawing/2017/decorative" val="0"/>
              </a:ext>
            </a:extLst>
          </p:cNvPr>
          <p:cNvSpPr>
            <a:spLocks/>
          </p:cNvSpPr>
          <p:nvPr/>
        </p:nvSpPr>
        <p:spPr>
          <a:xfrm>
            <a:off x="8905482" y="4405276"/>
            <a:ext cx="93944" cy="790814"/>
          </a:xfrm>
          <a:prstGeom prst="rightBrace">
            <a:avLst>
              <a:gd name="adj1" fmla="val 48133"/>
              <a:gd name="adj2" fmla="val 50000"/>
            </a:avLst>
          </a:prstGeom>
          <a:ln w="6350">
            <a:solidFill>
              <a:schemeClr val="tx1">
                <a:lumMod val="20000"/>
                <a:lumOff val="8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783">
              <a:solidFill>
                <a:srgbClr val="454142"/>
              </a:solidFill>
              <a:latin typeface="Segoe Sans Text"/>
            </a:endParaRPr>
          </a:p>
        </p:txBody>
      </p:sp>
      <p:sp>
        <p:nvSpPr>
          <p:cNvPr id="29" name="TextBox 28">
            <a:extLst>
              <a:ext uri="{FF2B5EF4-FFF2-40B4-BE49-F238E27FC236}">
                <a16:creationId xmlns:a16="http://schemas.microsoft.com/office/drawing/2014/main" id="{11F2C0EF-4E5B-C47B-791E-6A265B658484}"/>
              </a:ext>
            </a:extLst>
          </p:cNvPr>
          <p:cNvSpPr txBox="1"/>
          <p:nvPr/>
        </p:nvSpPr>
        <p:spPr>
          <a:xfrm>
            <a:off x="9021383" y="4653059"/>
            <a:ext cx="634081" cy="246221"/>
          </a:xfrm>
          <a:prstGeom prst="rect">
            <a:avLst/>
          </a:prstGeom>
          <a:noFill/>
        </p:spPr>
        <p:txBody>
          <a:bodyPr wrap="square" lIns="39745" tIns="0" rIns="0" bIns="0" rtlCol="0" anchor="ctr" anchorCtr="0">
            <a:spAutoFit/>
          </a:bodyPr>
          <a:lstStyle>
            <a:defPPr>
              <a:defRPr lang="en-US"/>
            </a:defPPr>
            <a:lvl1pPr defTabSz="932472" fontAlgn="base">
              <a:spcBef>
                <a:spcPct val="0"/>
              </a:spcBef>
              <a:spcAft>
                <a:spcPct val="0"/>
              </a:spcAft>
              <a:defRPr sz="1100">
                <a:cs typeface="Segoe UI" pitchFamily="34" charset="0"/>
              </a:defRPr>
            </a:lvl1pPr>
          </a:lstStyle>
          <a:p>
            <a:pPr defTabSz="635759"/>
            <a:r>
              <a:rPr lang="en-US" sz="800">
                <a:solidFill>
                  <a:srgbClr val="454142"/>
                </a:solidFill>
              </a:rPr>
              <a:t>Copilot for M365 license</a:t>
            </a:r>
          </a:p>
        </p:txBody>
      </p:sp>
      <p:sp>
        <p:nvSpPr>
          <p:cNvPr id="36" name="Rectangle: Rounded Corners 34">
            <a:extLst>
              <a:ext uri="{FF2B5EF4-FFF2-40B4-BE49-F238E27FC236}">
                <a16:creationId xmlns:a16="http://schemas.microsoft.com/office/drawing/2014/main" id="{390407F7-42B1-0594-8A49-C74DF6F4967D}"/>
              </a:ext>
            </a:extLst>
          </p:cNvPr>
          <p:cNvSpPr/>
          <p:nvPr/>
        </p:nvSpPr>
        <p:spPr bwMode="auto">
          <a:xfrm>
            <a:off x="6691059" y="5347654"/>
            <a:ext cx="2525790" cy="168909"/>
          </a:xfrm>
          <a:prstGeom prst="roundRect">
            <a:avLst>
              <a:gd name="adj" fmla="val 17341"/>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9745" tIns="63592" rIns="39745" bIns="63592" numCol="1" spcCol="0" rtlCol="0" fromWordArt="0" anchor="ctr" anchorCtr="0" forceAA="0" compatLnSpc="1">
            <a:prstTxWarp prst="textNoShape">
              <a:avLst/>
            </a:prstTxWarp>
            <a:noAutofit/>
          </a:bodyPr>
          <a:lstStyle/>
          <a:p>
            <a:pPr algn="ctr" defTabSz="635943">
              <a:spcBef>
                <a:spcPct val="20000"/>
              </a:spcBef>
              <a:buSzPct val="90000"/>
              <a:defRPr/>
            </a:pPr>
            <a:r>
              <a:rPr lang="en-US" sz="800">
                <a:solidFill>
                  <a:srgbClr val="454142"/>
                </a:solidFill>
                <a:cs typeface="Segoe Sans Text" pitchFamily="2" charset="0"/>
              </a:rPr>
              <a:t>M365 Lighthouse multi customer management</a:t>
            </a:r>
          </a:p>
        </p:txBody>
      </p:sp>
    </p:spTree>
    <p:extLst>
      <p:ext uri="{BB962C8B-B14F-4D97-AF65-F5344CB8AC3E}">
        <p14:creationId xmlns:p14="http://schemas.microsoft.com/office/powerpoint/2010/main" val="16716262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path" presetSubtype="0" decel="100000" fill="hold" grpId="1" nodeType="withEffect">
                                  <p:stCondLst>
                                    <p:cond delay="0"/>
                                  </p:stCondLst>
                                  <p:childTnLst>
                                    <p:animMotion origin="layout" path="M -4.79167E-6 -1.11111E-6 L -0.02591 -1.11111E-6 " pathEditMode="relative" rAng="0" ptsTypes="AA">
                                      <p:cBhvr>
                                        <p:cTn id="9" dur="750" spd="-100000" fill="hold"/>
                                        <p:tgtEl>
                                          <p:spTgt spid="26"/>
                                        </p:tgtEl>
                                        <p:attrNameLst>
                                          <p:attrName>ppt_x</p:attrName>
                                          <p:attrName>ppt_y</p:attrName>
                                        </p:attrNameLst>
                                      </p:cBhvr>
                                      <p:rCtr x="-1302" y="0"/>
                                    </p:animMotion>
                                  </p:childTnLst>
                                </p:cTn>
                              </p:par>
                              <p:par>
                                <p:cTn id="10" presetID="10"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42" presetClass="path" presetSubtype="0" decel="100000" fill="hold" grpId="1" nodeType="withEffect">
                                  <p:stCondLst>
                                    <p:cond delay="0"/>
                                  </p:stCondLst>
                                  <p:childTnLst>
                                    <p:animMotion origin="layout" path="M 4.79167E-6 2.22222E-6 L -0.02592 2.22222E-6 " pathEditMode="relative" rAng="0" ptsTypes="AA">
                                      <p:cBhvr>
                                        <p:cTn id="14" dur="750" spd="-100000" fill="hold"/>
                                        <p:tgtEl>
                                          <p:spTgt spid="28"/>
                                        </p:tgtEl>
                                        <p:attrNameLst>
                                          <p:attrName>ppt_x</p:attrName>
                                          <p:attrName>ppt_y</p:attrName>
                                        </p:attrNameLst>
                                      </p:cBhvr>
                                      <p:rCtr x="-1302" y="0"/>
                                    </p:animMotion>
                                  </p:childTnLst>
                                </p:cTn>
                              </p:par>
                              <p:par>
                                <p:cTn id="15" presetID="10"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42" presetClass="path" presetSubtype="0" decel="100000" fill="hold" grpId="1" nodeType="withEffect">
                                  <p:stCondLst>
                                    <p:cond delay="0"/>
                                  </p:stCondLst>
                                  <p:childTnLst>
                                    <p:animMotion origin="layout" path="M -4.79167E-6 0 L -0.02591 0 " pathEditMode="relative" rAng="0" ptsTypes="AA">
                                      <p:cBhvr>
                                        <p:cTn id="19" dur="750" spd="-100000" fill="hold"/>
                                        <p:tgtEl>
                                          <p:spTgt spid="27"/>
                                        </p:tgtEl>
                                        <p:attrNameLst>
                                          <p:attrName>ppt_x</p:attrName>
                                          <p:attrName>ppt_y</p:attrName>
                                        </p:attrNameLst>
                                      </p:cBhvr>
                                      <p:rCtr x="-1302" y="0"/>
                                    </p:animMotion>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42" presetClass="path" presetSubtype="0" decel="100000" fill="hold" grpId="1" nodeType="withEffect">
                                  <p:stCondLst>
                                    <p:cond delay="0"/>
                                  </p:stCondLst>
                                  <p:childTnLst>
                                    <p:animMotion origin="layout" path="M 4.58333E-6 3.7037E-6 L -0.02592 3.7037E-6 " pathEditMode="relative" rAng="0" ptsTypes="AA">
                                      <p:cBhvr>
                                        <p:cTn id="24" dur="750" spd="-100000" fill="hold"/>
                                        <p:tgtEl>
                                          <p:spTgt spid="29"/>
                                        </p:tgtEl>
                                        <p:attrNameLst>
                                          <p:attrName>ppt_x</p:attrName>
                                          <p:attrName>ppt_y</p:attrName>
                                        </p:attrNameLst>
                                      </p:cBhvr>
                                      <p:rCtr x="-1302" y="0"/>
                                    </p:animMotion>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42" presetClass="path" presetSubtype="0" decel="100000" fill="hold" grpId="1" nodeType="withEffect">
                                  <p:stCondLst>
                                    <p:cond delay="0"/>
                                  </p:stCondLst>
                                  <p:childTnLst>
                                    <p:animMotion origin="layout" path="M -3.75E-6 3.7037E-7 L -3.75E-6 -0.03704 " pathEditMode="relative" rAng="0" ptsTypes="AA">
                                      <p:cBhvr>
                                        <p:cTn id="29" dur="750" spd="-100000" fill="hold"/>
                                        <p:tgtEl>
                                          <p:spTgt spid="36"/>
                                        </p:tgtEl>
                                        <p:attrNameLst>
                                          <p:attrName>ppt_x</p:attrName>
                                          <p:attrName>ppt_y</p:attrName>
                                        </p:attrNameLst>
                                      </p:cBhvr>
                                      <p:rCtr x="0" y="-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p:bldP spid="28" grpId="1"/>
      <p:bldP spid="27" grpId="0" animBg="1"/>
      <p:bldP spid="27" grpId="1" animBg="1"/>
      <p:bldP spid="29" grpId="0"/>
      <p:bldP spid="29" grpId="1"/>
      <p:bldP spid="36" grpId="0"/>
      <p:bldP spid="3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DF485-2398-C80F-81EE-2A1FADC76A8E}"/>
            </a:ext>
          </a:extLst>
        </p:cNvPr>
        <p:cNvGrpSpPr/>
        <p:nvPr/>
      </p:nvGrpSpPr>
      <p:grpSpPr>
        <a:xfrm>
          <a:off x="0" y="0"/>
          <a:ext cx="0" cy="0"/>
          <a:chOff x="0" y="0"/>
          <a:chExt cx="0" cy="0"/>
        </a:xfrm>
      </p:grpSpPr>
      <p:sp>
        <p:nvSpPr>
          <p:cNvPr id="70" name="!!Rectangle: Rounded Corners 5">
            <a:extLst>
              <a:ext uri="{FF2B5EF4-FFF2-40B4-BE49-F238E27FC236}">
                <a16:creationId xmlns:a16="http://schemas.microsoft.com/office/drawing/2014/main" id="{D2D12D03-046B-8488-5526-D3B047455553}"/>
              </a:ext>
              <a:ext uri="{C183D7F6-B498-43B3-948B-1728B52AA6E4}">
                <adec:decorative xmlns:adec="http://schemas.microsoft.com/office/drawing/2017/decorative" val="1"/>
              </a:ext>
            </a:extLst>
          </p:cNvPr>
          <p:cNvSpPr>
            <a:spLocks/>
          </p:cNvSpPr>
          <p:nvPr/>
        </p:nvSpPr>
        <p:spPr>
          <a:xfrm>
            <a:off x="508002" y="1436689"/>
            <a:ext cx="11175998" cy="4849812"/>
          </a:xfrm>
          <a:prstGeom prst="roundRect">
            <a:avLst>
              <a:gd name="adj" fmla="val 2968"/>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73152" rtlCol="0" anchor="ctr"/>
          <a:lstStyle/>
          <a:p>
            <a:pPr algn="ctr"/>
            <a:endParaRPr lang="en-US">
              <a:solidFill>
                <a:prstClr val="white"/>
              </a:solidFill>
              <a:latin typeface="Segoe Sans Text"/>
            </a:endParaRPr>
          </a:p>
        </p:txBody>
      </p:sp>
      <p:sp>
        <p:nvSpPr>
          <p:cNvPr id="71" name="Rectangle: Rounded Corners 34">
            <a:extLst>
              <a:ext uri="{FF2B5EF4-FFF2-40B4-BE49-F238E27FC236}">
                <a16:creationId xmlns:a16="http://schemas.microsoft.com/office/drawing/2014/main" id="{DA84DCCE-F0CC-2FEA-B1E3-ADC3352216F3}"/>
              </a:ext>
              <a:ext uri="{C183D7F6-B498-43B3-948B-1728B52AA6E4}">
                <adec:decorative xmlns:adec="http://schemas.microsoft.com/office/drawing/2017/decorative" val="1"/>
              </a:ext>
            </a:extLst>
          </p:cNvPr>
          <p:cNvSpPr/>
          <p:nvPr/>
        </p:nvSpPr>
        <p:spPr bwMode="auto">
          <a:xfrm>
            <a:off x="633047" y="1587500"/>
            <a:ext cx="10925909" cy="4186269"/>
          </a:xfrm>
          <a:prstGeom prst="roundRect">
            <a:avLst>
              <a:gd name="adj" fmla="val 3438"/>
            </a:avLst>
          </a:prstGeom>
          <a:noFill/>
          <a:ln w="9525" cap="flat" cmpd="sng" algn="ctr">
            <a:solidFill>
              <a:schemeClr val="accent2"/>
            </a:solidFill>
            <a:prstDash val="solid"/>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3A4953"/>
              </a:solidFill>
              <a:effectLst/>
              <a:uLnTx/>
              <a:uFillTx/>
              <a:latin typeface="Segoe UI"/>
              <a:ea typeface="Segoe UI" pitchFamily="34" charset="0"/>
              <a:cs typeface="Segoe UI" pitchFamily="34" charset="0"/>
            </a:endParaRPr>
          </a:p>
        </p:txBody>
      </p:sp>
      <p:sp>
        <p:nvSpPr>
          <p:cNvPr id="75" name="Rectangle: Rounded Corners 74">
            <a:extLst>
              <a:ext uri="{FF2B5EF4-FFF2-40B4-BE49-F238E27FC236}">
                <a16:creationId xmlns:a16="http://schemas.microsoft.com/office/drawing/2014/main" id="{A9B309EC-AC5B-D6F8-A03E-00AA7E7EA2CB}"/>
              </a:ext>
              <a:ext uri="{C183D7F6-B498-43B3-948B-1728B52AA6E4}">
                <adec:decorative xmlns:adec="http://schemas.microsoft.com/office/drawing/2017/decorative" val="1"/>
              </a:ext>
            </a:extLst>
          </p:cNvPr>
          <p:cNvSpPr>
            <a:spLocks/>
          </p:cNvSpPr>
          <p:nvPr/>
        </p:nvSpPr>
        <p:spPr>
          <a:xfrm>
            <a:off x="782381" y="1767085"/>
            <a:ext cx="3450974" cy="3433565"/>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r>
              <a:rPr lang="en-US" sz="1800">
                <a:solidFill>
                  <a:prstClr val="white"/>
                </a:solidFill>
              </a:rPr>
              <a:t>https://cloudpartners.transform.microsoft.com/download?assetname=assets%2FCopilot-for-M365-SMB-Click-Through-Simulation-Demos.pptx&amp;download=1</a:t>
            </a:r>
            <a:endParaRPr lang="en-US" sz="1800">
              <a:solidFill>
                <a:prstClr val="white"/>
              </a:solidFill>
              <a:latin typeface="Segoe Sans Text"/>
            </a:endParaRPr>
          </a:p>
        </p:txBody>
      </p:sp>
      <p:sp>
        <p:nvSpPr>
          <p:cNvPr id="76" name="Rectangle: Rounded Corners 75">
            <a:extLst>
              <a:ext uri="{FF2B5EF4-FFF2-40B4-BE49-F238E27FC236}">
                <a16:creationId xmlns:a16="http://schemas.microsoft.com/office/drawing/2014/main" id="{CC1AF661-C37C-5B53-260C-61C2ECF1B58A}"/>
              </a:ext>
              <a:ext uri="{C183D7F6-B498-43B3-948B-1728B52AA6E4}">
                <adec:decorative xmlns:adec="http://schemas.microsoft.com/office/drawing/2017/decorative" val="1"/>
              </a:ext>
            </a:extLst>
          </p:cNvPr>
          <p:cNvSpPr>
            <a:spLocks/>
          </p:cNvSpPr>
          <p:nvPr/>
        </p:nvSpPr>
        <p:spPr>
          <a:xfrm>
            <a:off x="4370515" y="1767085"/>
            <a:ext cx="3450974" cy="3433565"/>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77" name="Rectangle: Rounded Corners 76">
            <a:extLst>
              <a:ext uri="{FF2B5EF4-FFF2-40B4-BE49-F238E27FC236}">
                <a16:creationId xmlns:a16="http://schemas.microsoft.com/office/drawing/2014/main" id="{C9D4944E-E51E-CEFF-EEED-6203F78E79FD}"/>
              </a:ext>
              <a:ext uri="{C183D7F6-B498-43B3-948B-1728B52AA6E4}">
                <adec:decorative xmlns:adec="http://schemas.microsoft.com/office/drawing/2017/decorative" val="1"/>
              </a:ext>
            </a:extLst>
          </p:cNvPr>
          <p:cNvSpPr>
            <a:spLocks/>
          </p:cNvSpPr>
          <p:nvPr/>
        </p:nvSpPr>
        <p:spPr>
          <a:xfrm>
            <a:off x="7958648" y="1767085"/>
            <a:ext cx="3450974" cy="3433565"/>
          </a:xfrm>
          <a:prstGeom prst="roundRect">
            <a:avLst>
              <a:gd name="adj" fmla="val 391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99" name="Grey oval containing warning">
            <a:extLst>
              <a:ext uri="{FF2B5EF4-FFF2-40B4-BE49-F238E27FC236}">
                <a16:creationId xmlns:a16="http://schemas.microsoft.com/office/drawing/2014/main" id="{1EB5684E-B9AD-943C-26CF-F725D5B488E0}"/>
              </a:ext>
              <a:ext uri="{C183D7F6-B498-43B3-948B-1728B52AA6E4}">
                <adec:decorative xmlns:adec="http://schemas.microsoft.com/office/drawing/2017/decorative" val="1"/>
              </a:ext>
            </a:extLst>
          </p:cNvPr>
          <p:cNvSpPr/>
          <p:nvPr/>
        </p:nvSpPr>
        <p:spPr>
          <a:xfrm>
            <a:off x="2142328" y="518206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100" name="Grey oval containing warning">
            <a:extLst>
              <a:ext uri="{FF2B5EF4-FFF2-40B4-BE49-F238E27FC236}">
                <a16:creationId xmlns:a16="http://schemas.microsoft.com/office/drawing/2014/main" id="{9AF0333B-9DFD-764A-4BF0-24C6254B4104}"/>
              </a:ext>
              <a:ext uri="{C183D7F6-B498-43B3-948B-1728B52AA6E4}">
                <adec:decorative xmlns:adec="http://schemas.microsoft.com/office/drawing/2017/decorative" val="1"/>
              </a:ext>
            </a:extLst>
          </p:cNvPr>
          <p:cNvSpPr/>
          <p:nvPr/>
        </p:nvSpPr>
        <p:spPr>
          <a:xfrm>
            <a:off x="5730462" y="518206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101" name="Grey oval containing warning">
            <a:extLst>
              <a:ext uri="{FF2B5EF4-FFF2-40B4-BE49-F238E27FC236}">
                <a16:creationId xmlns:a16="http://schemas.microsoft.com/office/drawing/2014/main" id="{6F8E4A56-FCC0-1912-F2C8-7C3AE4D07145}"/>
              </a:ext>
              <a:ext uri="{C183D7F6-B498-43B3-948B-1728B52AA6E4}">
                <adec:decorative xmlns:adec="http://schemas.microsoft.com/office/drawing/2017/decorative" val="1"/>
              </a:ext>
            </a:extLst>
          </p:cNvPr>
          <p:cNvSpPr/>
          <p:nvPr/>
        </p:nvSpPr>
        <p:spPr>
          <a:xfrm>
            <a:off x="9318596" y="5182067"/>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grpSp>
        <p:nvGrpSpPr>
          <p:cNvPr id="78" name="Group 77">
            <a:extLst>
              <a:ext uri="{FF2B5EF4-FFF2-40B4-BE49-F238E27FC236}">
                <a16:creationId xmlns:a16="http://schemas.microsoft.com/office/drawing/2014/main" id="{F32BC4D5-ABF2-91AE-1D38-01C134B9C91E}"/>
              </a:ext>
              <a:ext uri="{C183D7F6-B498-43B3-948B-1728B52AA6E4}">
                <adec:decorative xmlns:adec="http://schemas.microsoft.com/office/drawing/2017/decorative" val="1"/>
              </a:ext>
            </a:extLst>
          </p:cNvPr>
          <p:cNvGrpSpPr>
            <a:grpSpLocks/>
          </p:cNvGrpSpPr>
          <p:nvPr/>
        </p:nvGrpSpPr>
        <p:grpSpPr>
          <a:xfrm>
            <a:off x="2237994" y="2030061"/>
            <a:ext cx="539748" cy="539746"/>
            <a:chOff x="3101063" y="1686958"/>
            <a:chExt cx="2149566" cy="2149566"/>
          </a:xfrm>
          <a:effectLst/>
        </p:grpSpPr>
        <p:grpSp>
          <p:nvGrpSpPr>
            <p:cNvPr id="79" name="Group 78">
              <a:extLst>
                <a:ext uri="{FF2B5EF4-FFF2-40B4-BE49-F238E27FC236}">
                  <a16:creationId xmlns:a16="http://schemas.microsoft.com/office/drawing/2014/main" id="{EBE86597-F93B-1351-3274-49E8A1A1F5B6}"/>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81" name="Oval 80">
                <a:extLst>
                  <a:ext uri="{FF2B5EF4-FFF2-40B4-BE49-F238E27FC236}">
                    <a16:creationId xmlns:a16="http://schemas.microsoft.com/office/drawing/2014/main" id="{9515228A-4F5E-F975-9CBD-BE771B28B442}"/>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2" name="Oval 46_1">
                <a:extLst>
                  <a:ext uri="{FF2B5EF4-FFF2-40B4-BE49-F238E27FC236}">
                    <a16:creationId xmlns:a16="http://schemas.microsoft.com/office/drawing/2014/main" id="{D7253C72-B0CA-287E-0204-F88A1B0C8044}"/>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80" name="Oval 34_1">
              <a:extLst>
                <a:ext uri="{FF2B5EF4-FFF2-40B4-BE49-F238E27FC236}">
                  <a16:creationId xmlns:a16="http://schemas.microsoft.com/office/drawing/2014/main" id="{8E6D5C12-6A1A-512F-7131-03DC5E223AB7}"/>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88" name="Group 87">
            <a:extLst>
              <a:ext uri="{FF2B5EF4-FFF2-40B4-BE49-F238E27FC236}">
                <a16:creationId xmlns:a16="http://schemas.microsoft.com/office/drawing/2014/main" id="{206A3260-B80A-8349-5971-E574615208C2}"/>
              </a:ext>
              <a:ext uri="{C183D7F6-B498-43B3-948B-1728B52AA6E4}">
                <adec:decorative xmlns:adec="http://schemas.microsoft.com/office/drawing/2017/decorative" val="1"/>
              </a:ext>
            </a:extLst>
          </p:cNvPr>
          <p:cNvGrpSpPr/>
          <p:nvPr/>
        </p:nvGrpSpPr>
        <p:grpSpPr>
          <a:xfrm>
            <a:off x="5826128" y="2030061"/>
            <a:ext cx="539748" cy="539746"/>
            <a:chOff x="5826126" y="2670096"/>
            <a:chExt cx="539748" cy="539746"/>
          </a:xfrm>
        </p:grpSpPr>
        <p:grpSp>
          <p:nvGrpSpPr>
            <p:cNvPr id="89" name="Group 88">
              <a:extLst>
                <a:ext uri="{FF2B5EF4-FFF2-40B4-BE49-F238E27FC236}">
                  <a16:creationId xmlns:a16="http://schemas.microsoft.com/office/drawing/2014/main" id="{5856FCC0-5CB6-6DE1-9FED-647786633B65}"/>
                </a:ext>
                <a:ext uri="{C183D7F6-B498-43B3-948B-1728B52AA6E4}">
                  <adec:decorative xmlns:adec="http://schemas.microsoft.com/office/drawing/2017/decorative" val="1"/>
                </a:ext>
              </a:extLst>
            </p:cNvPr>
            <p:cNvGrpSpPr/>
            <p:nvPr/>
          </p:nvGrpSpPr>
          <p:grpSpPr>
            <a:xfrm>
              <a:off x="5826126" y="2670096"/>
              <a:ext cx="539748" cy="539746"/>
              <a:chOff x="5022797" y="1308100"/>
              <a:chExt cx="2149566" cy="2149566"/>
            </a:xfrm>
          </p:grpSpPr>
          <p:sp>
            <p:nvSpPr>
              <p:cNvPr id="91" name="Oval 90">
                <a:extLst>
                  <a:ext uri="{FF2B5EF4-FFF2-40B4-BE49-F238E27FC236}">
                    <a16:creationId xmlns:a16="http://schemas.microsoft.com/office/drawing/2014/main" id="{6F6506C8-0C53-53FD-4D01-C01524F91846}"/>
                  </a:ext>
                </a:extLst>
              </p:cNvPr>
              <p:cNvSpPr/>
              <p:nvPr/>
            </p:nvSpPr>
            <p:spPr>
              <a:xfrm>
                <a:off x="5022797"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2" name="Oval 46_1">
                <a:extLst>
                  <a:ext uri="{FF2B5EF4-FFF2-40B4-BE49-F238E27FC236}">
                    <a16:creationId xmlns:a16="http://schemas.microsoft.com/office/drawing/2014/main" id="{F0C88A6A-F17B-0477-5BC2-924B9ECC1E87}"/>
                  </a:ext>
                </a:extLst>
              </p:cNvPr>
              <p:cNvSpPr/>
              <p:nvPr/>
            </p:nvSpPr>
            <p:spPr>
              <a:xfrm>
                <a:off x="5095921" y="1381216"/>
                <a:ext cx="2003334" cy="2003334"/>
              </a:xfrm>
              <a:prstGeom prst="ellipse">
                <a:avLst/>
              </a:prstGeom>
              <a:noFill/>
              <a:ln>
                <a:solidFill>
                  <a:schemeClr val="accent2"/>
                </a:solidFill>
                <a:prstDash val="dash"/>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90" name="Oval 34_1">
              <a:extLst>
                <a:ext uri="{FF2B5EF4-FFF2-40B4-BE49-F238E27FC236}">
                  <a16:creationId xmlns:a16="http://schemas.microsoft.com/office/drawing/2014/main" id="{848DC620-9A9A-EF6C-A2BE-85A73EAA3CA7}"/>
                </a:ext>
                <a:ext uri="{C183D7F6-B498-43B3-948B-1728B52AA6E4}">
                  <adec:decorative xmlns:adec="http://schemas.microsoft.com/office/drawing/2017/decorative" val="1"/>
                </a:ext>
              </a:extLst>
            </p:cNvPr>
            <p:cNvSpPr>
              <a:spLocks/>
            </p:cNvSpPr>
            <p:nvPr/>
          </p:nvSpPr>
          <p:spPr bwMode="auto">
            <a:xfrm>
              <a:off x="5863609" y="2707577"/>
              <a:ext cx="464785" cy="464783"/>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83" name="Group 82">
            <a:extLst>
              <a:ext uri="{FF2B5EF4-FFF2-40B4-BE49-F238E27FC236}">
                <a16:creationId xmlns:a16="http://schemas.microsoft.com/office/drawing/2014/main" id="{78D53E1C-B88F-8AFE-34A3-54B6FDA19032}"/>
              </a:ext>
              <a:ext uri="{C183D7F6-B498-43B3-948B-1728B52AA6E4}">
                <adec:decorative xmlns:adec="http://schemas.microsoft.com/office/drawing/2017/decorative" val="1"/>
              </a:ext>
            </a:extLst>
          </p:cNvPr>
          <p:cNvGrpSpPr>
            <a:grpSpLocks/>
          </p:cNvGrpSpPr>
          <p:nvPr/>
        </p:nvGrpSpPr>
        <p:grpSpPr>
          <a:xfrm>
            <a:off x="9414261" y="2030061"/>
            <a:ext cx="539748" cy="539746"/>
            <a:chOff x="3101063" y="1686958"/>
            <a:chExt cx="2149566" cy="2149566"/>
          </a:xfrm>
          <a:effectLst/>
        </p:grpSpPr>
        <p:grpSp>
          <p:nvGrpSpPr>
            <p:cNvPr id="84" name="Group 83">
              <a:extLst>
                <a:ext uri="{FF2B5EF4-FFF2-40B4-BE49-F238E27FC236}">
                  <a16:creationId xmlns:a16="http://schemas.microsoft.com/office/drawing/2014/main" id="{069F57F5-EF2D-8AE9-3335-9FFCFBE00957}"/>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86" name="Oval 85">
                <a:extLst>
                  <a:ext uri="{FF2B5EF4-FFF2-40B4-BE49-F238E27FC236}">
                    <a16:creationId xmlns:a16="http://schemas.microsoft.com/office/drawing/2014/main" id="{E216A00C-D825-8914-FA8D-03B7837D12A8}"/>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7" name="Oval 46_1">
                <a:extLst>
                  <a:ext uri="{FF2B5EF4-FFF2-40B4-BE49-F238E27FC236}">
                    <a16:creationId xmlns:a16="http://schemas.microsoft.com/office/drawing/2014/main" id="{5C2C3C45-91F7-2B68-22D5-6C62EECA1F4C}"/>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85" name="Oval 34_1">
              <a:extLst>
                <a:ext uri="{FF2B5EF4-FFF2-40B4-BE49-F238E27FC236}">
                  <a16:creationId xmlns:a16="http://schemas.microsoft.com/office/drawing/2014/main" id="{77F6039E-2C72-8BDB-B2FC-343941C9FA68}"/>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16" name="Rectangle: Rounded Corners 15">
            <a:extLst>
              <a:ext uri="{FF2B5EF4-FFF2-40B4-BE49-F238E27FC236}">
                <a16:creationId xmlns:a16="http://schemas.microsoft.com/office/drawing/2014/main" id="{DCB963C2-96FB-2B29-1E92-99FB73C104B8}"/>
              </a:ext>
              <a:ext uri="{C183D7F6-B498-43B3-948B-1728B52AA6E4}">
                <adec:decorative xmlns:adec="http://schemas.microsoft.com/office/drawing/2017/decorative" val="1"/>
              </a:ext>
            </a:extLst>
          </p:cNvPr>
          <p:cNvSpPr/>
          <p:nvPr/>
        </p:nvSpPr>
        <p:spPr>
          <a:xfrm>
            <a:off x="1472025" y="4707731"/>
            <a:ext cx="2071684" cy="347266"/>
          </a:xfrm>
          <a:prstGeom prst="roundRect">
            <a:avLst>
              <a:gd name="adj" fmla="val 50000"/>
            </a:avLst>
          </a:prstGeom>
          <a:solidFill>
            <a:schemeClr val="accent1">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endParaRPr lang="en-IN" sz="800">
              <a:solidFill>
                <a:srgbClr val="1A1A1A"/>
              </a:solidFill>
              <a:latin typeface="+mj-lt"/>
            </a:endParaRPr>
          </a:p>
        </p:txBody>
      </p:sp>
      <p:sp>
        <p:nvSpPr>
          <p:cNvPr id="18" name="Rectangle: Rounded Corners 17">
            <a:extLst>
              <a:ext uri="{FF2B5EF4-FFF2-40B4-BE49-F238E27FC236}">
                <a16:creationId xmlns:a16="http://schemas.microsoft.com/office/drawing/2014/main" id="{6F855DE3-8F21-50C7-7BA3-905B492A3E5D}"/>
              </a:ext>
              <a:ext uri="{C183D7F6-B498-43B3-948B-1728B52AA6E4}">
                <adec:decorative xmlns:adec="http://schemas.microsoft.com/office/drawing/2017/decorative" val="1"/>
              </a:ext>
            </a:extLst>
          </p:cNvPr>
          <p:cNvSpPr/>
          <p:nvPr/>
        </p:nvSpPr>
        <p:spPr>
          <a:xfrm>
            <a:off x="5060160" y="4707731"/>
            <a:ext cx="2071684" cy="347266"/>
          </a:xfrm>
          <a:prstGeom prst="roundRect">
            <a:avLst>
              <a:gd name="adj" fmla="val 50000"/>
            </a:avLst>
          </a:prstGeom>
          <a:solidFill>
            <a:schemeClr val="accent1">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endParaRPr lang="en-IN" sz="800">
              <a:solidFill>
                <a:srgbClr val="1A1A1A"/>
              </a:solidFill>
              <a:latin typeface="+mj-lt"/>
            </a:endParaRPr>
          </a:p>
        </p:txBody>
      </p:sp>
      <p:sp>
        <p:nvSpPr>
          <p:cNvPr id="19" name="Rectangle: Rounded Corners 18">
            <a:extLst>
              <a:ext uri="{FF2B5EF4-FFF2-40B4-BE49-F238E27FC236}">
                <a16:creationId xmlns:a16="http://schemas.microsoft.com/office/drawing/2014/main" id="{FBF89E39-88BA-7525-4D97-BA7F24E259D1}"/>
              </a:ext>
              <a:ext uri="{C183D7F6-B498-43B3-948B-1728B52AA6E4}">
                <adec:decorative xmlns:adec="http://schemas.microsoft.com/office/drawing/2017/decorative" val="1"/>
              </a:ext>
            </a:extLst>
          </p:cNvPr>
          <p:cNvSpPr/>
          <p:nvPr/>
        </p:nvSpPr>
        <p:spPr>
          <a:xfrm>
            <a:off x="8648293" y="4707731"/>
            <a:ext cx="2071684" cy="347266"/>
          </a:xfrm>
          <a:prstGeom prst="roundRect">
            <a:avLst>
              <a:gd name="adj" fmla="val 50000"/>
            </a:avLst>
          </a:prstGeom>
          <a:solidFill>
            <a:schemeClr val="accent1">
              <a:lumMod val="20000"/>
              <a:lumOff val="80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39745" tIns="79490" rIns="39745" bIns="79490" numCol="1" spcCol="0" rtlCol="0" fromWordArt="0" anchor="ctr" anchorCtr="0" forceAA="0" compatLnSpc="1">
            <a:prstTxWarp prst="textNoShape">
              <a:avLst/>
            </a:prstTxWarp>
            <a:noAutofit/>
          </a:bodyPr>
          <a:lstStyle/>
          <a:p>
            <a:pPr defTabSz="397442"/>
            <a:endParaRPr lang="en-IN" sz="800">
              <a:solidFill>
                <a:srgbClr val="1A1A1A"/>
              </a:solidFill>
              <a:latin typeface="+mj-lt"/>
            </a:endParaRPr>
          </a:p>
        </p:txBody>
      </p:sp>
      <p:sp>
        <p:nvSpPr>
          <p:cNvPr id="11" name="Title 10">
            <a:extLst>
              <a:ext uri="{FF2B5EF4-FFF2-40B4-BE49-F238E27FC236}">
                <a16:creationId xmlns:a16="http://schemas.microsoft.com/office/drawing/2014/main" id="{B3B10E53-8AE2-24A9-444F-BDDDD485A813}"/>
              </a:ext>
            </a:extLst>
          </p:cNvPr>
          <p:cNvSpPr>
            <a:spLocks noGrp="1"/>
          </p:cNvSpPr>
          <p:nvPr>
            <p:ph type="title"/>
          </p:nvPr>
        </p:nvSpPr>
        <p:spPr>
          <a:xfrm>
            <a:off x="495300" y="457200"/>
            <a:ext cx="11201400" cy="443198"/>
          </a:xfrm>
        </p:spPr>
        <p:txBody>
          <a:bodyPr>
            <a:noAutofit/>
          </a:bodyPr>
          <a:lstStyle/>
          <a:p>
            <a:pPr algn="ctr"/>
            <a:r>
              <a:rPr lang="en-US" sz="3600" b="1">
                <a:solidFill>
                  <a:schemeClr val="tx1"/>
                </a:solidFill>
                <a:latin typeface="Segoe UI Semibold" panose="020B0502040204020203" pitchFamily="34" charset="0"/>
                <a:cs typeface="Segoe UI Semibold" panose="020B0502040204020203" pitchFamily="34" charset="0"/>
              </a:rPr>
              <a:t>Copilot demo possibilities</a:t>
            </a:r>
          </a:p>
        </p:txBody>
      </p:sp>
      <p:sp>
        <p:nvSpPr>
          <p:cNvPr id="6" name="Graphic 118">
            <a:extLst>
              <a:ext uri="{FF2B5EF4-FFF2-40B4-BE49-F238E27FC236}">
                <a16:creationId xmlns:a16="http://schemas.microsoft.com/office/drawing/2014/main" id="{7DFFBA06-2FA0-44F8-C7D2-2616075E8C7A}"/>
              </a:ext>
              <a:ext uri="{C183D7F6-B498-43B3-948B-1728B52AA6E4}">
                <adec:decorative xmlns:adec="http://schemas.microsoft.com/office/drawing/2017/decorative" val="1"/>
              </a:ext>
            </a:extLst>
          </p:cNvPr>
          <p:cNvSpPr/>
          <p:nvPr/>
        </p:nvSpPr>
        <p:spPr>
          <a:xfrm>
            <a:off x="2370286" y="2176110"/>
            <a:ext cx="275164" cy="247648"/>
          </a:xfrm>
          <a:custGeom>
            <a:avLst/>
            <a:gdLst>
              <a:gd name="connsiteX0" fmla="*/ 109736 w 292630"/>
              <a:gd name="connsiteY0" fmla="*/ 93416 h 263367"/>
              <a:gd name="connsiteX1" fmla="*/ 109736 w 292630"/>
              <a:gd name="connsiteY1" fmla="*/ 169962 h 263367"/>
              <a:gd name="connsiteX2" fmla="*/ 125973 w 292630"/>
              <a:gd name="connsiteY2" fmla="*/ 179591 h 263367"/>
              <a:gd name="connsiteX3" fmla="*/ 196002 w 292630"/>
              <a:gd name="connsiteY3" fmla="*/ 141314 h 263367"/>
              <a:gd name="connsiteX4" fmla="*/ 196001 w 292630"/>
              <a:gd name="connsiteY4" fmla="*/ 122055 h 263367"/>
              <a:gd name="connsiteX5" fmla="*/ 125973 w 292630"/>
              <a:gd name="connsiteY5" fmla="*/ 83786 h 263367"/>
              <a:gd name="connsiteX6" fmla="*/ 109736 w 292630"/>
              <a:gd name="connsiteY6" fmla="*/ 93416 h 263367"/>
              <a:gd name="connsiteX7" fmla="*/ 47552 w 292630"/>
              <a:gd name="connsiteY7" fmla="*/ 0 h 263367"/>
              <a:gd name="connsiteX8" fmla="*/ 0 w 292630"/>
              <a:gd name="connsiteY8" fmla="*/ 47552 h 263367"/>
              <a:gd name="connsiteX9" fmla="*/ 0 w 292630"/>
              <a:gd name="connsiteY9" fmla="*/ 215815 h 263367"/>
              <a:gd name="connsiteX10" fmla="*/ 47552 w 292630"/>
              <a:gd name="connsiteY10" fmla="*/ 263367 h 263367"/>
              <a:gd name="connsiteX11" fmla="*/ 245078 w 292630"/>
              <a:gd name="connsiteY11" fmla="*/ 263367 h 263367"/>
              <a:gd name="connsiteX12" fmla="*/ 292630 w 292630"/>
              <a:gd name="connsiteY12" fmla="*/ 215815 h 263367"/>
              <a:gd name="connsiteX13" fmla="*/ 292630 w 292630"/>
              <a:gd name="connsiteY13" fmla="*/ 47552 h 263367"/>
              <a:gd name="connsiteX14" fmla="*/ 245078 w 292630"/>
              <a:gd name="connsiteY14" fmla="*/ 0 h 263367"/>
              <a:gd name="connsiteX15" fmla="*/ 47552 w 292630"/>
              <a:gd name="connsiteY15" fmla="*/ 0 h 263367"/>
              <a:gd name="connsiteX16" fmla="*/ 21947 w 292630"/>
              <a:gd name="connsiteY16" fmla="*/ 47552 h 263367"/>
              <a:gd name="connsiteX17" fmla="*/ 47552 w 292630"/>
              <a:gd name="connsiteY17" fmla="*/ 21947 h 263367"/>
              <a:gd name="connsiteX18" fmla="*/ 245078 w 292630"/>
              <a:gd name="connsiteY18" fmla="*/ 21947 h 263367"/>
              <a:gd name="connsiteX19" fmla="*/ 270683 w 292630"/>
              <a:gd name="connsiteY19" fmla="*/ 47552 h 263367"/>
              <a:gd name="connsiteX20" fmla="*/ 270683 w 292630"/>
              <a:gd name="connsiteY20" fmla="*/ 215815 h 263367"/>
              <a:gd name="connsiteX21" fmla="*/ 245078 w 292630"/>
              <a:gd name="connsiteY21" fmla="*/ 241420 h 263367"/>
              <a:gd name="connsiteX22" fmla="*/ 47552 w 292630"/>
              <a:gd name="connsiteY22" fmla="*/ 241420 h 263367"/>
              <a:gd name="connsiteX23" fmla="*/ 21947 w 292630"/>
              <a:gd name="connsiteY23" fmla="*/ 215815 h 263367"/>
              <a:gd name="connsiteX24" fmla="*/ 21947 w 292630"/>
              <a:gd name="connsiteY24" fmla="*/ 47552 h 26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2630" h="263367">
                <a:moveTo>
                  <a:pt x="109736" y="93416"/>
                </a:moveTo>
                <a:lnTo>
                  <a:pt x="109736" y="169962"/>
                </a:lnTo>
                <a:cubicBezTo>
                  <a:pt x="109736" y="178297"/>
                  <a:pt x="118660" y="183589"/>
                  <a:pt x="125973" y="179591"/>
                </a:cubicBezTo>
                <a:lnTo>
                  <a:pt x="196002" y="141314"/>
                </a:lnTo>
                <a:cubicBezTo>
                  <a:pt x="203616" y="137151"/>
                  <a:pt x="203615" y="126216"/>
                  <a:pt x="196001" y="122055"/>
                </a:cubicBezTo>
                <a:lnTo>
                  <a:pt x="125973" y="83786"/>
                </a:lnTo>
                <a:cubicBezTo>
                  <a:pt x="118660" y="79790"/>
                  <a:pt x="109736" y="85082"/>
                  <a:pt x="109736" y="93416"/>
                </a:cubicBezTo>
                <a:close/>
                <a:moveTo>
                  <a:pt x="47552" y="0"/>
                </a:moveTo>
                <a:cubicBezTo>
                  <a:pt x="21290" y="0"/>
                  <a:pt x="0" y="21290"/>
                  <a:pt x="0" y="47552"/>
                </a:cubicBezTo>
                <a:lnTo>
                  <a:pt x="0" y="215815"/>
                </a:lnTo>
                <a:cubicBezTo>
                  <a:pt x="0" y="242077"/>
                  <a:pt x="21290" y="263367"/>
                  <a:pt x="47552" y="263367"/>
                </a:cubicBezTo>
                <a:lnTo>
                  <a:pt x="245078" y="263367"/>
                </a:lnTo>
                <a:cubicBezTo>
                  <a:pt x="271340" y="263367"/>
                  <a:pt x="292630" y="242077"/>
                  <a:pt x="292630" y="215815"/>
                </a:cubicBezTo>
                <a:lnTo>
                  <a:pt x="292630" y="47552"/>
                </a:lnTo>
                <a:cubicBezTo>
                  <a:pt x="292630" y="21290"/>
                  <a:pt x="271340" y="0"/>
                  <a:pt x="245078" y="0"/>
                </a:cubicBezTo>
                <a:lnTo>
                  <a:pt x="47552" y="0"/>
                </a:lnTo>
                <a:close/>
                <a:moveTo>
                  <a:pt x="21947" y="47552"/>
                </a:moveTo>
                <a:cubicBezTo>
                  <a:pt x="21947" y="33411"/>
                  <a:pt x="33411" y="21947"/>
                  <a:pt x="47552" y="21947"/>
                </a:cubicBezTo>
                <a:lnTo>
                  <a:pt x="245078" y="21947"/>
                </a:lnTo>
                <a:cubicBezTo>
                  <a:pt x="259219" y="21947"/>
                  <a:pt x="270683" y="33411"/>
                  <a:pt x="270683" y="47552"/>
                </a:cubicBezTo>
                <a:lnTo>
                  <a:pt x="270683" y="215815"/>
                </a:lnTo>
                <a:cubicBezTo>
                  <a:pt x="270683" y="229956"/>
                  <a:pt x="259219" y="241420"/>
                  <a:pt x="245078" y="241420"/>
                </a:cubicBezTo>
                <a:lnTo>
                  <a:pt x="47552" y="241420"/>
                </a:lnTo>
                <a:cubicBezTo>
                  <a:pt x="33411" y="241420"/>
                  <a:pt x="21947" y="229956"/>
                  <a:pt x="21947" y="215815"/>
                </a:cubicBezTo>
                <a:lnTo>
                  <a:pt x="21947" y="47552"/>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5" name="TextBox 14">
            <a:extLst>
              <a:ext uri="{FF2B5EF4-FFF2-40B4-BE49-F238E27FC236}">
                <a16:creationId xmlns:a16="http://schemas.microsoft.com/office/drawing/2014/main" id="{DAE828D5-02FF-8936-2034-345213601793}"/>
              </a:ext>
            </a:extLst>
          </p:cNvPr>
          <p:cNvSpPr txBox="1"/>
          <p:nvPr/>
        </p:nvSpPr>
        <p:spPr>
          <a:xfrm>
            <a:off x="935558" y="2942352"/>
            <a:ext cx="3144619" cy="276999"/>
          </a:xfrm>
          <a:prstGeom prst="rect">
            <a:avLst/>
          </a:prstGeom>
          <a:noFill/>
        </p:spPr>
        <p:txBody>
          <a:bodyPr wrap="square" lIns="0" tIns="0" rIns="0" bIns="0">
            <a:spAutoFit/>
          </a:bodyPr>
          <a:lstStyle/>
          <a:p>
            <a:pPr algn="ctr" defTabSz="932472" fontAlgn="base">
              <a:spcBef>
                <a:spcPct val="0"/>
              </a:spcBef>
              <a:spcAft>
                <a:spcPct val="0"/>
              </a:spcAft>
              <a:defRPr/>
            </a:pPr>
            <a:r>
              <a:rPr lang="en-US" sz="1800">
                <a:solidFill>
                  <a:schemeClr val="accent2"/>
                </a:solidFill>
                <a:latin typeface="+mj-lt"/>
              </a:rPr>
              <a:t>Click-thru demos</a:t>
            </a:r>
          </a:p>
        </p:txBody>
      </p:sp>
      <p:sp>
        <p:nvSpPr>
          <p:cNvPr id="94" name="Rectangle 93">
            <a:extLst>
              <a:ext uri="{FF2B5EF4-FFF2-40B4-BE49-F238E27FC236}">
                <a16:creationId xmlns:a16="http://schemas.microsoft.com/office/drawing/2014/main" id="{7829E5F3-657B-96E3-7599-6B2A06972E17}"/>
              </a:ext>
            </a:extLst>
          </p:cNvPr>
          <p:cNvSpPr/>
          <p:nvPr/>
        </p:nvSpPr>
        <p:spPr bwMode="auto">
          <a:xfrm>
            <a:off x="999108" y="3458167"/>
            <a:ext cx="3017520" cy="10926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Simple to use </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Little Copilot familiarity needed</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Quick setup</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No risk of oversharing</a:t>
            </a:r>
          </a:p>
        </p:txBody>
      </p:sp>
      <p:sp>
        <p:nvSpPr>
          <p:cNvPr id="8" name="TextBox 7">
            <a:extLst>
              <a:ext uri="{FF2B5EF4-FFF2-40B4-BE49-F238E27FC236}">
                <a16:creationId xmlns:a16="http://schemas.microsoft.com/office/drawing/2014/main" id="{7DB58603-4FF8-2BBB-46BC-84016AA03234}"/>
              </a:ext>
            </a:extLst>
          </p:cNvPr>
          <p:cNvSpPr txBox="1"/>
          <p:nvPr/>
        </p:nvSpPr>
        <p:spPr>
          <a:xfrm>
            <a:off x="1790597" y="4800572"/>
            <a:ext cx="1434542" cy="161583"/>
          </a:xfrm>
          <a:prstGeom prst="rect">
            <a:avLst/>
          </a:prstGeom>
          <a:noFill/>
        </p:spPr>
        <p:txBody>
          <a:bodyPr wrap="square" lIns="0" tIns="0" rIns="0" bIns="0" rtlCol="0">
            <a:spAutoFit/>
          </a:bodyPr>
          <a:lstStyle/>
          <a:p>
            <a:pPr algn="ctr"/>
            <a:r>
              <a:rPr lang="en-US" sz="1050">
                <a:latin typeface="+mj-lt"/>
              </a:rPr>
              <a:t>See </a:t>
            </a:r>
            <a:r>
              <a:rPr lang="en-US" sz="1050">
                <a:solidFill>
                  <a:schemeClr val="accent6">
                    <a:lumMod val="75000"/>
                  </a:schemeClr>
                </a:solidFill>
                <a:latin typeface="+mj-lt"/>
                <a:hlinkClick r:id="rId4">
                  <a:extLst>
                    <a:ext uri="{A12FA001-AC4F-418D-AE19-62706E023703}">
                      <ahyp:hlinkClr xmlns:ahyp="http://schemas.microsoft.com/office/drawing/2018/hyperlinkcolor" val="tx"/>
                    </a:ext>
                  </a:extLst>
                </a:hlinkClick>
              </a:rPr>
              <a:t>the demos</a:t>
            </a:r>
            <a:endParaRPr lang="en-US" sz="1050">
              <a:solidFill>
                <a:schemeClr val="accent6">
                  <a:lumMod val="75000"/>
                </a:schemeClr>
              </a:solidFill>
              <a:latin typeface="+mj-lt"/>
            </a:endParaRPr>
          </a:p>
        </p:txBody>
      </p:sp>
      <p:pic>
        <p:nvPicPr>
          <p:cNvPr id="17" name="Graphic 16" descr="arrow pointing towards">
            <a:extLst>
              <a:ext uri="{FF2B5EF4-FFF2-40B4-BE49-F238E27FC236}">
                <a16:creationId xmlns:a16="http://schemas.microsoft.com/office/drawing/2014/main" id="{AE850485-D057-0A69-BB84-9D9906693B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53314" y="3258573"/>
            <a:ext cx="297242" cy="297242"/>
          </a:xfrm>
          <a:prstGeom prst="rect">
            <a:avLst/>
          </a:prstGeom>
        </p:spPr>
      </p:pic>
      <p:sp>
        <p:nvSpPr>
          <p:cNvPr id="7" name="Graphic 75">
            <a:extLst>
              <a:ext uri="{FF2B5EF4-FFF2-40B4-BE49-F238E27FC236}">
                <a16:creationId xmlns:a16="http://schemas.microsoft.com/office/drawing/2014/main" id="{4B36E9DF-6895-312F-285B-E1958B08C8E7}"/>
              </a:ext>
              <a:ext uri="{C183D7F6-B498-43B3-948B-1728B52AA6E4}">
                <adec:decorative xmlns:adec="http://schemas.microsoft.com/office/drawing/2017/decorative" val="1"/>
              </a:ext>
            </a:extLst>
          </p:cNvPr>
          <p:cNvSpPr>
            <a:spLocks noChangeAspect="1"/>
          </p:cNvSpPr>
          <p:nvPr/>
        </p:nvSpPr>
        <p:spPr>
          <a:xfrm>
            <a:off x="5959113" y="2156454"/>
            <a:ext cx="273779" cy="286960"/>
          </a:xfrm>
          <a:custGeom>
            <a:avLst/>
            <a:gdLst>
              <a:gd name="connsiteX0" fmla="*/ 27824 w 293987"/>
              <a:gd name="connsiteY0" fmla="*/ 0 h 308140"/>
              <a:gd name="connsiteX1" fmla="*/ 0 w 293987"/>
              <a:gd name="connsiteY1" fmla="*/ 27824 h 308140"/>
              <a:gd name="connsiteX2" fmla="*/ 0 w 293987"/>
              <a:gd name="connsiteY2" fmla="*/ 268966 h 308140"/>
              <a:gd name="connsiteX3" fmla="*/ 27824 w 293987"/>
              <a:gd name="connsiteY3" fmla="*/ 296790 h 308140"/>
              <a:gd name="connsiteX4" fmla="*/ 64923 w 293987"/>
              <a:gd name="connsiteY4" fmla="*/ 296790 h 308140"/>
              <a:gd name="connsiteX5" fmla="*/ 92747 w 293987"/>
              <a:gd name="connsiteY5" fmla="*/ 268966 h 308140"/>
              <a:gd name="connsiteX6" fmla="*/ 92747 w 293987"/>
              <a:gd name="connsiteY6" fmla="*/ 27824 h 308140"/>
              <a:gd name="connsiteX7" fmla="*/ 64923 w 293987"/>
              <a:gd name="connsiteY7" fmla="*/ 0 h 308140"/>
              <a:gd name="connsiteX8" fmla="*/ 27824 w 293987"/>
              <a:gd name="connsiteY8" fmla="*/ 0 h 308140"/>
              <a:gd name="connsiteX9" fmla="*/ 27824 w 293987"/>
              <a:gd name="connsiteY9" fmla="*/ 18549 h 308140"/>
              <a:gd name="connsiteX10" fmla="*/ 64923 w 293987"/>
              <a:gd name="connsiteY10" fmla="*/ 18549 h 308140"/>
              <a:gd name="connsiteX11" fmla="*/ 74198 w 293987"/>
              <a:gd name="connsiteY11" fmla="*/ 27824 h 308140"/>
              <a:gd name="connsiteX12" fmla="*/ 74198 w 293987"/>
              <a:gd name="connsiteY12" fmla="*/ 268966 h 308140"/>
              <a:gd name="connsiteX13" fmla="*/ 64923 w 293987"/>
              <a:gd name="connsiteY13" fmla="*/ 278241 h 308140"/>
              <a:gd name="connsiteX14" fmla="*/ 27824 w 293987"/>
              <a:gd name="connsiteY14" fmla="*/ 278241 h 308140"/>
              <a:gd name="connsiteX15" fmla="*/ 18549 w 293987"/>
              <a:gd name="connsiteY15" fmla="*/ 268966 h 308140"/>
              <a:gd name="connsiteX16" fmla="*/ 18549 w 293987"/>
              <a:gd name="connsiteY16" fmla="*/ 27824 h 308140"/>
              <a:gd name="connsiteX17" fmla="*/ 27824 w 293987"/>
              <a:gd name="connsiteY17" fmla="*/ 18549 h 308140"/>
              <a:gd name="connsiteX18" fmla="*/ 194769 w 293987"/>
              <a:gd name="connsiteY18" fmla="*/ 0 h 308140"/>
              <a:gd name="connsiteX19" fmla="*/ 166945 w 293987"/>
              <a:gd name="connsiteY19" fmla="*/ 27824 h 308140"/>
              <a:gd name="connsiteX20" fmla="*/ 166945 w 293987"/>
              <a:gd name="connsiteY20" fmla="*/ 140970 h 308140"/>
              <a:gd name="connsiteX21" fmla="*/ 185494 w 293987"/>
              <a:gd name="connsiteY21" fmla="*/ 133686 h 308140"/>
              <a:gd name="connsiteX22" fmla="*/ 185494 w 293987"/>
              <a:gd name="connsiteY22" fmla="*/ 27824 h 308140"/>
              <a:gd name="connsiteX23" fmla="*/ 194769 w 293987"/>
              <a:gd name="connsiteY23" fmla="*/ 18549 h 308140"/>
              <a:gd name="connsiteX24" fmla="*/ 231868 w 293987"/>
              <a:gd name="connsiteY24" fmla="*/ 18549 h 308140"/>
              <a:gd name="connsiteX25" fmla="*/ 241142 w 293987"/>
              <a:gd name="connsiteY25" fmla="*/ 27824 h 308140"/>
              <a:gd name="connsiteX26" fmla="*/ 241142 w 293987"/>
              <a:gd name="connsiteY26" fmla="*/ 133686 h 308140"/>
              <a:gd name="connsiteX27" fmla="*/ 259692 w 293987"/>
              <a:gd name="connsiteY27" fmla="*/ 140970 h 308140"/>
              <a:gd name="connsiteX28" fmla="*/ 259692 w 293987"/>
              <a:gd name="connsiteY28" fmla="*/ 27824 h 308140"/>
              <a:gd name="connsiteX29" fmla="*/ 231868 w 293987"/>
              <a:gd name="connsiteY29" fmla="*/ 0 h 308140"/>
              <a:gd name="connsiteX30" fmla="*/ 194769 w 293987"/>
              <a:gd name="connsiteY30" fmla="*/ 0 h 308140"/>
              <a:gd name="connsiteX31" fmla="*/ 168154 w 293987"/>
              <a:gd name="connsiteY31" fmla="*/ 175145 h 308140"/>
              <a:gd name="connsiteX32" fmla="*/ 141617 w 293987"/>
              <a:gd name="connsiteY32" fmla="*/ 221109 h 308140"/>
              <a:gd name="connsiteX33" fmla="*/ 133064 w 293987"/>
              <a:gd name="connsiteY33" fmla="*/ 223294 h 308140"/>
              <a:gd name="connsiteX34" fmla="*/ 132645 w 293987"/>
              <a:gd name="connsiteY34" fmla="*/ 231868 h 308140"/>
              <a:gd name="connsiteX35" fmla="*/ 133250 w 293987"/>
              <a:gd name="connsiteY35" fmla="*/ 242148 h 308140"/>
              <a:gd name="connsiteX36" fmla="*/ 139734 w 293987"/>
              <a:gd name="connsiteY36" fmla="*/ 243682 h 308140"/>
              <a:gd name="connsiteX37" fmla="*/ 166744 w 293987"/>
              <a:gd name="connsiteY37" fmla="*/ 290406 h 308140"/>
              <a:gd name="connsiteX38" fmla="*/ 164400 w 293987"/>
              <a:gd name="connsiteY38" fmla="*/ 298248 h 308140"/>
              <a:gd name="connsiteX39" fmla="*/ 179883 w 293987"/>
              <a:gd name="connsiteY39" fmla="*/ 307855 h 308140"/>
              <a:gd name="connsiteX40" fmla="*/ 185911 w 293987"/>
              <a:gd name="connsiteY40" fmla="*/ 301472 h 308140"/>
              <a:gd name="connsiteX41" fmla="*/ 239881 w 293987"/>
              <a:gd name="connsiteY41" fmla="*/ 301500 h 308140"/>
              <a:gd name="connsiteX42" fmla="*/ 246139 w 293987"/>
              <a:gd name="connsiteY42" fmla="*/ 308141 h 308140"/>
              <a:gd name="connsiteX43" fmla="*/ 261383 w 293987"/>
              <a:gd name="connsiteY43" fmla="*/ 298911 h 308140"/>
              <a:gd name="connsiteX44" fmla="*/ 258488 w 293987"/>
              <a:gd name="connsiteY44" fmla="*/ 288584 h 308140"/>
              <a:gd name="connsiteX45" fmla="*/ 285025 w 293987"/>
              <a:gd name="connsiteY45" fmla="*/ 242621 h 308140"/>
              <a:gd name="connsiteX46" fmla="*/ 293568 w 293987"/>
              <a:gd name="connsiteY46" fmla="*/ 240437 h 308140"/>
              <a:gd name="connsiteX47" fmla="*/ 293988 w 293987"/>
              <a:gd name="connsiteY47" fmla="*/ 231868 h 308140"/>
              <a:gd name="connsiteX48" fmla="*/ 293381 w 293987"/>
              <a:gd name="connsiteY48" fmla="*/ 221580 h 308140"/>
              <a:gd name="connsiteX49" fmla="*/ 286907 w 293987"/>
              <a:gd name="connsiteY49" fmla="*/ 220048 h 308140"/>
              <a:gd name="connsiteX50" fmla="*/ 259898 w 293987"/>
              <a:gd name="connsiteY50" fmla="*/ 173324 h 308140"/>
              <a:gd name="connsiteX51" fmla="*/ 262238 w 293987"/>
              <a:gd name="connsiteY51" fmla="*/ 165490 h 308140"/>
              <a:gd name="connsiteX52" fmla="*/ 246753 w 293987"/>
              <a:gd name="connsiteY52" fmla="*/ 155880 h 308140"/>
              <a:gd name="connsiteX53" fmla="*/ 240730 w 293987"/>
              <a:gd name="connsiteY53" fmla="*/ 162257 h 308140"/>
              <a:gd name="connsiteX54" fmla="*/ 186761 w 293987"/>
              <a:gd name="connsiteY54" fmla="*/ 162229 h 308140"/>
              <a:gd name="connsiteX55" fmla="*/ 180502 w 293987"/>
              <a:gd name="connsiteY55" fmla="*/ 155589 h 308140"/>
              <a:gd name="connsiteX56" fmla="*/ 165257 w 293987"/>
              <a:gd name="connsiteY56" fmla="*/ 164817 h 308140"/>
              <a:gd name="connsiteX57" fmla="*/ 168154 w 293987"/>
              <a:gd name="connsiteY57" fmla="*/ 175145 h 308140"/>
              <a:gd name="connsiteX58" fmla="*/ 213316 w 293987"/>
              <a:gd name="connsiteY58" fmla="*/ 250417 h 308140"/>
              <a:gd name="connsiteX59" fmla="*/ 194767 w 293987"/>
              <a:gd name="connsiteY59" fmla="*/ 231868 h 308140"/>
              <a:gd name="connsiteX60" fmla="*/ 213316 w 293987"/>
              <a:gd name="connsiteY60" fmla="*/ 213318 h 308140"/>
              <a:gd name="connsiteX61" fmla="*/ 231866 w 293987"/>
              <a:gd name="connsiteY61" fmla="*/ 231868 h 308140"/>
              <a:gd name="connsiteX62" fmla="*/ 213316 w 293987"/>
              <a:gd name="connsiteY62" fmla="*/ 250417 h 30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93987" h="308140">
                <a:moveTo>
                  <a:pt x="27824" y="0"/>
                </a:moveTo>
                <a:cubicBezTo>
                  <a:pt x="12457" y="0"/>
                  <a:pt x="0" y="12457"/>
                  <a:pt x="0" y="27824"/>
                </a:cubicBezTo>
                <a:lnTo>
                  <a:pt x="0" y="268966"/>
                </a:lnTo>
                <a:cubicBezTo>
                  <a:pt x="0" y="284333"/>
                  <a:pt x="12457" y="296790"/>
                  <a:pt x="27824" y="296790"/>
                </a:cubicBezTo>
                <a:lnTo>
                  <a:pt x="64923" y="296790"/>
                </a:lnTo>
                <a:cubicBezTo>
                  <a:pt x="80290" y="296790"/>
                  <a:pt x="92747" y="284333"/>
                  <a:pt x="92747" y="268966"/>
                </a:cubicBezTo>
                <a:lnTo>
                  <a:pt x="92747" y="27824"/>
                </a:lnTo>
                <a:cubicBezTo>
                  <a:pt x="92747" y="12457"/>
                  <a:pt x="80290" y="0"/>
                  <a:pt x="64923" y="0"/>
                </a:cubicBezTo>
                <a:lnTo>
                  <a:pt x="27824" y="0"/>
                </a:lnTo>
                <a:close/>
                <a:moveTo>
                  <a:pt x="27824" y="18549"/>
                </a:moveTo>
                <a:lnTo>
                  <a:pt x="64923" y="18549"/>
                </a:lnTo>
                <a:cubicBezTo>
                  <a:pt x="70045" y="18549"/>
                  <a:pt x="74198" y="22702"/>
                  <a:pt x="74198" y="27824"/>
                </a:cubicBezTo>
                <a:lnTo>
                  <a:pt x="74198" y="268966"/>
                </a:lnTo>
                <a:cubicBezTo>
                  <a:pt x="74198" y="274088"/>
                  <a:pt x="70045" y="278241"/>
                  <a:pt x="64923" y="278241"/>
                </a:cubicBezTo>
                <a:lnTo>
                  <a:pt x="27824" y="278241"/>
                </a:lnTo>
                <a:cubicBezTo>
                  <a:pt x="22702" y="278241"/>
                  <a:pt x="18549" y="274088"/>
                  <a:pt x="18549" y="268966"/>
                </a:cubicBezTo>
                <a:lnTo>
                  <a:pt x="18549" y="27824"/>
                </a:lnTo>
                <a:cubicBezTo>
                  <a:pt x="18549" y="22702"/>
                  <a:pt x="22702" y="18549"/>
                  <a:pt x="27824" y="18549"/>
                </a:cubicBezTo>
                <a:close/>
                <a:moveTo>
                  <a:pt x="194769" y="0"/>
                </a:moveTo>
                <a:cubicBezTo>
                  <a:pt x="179402" y="0"/>
                  <a:pt x="166945" y="12457"/>
                  <a:pt x="166945" y="27824"/>
                </a:cubicBezTo>
                <a:lnTo>
                  <a:pt x="166945" y="140970"/>
                </a:lnTo>
                <a:cubicBezTo>
                  <a:pt x="172821" y="137966"/>
                  <a:pt x="179028" y="135515"/>
                  <a:pt x="185494" y="133686"/>
                </a:cubicBezTo>
                <a:lnTo>
                  <a:pt x="185494" y="27824"/>
                </a:lnTo>
                <a:cubicBezTo>
                  <a:pt x="185494" y="22702"/>
                  <a:pt x="189647" y="18549"/>
                  <a:pt x="194769" y="18549"/>
                </a:cubicBezTo>
                <a:lnTo>
                  <a:pt x="231868" y="18549"/>
                </a:lnTo>
                <a:cubicBezTo>
                  <a:pt x="236989" y="18549"/>
                  <a:pt x="241142" y="22702"/>
                  <a:pt x="241142" y="27824"/>
                </a:cubicBezTo>
                <a:lnTo>
                  <a:pt x="241142" y="133686"/>
                </a:lnTo>
                <a:cubicBezTo>
                  <a:pt x="247609" y="135515"/>
                  <a:pt x="253815" y="137966"/>
                  <a:pt x="259692" y="140970"/>
                </a:cubicBezTo>
                <a:lnTo>
                  <a:pt x="259692" y="27824"/>
                </a:lnTo>
                <a:cubicBezTo>
                  <a:pt x="259692" y="12457"/>
                  <a:pt x="247234" y="0"/>
                  <a:pt x="231868" y="0"/>
                </a:cubicBezTo>
                <a:lnTo>
                  <a:pt x="194769" y="0"/>
                </a:lnTo>
                <a:close/>
                <a:moveTo>
                  <a:pt x="168154" y="175145"/>
                </a:moveTo>
                <a:cubicBezTo>
                  <a:pt x="173780" y="195199"/>
                  <a:pt x="161797" y="215954"/>
                  <a:pt x="141617" y="221109"/>
                </a:cubicBezTo>
                <a:lnTo>
                  <a:pt x="133064" y="223294"/>
                </a:lnTo>
                <a:cubicBezTo>
                  <a:pt x="132788" y="226113"/>
                  <a:pt x="132645" y="228972"/>
                  <a:pt x="132645" y="231868"/>
                </a:cubicBezTo>
                <a:cubicBezTo>
                  <a:pt x="132645" y="235347"/>
                  <a:pt x="132851" y="238779"/>
                  <a:pt x="133250" y="242148"/>
                </a:cubicBezTo>
                <a:lnTo>
                  <a:pt x="139734" y="243682"/>
                </a:lnTo>
                <a:cubicBezTo>
                  <a:pt x="160499" y="248592"/>
                  <a:pt x="172853" y="269962"/>
                  <a:pt x="166744" y="290406"/>
                </a:cubicBezTo>
                <a:lnTo>
                  <a:pt x="164400" y="298248"/>
                </a:lnTo>
                <a:cubicBezTo>
                  <a:pt x="169171" y="302019"/>
                  <a:pt x="174361" y="305251"/>
                  <a:pt x="179883" y="307855"/>
                </a:cubicBezTo>
                <a:lnTo>
                  <a:pt x="185911" y="301472"/>
                </a:lnTo>
                <a:cubicBezTo>
                  <a:pt x="200562" y="285959"/>
                  <a:pt x="225247" y="285972"/>
                  <a:pt x="239881" y="301500"/>
                </a:cubicBezTo>
                <a:lnTo>
                  <a:pt x="246139" y="308141"/>
                </a:lnTo>
                <a:cubicBezTo>
                  <a:pt x="251563" y="305638"/>
                  <a:pt x="256672" y="302533"/>
                  <a:pt x="261383" y="298911"/>
                </a:cubicBezTo>
                <a:lnTo>
                  <a:pt x="258488" y="288584"/>
                </a:lnTo>
                <a:cubicBezTo>
                  <a:pt x="252862" y="268530"/>
                  <a:pt x="264845" y="247775"/>
                  <a:pt x="285025" y="242621"/>
                </a:cubicBezTo>
                <a:lnTo>
                  <a:pt x="293568" y="240437"/>
                </a:lnTo>
                <a:cubicBezTo>
                  <a:pt x="293845" y="237620"/>
                  <a:pt x="293988" y="234761"/>
                  <a:pt x="293988" y="231868"/>
                </a:cubicBezTo>
                <a:cubicBezTo>
                  <a:pt x="293988" y="228384"/>
                  <a:pt x="293782" y="224950"/>
                  <a:pt x="293381" y="221580"/>
                </a:cubicBezTo>
                <a:lnTo>
                  <a:pt x="286907" y="220048"/>
                </a:lnTo>
                <a:cubicBezTo>
                  <a:pt x="266143" y="215140"/>
                  <a:pt x="253789" y="193767"/>
                  <a:pt x="259898" y="173324"/>
                </a:cubicBezTo>
                <a:lnTo>
                  <a:pt x="262238" y="165490"/>
                </a:lnTo>
                <a:cubicBezTo>
                  <a:pt x="257468" y="161719"/>
                  <a:pt x="252277" y="158486"/>
                  <a:pt x="246753" y="155880"/>
                </a:cubicBezTo>
                <a:lnTo>
                  <a:pt x="240730" y="162257"/>
                </a:lnTo>
                <a:cubicBezTo>
                  <a:pt x="226080" y="177770"/>
                  <a:pt x="201395" y="177757"/>
                  <a:pt x="186761" y="162229"/>
                </a:cubicBezTo>
                <a:lnTo>
                  <a:pt x="180502" y="155589"/>
                </a:lnTo>
                <a:cubicBezTo>
                  <a:pt x="175079" y="158091"/>
                  <a:pt x="169970" y="161194"/>
                  <a:pt x="165257" y="164817"/>
                </a:cubicBezTo>
                <a:lnTo>
                  <a:pt x="168154" y="175145"/>
                </a:lnTo>
                <a:close/>
                <a:moveTo>
                  <a:pt x="213316" y="250417"/>
                </a:moveTo>
                <a:cubicBezTo>
                  <a:pt x="203071" y="250417"/>
                  <a:pt x="194767" y="242112"/>
                  <a:pt x="194767" y="231868"/>
                </a:cubicBezTo>
                <a:cubicBezTo>
                  <a:pt x="194767" y="221623"/>
                  <a:pt x="203071" y="213318"/>
                  <a:pt x="213316" y="213318"/>
                </a:cubicBezTo>
                <a:cubicBezTo>
                  <a:pt x="223561" y="213318"/>
                  <a:pt x="231866" y="221623"/>
                  <a:pt x="231866" y="231868"/>
                </a:cubicBezTo>
                <a:cubicBezTo>
                  <a:pt x="231866" y="242112"/>
                  <a:pt x="223561" y="250417"/>
                  <a:pt x="213316" y="250417"/>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3" name="TextBox 12">
            <a:extLst>
              <a:ext uri="{FF2B5EF4-FFF2-40B4-BE49-F238E27FC236}">
                <a16:creationId xmlns:a16="http://schemas.microsoft.com/office/drawing/2014/main" id="{05CC082D-0351-86F4-CE5B-F5EABEAF5056}"/>
              </a:ext>
            </a:extLst>
          </p:cNvPr>
          <p:cNvSpPr txBox="1"/>
          <p:nvPr/>
        </p:nvSpPr>
        <p:spPr>
          <a:xfrm>
            <a:off x="4523692" y="2957741"/>
            <a:ext cx="3144619" cy="246221"/>
          </a:xfrm>
          <a:prstGeom prst="rect">
            <a:avLst/>
          </a:prstGeom>
          <a:noFill/>
        </p:spPr>
        <p:txBody>
          <a:bodyPr wrap="square" lIns="0" tIns="0" rIns="0" bIns="0">
            <a:spAutoFit/>
          </a:bodyPr>
          <a:lstStyle/>
          <a:p>
            <a:pPr algn="ctr" defTabSz="932472" fontAlgn="base">
              <a:spcBef>
                <a:spcPct val="0"/>
              </a:spcBef>
              <a:spcAft>
                <a:spcPct val="0"/>
              </a:spcAft>
              <a:defRPr/>
            </a:pPr>
            <a:r>
              <a:rPr lang="en-US" sz="1600">
                <a:solidFill>
                  <a:schemeClr val="accent2"/>
                </a:solidFill>
                <a:latin typeface="+mj-lt"/>
              </a:rPr>
              <a:t>Build your own demo</a:t>
            </a:r>
          </a:p>
        </p:txBody>
      </p:sp>
      <p:sp>
        <p:nvSpPr>
          <p:cNvPr id="96" name="Rectangle 95">
            <a:extLst>
              <a:ext uri="{FF2B5EF4-FFF2-40B4-BE49-F238E27FC236}">
                <a16:creationId xmlns:a16="http://schemas.microsoft.com/office/drawing/2014/main" id="{6D1B56F6-1CEE-3C1B-D086-F8C372DE40F1}"/>
              </a:ext>
            </a:extLst>
          </p:cNvPr>
          <p:cNvSpPr/>
          <p:nvPr/>
        </p:nvSpPr>
        <p:spPr bwMode="auto">
          <a:xfrm>
            <a:off x="4587242" y="3458167"/>
            <a:ext cx="3017520" cy="8002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Live demo in your M365 tenant</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Requires Copilot familiarity </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lang="en-US" sz="1400">
                <a:solidFill>
                  <a:srgbClr val="000000"/>
                </a:solidFill>
                <a:cs typeface="Segoe UI" panose="020B0502040204020203" pitchFamily="34" charset="0"/>
              </a:rPr>
              <a:t>Needs one-time setup</a:t>
            </a:r>
            <a:endPar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endParaRPr>
          </a:p>
        </p:txBody>
      </p:sp>
      <p:sp>
        <p:nvSpPr>
          <p:cNvPr id="9" name="TextBox 8">
            <a:extLst>
              <a:ext uri="{FF2B5EF4-FFF2-40B4-BE49-F238E27FC236}">
                <a16:creationId xmlns:a16="http://schemas.microsoft.com/office/drawing/2014/main" id="{4FA9D2C8-764B-DFC3-4D73-16DBBF5FFF51}"/>
              </a:ext>
            </a:extLst>
          </p:cNvPr>
          <p:cNvSpPr txBox="1"/>
          <p:nvPr/>
        </p:nvSpPr>
        <p:spPr>
          <a:xfrm>
            <a:off x="5114692" y="4800572"/>
            <a:ext cx="1962615" cy="161583"/>
          </a:xfrm>
          <a:prstGeom prst="rect">
            <a:avLst/>
          </a:prstGeom>
          <a:noFill/>
        </p:spPr>
        <p:txBody>
          <a:bodyPr wrap="square" lIns="0" tIns="0" rIns="0" bIns="0" rtlCol="0">
            <a:spAutoFit/>
          </a:bodyPr>
          <a:lstStyle/>
          <a:p>
            <a:pPr algn="ctr"/>
            <a:r>
              <a:rPr lang="en-US" sz="1050">
                <a:latin typeface="+mj-lt"/>
              </a:rPr>
              <a:t>Download your </a:t>
            </a:r>
            <a:r>
              <a:rPr lang="en-US" sz="1050">
                <a:solidFill>
                  <a:schemeClr val="accent6">
                    <a:lumMod val="75000"/>
                  </a:schemeClr>
                </a:solidFill>
                <a:latin typeface="+mj-lt"/>
                <a:hlinkClick r:id="rId7">
                  <a:extLst>
                    <a:ext uri="{A12FA001-AC4F-418D-AE19-62706E023703}">
                      <ahyp:hlinkClr xmlns:ahyp="http://schemas.microsoft.com/office/drawing/2018/hyperlinkcolor" val="tx"/>
                    </a:ext>
                  </a:extLst>
                </a:hlinkClick>
              </a:rPr>
              <a:t>demo kit</a:t>
            </a:r>
            <a:endParaRPr lang="en-US" sz="1050">
              <a:solidFill>
                <a:schemeClr val="accent6">
                  <a:lumMod val="75000"/>
                </a:schemeClr>
              </a:solidFill>
              <a:latin typeface="+mj-lt"/>
            </a:endParaRPr>
          </a:p>
        </p:txBody>
      </p:sp>
      <p:pic>
        <p:nvPicPr>
          <p:cNvPr id="26" name="Graphic 25" descr="arrow pointing towards">
            <a:extLst>
              <a:ext uri="{FF2B5EF4-FFF2-40B4-BE49-F238E27FC236}">
                <a16:creationId xmlns:a16="http://schemas.microsoft.com/office/drawing/2014/main" id="{47CA0A4E-4D79-29E6-CBFB-7B9D4C508A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41447" y="3258573"/>
            <a:ext cx="297242" cy="297242"/>
          </a:xfrm>
          <a:prstGeom prst="rect">
            <a:avLst/>
          </a:prstGeom>
        </p:spPr>
      </p:pic>
      <p:sp>
        <p:nvSpPr>
          <p:cNvPr id="12" name="Graphic 9">
            <a:extLst>
              <a:ext uri="{FF2B5EF4-FFF2-40B4-BE49-F238E27FC236}">
                <a16:creationId xmlns:a16="http://schemas.microsoft.com/office/drawing/2014/main" id="{13F4E81E-52F5-42AB-06D5-DB4E0608A294}"/>
              </a:ext>
              <a:ext uri="{C183D7F6-B498-43B3-948B-1728B52AA6E4}">
                <adec:decorative xmlns:adec="http://schemas.microsoft.com/office/drawing/2017/decorative" val="1"/>
              </a:ext>
            </a:extLst>
          </p:cNvPr>
          <p:cNvSpPr/>
          <p:nvPr/>
        </p:nvSpPr>
        <p:spPr>
          <a:xfrm>
            <a:off x="9544818" y="2217610"/>
            <a:ext cx="278632" cy="139274"/>
          </a:xfrm>
          <a:custGeom>
            <a:avLst/>
            <a:gdLst>
              <a:gd name="connsiteX0" fmla="*/ 126679 w 253358"/>
              <a:gd name="connsiteY0" fmla="*/ 0 h 126641"/>
              <a:gd name="connsiteX1" fmla="*/ 236535 w 253358"/>
              <a:gd name="connsiteY1" fmla="*/ 13681 h 126641"/>
              <a:gd name="connsiteX2" fmla="*/ 253282 w 253358"/>
              <a:gd name="connsiteY2" fmla="*/ 33291 h 126641"/>
              <a:gd name="connsiteX3" fmla="*/ 253358 w 253358"/>
              <a:gd name="connsiteY3" fmla="*/ 35191 h 126641"/>
              <a:gd name="connsiteX4" fmla="*/ 253358 w 253358"/>
              <a:gd name="connsiteY4" fmla="*/ 74386 h 126641"/>
              <a:gd name="connsiteX5" fmla="*/ 203713 w 253358"/>
              <a:gd name="connsiteY5" fmla="*/ 126578 h 126641"/>
              <a:gd name="connsiteX6" fmla="*/ 201103 w 253358"/>
              <a:gd name="connsiteY6" fmla="*/ 126641 h 126641"/>
              <a:gd name="connsiteX7" fmla="*/ 169813 w 253358"/>
              <a:gd name="connsiteY7" fmla="*/ 126641 h 126641"/>
              <a:gd name="connsiteX8" fmla="*/ 145364 w 253358"/>
              <a:gd name="connsiteY8" fmla="*/ 116621 h 126641"/>
              <a:gd name="connsiteX9" fmla="*/ 143654 w 253358"/>
              <a:gd name="connsiteY9" fmla="*/ 114797 h 126641"/>
              <a:gd name="connsiteX10" fmla="*/ 135382 w 253358"/>
              <a:gd name="connsiteY10" fmla="*/ 105397 h 126641"/>
              <a:gd name="connsiteX11" fmla="*/ 134331 w 253358"/>
              <a:gd name="connsiteY11" fmla="*/ 104346 h 126641"/>
              <a:gd name="connsiteX12" fmla="*/ 119002 w 253358"/>
              <a:gd name="connsiteY12" fmla="*/ 104371 h 126641"/>
              <a:gd name="connsiteX13" fmla="*/ 117989 w 253358"/>
              <a:gd name="connsiteY13" fmla="*/ 105397 h 126641"/>
              <a:gd name="connsiteX14" fmla="*/ 109717 w 253358"/>
              <a:gd name="connsiteY14" fmla="*/ 114797 h 126641"/>
              <a:gd name="connsiteX15" fmla="*/ 86053 w 253358"/>
              <a:gd name="connsiteY15" fmla="*/ 126552 h 126641"/>
              <a:gd name="connsiteX16" fmla="*/ 83558 w 253358"/>
              <a:gd name="connsiteY16" fmla="*/ 126641 h 126641"/>
              <a:gd name="connsiteX17" fmla="*/ 52268 w 253358"/>
              <a:gd name="connsiteY17" fmla="*/ 126641 h 126641"/>
              <a:gd name="connsiteX18" fmla="*/ 76 w 253358"/>
              <a:gd name="connsiteY18" fmla="*/ 76983 h 126641"/>
              <a:gd name="connsiteX19" fmla="*/ 0 w 253358"/>
              <a:gd name="connsiteY19" fmla="*/ 74373 h 126641"/>
              <a:gd name="connsiteX20" fmla="*/ 0 w 253358"/>
              <a:gd name="connsiteY20" fmla="*/ 35179 h 126641"/>
              <a:gd name="connsiteX21" fmla="*/ 16823 w 253358"/>
              <a:gd name="connsiteY21" fmla="*/ 13681 h 126641"/>
              <a:gd name="connsiteX22" fmla="*/ 126679 w 253358"/>
              <a:gd name="connsiteY22" fmla="*/ 0 h 126641"/>
              <a:gd name="connsiteX23" fmla="*/ 126679 w 253358"/>
              <a:gd name="connsiteY23" fmla="*/ 19002 h 126641"/>
              <a:gd name="connsiteX24" fmla="*/ 21409 w 253358"/>
              <a:gd name="connsiteY24" fmla="*/ 32113 h 126641"/>
              <a:gd name="connsiteX25" fmla="*/ 19116 w 253358"/>
              <a:gd name="connsiteY25" fmla="*/ 34343 h 126641"/>
              <a:gd name="connsiteX26" fmla="*/ 19002 w 253358"/>
              <a:gd name="connsiteY26" fmla="*/ 35179 h 126641"/>
              <a:gd name="connsiteX27" fmla="*/ 19002 w 253358"/>
              <a:gd name="connsiteY27" fmla="*/ 74373 h 126641"/>
              <a:gd name="connsiteX28" fmla="*/ 50165 w 253358"/>
              <a:gd name="connsiteY28" fmla="*/ 107563 h 126641"/>
              <a:gd name="connsiteX29" fmla="*/ 52255 w 253358"/>
              <a:gd name="connsiteY29" fmla="*/ 107639 h 126641"/>
              <a:gd name="connsiteX30" fmla="*/ 83545 w 253358"/>
              <a:gd name="connsiteY30" fmla="*/ 107639 h 126641"/>
              <a:gd name="connsiteX31" fmla="*/ 94262 w 253358"/>
              <a:gd name="connsiteY31" fmla="*/ 103459 h 126641"/>
              <a:gd name="connsiteX32" fmla="*/ 95453 w 253358"/>
              <a:gd name="connsiteY32" fmla="*/ 102255 h 126641"/>
              <a:gd name="connsiteX33" fmla="*/ 103712 w 253358"/>
              <a:gd name="connsiteY33" fmla="*/ 92856 h 126641"/>
              <a:gd name="connsiteX34" fmla="*/ 146869 w 253358"/>
              <a:gd name="connsiteY34" fmla="*/ 90066 h 126641"/>
              <a:gd name="connsiteX35" fmla="*/ 146872 w 253358"/>
              <a:gd name="connsiteY35" fmla="*/ 90069 h 126641"/>
              <a:gd name="connsiteX36" fmla="*/ 148303 w 253358"/>
              <a:gd name="connsiteY36" fmla="*/ 91412 h 126641"/>
              <a:gd name="connsiteX37" fmla="*/ 149646 w 253358"/>
              <a:gd name="connsiteY37" fmla="*/ 92843 h 126641"/>
              <a:gd name="connsiteX38" fmla="*/ 157918 w 253358"/>
              <a:gd name="connsiteY38" fmla="*/ 102255 h 126641"/>
              <a:gd name="connsiteX39" fmla="*/ 168116 w 253358"/>
              <a:gd name="connsiteY39" fmla="*/ 107538 h 126641"/>
              <a:gd name="connsiteX40" fmla="*/ 169813 w 253358"/>
              <a:gd name="connsiteY40" fmla="*/ 107639 h 126641"/>
              <a:gd name="connsiteX41" fmla="*/ 201103 w 253358"/>
              <a:gd name="connsiteY41" fmla="*/ 107639 h 126641"/>
              <a:gd name="connsiteX42" fmla="*/ 234293 w 253358"/>
              <a:gd name="connsiteY42" fmla="*/ 76476 h 126641"/>
              <a:gd name="connsiteX43" fmla="*/ 234356 w 253358"/>
              <a:gd name="connsiteY43" fmla="*/ 74386 h 126641"/>
              <a:gd name="connsiteX44" fmla="*/ 234356 w 253358"/>
              <a:gd name="connsiteY44" fmla="*/ 35179 h 126641"/>
              <a:gd name="connsiteX45" fmla="*/ 231950 w 253358"/>
              <a:gd name="connsiteY45" fmla="*/ 32113 h 126641"/>
              <a:gd name="connsiteX46" fmla="*/ 126679 w 253358"/>
              <a:gd name="connsiteY46" fmla="*/ 19002 h 126641"/>
              <a:gd name="connsiteX47" fmla="*/ 186877 w 253358"/>
              <a:gd name="connsiteY47" fmla="*/ 38004 h 126641"/>
              <a:gd name="connsiteX48" fmla="*/ 205879 w 253358"/>
              <a:gd name="connsiteY48" fmla="*/ 38054 h 126641"/>
              <a:gd name="connsiteX49" fmla="*/ 215327 w 253358"/>
              <a:gd name="connsiteY49" fmla="*/ 47608 h 126641"/>
              <a:gd name="connsiteX50" fmla="*/ 207120 w 253358"/>
              <a:gd name="connsiteY50" fmla="*/ 56968 h 126641"/>
              <a:gd name="connsiteX51" fmla="*/ 205828 w 253358"/>
              <a:gd name="connsiteY51" fmla="*/ 57056 h 126641"/>
              <a:gd name="connsiteX52" fmla="*/ 186826 w 253358"/>
              <a:gd name="connsiteY52" fmla="*/ 57006 h 126641"/>
              <a:gd name="connsiteX53" fmla="*/ 177379 w 253358"/>
              <a:gd name="connsiteY53" fmla="*/ 47452 h 126641"/>
              <a:gd name="connsiteX54" fmla="*/ 185585 w 253358"/>
              <a:gd name="connsiteY54" fmla="*/ 38092 h 126641"/>
              <a:gd name="connsiteX55" fmla="*/ 186877 w 253358"/>
              <a:gd name="connsiteY55" fmla="*/ 38004 h 126641"/>
              <a:gd name="connsiteX56" fmla="*/ 66507 w 253358"/>
              <a:gd name="connsiteY56" fmla="*/ 38004 h 126641"/>
              <a:gd name="connsiteX57" fmla="*/ 76005 w 253358"/>
              <a:gd name="connsiteY57" fmla="*/ 47508 h 126641"/>
              <a:gd name="connsiteX58" fmla="*/ 67799 w 253358"/>
              <a:gd name="connsiteY58" fmla="*/ 56917 h 126641"/>
              <a:gd name="connsiteX59" fmla="*/ 66507 w 253358"/>
              <a:gd name="connsiteY59" fmla="*/ 57006 h 126641"/>
              <a:gd name="connsiteX60" fmla="*/ 47467 w 253358"/>
              <a:gd name="connsiteY60" fmla="*/ 57006 h 126641"/>
              <a:gd name="connsiteX61" fmla="*/ 37969 w 253358"/>
              <a:gd name="connsiteY61" fmla="*/ 47502 h 126641"/>
              <a:gd name="connsiteX62" fmla="*/ 46175 w 253358"/>
              <a:gd name="connsiteY62" fmla="*/ 38092 h 126641"/>
              <a:gd name="connsiteX63" fmla="*/ 47467 w 253358"/>
              <a:gd name="connsiteY63" fmla="*/ 38004 h 126641"/>
              <a:gd name="connsiteX64" fmla="*/ 66507 w 253358"/>
              <a:gd name="connsiteY64" fmla="*/ 38004 h 126641"/>
              <a:gd name="connsiteX65" fmla="*/ 126679 w 253358"/>
              <a:gd name="connsiteY65" fmla="*/ 31670 h 126641"/>
              <a:gd name="connsiteX66" fmla="*/ 136180 w 253358"/>
              <a:gd name="connsiteY66" fmla="*/ 41171 h 126641"/>
              <a:gd name="connsiteX67" fmla="*/ 126679 w 253358"/>
              <a:gd name="connsiteY67" fmla="*/ 50672 h 126641"/>
              <a:gd name="connsiteX68" fmla="*/ 117178 w 253358"/>
              <a:gd name="connsiteY68" fmla="*/ 41171 h 126641"/>
              <a:gd name="connsiteX69" fmla="*/ 126679 w 253358"/>
              <a:gd name="connsiteY69" fmla="*/ 31670 h 12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53358" h="126641">
                <a:moveTo>
                  <a:pt x="126679" y="0"/>
                </a:moveTo>
                <a:cubicBezTo>
                  <a:pt x="163264" y="0"/>
                  <a:pt x="199900" y="4560"/>
                  <a:pt x="236535" y="13681"/>
                </a:cubicBezTo>
                <a:cubicBezTo>
                  <a:pt x="245736" y="15965"/>
                  <a:pt x="252468" y="23846"/>
                  <a:pt x="253282" y="33291"/>
                </a:cubicBezTo>
                <a:lnTo>
                  <a:pt x="253358" y="35191"/>
                </a:lnTo>
                <a:lnTo>
                  <a:pt x="253358" y="74386"/>
                </a:lnTo>
                <a:cubicBezTo>
                  <a:pt x="253360" y="102233"/>
                  <a:pt x="231524" y="125187"/>
                  <a:pt x="203713" y="126578"/>
                </a:cubicBezTo>
                <a:lnTo>
                  <a:pt x="201103" y="126641"/>
                </a:lnTo>
                <a:lnTo>
                  <a:pt x="169813" y="126641"/>
                </a:lnTo>
                <a:cubicBezTo>
                  <a:pt x="160665" y="126641"/>
                  <a:pt x="151882" y="123042"/>
                  <a:pt x="145364" y="116621"/>
                </a:cubicBezTo>
                <a:lnTo>
                  <a:pt x="143654" y="114797"/>
                </a:lnTo>
                <a:lnTo>
                  <a:pt x="135382" y="105397"/>
                </a:lnTo>
                <a:lnTo>
                  <a:pt x="134331" y="104346"/>
                </a:lnTo>
                <a:cubicBezTo>
                  <a:pt x="129946" y="100487"/>
                  <a:pt x="123374" y="100497"/>
                  <a:pt x="119002" y="104371"/>
                </a:cubicBezTo>
                <a:lnTo>
                  <a:pt x="117989" y="105397"/>
                </a:lnTo>
                <a:lnTo>
                  <a:pt x="109717" y="114797"/>
                </a:lnTo>
                <a:cubicBezTo>
                  <a:pt x="103679" y="121670"/>
                  <a:pt x="95179" y="125894"/>
                  <a:pt x="86053" y="126552"/>
                </a:cubicBezTo>
                <a:lnTo>
                  <a:pt x="83558" y="126641"/>
                </a:lnTo>
                <a:lnTo>
                  <a:pt x="52268" y="126641"/>
                </a:lnTo>
                <a:cubicBezTo>
                  <a:pt x="24420" y="126635"/>
                  <a:pt x="1466" y="104797"/>
                  <a:pt x="76" y="76983"/>
                </a:cubicBezTo>
                <a:lnTo>
                  <a:pt x="0" y="74373"/>
                </a:lnTo>
                <a:lnTo>
                  <a:pt x="0" y="35179"/>
                </a:lnTo>
                <a:cubicBezTo>
                  <a:pt x="8" y="25001"/>
                  <a:pt x="6945" y="16136"/>
                  <a:pt x="16823" y="13681"/>
                </a:cubicBezTo>
                <a:cubicBezTo>
                  <a:pt x="52746" y="4655"/>
                  <a:pt x="89639" y="60"/>
                  <a:pt x="126679" y="0"/>
                </a:cubicBezTo>
                <a:close/>
                <a:moveTo>
                  <a:pt x="126679" y="19002"/>
                </a:moveTo>
                <a:cubicBezTo>
                  <a:pt x="91652" y="19002"/>
                  <a:pt x="56562" y="23372"/>
                  <a:pt x="21409" y="32113"/>
                </a:cubicBezTo>
                <a:cubicBezTo>
                  <a:pt x="20298" y="32388"/>
                  <a:pt x="19421" y="33240"/>
                  <a:pt x="19116" y="34343"/>
                </a:cubicBezTo>
                <a:lnTo>
                  <a:pt x="19002" y="35179"/>
                </a:lnTo>
                <a:lnTo>
                  <a:pt x="19002" y="74373"/>
                </a:lnTo>
                <a:cubicBezTo>
                  <a:pt x="19007" y="91926"/>
                  <a:pt x="32648" y="106454"/>
                  <a:pt x="50165" y="107563"/>
                </a:cubicBezTo>
                <a:lnTo>
                  <a:pt x="52255" y="107639"/>
                </a:lnTo>
                <a:lnTo>
                  <a:pt x="83545" y="107639"/>
                </a:lnTo>
                <a:cubicBezTo>
                  <a:pt x="87535" y="107639"/>
                  <a:pt x="91361" y="106132"/>
                  <a:pt x="94262" y="103459"/>
                </a:cubicBezTo>
                <a:lnTo>
                  <a:pt x="95453" y="102255"/>
                </a:lnTo>
                <a:lnTo>
                  <a:pt x="103712" y="92856"/>
                </a:lnTo>
                <a:cubicBezTo>
                  <a:pt x="114860" y="80168"/>
                  <a:pt x="134181" y="78920"/>
                  <a:pt x="146869" y="90066"/>
                </a:cubicBezTo>
                <a:cubicBezTo>
                  <a:pt x="146871" y="90068"/>
                  <a:pt x="146871" y="90068"/>
                  <a:pt x="146872" y="90069"/>
                </a:cubicBezTo>
                <a:lnTo>
                  <a:pt x="148303" y="91412"/>
                </a:lnTo>
                <a:lnTo>
                  <a:pt x="149646" y="92843"/>
                </a:lnTo>
                <a:lnTo>
                  <a:pt x="157918" y="102255"/>
                </a:lnTo>
                <a:cubicBezTo>
                  <a:pt x="160553" y="105245"/>
                  <a:pt x="164189" y="107120"/>
                  <a:pt x="168116" y="107538"/>
                </a:cubicBezTo>
                <a:lnTo>
                  <a:pt x="169813" y="107639"/>
                </a:lnTo>
                <a:lnTo>
                  <a:pt x="201103" y="107639"/>
                </a:lnTo>
                <a:cubicBezTo>
                  <a:pt x="218658" y="107641"/>
                  <a:pt x="233190" y="93996"/>
                  <a:pt x="234293" y="76476"/>
                </a:cubicBezTo>
                <a:lnTo>
                  <a:pt x="234356" y="74386"/>
                </a:lnTo>
                <a:lnTo>
                  <a:pt x="234356" y="35179"/>
                </a:lnTo>
                <a:cubicBezTo>
                  <a:pt x="234353" y="33726"/>
                  <a:pt x="233361" y="32462"/>
                  <a:pt x="231950" y="32113"/>
                </a:cubicBezTo>
                <a:cubicBezTo>
                  <a:pt x="197526" y="23463"/>
                  <a:pt x="162173" y="19059"/>
                  <a:pt x="126679" y="19002"/>
                </a:cubicBezTo>
                <a:close/>
                <a:moveTo>
                  <a:pt x="186877" y="38004"/>
                </a:moveTo>
                <a:lnTo>
                  <a:pt x="205879" y="38054"/>
                </a:lnTo>
                <a:cubicBezTo>
                  <a:pt x="211126" y="38083"/>
                  <a:pt x="215356" y="42361"/>
                  <a:pt x="215327" y="47608"/>
                </a:cubicBezTo>
                <a:cubicBezTo>
                  <a:pt x="215301" y="52335"/>
                  <a:pt x="211804" y="56324"/>
                  <a:pt x="207120" y="56968"/>
                </a:cubicBezTo>
                <a:lnTo>
                  <a:pt x="205828" y="57056"/>
                </a:lnTo>
                <a:lnTo>
                  <a:pt x="186826" y="57006"/>
                </a:lnTo>
                <a:cubicBezTo>
                  <a:pt x="181579" y="56976"/>
                  <a:pt x="177350" y="52700"/>
                  <a:pt x="177379" y="47452"/>
                </a:cubicBezTo>
                <a:cubicBezTo>
                  <a:pt x="177404" y="42725"/>
                  <a:pt x="180902" y="38736"/>
                  <a:pt x="185585" y="38092"/>
                </a:cubicBezTo>
                <a:lnTo>
                  <a:pt x="186877" y="38004"/>
                </a:lnTo>
                <a:close/>
                <a:moveTo>
                  <a:pt x="66507" y="38004"/>
                </a:moveTo>
                <a:cubicBezTo>
                  <a:pt x="71754" y="38005"/>
                  <a:pt x="76006" y="42260"/>
                  <a:pt x="76005" y="47508"/>
                </a:cubicBezTo>
                <a:cubicBezTo>
                  <a:pt x="76003" y="52254"/>
                  <a:pt x="72500" y="56270"/>
                  <a:pt x="67799" y="56917"/>
                </a:cubicBezTo>
                <a:lnTo>
                  <a:pt x="66507" y="57006"/>
                </a:lnTo>
                <a:lnTo>
                  <a:pt x="47467" y="57006"/>
                </a:lnTo>
                <a:cubicBezTo>
                  <a:pt x="42220" y="57004"/>
                  <a:pt x="37967" y="52749"/>
                  <a:pt x="37969" y="47502"/>
                </a:cubicBezTo>
                <a:cubicBezTo>
                  <a:pt x="37970" y="42756"/>
                  <a:pt x="41473" y="38739"/>
                  <a:pt x="46175" y="38092"/>
                </a:cubicBezTo>
                <a:lnTo>
                  <a:pt x="47467" y="38004"/>
                </a:lnTo>
                <a:lnTo>
                  <a:pt x="66507" y="38004"/>
                </a:lnTo>
                <a:close/>
                <a:moveTo>
                  <a:pt x="126679" y="31670"/>
                </a:moveTo>
                <a:cubicBezTo>
                  <a:pt x="131926" y="31670"/>
                  <a:pt x="136180" y="35924"/>
                  <a:pt x="136180" y="41171"/>
                </a:cubicBezTo>
                <a:cubicBezTo>
                  <a:pt x="136180" y="46418"/>
                  <a:pt x="131926" y="50672"/>
                  <a:pt x="126679" y="50672"/>
                </a:cubicBezTo>
                <a:cubicBezTo>
                  <a:pt x="121432" y="50672"/>
                  <a:pt x="117178" y="46418"/>
                  <a:pt x="117178" y="41171"/>
                </a:cubicBezTo>
                <a:cubicBezTo>
                  <a:pt x="117178" y="35924"/>
                  <a:pt x="121432" y="31670"/>
                  <a:pt x="126679" y="31670"/>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3" name="TextBox 2">
            <a:extLst>
              <a:ext uri="{FF2B5EF4-FFF2-40B4-BE49-F238E27FC236}">
                <a16:creationId xmlns:a16="http://schemas.microsoft.com/office/drawing/2014/main" id="{0AF99E28-44F8-6B58-33DA-2250DD45D7C0}"/>
              </a:ext>
            </a:extLst>
          </p:cNvPr>
          <p:cNvSpPr txBox="1"/>
          <p:nvPr/>
        </p:nvSpPr>
        <p:spPr>
          <a:xfrm>
            <a:off x="8111826" y="2957741"/>
            <a:ext cx="3144619" cy="246221"/>
          </a:xfrm>
          <a:prstGeom prst="rect">
            <a:avLst/>
          </a:prstGeom>
          <a:noFill/>
        </p:spPr>
        <p:txBody>
          <a:bodyPr wrap="square" lIns="0" tIns="0" rIns="0" bIns="0">
            <a:spAutoFit/>
          </a:bodyPr>
          <a:lstStyle/>
          <a:p>
            <a:pPr algn="ctr" defTabSz="932472" fontAlgn="base">
              <a:spcBef>
                <a:spcPct val="0"/>
              </a:spcBef>
              <a:spcAft>
                <a:spcPct val="0"/>
              </a:spcAft>
              <a:defRPr/>
            </a:pPr>
            <a:r>
              <a:rPr lang="en-US" sz="1600">
                <a:solidFill>
                  <a:schemeClr val="accent2"/>
                </a:solidFill>
                <a:latin typeface="+mj-lt"/>
              </a:rPr>
              <a:t>Immersion experience</a:t>
            </a:r>
          </a:p>
        </p:txBody>
      </p:sp>
      <p:sp>
        <p:nvSpPr>
          <p:cNvPr id="98" name="Rectangle 97">
            <a:extLst>
              <a:ext uri="{FF2B5EF4-FFF2-40B4-BE49-F238E27FC236}">
                <a16:creationId xmlns:a16="http://schemas.microsoft.com/office/drawing/2014/main" id="{5C016F6B-975F-074F-40A3-BCE366CE2153}"/>
              </a:ext>
            </a:extLst>
          </p:cNvPr>
          <p:cNvSpPr/>
          <p:nvPr/>
        </p:nvSpPr>
        <p:spPr bwMode="auto">
          <a:xfrm>
            <a:off x="8175375" y="3458167"/>
            <a:ext cx="3017520" cy="10926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Simple to use </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Role function-based demos</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Quick setup</a:t>
            </a:r>
          </a:p>
          <a:p>
            <a:pPr marL="171450" marR="0" lvl="0" indent="-171450" algn="ctr" defTabSz="914367" rtl="0" eaLnBrk="1" fontAlgn="auto" latinLnBrk="0" hangingPunct="1">
              <a:lnSpc>
                <a:spcPct val="100000"/>
              </a:lnSpc>
              <a:spcBef>
                <a:spcPct val="0"/>
              </a:spcBef>
              <a:spcAft>
                <a:spcPts val="600"/>
              </a:spcAft>
              <a:buClrTx/>
              <a:buSzTx/>
              <a:buFont typeface="Wingdings" panose="05000000000000000000" pitchFamily="2" charset="2"/>
              <a:buChar char="ü"/>
              <a:tabLst/>
              <a:defRPr/>
            </a:pPr>
            <a:r>
              <a:rPr kumimoji="0" lang="en-US" sz="1400" b="0" i="0" u="none" strike="noStrike" kern="1200" cap="none" spc="0" normalizeH="0" baseline="0" noProof="0">
                <a:ln>
                  <a:noFill/>
                </a:ln>
                <a:solidFill>
                  <a:srgbClr val="000000"/>
                </a:solidFill>
                <a:effectLst/>
                <a:uLnTx/>
                <a:uFillTx/>
                <a:ea typeface="+mn-ea"/>
                <a:cs typeface="Segoe UI" panose="020B0502040204020203" pitchFamily="34" charset="0"/>
              </a:rPr>
              <a:t>No risk of oversharing</a:t>
            </a:r>
          </a:p>
        </p:txBody>
      </p:sp>
      <p:sp>
        <p:nvSpPr>
          <p:cNvPr id="10" name="TextBox 9">
            <a:extLst>
              <a:ext uri="{FF2B5EF4-FFF2-40B4-BE49-F238E27FC236}">
                <a16:creationId xmlns:a16="http://schemas.microsoft.com/office/drawing/2014/main" id="{153D0960-BED7-92AC-C5FD-C1EF10248D11}"/>
              </a:ext>
            </a:extLst>
          </p:cNvPr>
          <p:cNvSpPr txBox="1"/>
          <p:nvPr/>
        </p:nvSpPr>
        <p:spPr>
          <a:xfrm>
            <a:off x="8702828" y="4800572"/>
            <a:ext cx="1962615" cy="161583"/>
          </a:xfrm>
          <a:prstGeom prst="rect">
            <a:avLst/>
          </a:prstGeom>
          <a:noFill/>
        </p:spPr>
        <p:txBody>
          <a:bodyPr wrap="square" lIns="0" tIns="0" rIns="0" bIns="0" rtlCol="0">
            <a:spAutoFit/>
          </a:bodyPr>
          <a:lstStyle/>
          <a:p>
            <a:pPr algn="ctr"/>
            <a:r>
              <a:rPr lang="en-US" sz="1050">
                <a:latin typeface="+mj-lt"/>
              </a:rPr>
              <a:t>View </a:t>
            </a:r>
            <a:r>
              <a:rPr lang="en-US" sz="1050">
                <a:solidFill>
                  <a:schemeClr val="accent6">
                    <a:lumMod val="75000"/>
                  </a:schemeClr>
                </a:solidFill>
                <a:latin typeface="+mj-lt"/>
                <a:hlinkClick r:id="rId8">
                  <a:extLst>
                    <a:ext uri="{A12FA001-AC4F-418D-AE19-62706E023703}">
                      <ahyp:hlinkClr xmlns:ahyp="http://schemas.microsoft.com/office/drawing/2018/hyperlinkcolor" val="tx"/>
                    </a:ext>
                  </a:extLst>
                </a:hlinkClick>
              </a:rPr>
              <a:t>Immersion resources</a:t>
            </a:r>
            <a:endParaRPr lang="en-US" sz="1050">
              <a:solidFill>
                <a:schemeClr val="accent6">
                  <a:lumMod val="75000"/>
                </a:schemeClr>
              </a:solidFill>
              <a:latin typeface="+mj-lt"/>
            </a:endParaRPr>
          </a:p>
        </p:txBody>
      </p:sp>
      <p:sp>
        <p:nvSpPr>
          <p:cNvPr id="72" name="Rectangle: Rounded Corners 71">
            <a:extLst>
              <a:ext uri="{FF2B5EF4-FFF2-40B4-BE49-F238E27FC236}">
                <a16:creationId xmlns:a16="http://schemas.microsoft.com/office/drawing/2014/main" id="{8F424B6C-3B42-A40D-625C-12B184E8F0DC}"/>
              </a:ext>
            </a:extLst>
          </p:cNvPr>
          <p:cNvSpPr/>
          <p:nvPr/>
        </p:nvSpPr>
        <p:spPr>
          <a:xfrm>
            <a:off x="3876675" y="5440098"/>
            <a:ext cx="4438652" cy="667342"/>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05414">
              <a:spcBef>
                <a:spcPct val="20000"/>
              </a:spcBef>
              <a:buSzPct val="90000"/>
              <a:defRPr/>
            </a:pPr>
            <a:r>
              <a:rPr lang="en-US" sz="1800">
                <a:ln w="3175">
                  <a:noFill/>
                </a:ln>
                <a:solidFill>
                  <a:schemeClr val="bg1"/>
                </a:solidFill>
                <a:latin typeface="Segoe Sans Display Semibold"/>
                <a:cs typeface="Segoe UI" panose="020B0502040204020203" pitchFamily="34" charset="0"/>
              </a:rPr>
              <a:t>Choose your preference</a:t>
            </a:r>
          </a:p>
        </p:txBody>
      </p:sp>
    </p:spTree>
    <p:custDataLst>
      <p:tags r:id="rId1"/>
    </p:custDataLst>
    <p:extLst>
      <p:ext uri="{BB962C8B-B14F-4D97-AF65-F5344CB8AC3E}">
        <p14:creationId xmlns:p14="http://schemas.microsoft.com/office/powerpoint/2010/main" val="979245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250"/>
                                        <p:tgtEl>
                                          <p:spTgt spid="75"/>
                                        </p:tgtEl>
                                      </p:cBhvr>
                                    </p:animEffect>
                                  </p:childTnLst>
                                </p:cTn>
                              </p:par>
                              <p:par>
                                <p:cTn id="11" presetID="42" presetClass="path" presetSubtype="0" decel="100000" fill="hold" grpId="1" nodeType="withEffect">
                                  <p:stCondLst>
                                    <p:cond delay="0"/>
                                  </p:stCondLst>
                                  <p:childTnLst>
                                    <p:animMotion origin="layout" path="M -0.01719 -0.00023 L 8.33333E-7 -3.7037E-7 " pathEditMode="relative" rAng="0" ptsTypes="AA">
                                      <p:cBhvr>
                                        <p:cTn id="12" dur="500" fill="hold"/>
                                        <p:tgtEl>
                                          <p:spTgt spid="75"/>
                                        </p:tgtEl>
                                        <p:attrNameLst>
                                          <p:attrName>ppt_x</p:attrName>
                                          <p:attrName>ppt_y</p:attrName>
                                        </p:attrNameLst>
                                      </p:cBhvr>
                                      <p:rCtr x="859" y="0"/>
                                    </p:animMotion>
                                  </p:childTnLst>
                                </p:cTn>
                              </p:par>
                              <p:par>
                                <p:cTn id="13" presetID="10" presetClass="entr" presetSubtype="0" fill="hold" nodeType="with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250"/>
                                        <p:tgtEl>
                                          <p:spTgt spid="78"/>
                                        </p:tgtEl>
                                      </p:cBhvr>
                                    </p:animEffect>
                                  </p:childTnLst>
                                </p:cTn>
                              </p:par>
                              <p:par>
                                <p:cTn id="16" presetID="42" presetClass="path" presetSubtype="0" decel="100000" fill="hold" nodeType="withEffect">
                                  <p:stCondLst>
                                    <p:cond delay="0"/>
                                  </p:stCondLst>
                                  <p:childTnLst>
                                    <p:animMotion origin="layout" path="M -0.01719 -0.00023 L 8.33333E-7 3.33333E-6 " pathEditMode="relative" rAng="0" ptsTypes="AA">
                                      <p:cBhvr>
                                        <p:cTn id="17" dur="500" fill="hold"/>
                                        <p:tgtEl>
                                          <p:spTgt spid="78"/>
                                        </p:tgtEl>
                                        <p:attrNameLst>
                                          <p:attrName>ppt_x</p:attrName>
                                          <p:attrName>ppt_y</p:attrName>
                                        </p:attrNameLst>
                                      </p:cBhvr>
                                      <p:rCtr x="859" y="0"/>
                                    </p:animMotion>
                                  </p:childTnLst>
                                </p:cTn>
                              </p:par>
                              <p:par>
                                <p:cTn id="18" presetID="10" presetClass="entr" presetSubtype="0" fill="hold" grpId="0" nodeType="with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fade">
                                      <p:cBhvr>
                                        <p:cTn id="20" dur="250"/>
                                        <p:tgtEl>
                                          <p:spTgt spid="94"/>
                                        </p:tgtEl>
                                      </p:cBhvr>
                                    </p:animEffect>
                                  </p:childTnLst>
                                </p:cTn>
                              </p:par>
                              <p:par>
                                <p:cTn id="21" presetID="42" presetClass="path" presetSubtype="0" decel="100000" fill="hold" grpId="1" nodeType="withEffect">
                                  <p:stCondLst>
                                    <p:cond delay="0"/>
                                  </p:stCondLst>
                                  <p:childTnLst>
                                    <p:animMotion origin="layout" path="M -0.01719 -0.00023 L 1.04167E-6 3.7037E-7 " pathEditMode="relative" rAng="0" ptsTypes="AA">
                                      <p:cBhvr>
                                        <p:cTn id="22" dur="500" fill="hold"/>
                                        <p:tgtEl>
                                          <p:spTgt spid="94"/>
                                        </p:tgtEl>
                                        <p:attrNameLst>
                                          <p:attrName>ppt_x</p:attrName>
                                          <p:attrName>ppt_y</p:attrName>
                                        </p:attrNameLst>
                                      </p:cBhvr>
                                      <p:rCtr x="859" y="0"/>
                                    </p:animMotion>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childTnLst>
                                </p:cTn>
                              </p:par>
                              <p:par>
                                <p:cTn id="26" presetID="42" presetClass="path" presetSubtype="0" decel="100000" fill="hold" grpId="1" nodeType="withEffect">
                                  <p:stCondLst>
                                    <p:cond delay="0"/>
                                  </p:stCondLst>
                                  <p:childTnLst>
                                    <p:animMotion origin="layout" path="M -0.01719 -0.00023 L 1.04167E-6 3.7037E-7 " pathEditMode="relative" rAng="0" ptsTypes="AA">
                                      <p:cBhvr>
                                        <p:cTn id="27" dur="500" fill="hold"/>
                                        <p:tgtEl>
                                          <p:spTgt spid="8"/>
                                        </p:tgtEl>
                                        <p:attrNameLst>
                                          <p:attrName>ppt_x</p:attrName>
                                          <p:attrName>ppt_y</p:attrName>
                                        </p:attrNameLst>
                                      </p:cBhvr>
                                      <p:rCtr x="859" y="0"/>
                                    </p:animMotion>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50"/>
                                        <p:tgtEl>
                                          <p:spTgt spid="15"/>
                                        </p:tgtEl>
                                      </p:cBhvr>
                                    </p:animEffect>
                                  </p:childTnLst>
                                </p:cTn>
                              </p:par>
                              <p:par>
                                <p:cTn id="31" presetID="42" presetClass="path" presetSubtype="0" decel="100000" fill="hold" grpId="1" nodeType="withEffect">
                                  <p:stCondLst>
                                    <p:cond delay="0"/>
                                  </p:stCondLst>
                                  <p:childTnLst>
                                    <p:animMotion origin="layout" path="M -0.01719 -0.00023 L 1.04167E-6 3.7037E-7 " pathEditMode="relative" rAng="0" ptsTypes="AA">
                                      <p:cBhvr>
                                        <p:cTn id="32" dur="500" fill="hold"/>
                                        <p:tgtEl>
                                          <p:spTgt spid="15"/>
                                        </p:tgtEl>
                                        <p:attrNameLst>
                                          <p:attrName>ppt_x</p:attrName>
                                          <p:attrName>ppt_y</p:attrName>
                                        </p:attrNameLst>
                                      </p:cBhvr>
                                      <p:rCtr x="859" y="0"/>
                                    </p:animMotion>
                                  </p:childTnLst>
                                </p:cTn>
                              </p:par>
                              <p:par>
                                <p:cTn id="33" presetID="10"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250"/>
                                        <p:tgtEl>
                                          <p:spTgt spid="16"/>
                                        </p:tgtEl>
                                      </p:cBhvr>
                                    </p:animEffect>
                                  </p:childTnLst>
                                </p:cTn>
                              </p:par>
                              <p:par>
                                <p:cTn id="36" presetID="42" presetClass="path" presetSubtype="0" decel="100000" fill="hold" grpId="1" nodeType="withEffect">
                                  <p:stCondLst>
                                    <p:cond delay="0"/>
                                  </p:stCondLst>
                                  <p:childTnLst>
                                    <p:animMotion origin="layout" path="M -0.01719 -0.00023 L 1.04167E-6 3.7037E-7 " pathEditMode="relative" rAng="0" ptsTypes="AA">
                                      <p:cBhvr>
                                        <p:cTn id="37" dur="500" fill="hold"/>
                                        <p:tgtEl>
                                          <p:spTgt spid="16"/>
                                        </p:tgtEl>
                                        <p:attrNameLst>
                                          <p:attrName>ppt_x</p:attrName>
                                          <p:attrName>ppt_y</p:attrName>
                                        </p:attrNameLst>
                                      </p:cBhvr>
                                      <p:rCtr x="859" y="0"/>
                                    </p:animMotion>
                                  </p:childTnLst>
                                </p:cTn>
                              </p:par>
                              <p:par>
                                <p:cTn id="38" presetID="10" presetClass="entr" presetSubtype="0" fill="hold" grpId="0" nodeType="withEffect">
                                  <p:stCondLst>
                                    <p:cond delay="0"/>
                                  </p:stCondLst>
                                  <p:childTnLst>
                                    <p:set>
                                      <p:cBhvr>
                                        <p:cTn id="39" dur="1" fill="hold">
                                          <p:stCondLst>
                                            <p:cond delay="0"/>
                                          </p:stCondLst>
                                        </p:cTn>
                                        <p:tgtEl>
                                          <p:spTgt spid="99"/>
                                        </p:tgtEl>
                                        <p:attrNameLst>
                                          <p:attrName>style.visibility</p:attrName>
                                        </p:attrNameLst>
                                      </p:cBhvr>
                                      <p:to>
                                        <p:strVal val="visible"/>
                                      </p:to>
                                    </p:set>
                                    <p:animEffect transition="in" filter="fade">
                                      <p:cBhvr>
                                        <p:cTn id="40" dur="250"/>
                                        <p:tgtEl>
                                          <p:spTgt spid="99"/>
                                        </p:tgtEl>
                                      </p:cBhvr>
                                    </p:animEffect>
                                  </p:childTnLst>
                                </p:cTn>
                              </p:par>
                              <p:par>
                                <p:cTn id="41" presetID="42" presetClass="path" presetSubtype="0" decel="100000" fill="hold" grpId="1" nodeType="withEffect">
                                  <p:stCondLst>
                                    <p:cond delay="0"/>
                                  </p:stCondLst>
                                  <p:childTnLst>
                                    <p:animMotion origin="layout" path="M -0.01719 -0.00024 L 1.04167E-6 3.7037E-6 " pathEditMode="relative" rAng="0" ptsTypes="AA">
                                      <p:cBhvr>
                                        <p:cTn id="42" dur="500" fill="hold"/>
                                        <p:tgtEl>
                                          <p:spTgt spid="99"/>
                                        </p:tgtEl>
                                        <p:attrNameLst>
                                          <p:attrName>ppt_x</p:attrName>
                                          <p:attrName>ppt_y</p:attrName>
                                        </p:attrNameLst>
                                      </p:cBhvr>
                                      <p:rCtr x="859" y="0"/>
                                    </p:animMotion>
                                  </p:childTnLst>
                                </p:cTn>
                              </p:par>
                              <p:par>
                                <p:cTn id="43" presetID="10"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250"/>
                                        <p:tgtEl>
                                          <p:spTgt spid="6"/>
                                        </p:tgtEl>
                                      </p:cBhvr>
                                    </p:animEffect>
                                  </p:childTnLst>
                                </p:cTn>
                              </p:par>
                              <p:par>
                                <p:cTn id="46" presetID="42" presetClass="path" presetSubtype="0" decel="100000" fill="hold" grpId="1" nodeType="withEffect">
                                  <p:stCondLst>
                                    <p:cond delay="0"/>
                                  </p:stCondLst>
                                  <p:childTnLst>
                                    <p:animMotion origin="layout" path="M -0.01719 -0.00023 L 1.04167E-6 3.33333E-6 " pathEditMode="relative" rAng="0" ptsTypes="AA">
                                      <p:cBhvr>
                                        <p:cTn id="47" dur="500" fill="hold"/>
                                        <p:tgtEl>
                                          <p:spTgt spid="6"/>
                                        </p:tgtEl>
                                        <p:attrNameLst>
                                          <p:attrName>ppt_x</p:attrName>
                                          <p:attrName>ppt_y</p:attrName>
                                        </p:attrNameLst>
                                      </p:cBhvr>
                                      <p:rCtr x="859" y="0"/>
                                    </p:animMotion>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250"/>
                                        <p:tgtEl>
                                          <p:spTgt spid="17"/>
                                        </p:tgtEl>
                                      </p:cBhvr>
                                    </p:animEffect>
                                  </p:childTnLst>
                                </p:cTn>
                              </p:par>
                              <p:par>
                                <p:cTn id="51" presetID="42" presetClass="path" presetSubtype="0" decel="100000" fill="hold" nodeType="withEffect">
                                  <p:stCondLst>
                                    <p:cond delay="0"/>
                                  </p:stCondLst>
                                  <p:childTnLst>
                                    <p:animMotion origin="layout" path="M -0.01718 -0.00023 L -4.375E-6 7.40741E-7 " pathEditMode="relative" rAng="0" ptsTypes="AA">
                                      <p:cBhvr>
                                        <p:cTn id="52" dur="500" fill="hold"/>
                                        <p:tgtEl>
                                          <p:spTgt spid="17"/>
                                        </p:tgtEl>
                                        <p:attrNameLst>
                                          <p:attrName>ppt_x</p:attrName>
                                          <p:attrName>ppt_y</p:attrName>
                                        </p:attrNameLst>
                                      </p:cBhvr>
                                      <p:rCtr x="859" y="0"/>
                                    </p:animMotion>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250"/>
                                        <p:tgtEl>
                                          <p:spTgt spid="76"/>
                                        </p:tgtEl>
                                      </p:cBhvr>
                                    </p:animEffect>
                                  </p:childTnLst>
                                </p:cTn>
                              </p:par>
                              <p:par>
                                <p:cTn id="57" presetID="42" presetClass="path" presetSubtype="0" decel="100000" fill="hold" grpId="1" nodeType="withEffect">
                                  <p:stCondLst>
                                    <p:cond delay="0"/>
                                  </p:stCondLst>
                                  <p:childTnLst>
                                    <p:animMotion origin="layout" path="M -0.01719 -0.00023 L 0 -3.7037E-7 " pathEditMode="relative" rAng="0" ptsTypes="AA">
                                      <p:cBhvr>
                                        <p:cTn id="58" dur="500" fill="hold"/>
                                        <p:tgtEl>
                                          <p:spTgt spid="76"/>
                                        </p:tgtEl>
                                        <p:attrNameLst>
                                          <p:attrName>ppt_x</p:attrName>
                                          <p:attrName>ppt_y</p:attrName>
                                        </p:attrNameLst>
                                      </p:cBhvr>
                                      <p:rCtr x="859" y="0"/>
                                    </p:animMotion>
                                  </p:childTnLst>
                                </p:cTn>
                              </p:par>
                              <p:par>
                                <p:cTn id="59" presetID="10" presetClass="entr" presetSubtype="0" fill="hold" nodeType="withEffect">
                                  <p:stCondLst>
                                    <p:cond delay="0"/>
                                  </p:stCondLst>
                                  <p:childTnLst>
                                    <p:set>
                                      <p:cBhvr>
                                        <p:cTn id="60" dur="1" fill="hold">
                                          <p:stCondLst>
                                            <p:cond delay="0"/>
                                          </p:stCondLst>
                                        </p:cTn>
                                        <p:tgtEl>
                                          <p:spTgt spid="88"/>
                                        </p:tgtEl>
                                        <p:attrNameLst>
                                          <p:attrName>style.visibility</p:attrName>
                                        </p:attrNameLst>
                                      </p:cBhvr>
                                      <p:to>
                                        <p:strVal val="visible"/>
                                      </p:to>
                                    </p:set>
                                    <p:animEffect transition="in" filter="fade">
                                      <p:cBhvr>
                                        <p:cTn id="61" dur="250"/>
                                        <p:tgtEl>
                                          <p:spTgt spid="88"/>
                                        </p:tgtEl>
                                      </p:cBhvr>
                                    </p:animEffect>
                                  </p:childTnLst>
                                </p:cTn>
                              </p:par>
                              <p:par>
                                <p:cTn id="62" presetID="42" presetClass="path" presetSubtype="0" decel="100000" fill="hold" nodeType="withEffect">
                                  <p:stCondLst>
                                    <p:cond delay="0"/>
                                  </p:stCondLst>
                                  <p:childTnLst>
                                    <p:animMotion origin="layout" path="M -0.01719 -0.00023 L 0 3.33333E-6 " pathEditMode="relative" rAng="0" ptsTypes="AA">
                                      <p:cBhvr>
                                        <p:cTn id="63" dur="500" fill="hold"/>
                                        <p:tgtEl>
                                          <p:spTgt spid="88"/>
                                        </p:tgtEl>
                                        <p:attrNameLst>
                                          <p:attrName>ppt_x</p:attrName>
                                          <p:attrName>ppt_y</p:attrName>
                                        </p:attrNameLst>
                                      </p:cBhvr>
                                      <p:rCtr x="859" y="0"/>
                                    </p:animMotion>
                                  </p:childTnLst>
                                </p:cTn>
                              </p:par>
                              <p:par>
                                <p:cTn id="64" presetID="10" presetClass="entr" presetSubtype="0" fill="hold" grpId="0" nodeType="with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fade">
                                      <p:cBhvr>
                                        <p:cTn id="66" dur="250"/>
                                        <p:tgtEl>
                                          <p:spTgt spid="96"/>
                                        </p:tgtEl>
                                      </p:cBhvr>
                                    </p:animEffect>
                                  </p:childTnLst>
                                </p:cTn>
                              </p:par>
                              <p:par>
                                <p:cTn id="67" presetID="42" presetClass="path" presetSubtype="0" decel="100000" fill="hold" grpId="1" nodeType="withEffect">
                                  <p:stCondLst>
                                    <p:cond delay="0"/>
                                  </p:stCondLst>
                                  <p:childTnLst>
                                    <p:animMotion origin="layout" path="M -0.01719 -0.00023 L 0 -3.33333E-6 " pathEditMode="relative" rAng="0" ptsTypes="AA">
                                      <p:cBhvr>
                                        <p:cTn id="68" dur="500" fill="hold"/>
                                        <p:tgtEl>
                                          <p:spTgt spid="96"/>
                                        </p:tgtEl>
                                        <p:attrNameLst>
                                          <p:attrName>ppt_x</p:attrName>
                                          <p:attrName>ppt_y</p:attrName>
                                        </p:attrNameLst>
                                      </p:cBhvr>
                                      <p:rCtr x="859" y="0"/>
                                    </p:animMotion>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250"/>
                                        <p:tgtEl>
                                          <p:spTgt spid="13"/>
                                        </p:tgtEl>
                                      </p:cBhvr>
                                    </p:animEffect>
                                  </p:childTnLst>
                                </p:cTn>
                              </p:par>
                              <p:par>
                                <p:cTn id="72" presetID="42" presetClass="path" presetSubtype="0" decel="100000" fill="hold" grpId="1" nodeType="withEffect">
                                  <p:stCondLst>
                                    <p:cond delay="0"/>
                                  </p:stCondLst>
                                  <p:childTnLst>
                                    <p:animMotion origin="layout" path="M -0.01719 -0.00023 L 1.04167E-6 3.7037E-7 " pathEditMode="relative" rAng="0" ptsTypes="AA">
                                      <p:cBhvr>
                                        <p:cTn id="73" dur="500" fill="hold"/>
                                        <p:tgtEl>
                                          <p:spTgt spid="13"/>
                                        </p:tgtEl>
                                        <p:attrNameLst>
                                          <p:attrName>ppt_x</p:attrName>
                                          <p:attrName>ppt_y</p:attrName>
                                        </p:attrNameLst>
                                      </p:cBhvr>
                                      <p:rCtr x="859" y="0"/>
                                    </p:animMotion>
                                  </p:childTnLst>
                                </p:cTn>
                              </p:par>
                              <p:par>
                                <p:cTn id="74" presetID="10"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250"/>
                                        <p:tgtEl>
                                          <p:spTgt spid="18"/>
                                        </p:tgtEl>
                                      </p:cBhvr>
                                    </p:animEffect>
                                  </p:childTnLst>
                                </p:cTn>
                              </p:par>
                              <p:par>
                                <p:cTn id="77" presetID="42" presetClass="path" presetSubtype="0" decel="100000" fill="hold" grpId="1" nodeType="withEffect">
                                  <p:stCondLst>
                                    <p:cond delay="0"/>
                                  </p:stCondLst>
                                  <p:childTnLst>
                                    <p:animMotion origin="layout" path="M -0.01719 -0.00023 L 0 -3.33333E-6 " pathEditMode="relative" rAng="0" ptsTypes="AA">
                                      <p:cBhvr>
                                        <p:cTn id="78" dur="500" fill="hold"/>
                                        <p:tgtEl>
                                          <p:spTgt spid="18"/>
                                        </p:tgtEl>
                                        <p:attrNameLst>
                                          <p:attrName>ppt_x</p:attrName>
                                          <p:attrName>ppt_y</p:attrName>
                                        </p:attrNameLst>
                                      </p:cBhvr>
                                      <p:rCtr x="859" y="0"/>
                                    </p:animMotion>
                                  </p:childTnLst>
                                </p:cTn>
                              </p:par>
                              <p:par>
                                <p:cTn id="79" presetID="10" presetClass="entr" presetSubtype="0"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250"/>
                                        <p:tgtEl>
                                          <p:spTgt spid="9"/>
                                        </p:tgtEl>
                                      </p:cBhvr>
                                    </p:animEffect>
                                  </p:childTnLst>
                                </p:cTn>
                              </p:par>
                              <p:par>
                                <p:cTn id="82" presetID="42" presetClass="path" presetSubtype="0" decel="100000" fill="hold" grpId="1" nodeType="withEffect">
                                  <p:stCondLst>
                                    <p:cond delay="0"/>
                                  </p:stCondLst>
                                  <p:childTnLst>
                                    <p:animMotion origin="layout" path="M -0.01719 -0.00023 L 0 -3.33333E-6 " pathEditMode="relative" rAng="0" ptsTypes="AA">
                                      <p:cBhvr>
                                        <p:cTn id="83" dur="500" fill="hold"/>
                                        <p:tgtEl>
                                          <p:spTgt spid="9"/>
                                        </p:tgtEl>
                                        <p:attrNameLst>
                                          <p:attrName>ppt_x</p:attrName>
                                          <p:attrName>ppt_y</p:attrName>
                                        </p:attrNameLst>
                                      </p:cBhvr>
                                      <p:rCtr x="859" y="0"/>
                                    </p:animMotion>
                                  </p:childTnLst>
                                </p:cTn>
                              </p:par>
                              <p:par>
                                <p:cTn id="84" presetID="10" presetClass="entr" presetSubtype="0" fill="hold" grpId="0" nodeType="withEffect">
                                  <p:stCondLst>
                                    <p:cond delay="0"/>
                                  </p:stCondLst>
                                  <p:childTnLst>
                                    <p:set>
                                      <p:cBhvr>
                                        <p:cTn id="85" dur="1" fill="hold">
                                          <p:stCondLst>
                                            <p:cond delay="0"/>
                                          </p:stCondLst>
                                        </p:cTn>
                                        <p:tgtEl>
                                          <p:spTgt spid="100"/>
                                        </p:tgtEl>
                                        <p:attrNameLst>
                                          <p:attrName>style.visibility</p:attrName>
                                        </p:attrNameLst>
                                      </p:cBhvr>
                                      <p:to>
                                        <p:strVal val="visible"/>
                                      </p:to>
                                    </p:set>
                                    <p:animEffect transition="in" filter="fade">
                                      <p:cBhvr>
                                        <p:cTn id="86" dur="250"/>
                                        <p:tgtEl>
                                          <p:spTgt spid="100"/>
                                        </p:tgtEl>
                                      </p:cBhvr>
                                    </p:animEffect>
                                  </p:childTnLst>
                                </p:cTn>
                              </p:par>
                              <p:par>
                                <p:cTn id="87" presetID="42" presetClass="path" presetSubtype="0" decel="100000" fill="hold" grpId="1" nodeType="withEffect">
                                  <p:stCondLst>
                                    <p:cond delay="0"/>
                                  </p:stCondLst>
                                  <p:childTnLst>
                                    <p:animMotion origin="layout" path="M -0.01719 -0.00024 L 0 3.7037E-6 " pathEditMode="relative" rAng="0" ptsTypes="AA">
                                      <p:cBhvr>
                                        <p:cTn id="88" dur="500" fill="hold"/>
                                        <p:tgtEl>
                                          <p:spTgt spid="100"/>
                                        </p:tgtEl>
                                        <p:attrNameLst>
                                          <p:attrName>ppt_x</p:attrName>
                                          <p:attrName>ppt_y</p:attrName>
                                        </p:attrNameLst>
                                      </p:cBhvr>
                                      <p:rCtr x="859" y="0"/>
                                    </p:animMotion>
                                  </p:childTnLst>
                                </p:cTn>
                              </p:par>
                              <p:par>
                                <p:cTn id="89" presetID="10" presetClass="entr" presetSubtype="0" fill="hold" grpId="0" nodeType="with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fade">
                                      <p:cBhvr>
                                        <p:cTn id="91" dur="250"/>
                                        <p:tgtEl>
                                          <p:spTgt spid="7"/>
                                        </p:tgtEl>
                                      </p:cBhvr>
                                    </p:animEffect>
                                  </p:childTnLst>
                                </p:cTn>
                              </p:par>
                              <p:par>
                                <p:cTn id="92" presetID="42" presetClass="path" presetSubtype="0" decel="100000" fill="hold" grpId="1" nodeType="withEffect">
                                  <p:stCondLst>
                                    <p:cond delay="0"/>
                                  </p:stCondLst>
                                  <p:childTnLst>
                                    <p:animMotion origin="layout" path="M -0.01719 -0.00024 L 0 4.81481E-6 " pathEditMode="relative" rAng="0" ptsTypes="AA">
                                      <p:cBhvr>
                                        <p:cTn id="93" dur="500" fill="hold"/>
                                        <p:tgtEl>
                                          <p:spTgt spid="7"/>
                                        </p:tgtEl>
                                        <p:attrNameLst>
                                          <p:attrName>ppt_x</p:attrName>
                                          <p:attrName>ppt_y</p:attrName>
                                        </p:attrNameLst>
                                      </p:cBhvr>
                                      <p:rCtr x="859" y="0"/>
                                    </p:animMotion>
                                  </p:childTnLst>
                                </p:cTn>
                              </p:par>
                              <p:par>
                                <p:cTn id="94" presetID="10" presetClass="entr" presetSubtype="0" fill="hold"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250"/>
                                        <p:tgtEl>
                                          <p:spTgt spid="26"/>
                                        </p:tgtEl>
                                      </p:cBhvr>
                                    </p:animEffect>
                                  </p:childTnLst>
                                </p:cTn>
                              </p:par>
                              <p:par>
                                <p:cTn id="97" presetID="42" presetClass="path" presetSubtype="0" decel="100000" fill="hold" nodeType="withEffect">
                                  <p:stCondLst>
                                    <p:cond delay="0"/>
                                  </p:stCondLst>
                                  <p:childTnLst>
                                    <p:animMotion origin="layout" path="M -0.01719 -0.00023 L 4.58333E-6 7.40741E-7 " pathEditMode="relative" rAng="0" ptsTypes="AA">
                                      <p:cBhvr>
                                        <p:cTn id="98" dur="500" fill="hold"/>
                                        <p:tgtEl>
                                          <p:spTgt spid="26"/>
                                        </p:tgtEl>
                                        <p:attrNameLst>
                                          <p:attrName>ppt_x</p:attrName>
                                          <p:attrName>ppt_y</p:attrName>
                                        </p:attrNameLst>
                                      </p:cBhvr>
                                      <p:rCtr x="859" y="0"/>
                                    </p:animMotion>
                                  </p:childTnLst>
                                </p:cTn>
                              </p:par>
                            </p:childTnLst>
                          </p:cTn>
                        </p:par>
                        <p:par>
                          <p:cTn id="99" fill="hold">
                            <p:stCondLst>
                              <p:cond delay="1000"/>
                            </p:stCondLst>
                            <p:childTnLst>
                              <p:par>
                                <p:cTn id="100" presetID="10" presetClass="entr" presetSubtype="0" fill="hold" grpId="0" nodeType="afterEffect">
                                  <p:stCondLst>
                                    <p:cond delay="0"/>
                                  </p:stCondLst>
                                  <p:childTnLst>
                                    <p:set>
                                      <p:cBhvr>
                                        <p:cTn id="101" dur="1" fill="hold">
                                          <p:stCondLst>
                                            <p:cond delay="0"/>
                                          </p:stCondLst>
                                        </p:cTn>
                                        <p:tgtEl>
                                          <p:spTgt spid="77"/>
                                        </p:tgtEl>
                                        <p:attrNameLst>
                                          <p:attrName>style.visibility</p:attrName>
                                        </p:attrNameLst>
                                      </p:cBhvr>
                                      <p:to>
                                        <p:strVal val="visible"/>
                                      </p:to>
                                    </p:set>
                                    <p:animEffect transition="in" filter="fade">
                                      <p:cBhvr>
                                        <p:cTn id="102" dur="250"/>
                                        <p:tgtEl>
                                          <p:spTgt spid="77"/>
                                        </p:tgtEl>
                                      </p:cBhvr>
                                    </p:animEffect>
                                  </p:childTnLst>
                                </p:cTn>
                              </p:par>
                              <p:par>
                                <p:cTn id="103" presetID="42" presetClass="path" presetSubtype="0" decel="100000" fill="hold" grpId="1" nodeType="withEffect">
                                  <p:stCondLst>
                                    <p:cond delay="0"/>
                                  </p:stCondLst>
                                  <p:childTnLst>
                                    <p:animMotion origin="layout" path="M -0.01719 -0.00023 L -8.33333E-7 -3.7037E-7 " pathEditMode="relative" rAng="0" ptsTypes="AA">
                                      <p:cBhvr>
                                        <p:cTn id="104" dur="500" fill="hold"/>
                                        <p:tgtEl>
                                          <p:spTgt spid="77"/>
                                        </p:tgtEl>
                                        <p:attrNameLst>
                                          <p:attrName>ppt_x</p:attrName>
                                          <p:attrName>ppt_y</p:attrName>
                                        </p:attrNameLst>
                                      </p:cBhvr>
                                      <p:rCtr x="859" y="0"/>
                                    </p:animMotion>
                                  </p:childTnLst>
                                </p:cTn>
                              </p:par>
                              <p:par>
                                <p:cTn id="105" presetID="10" presetClass="entr" presetSubtype="0" fill="hold" nodeType="withEffect">
                                  <p:stCondLst>
                                    <p:cond delay="0"/>
                                  </p:stCondLst>
                                  <p:childTnLst>
                                    <p:set>
                                      <p:cBhvr>
                                        <p:cTn id="106" dur="1" fill="hold">
                                          <p:stCondLst>
                                            <p:cond delay="0"/>
                                          </p:stCondLst>
                                        </p:cTn>
                                        <p:tgtEl>
                                          <p:spTgt spid="83"/>
                                        </p:tgtEl>
                                        <p:attrNameLst>
                                          <p:attrName>style.visibility</p:attrName>
                                        </p:attrNameLst>
                                      </p:cBhvr>
                                      <p:to>
                                        <p:strVal val="visible"/>
                                      </p:to>
                                    </p:set>
                                    <p:animEffect transition="in" filter="fade">
                                      <p:cBhvr>
                                        <p:cTn id="107" dur="250"/>
                                        <p:tgtEl>
                                          <p:spTgt spid="83"/>
                                        </p:tgtEl>
                                      </p:cBhvr>
                                    </p:animEffect>
                                  </p:childTnLst>
                                </p:cTn>
                              </p:par>
                              <p:par>
                                <p:cTn id="108" presetID="42" presetClass="path" presetSubtype="0" decel="100000" fill="hold" nodeType="withEffect">
                                  <p:stCondLst>
                                    <p:cond delay="0"/>
                                  </p:stCondLst>
                                  <p:childTnLst>
                                    <p:animMotion origin="layout" path="M -0.01719 -0.00023 L -8.33333E-7 3.33333E-6 " pathEditMode="relative" rAng="0" ptsTypes="AA">
                                      <p:cBhvr>
                                        <p:cTn id="109" dur="500" fill="hold"/>
                                        <p:tgtEl>
                                          <p:spTgt spid="83"/>
                                        </p:tgtEl>
                                        <p:attrNameLst>
                                          <p:attrName>ppt_x</p:attrName>
                                          <p:attrName>ppt_y</p:attrName>
                                        </p:attrNameLst>
                                      </p:cBhvr>
                                      <p:rCtr x="859" y="0"/>
                                    </p:animMotion>
                                  </p:childTnLst>
                                </p:cTn>
                              </p:par>
                              <p:par>
                                <p:cTn id="110" presetID="10" presetClass="entr" presetSubtype="0" fill="hold" grpId="0" nodeType="withEffect">
                                  <p:stCondLst>
                                    <p:cond delay="0"/>
                                  </p:stCondLst>
                                  <p:childTnLst>
                                    <p:set>
                                      <p:cBhvr>
                                        <p:cTn id="111" dur="1" fill="hold">
                                          <p:stCondLst>
                                            <p:cond delay="0"/>
                                          </p:stCondLst>
                                        </p:cTn>
                                        <p:tgtEl>
                                          <p:spTgt spid="98"/>
                                        </p:tgtEl>
                                        <p:attrNameLst>
                                          <p:attrName>style.visibility</p:attrName>
                                        </p:attrNameLst>
                                      </p:cBhvr>
                                      <p:to>
                                        <p:strVal val="visible"/>
                                      </p:to>
                                    </p:set>
                                    <p:animEffect transition="in" filter="fade">
                                      <p:cBhvr>
                                        <p:cTn id="112" dur="250"/>
                                        <p:tgtEl>
                                          <p:spTgt spid="98"/>
                                        </p:tgtEl>
                                      </p:cBhvr>
                                    </p:animEffect>
                                  </p:childTnLst>
                                </p:cTn>
                              </p:par>
                              <p:par>
                                <p:cTn id="113" presetID="42" presetClass="path" presetSubtype="0" decel="100000" fill="hold" grpId="1" nodeType="withEffect">
                                  <p:stCondLst>
                                    <p:cond delay="0"/>
                                  </p:stCondLst>
                                  <p:childTnLst>
                                    <p:animMotion origin="layout" path="M -0.01719 -0.00023 L -8.33333E-7 3.7037E-7 " pathEditMode="relative" rAng="0" ptsTypes="AA">
                                      <p:cBhvr>
                                        <p:cTn id="114" dur="500" fill="hold"/>
                                        <p:tgtEl>
                                          <p:spTgt spid="98"/>
                                        </p:tgtEl>
                                        <p:attrNameLst>
                                          <p:attrName>ppt_x</p:attrName>
                                          <p:attrName>ppt_y</p:attrName>
                                        </p:attrNameLst>
                                      </p:cBhvr>
                                      <p:rCtr x="859" y="0"/>
                                    </p:animMotion>
                                  </p:childTnLst>
                                </p:cTn>
                              </p:par>
                              <p:par>
                                <p:cTn id="115" presetID="10" presetClass="entr" presetSubtype="0" fill="hold" grpId="0" nodeType="with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fade">
                                      <p:cBhvr>
                                        <p:cTn id="117" dur="250"/>
                                        <p:tgtEl>
                                          <p:spTgt spid="19"/>
                                        </p:tgtEl>
                                      </p:cBhvr>
                                    </p:animEffect>
                                  </p:childTnLst>
                                </p:cTn>
                              </p:par>
                              <p:par>
                                <p:cTn id="118" presetID="42" presetClass="path" presetSubtype="0" decel="100000" fill="hold" grpId="1" nodeType="withEffect">
                                  <p:stCondLst>
                                    <p:cond delay="0"/>
                                  </p:stCondLst>
                                  <p:childTnLst>
                                    <p:animMotion origin="layout" path="M -0.01719 -0.00023 L -8.33333E-7 3.7037E-7 " pathEditMode="relative" rAng="0" ptsTypes="AA">
                                      <p:cBhvr>
                                        <p:cTn id="119" dur="500" fill="hold"/>
                                        <p:tgtEl>
                                          <p:spTgt spid="19"/>
                                        </p:tgtEl>
                                        <p:attrNameLst>
                                          <p:attrName>ppt_x</p:attrName>
                                          <p:attrName>ppt_y</p:attrName>
                                        </p:attrNameLst>
                                      </p:cBhvr>
                                      <p:rCtr x="859" y="0"/>
                                    </p:animMotion>
                                  </p:childTnLst>
                                </p:cTn>
                              </p:par>
                              <p:par>
                                <p:cTn id="120" presetID="10" presetClass="entr" presetSubtype="0" fill="hold" grpId="0" nodeType="withEffect">
                                  <p:stCondLst>
                                    <p:cond delay="0"/>
                                  </p:stCondLst>
                                  <p:childTnLst>
                                    <p:set>
                                      <p:cBhvr>
                                        <p:cTn id="121" dur="1" fill="hold">
                                          <p:stCondLst>
                                            <p:cond delay="0"/>
                                          </p:stCondLst>
                                        </p:cTn>
                                        <p:tgtEl>
                                          <p:spTgt spid="10"/>
                                        </p:tgtEl>
                                        <p:attrNameLst>
                                          <p:attrName>style.visibility</p:attrName>
                                        </p:attrNameLst>
                                      </p:cBhvr>
                                      <p:to>
                                        <p:strVal val="visible"/>
                                      </p:to>
                                    </p:set>
                                    <p:animEffect transition="in" filter="fade">
                                      <p:cBhvr>
                                        <p:cTn id="122" dur="250"/>
                                        <p:tgtEl>
                                          <p:spTgt spid="10"/>
                                        </p:tgtEl>
                                      </p:cBhvr>
                                    </p:animEffect>
                                  </p:childTnLst>
                                </p:cTn>
                              </p:par>
                              <p:par>
                                <p:cTn id="123" presetID="42" presetClass="path" presetSubtype="0" decel="100000" fill="hold" grpId="1" nodeType="withEffect">
                                  <p:stCondLst>
                                    <p:cond delay="0"/>
                                  </p:stCondLst>
                                  <p:childTnLst>
                                    <p:animMotion origin="layout" path="M -0.01719 -0.00023 L -8.33333E-7 3.7037E-7 " pathEditMode="relative" rAng="0" ptsTypes="AA">
                                      <p:cBhvr>
                                        <p:cTn id="124" dur="500" fill="hold"/>
                                        <p:tgtEl>
                                          <p:spTgt spid="10"/>
                                        </p:tgtEl>
                                        <p:attrNameLst>
                                          <p:attrName>ppt_x</p:attrName>
                                          <p:attrName>ppt_y</p:attrName>
                                        </p:attrNameLst>
                                      </p:cBhvr>
                                      <p:rCtr x="859" y="0"/>
                                    </p:animMotion>
                                  </p:childTnLst>
                                </p:cTn>
                              </p:par>
                              <p:par>
                                <p:cTn id="125" presetID="10" presetClass="entr" presetSubtype="0" fill="hold" grpId="0" nodeType="withEffect">
                                  <p:stCondLst>
                                    <p:cond delay="0"/>
                                  </p:stCondLst>
                                  <p:childTnLst>
                                    <p:set>
                                      <p:cBhvr>
                                        <p:cTn id="126" dur="1" fill="hold">
                                          <p:stCondLst>
                                            <p:cond delay="0"/>
                                          </p:stCondLst>
                                        </p:cTn>
                                        <p:tgtEl>
                                          <p:spTgt spid="3"/>
                                        </p:tgtEl>
                                        <p:attrNameLst>
                                          <p:attrName>style.visibility</p:attrName>
                                        </p:attrNameLst>
                                      </p:cBhvr>
                                      <p:to>
                                        <p:strVal val="visible"/>
                                      </p:to>
                                    </p:set>
                                    <p:animEffect transition="in" filter="fade">
                                      <p:cBhvr>
                                        <p:cTn id="127" dur="250"/>
                                        <p:tgtEl>
                                          <p:spTgt spid="3"/>
                                        </p:tgtEl>
                                      </p:cBhvr>
                                    </p:animEffect>
                                  </p:childTnLst>
                                </p:cTn>
                              </p:par>
                              <p:par>
                                <p:cTn id="128" presetID="42" presetClass="path" presetSubtype="0" decel="100000" fill="hold" grpId="1" nodeType="withEffect">
                                  <p:stCondLst>
                                    <p:cond delay="0"/>
                                  </p:stCondLst>
                                  <p:childTnLst>
                                    <p:animMotion origin="layout" path="M -0.01719 -0.00023 L 1.04167E-6 3.7037E-7 " pathEditMode="relative" rAng="0" ptsTypes="AA">
                                      <p:cBhvr>
                                        <p:cTn id="129" dur="500" fill="hold"/>
                                        <p:tgtEl>
                                          <p:spTgt spid="3"/>
                                        </p:tgtEl>
                                        <p:attrNameLst>
                                          <p:attrName>ppt_x</p:attrName>
                                          <p:attrName>ppt_y</p:attrName>
                                        </p:attrNameLst>
                                      </p:cBhvr>
                                      <p:rCtr x="859" y="0"/>
                                    </p:animMotion>
                                  </p:childTnLst>
                                </p:cTn>
                              </p:par>
                              <p:par>
                                <p:cTn id="130" presetID="10" presetClass="entr" presetSubtype="0" fill="hold" grpId="0" nodeType="withEffect">
                                  <p:stCondLst>
                                    <p:cond delay="0"/>
                                  </p:stCondLst>
                                  <p:childTnLst>
                                    <p:set>
                                      <p:cBhvr>
                                        <p:cTn id="131" dur="1" fill="hold">
                                          <p:stCondLst>
                                            <p:cond delay="0"/>
                                          </p:stCondLst>
                                        </p:cTn>
                                        <p:tgtEl>
                                          <p:spTgt spid="101"/>
                                        </p:tgtEl>
                                        <p:attrNameLst>
                                          <p:attrName>style.visibility</p:attrName>
                                        </p:attrNameLst>
                                      </p:cBhvr>
                                      <p:to>
                                        <p:strVal val="visible"/>
                                      </p:to>
                                    </p:set>
                                    <p:animEffect transition="in" filter="fade">
                                      <p:cBhvr>
                                        <p:cTn id="132" dur="250"/>
                                        <p:tgtEl>
                                          <p:spTgt spid="101"/>
                                        </p:tgtEl>
                                      </p:cBhvr>
                                    </p:animEffect>
                                  </p:childTnLst>
                                </p:cTn>
                              </p:par>
                              <p:par>
                                <p:cTn id="133" presetID="42" presetClass="path" presetSubtype="0" decel="100000" fill="hold" grpId="1" nodeType="withEffect">
                                  <p:stCondLst>
                                    <p:cond delay="0"/>
                                  </p:stCondLst>
                                  <p:childTnLst>
                                    <p:animMotion origin="layout" path="M -0.01719 -0.00024 L -8.33333E-7 3.7037E-6 " pathEditMode="relative" rAng="0" ptsTypes="AA">
                                      <p:cBhvr>
                                        <p:cTn id="134" dur="500" fill="hold"/>
                                        <p:tgtEl>
                                          <p:spTgt spid="101"/>
                                        </p:tgtEl>
                                        <p:attrNameLst>
                                          <p:attrName>ppt_x</p:attrName>
                                          <p:attrName>ppt_y</p:attrName>
                                        </p:attrNameLst>
                                      </p:cBhvr>
                                      <p:rCtr x="859" y="0"/>
                                    </p:animMotion>
                                  </p:childTnLst>
                                </p:cTn>
                              </p:par>
                              <p:par>
                                <p:cTn id="135" presetID="10" presetClass="entr" presetSubtype="0" fill="hold" grpId="0" nodeType="withEffect">
                                  <p:stCondLst>
                                    <p:cond delay="0"/>
                                  </p:stCondLst>
                                  <p:childTnLst>
                                    <p:set>
                                      <p:cBhvr>
                                        <p:cTn id="136" dur="1" fill="hold">
                                          <p:stCondLst>
                                            <p:cond delay="0"/>
                                          </p:stCondLst>
                                        </p:cTn>
                                        <p:tgtEl>
                                          <p:spTgt spid="12"/>
                                        </p:tgtEl>
                                        <p:attrNameLst>
                                          <p:attrName>style.visibility</p:attrName>
                                        </p:attrNameLst>
                                      </p:cBhvr>
                                      <p:to>
                                        <p:strVal val="visible"/>
                                      </p:to>
                                    </p:set>
                                    <p:animEffect transition="in" filter="fade">
                                      <p:cBhvr>
                                        <p:cTn id="137" dur="250"/>
                                        <p:tgtEl>
                                          <p:spTgt spid="12"/>
                                        </p:tgtEl>
                                      </p:cBhvr>
                                    </p:animEffect>
                                  </p:childTnLst>
                                </p:cTn>
                              </p:par>
                              <p:par>
                                <p:cTn id="138" presetID="42" presetClass="path" presetSubtype="0" decel="100000" fill="hold" grpId="1" nodeType="withEffect">
                                  <p:stCondLst>
                                    <p:cond delay="0"/>
                                  </p:stCondLst>
                                  <p:childTnLst>
                                    <p:animMotion origin="layout" path="M -0.01719 -0.00023 L -8.33333E-7 -4.81481E-6 " pathEditMode="relative" rAng="0" ptsTypes="AA">
                                      <p:cBhvr>
                                        <p:cTn id="139" dur="500" fill="hold"/>
                                        <p:tgtEl>
                                          <p:spTgt spid="12"/>
                                        </p:tgtEl>
                                        <p:attrNameLst>
                                          <p:attrName>ppt_x</p:attrName>
                                          <p:attrName>ppt_y</p:attrName>
                                        </p:attrNameLst>
                                      </p:cBhvr>
                                      <p:rCtr x="859" y="0"/>
                                    </p:animMotion>
                                  </p:childTnLst>
                                </p:cTn>
                              </p:par>
                            </p:childTnLst>
                          </p:cTn>
                        </p:par>
                        <p:par>
                          <p:cTn id="140" fill="hold">
                            <p:stCondLst>
                              <p:cond delay="1500"/>
                            </p:stCondLst>
                            <p:childTnLst>
                              <p:par>
                                <p:cTn id="141" presetID="10" presetClass="entr" presetSubtype="0" fill="hold" grpId="0" nodeType="afterEffect">
                                  <p:stCondLst>
                                    <p:cond delay="0"/>
                                  </p:stCondLst>
                                  <p:childTnLst>
                                    <p:set>
                                      <p:cBhvr>
                                        <p:cTn id="142" dur="1" fill="hold">
                                          <p:stCondLst>
                                            <p:cond delay="0"/>
                                          </p:stCondLst>
                                        </p:cTn>
                                        <p:tgtEl>
                                          <p:spTgt spid="71"/>
                                        </p:tgtEl>
                                        <p:attrNameLst>
                                          <p:attrName>style.visibility</p:attrName>
                                        </p:attrNameLst>
                                      </p:cBhvr>
                                      <p:to>
                                        <p:strVal val="visible"/>
                                      </p:to>
                                    </p:set>
                                    <p:animEffect transition="in" filter="fade">
                                      <p:cBhvr>
                                        <p:cTn id="143" dur="250"/>
                                        <p:tgtEl>
                                          <p:spTgt spid="71"/>
                                        </p:tgtEl>
                                      </p:cBhvr>
                                    </p:animEffect>
                                  </p:childTnLst>
                                </p:cTn>
                              </p:par>
                              <p:par>
                                <p:cTn id="144" presetID="42" presetClass="path" presetSubtype="0" decel="100000" fill="hold" grpId="1" nodeType="withEffect">
                                  <p:stCondLst>
                                    <p:cond delay="0"/>
                                  </p:stCondLst>
                                  <p:childTnLst>
                                    <p:animMotion origin="layout" path="M 0 -0.03472 L 0 -4.07407E-6 " pathEditMode="relative" rAng="0" ptsTypes="AA">
                                      <p:cBhvr>
                                        <p:cTn id="145" dur="500" fill="hold"/>
                                        <p:tgtEl>
                                          <p:spTgt spid="71"/>
                                        </p:tgtEl>
                                        <p:attrNameLst>
                                          <p:attrName>ppt_x</p:attrName>
                                          <p:attrName>ppt_y</p:attrName>
                                        </p:attrNameLst>
                                      </p:cBhvr>
                                      <p:rCtr x="0" y="1736"/>
                                    </p:animMotion>
                                  </p:childTnLst>
                                </p:cTn>
                              </p:par>
                              <p:par>
                                <p:cTn id="146" presetID="10" presetClass="entr" presetSubtype="0"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fade">
                                      <p:cBhvr>
                                        <p:cTn id="148" dur="250"/>
                                        <p:tgtEl>
                                          <p:spTgt spid="72"/>
                                        </p:tgtEl>
                                      </p:cBhvr>
                                    </p:animEffect>
                                  </p:childTnLst>
                                </p:cTn>
                              </p:par>
                              <p:par>
                                <p:cTn id="149" presetID="42" presetClass="path" presetSubtype="0" decel="100000" fill="hold" grpId="1" nodeType="withEffect">
                                  <p:stCondLst>
                                    <p:cond delay="0"/>
                                  </p:stCondLst>
                                  <p:childTnLst>
                                    <p:animMotion origin="layout" path="M -3.75E-6 -0.03472 L -3.75E-6 1.85185E-6 " pathEditMode="relative" rAng="0" ptsTypes="AA">
                                      <p:cBhvr>
                                        <p:cTn id="150" dur="500" fill="hold"/>
                                        <p:tgtEl>
                                          <p:spTgt spid="72"/>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1" grpId="1" animBg="1"/>
      <p:bldP spid="75" grpId="0" animBg="1"/>
      <p:bldP spid="75" grpId="1" animBg="1"/>
      <p:bldP spid="76" grpId="0" animBg="1"/>
      <p:bldP spid="76" grpId="1" animBg="1"/>
      <p:bldP spid="77" grpId="0" animBg="1"/>
      <p:bldP spid="77" grpId="1" animBg="1"/>
      <p:bldP spid="99" grpId="0" animBg="1"/>
      <p:bldP spid="99" grpId="1" animBg="1"/>
      <p:bldP spid="100" grpId="0" animBg="1"/>
      <p:bldP spid="100" grpId="1" animBg="1"/>
      <p:bldP spid="101" grpId="0" animBg="1"/>
      <p:bldP spid="101" grpId="1" animBg="1"/>
      <p:bldP spid="16" grpId="0" animBg="1"/>
      <p:bldP spid="16" grpId="1" animBg="1"/>
      <p:bldP spid="18" grpId="0" animBg="1"/>
      <p:bldP spid="18" grpId="1" animBg="1"/>
      <p:bldP spid="19" grpId="0" animBg="1"/>
      <p:bldP spid="19" grpId="1" animBg="1"/>
      <p:bldP spid="6" grpId="0" animBg="1"/>
      <p:bldP spid="6" grpId="1" animBg="1"/>
      <p:bldP spid="15" grpId="0"/>
      <p:bldP spid="15" grpId="1"/>
      <p:bldP spid="94" grpId="0"/>
      <p:bldP spid="94" grpId="1"/>
      <p:bldP spid="8" grpId="0"/>
      <p:bldP spid="8" grpId="1"/>
      <p:bldP spid="7" grpId="0" animBg="1"/>
      <p:bldP spid="7" grpId="1" animBg="1"/>
      <p:bldP spid="13" grpId="0"/>
      <p:bldP spid="13" grpId="1"/>
      <p:bldP spid="96" grpId="0"/>
      <p:bldP spid="96" grpId="1"/>
      <p:bldP spid="9" grpId="0"/>
      <p:bldP spid="9" grpId="1"/>
      <p:bldP spid="12" grpId="0" animBg="1"/>
      <p:bldP spid="12" grpId="1" animBg="1"/>
      <p:bldP spid="3" grpId="0"/>
      <p:bldP spid="3" grpId="1"/>
      <p:bldP spid="98" grpId="0"/>
      <p:bldP spid="98" grpId="1"/>
      <p:bldP spid="10" grpId="0"/>
      <p:bldP spid="10" grpId="1"/>
      <p:bldP spid="72" grpId="0" animBg="1"/>
      <p:bldP spid="7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Single Corner Rounded 12">
            <a:extLst>
              <a:ext uri="{FF2B5EF4-FFF2-40B4-BE49-F238E27FC236}">
                <a16:creationId xmlns:a16="http://schemas.microsoft.com/office/drawing/2014/main" id="{7E3287DB-225A-A2DF-3483-20D0805CCF14}"/>
              </a:ext>
              <a:ext uri="{C183D7F6-B498-43B3-948B-1728B52AA6E4}">
                <adec:decorative xmlns:adec="http://schemas.microsoft.com/office/drawing/2017/decorative" val="1"/>
              </a:ext>
            </a:extLst>
          </p:cNvPr>
          <p:cNvSpPr>
            <a:spLocks/>
          </p:cNvSpPr>
          <p:nvPr/>
        </p:nvSpPr>
        <p:spPr bwMode="auto">
          <a:xfrm flipV="1">
            <a:off x="1" y="-10"/>
            <a:ext cx="3333749" cy="6286509"/>
          </a:xfrm>
          <a:prstGeom prst="round1Rect">
            <a:avLst>
              <a:gd name="adj" fmla="val 8828"/>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12" name="!!Rectangle: Rounded Corners 5">
            <a:extLst>
              <a:ext uri="{FF2B5EF4-FFF2-40B4-BE49-F238E27FC236}">
                <a16:creationId xmlns:a16="http://schemas.microsoft.com/office/drawing/2014/main" id="{AF19F256-6E94-B87C-82C7-2D28B266A315}"/>
              </a:ext>
              <a:ext uri="{C183D7F6-B498-43B3-948B-1728B52AA6E4}">
                <adec:decorative xmlns:adec="http://schemas.microsoft.com/office/drawing/2017/decorative" val="1"/>
              </a:ext>
            </a:extLst>
          </p:cNvPr>
          <p:cNvSpPr/>
          <p:nvPr/>
        </p:nvSpPr>
        <p:spPr>
          <a:xfrm>
            <a:off x="3662101" y="780720"/>
            <a:ext cx="7944955" cy="5505779"/>
          </a:xfrm>
          <a:prstGeom prst="roundRect">
            <a:avLst>
              <a:gd name="adj" fmla="val 4233"/>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Sans Text"/>
            </a:endParaRPr>
          </a:p>
        </p:txBody>
      </p:sp>
      <p:sp>
        <p:nvSpPr>
          <p:cNvPr id="14" name="Grey oval containing warning">
            <a:extLst>
              <a:ext uri="{FF2B5EF4-FFF2-40B4-BE49-F238E27FC236}">
                <a16:creationId xmlns:a16="http://schemas.microsoft.com/office/drawing/2014/main" id="{358BB5F5-26F8-5CCA-1B49-519E5B2BBA18}"/>
              </a:ext>
              <a:ext uri="{C183D7F6-B498-43B3-948B-1728B52AA6E4}">
                <adec:decorative xmlns:adec="http://schemas.microsoft.com/office/drawing/2017/decorative" val="1"/>
              </a:ext>
            </a:extLst>
          </p:cNvPr>
          <p:cNvSpPr/>
          <p:nvPr/>
        </p:nvSpPr>
        <p:spPr>
          <a:xfrm rot="5400000">
            <a:off x="1732756" y="3217316"/>
            <a:ext cx="3201988"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19" name="Rectangle: Rounded Corners 18">
            <a:extLst>
              <a:ext uri="{FF2B5EF4-FFF2-40B4-BE49-F238E27FC236}">
                <a16:creationId xmlns:a16="http://schemas.microsoft.com/office/drawing/2014/main" id="{ACD7B450-3B8D-C6B0-9AF3-8444F6BE3613}"/>
              </a:ext>
              <a:ext uri="{C183D7F6-B498-43B3-948B-1728B52AA6E4}">
                <adec:decorative xmlns:adec="http://schemas.microsoft.com/office/drawing/2017/decorative" val="1"/>
              </a:ext>
            </a:extLst>
          </p:cNvPr>
          <p:cNvSpPr/>
          <p:nvPr/>
        </p:nvSpPr>
        <p:spPr>
          <a:xfrm>
            <a:off x="3787220" y="900837"/>
            <a:ext cx="7693003" cy="2602215"/>
          </a:xfrm>
          <a:prstGeom prst="roundRect">
            <a:avLst>
              <a:gd name="adj" fmla="val 5752"/>
            </a:avLst>
          </a:prstGeom>
          <a:solidFill>
            <a:schemeClr val="bg1"/>
          </a:soli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latin typeface="Segoe Sans Text"/>
            </a:endParaRPr>
          </a:p>
        </p:txBody>
      </p:sp>
      <p:cxnSp>
        <p:nvCxnSpPr>
          <p:cNvPr id="38" name="Straight Connector 37">
            <a:extLst>
              <a:ext uri="{FF2B5EF4-FFF2-40B4-BE49-F238E27FC236}">
                <a16:creationId xmlns:a16="http://schemas.microsoft.com/office/drawing/2014/main" id="{16BA6D25-6196-C44B-33AB-14423AD28E89}"/>
              </a:ext>
              <a:ext uri="{C183D7F6-B498-43B3-948B-1728B52AA6E4}">
                <adec:decorative xmlns:adec="http://schemas.microsoft.com/office/drawing/2017/decorative" val="1"/>
              </a:ext>
            </a:extLst>
          </p:cNvPr>
          <p:cNvCxnSpPr/>
          <p:nvPr/>
        </p:nvCxnSpPr>
        <p:spPr>
          <a:xfrm>
            <a:off x="4667250" y="2260926"/>
            <a:ext cx="33654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A839E53-3B22-28C8-B64B-689894C93246}"/>
              </a:ext>
              <a:ext uri="{C183D7F6-B498-43B3-948B-1728B52AA6E4}">
                <adec:decorative xmlns:adec="http://schemas.microsoft.com/office/drawing/2017/decorative" val="1"/>
              </a:ext>
            </a:extLst>
          </p:cNvPr>
          <p:cNvCxnSpPr/>
          <p:nvPr/>
        </p:nvCxnSpPr>
        <p:spPr>
          <a:xfrm>
            <a:off x="4667250" y="2846316"/>
            <a:ext cx="3365499"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itle 3">
            <a:extLst>
              <a:ext uri="{FF2B5EF4-FFF2-40B4-BE49-F238E27FC236}">
                <a16:creationId xmlns:a16="http://schemas.microsoft.com/office/drawing/2014/main" id="{6F074B33-9E31-0AD2-20A4-DB1EC0AC3A6D}"/>
              </a:ext>
            </a:extLst>
          </p:cNvPr>
          <p:cNvSpPr txBox="1">
            <a:spLocks noGrp="1"/>
          </p:cNvSpPr>
          <p:nvPr>
            <p:ph type="title" idx="4294967295"/>
          </p:nvPr>
        </p:nvSpPr>
        <p:spPr>
          <a:xfrm>
            <a:off x="494667" y="2131728"/>
            <a:ext cx="2627946" cy="221599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lang="en-US" sz="2800" kern="1200">
                <a:solidFill>
                  <a:srgbClr val="000000"/>
                </a:solidFill>
                <a:latin typeface="+mj-lt"/>
                <a:ea typeface="+mj-ea"/>
                <a:cs typeface="+mj-cs"/>
              </a:defRPr>
            </a:lvl1pPr>
          </a:lstStyle>
          <a:p>
            <a:pPr marL="0" marR="0" lvl="0" indent="0" algn="l" defTabSz="914225"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49" normalizeH="0" baseline="0" noProof="0">
                <a:ln>
                  <a:noFill/>
                </a:ln>
                <a:solidFill>
                  <a:prstClr val="black"/>
                </a:solidFill>
                <a:effectLst/>
                <a:uLnTx/>
                <a:uFillTx/>
                <a:latin typeface="Segoe Sans Text Semibold"/>
                <a:ea typeface="+mj-lt"/>
                <a:cs typeface="Segoe UI Semibold"/>
              </a:rPr>
              <a:t>Copilot for Microsoft 365 CSP Adoption Immersion Experience</a:t>
            </a:r>
          </a:p>
        </p:txBody>
      </p:sp>
      <p:sp>
        <p:nvSpPr>
          <p:cNvPr id="11" name="Text Placeholder 5">
            <a:extLst>
              <a:ext uri="{FF2B5EF4-FFF2-40B4-BE49-F238E27FC236}">
                <a16:creationId xmlns:a16="http://schemas.microsoft.com/office/drawing/2014/main" id="{39957226-0044-9950-7C04-381B793D5C38}"/>
              </a:ext>
            </a:extLst>
          </p:cNvPr>
          <p:cNvSpPr txBox="1">
            <a:spLocks/>
          </p:cNvSpPr>
          <p:nvPr/>
        </p:nvSpPr>
        <p:spPr>
          <a:xfrm>
            <a:off x="3943731" y="1025524"/>
            <a:ext cx="7379982" cy="561692"/>
          </a:xfrm>
          <a:prstGeom prst="rect">
            <a:avLst/>
          </a:prstGeom>
        </p:spPr>
        <p:txBody>
          <a:bodyPr vert="horz" wrap="square" lIns="0" tIns="0" rIns="0" bIns="0" rtlCol="0" anchor="t">
            <a:spAutoFit/>
          </a:bodyPr>
          <a:lstStyle>
            <a:defPPr>
              <a:defRPr lang="en-US"/>
            </a:defPPr>
            <a:lvl1pPr marL="0" algn="r" defTabSz="914367" rtl="0" eaLnBrk="1" latinLnBrk="0" hangingPunct="1">
              <a:defRPr sz="1200" kern="1200">
                <a:solidFill>
                  <a:schemeClr val="tx1">
                    <a:tint val="75000"/>
                  </a:schemeClr>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l">
              <a:spcAft>
                <a:spcPts val="300"/>
              </a:spcAft>
            </a:pPr>
            <a:r>
              <a:rPr lang="en-US" sz="1800">
                <a:solidFill>
                  <a:schemeClr val="accent2"/>
                </a:solidFill>
                <a:latin typeface="+mj-lt"/>
              </a:rPr>
              <a:t>Copilot for Microsoft 365 Adoption Immersion Experience kit</a:t>
            </a:r>
          </a:p>
          <a:p>
            <a:pPr algn="l"/>
            <a:r>
              <a:rPr lang="en-US" sz="1600">
                <a:solidFill>
                  <a:schemeClr val="tx1"/>
                </a:solidFill>
              </a:rPr>
              <a:t>Accelerate value and adoption in three steps</a:t>
            </a:r>
          </a:p>
        </p:txBody>
      </p:sp>
      <p:grpSp>
        <p:nvGrpSpPr>
          <p:cNvPr id="97" name="Group 96" descr="1">
            <a:extLst>
              <a:ext uri="{FF2B5EF4-FFF2-40B4-BE49-F238E27FC236}">
                <a16:creationId xmlns:a16="http://schemas.microsoft.com/office/drawing/2014/main" id="{23E980BE-F1DB-8E0D-706B-45F12523A970}"/>
              </a:ext>
              <a:ext uri="{C183D7F6-B498-43B3-948B-1728B52AA6E4}">
                <adec:decorative xmlns:adec="http://schemas.microsoft.com/office/drawing/2017/decorative" val="0"/>
              </a:ext>
            </a:extLst>
          </p:cNvPr>
          <p:cNvGrpSpPr>
            <a:grpSpLocks/>
          </p:cNvGrpSpPr>
          <p:nvPr/>
        </p:nvGrpSpPr>
        <p:grpSpPr>
          <a:xfrm>
            <a:off x="3985450" y="1739901"/>
            <a:ext cx="456660" cy="456660"/>
            <a:chOff x="3101063" y="1686958"/>
            <a:chExt cx="2149566" cy="2149566"/>
          </a:xfrm>
          <a:effectLst/>
        </p:grpSpPr>
        <p:grpSp>
          <p:nvGrpSpPr>
            <p:cNvPr id="98" name="Group 97">
              <a:extLst>
                <a:ext uri="{FF2B5EF4-FFF2-40B4-BE49-F238E27FC236}">
                  <a16:creationId xmlns:a16="http://schemas.microsoft.com/office/drawing/2014/main" id="{EBC9CB43-CE4F-EC72-3FE1-D72EFE2F8F6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0" name="Oval 99">
                <a:extLst>
                  <a:ext uri="{FF2B5EF4-FFF2-40B4-BE49-F238E27FC236}">
                    <a16:creationId xmlns:a16="http://schemas.microsoft.com/office/drawing/2014/main" id="{0656D64C-B30C-1E44-C9BF-760E29AC4FCE}"/>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1" name="Oval 46_1">
                <a:extLst>
                  <a:ext uri="{FF2B5EF4-FFF2-40B4-BE49-F238E27FC236}">
                    <a16:creationId xmlns:a16="http://schemas.microsoft.com/office/drawing/2014/main" id="{D45CDD59-AE62-4445-A901-72B93AA901B3}"/>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99" name="Oval 34_1">
              <a:extLst>
                <a:ext uri="{FF2B5EF4-FFF2-40B4-BE49-F238E27FC236}">
                  <a16:creationId xmlns:a16="http://schemas.microsoft.com/office/drawing/2014/main" id="{E9DD23C6-372D-E43F-D3E2-C0B999F757B7}"/>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accent2"/>
                  </a:solidFill>
                  <a:effectLst/>
                  <a:uLnTx/>
                  <a:uFillTx/>
                  <a:latin typeface="Segoe Sans Display Semibold" pitchFamily="2" charset="0"/>
                  <a:ea typeface="+mn-ea"/>
                  <a:cs typeface="Segoe Sans Display Semibold" pitchFamily="2" charset="0"/>
                </a:rPr>
                <a:t>1</a:t>
              </a:r>
            </a:p>
          </p:txBody>
        </p:sp>
      </p:grpSp>
      <p:sp>
        <p:nvSpPr>
          <p:cNvPr id="24" name="Content Placeholder 4">
            <a:extLst>
              <a:ext uri="{FF2B5EF4-FFF2-40B4-BE49-F238E27FC236}">
                <a16:creationId xmlns:a16="http://schemas.microsoft.com/office/drawing/2014/main" id="{611E5526-1313-DA74-D84D-A830E90511DE}"/>
              </a:ext>
            </a:extLst>
          </p:cNvPr>
          <p:cNvSpPr txBox="1">
            <a:spLocks/>
          </p:cNvSpPr>
          <p:nvPr/>
        </p:nvSpPr>
        <p:spPr>
          <a:xfrm>
            <a:off x="4667250" y="1783565"/>
            <a:ext cx="3365499" cy="369332"/>
          </a:xfrm>
          <a:prstGeom prst="rect">
            <a:avLst/>
          </a:prstGeom>
        </p:spPr>
        <p:txBody>
          <a:bodyPr vert="horz" wrap="square" lIns="0" tIns="0" rIns="0" bIns="0" rtlCol="0" anchor="ctr">
            <a:spAutoFit/>
          </a:bodyPr>
          <a:lstStyle>
            <a:defPPr>
              <a:defRPr lang="en-US"/>
            </a:defPPr>
            <a:lvl1pPr marL="0" algn="ctr" defTabSz="914367" rtl="0" eaLnBrk="1" latinLnBrk="0" hangingPunct="1">
              <a:defRPr sz="1200" kern="1200">
                <a:solidFill>
                  <a:schemeClr val="tx1">
                    <a:tint val="75000"/>
                  </a:schemeClr>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l" defTabSz="914400">
              <a:spcAft>
                <a:spcPts val="1200"/>
              </a:spcAft>
              <a:defRPr/>
            </a:pPr>
            <a:r>
              <a:rPr lang="en-US">
                <a:solidFill>
                  <a:schemeClr val="tx1"/>
                </a:solidFill>
              </a:rPr>
              <a:t>Simulated demo content to showcase what’s possible within each Microsoft 365 app</a:t>
            </a:r>
          </a:p>
        </p:txBody>
      </p:sp>
      <p:grpSp>
        <p:nvGrpSpPr>
          <p:cNvPr id="27" name="Group 26" descr="2">
            <a:extLst>
              <a:ext uri="{FF2B5EF4-FFF2-40B4-BE49-F238E27FC236}">
                <a16:creationId xmlns:a16="http://schemas.microsoft.com/office/drawing/2014/main" id="{D19D69DE-D035-D1A7-39A2-F892B7AE7095}"/>
              </a:ext>
              <a:ext uri="{C183D7F6-B498-43B3-948B-1728B52AA6E4}">
                <adec:decorative xmlns:adec="http://schemas.microsoft.com/office/drawing/2017/decorative" val="0"/>
              </a:ext>
            </a:extLst>
          </p:cNvPr>
          <p:cNvGrpSpPr>
            <a:grpSpLocks/>
          </p:cNvGrpSpPr>
          <p:nvPr/>
        </p:nvGrpSpPr>
        <p:grpSpPr>
          <a:xfrm>
            <a:off x="3985450" y="2325291"/>
            <a:ext cx="456660" cy="456660"/>
            <a:chOff x="3101063" y="1686958"/>
            <a:chExt cx="2149566" cy="2149566"/>
          </a:xfrm>
          <a:effectLst/>
        </p:grpSpPr>
        <p:grpSp>
          <p:nvGrpSpPr>
            <p:cNvPr id="28" name="Group 27">
              <a:extLst>
                <a:ext uri="{FF2B5EF4-FFF2-40B4-BE49-F238E27FC236}">
                  <a16:creationId xmlns:a16="http://schemas.microsoft.com/office/drawing/2014/main" id="{519FB012-EA79-75AE-AB3B-4A472BB91CC3}"/>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0" name="Oval 29">
                <a:extLst>
                  <a:ext uri="{FF2B5EF4-FFF2-40B4-BE49-F238E27FC236}">
                    <a16:creationId xmlns:a16="http://schemas.microsoft.com/office/drawing/2014/main" id="{42812DE6-5DB6-1C6C-BC91-F7C3CD667C41}"/>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1" name="Oval 46_1">
                <a:extLst>
                  <a:ext uri="{FF2B5EF4-FFF2-40B4-BE49-F238E27FC236}">
                    <a16:creationId xmlns:a16="http://schemas.microsoft.com/office/drawing/2014/main" id="{B705A751-21F1-1291-3A64-E4EE8F54728C}"/>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9" name="Oval 34_1">
              <a:extLst>
                <a:ext uri="{FF2B5EF4-FFF2-40B4-BE49-F238E27FC236}">
                  <a16:creationId xmlns:a16="http://schemas.microsoft.com/office/drawing/2014/main" id="{3EE60E22-50EC-CCE1-5FC1-63755A79C118}"/>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accent2"/>
                  </a:solidFill>
                  <a:effectLst/>
                  <a:uLnTx/>
                  <a:uFillTx/>
                  <a:latin typeface="Segoe Sans Display Semibold" pitchFamily="2" charset="0"/>
                  <a:ea typeface="+mn-ea"/>
                  <a:cs typeface="Segoe Sans Display Semibold" pitchFamily="2" charset="0"/>
                </a:rPr>
                <a:t>2</a:t>
              </a:r>
            </a:p>
          </p:txBody>
        </p:sp>
      </p:grpSp>
      <p:sp>
        <p:nvSpPr>
          <p:cNvPr id="25" name="Content Placeholder 4">
            <a:extLst>
              <a:ext uri="{FF2B5EF4-FFF2-40B4-BE49-F238E27FC236}">
                <a16:creationId xmlns:a16="http://schemas.microsoft.com/office/drawing/2014/main" id="{E805F593-C276-63EE-D460-D0FB65A97642}"/>
              </a:ext>
            </a:extLst>
          </p:cNvPr>
          <p:cNvSpPr txBox="1">
            <a:spLocks/>
          </p:cNvSpPr>
          <p:nvPr/>
        </p:nvSpPr>
        <p:spPr>
          <a:xfrm>
            <a:off x="4667250" y="2368956"/>
            <a:ext cx="3365499" cy="369332"/>
          </a:xfrm>
          <a:prstGeom prst="rect">
            <a:avLst/>
          </a:prstGeom>
        </p:spPr>
        <p:txBody>
          <a:bodyPr vert="horz" wrap="square" lIns="0" tIns="0" rIns="0" bIns="0" rtlCol="0" anchor="ctr">
            <a:spAutoFit/>
          </a:bodyPr>
          <a:lstStyle>
            <a:defPPr>
              <a:defRPr lang="en-US"/>
            </a:defPPr>
            <a:lvl1pPr marL="0" algn="ctr" defTabSz="914367" rtl="0" eaLnBrk="1" latinLnBrk="0" hangingPunct="1">
              <a:defRPr sz="1200" kern="1200">
                <a:solidFill>
                  <a:schemeClr val="tx1">
                    <a:tint val="75000"/>
                  </a:schemeClr>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l" defTabSz="914400">
              <a:spcAft>
                <a:spcPts val="1200"/>
              </a:spcAft>
              <a:defRPr/>
            </a:pPr>
            <a:r>
              <a:rPr lang="en-US">
                <a:solidFill>
                  <a:schemeClr val="tx1"/>
                </a:solidFill>
              </a:rPr>
              <a:t>Provided dummy hydration content for end users to try</a:t>
            </a:r>
          </a:p>
        </p:txBody>
      </p:sp>
      <p:grpSp>
        <p:nvGrpSpPr>
          <p:cNvPr id="32" name="Group 31" descr="3">
            <a:extLst>
              <a:ext uri="{FF2B5EF4-FFF2-40B4-BE49-F238E27FC236}">
                <a16:creationId xmlns:a16="http://schemas.microsoft.com/office/drawing/2014/main" id="{13F190B0-6CAB-4BDB-2398-7F25C1271051}"/>
              </a:ext>
              <a:ext uri="{C183D7F6-B498-43B3-948B-1728B52AA6E4}">
                <adec:decorative xmlns:adec="http://schemas.microsoft.com/office/drawing/2017/decorative" val="0"/>
              </a:ext>
            </a:extLst>
          </p:cNvPr>
          <p:cNvGrpSpPr>
            <a:grpSpLocks/>
          </p:cNvGrpSpPr>
          <p:nvPr/>
        </p:nvGrpSpPr>
        <p:grpSpPr>
          <a:xfrm>
            <a:off x="3985450" y="2910683"/>
            <a:ext cx="456660" cy="456660"/>
            <a:chOff x="3101063" y="1686958"/>
            <a:chExt cx="2149566" cy="2149566"/>
          </a:xfrm>
          <a:effectLst/>
        </p:grpSpPr>
        <p:grpSp>
          <p:nvGrpSpPr>
            <p:cNvPr id="33" name="Group 32">
              <a:extLst>
                <a:ext uri="{FF2B5EF4-FFF2-40B4-BE49-F238E27FC236}">
                  <a16:creationId xmlns:a16="http://schemas.microsoft.com/office/drawing/2014/main" id="{50EB9DDB-E11D-B81E-9A97-7C74BBC1D9FE}"/>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5" name="Oval 34">
                <a:extLst>
                  <a:ext uri="{FF2B5EF4-FFF2-40B4-BE49-F238E27FC236}">
                    <a16:creationId xmlns:a16="http://schemas.microsoft.com/office/drawing/2014/main" id="{56BF5F21-81A3-3FB6-F314-42D18BCD30E9}"/>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6" name="Oval 46_1">
                <a:extLst>
                  <a:ext uri="{FF2B5EF4-FFF2-40B4-BE49-F238E27FC236}">
                    <a16:creationId xmlns:a16="http://schemas.microsoft.com/office/drawing/2014/main" id="{10ED209F-BB0D-28F4-D739-087829FBC65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4" name="Oval 34_1">
              <a:extLst>
                <a:ext uri="{FF2B5EF4-FFF2-40B4-BE49-F238E27FC236}">
                  <a16:creationId xmlns:a16="http://schemas.microsoft.com/office/drawing/2014/main" id="{498BBD5D-A3A1-4343-A3E3-F9CBC3D6F0C7}"/>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accent2"/>
                  </a:solidFill>
                  <a:effectLst/>
                  <a:uLnTx/>
                  <a:uFillTx/>
                  <a:latin typeface="Segoe Sans Display Semibold" pitchFamily="2" charset="0"/>
                  <a:ea typeface="+mn-ea"/>
                  <a:cs typeface="Segoe Sans Display Semibold" pitchFamily="2" charset="0"/>
                </a:rPr>
                <a:t>3</a:t>
              </a:r>
            </a:p>
          </p:txBody>
        </p:sp>
      </p:grpSp>
      <p:sp>
        <p:nvSpPr>
          <p:cNvPr id="26" name="Content Placeholder 4">
            <a:extLst>
              <a:ext uri="{FF2B5EF4-FFF2-40B4-BE49-F238E27FC236}">
                <a16:creationId xmlns:a16="http://schemas.microsoft.com/office/drawing/2014/main" id="{BED0D9C5-7AAC-A8F4-4C2C-FA14ECFAEB94}"/>
              </a:ext>
            </a:extLst>
          </p:cNvPr>
          <p:cNvSpPr txBox="1">
            <a:spLocks/>
          </p:cNvSpPr>
          <p:nvPr/>
        </p:nvSpPr>
        <p:spPr>
          <a:xfrm>
            <a:off x="4667250" y="2954347"/>
            <a:ext cx="3365499" cy="369332"/>
          </a:xfrm>
          <a:prstGeom prst="rect">
            <a:avLst/>
          </a:prstGeom>
        </p:spPr>
        <p:txBody>
          <a:bodyPr vert="horz" wrap="square" lIns="0" tIns="0" rIns="0" bIns="0" rtlCol="0" anchor="ctr">
            <a:spAutoFit/>
          </a:bodyPr>
          <a:lstStyle>
            <a:defPPr>
              <a:defRPr lang="en-US"/>
            </a:defPPr>
            <a:lvl1pPr marL="0" algn="ctr" defTabSz="914367" rtl="0" eaLnBrk="1" latinLnBrk="0" hangingPunct="1">
              <a:defRPr sz="1200" kern="1200">
                <a:solidFill>
                  <a:schemeClr val="tx1">
                    <a:tint val="75000"/>
                  </a:schemeClr>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l" defTabSz="914400">
              <a:spcAft>
                <a:spcPts val="1200"/>
              </a:spcAft>
              <a:defRPr/>
            </a:pPr>
            <a:r>
              <a:rPr lang="en-US">
                <a:solidFill>
                  <a:schemeClr val="tx1"/>
                </a:solidFill>
              </a:rPr>
              <a:t>Bring your own files (BYOF) to drive immediate value and realization of Copilot</a:t>
            </a:r>
          </a:p>
        </p:txBody>
      </p:sp>
      <p:pic>
        <p:nvPicPr>
          <p:cNvPr id="9" name="Picture 8" descr="An animated GIF demonstrating how to adjust the Presenter Mode and Demo windows for one monitor experiences.">
            <a:extLst>
              <a:ext uri="{FF2B5EF4-FFF2-40B4-BE49-F238E27FC236}">
                <a16:creationId xmlns:a16="http://schemas.microsoft.com/office/drawing/2014/main" id="{452D7C94-7235-5CA9-B119-16C885885B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430741" y="1739901"/>
            <a:ext cx="2892972" cy="1627442"/>
          </a:xfrm>
          <a:prstGeom prst="roundRect">
            <a:avLst>
              <a:gd name="adj" fmla="val 8594"/>
            </a:avLst>
          </a:prstGeom>
          <a:solidFill>
            <a:srgbClr val="FFFFFF">
              <a:shade val="85000"/>
            </a:srgbClr>
          </a:solidFill>
          <a:ln>
            <a:noFill/>
          </a:ln>
          <a:effectLst/>
        </p:spPr>
      </p:pic>
      <p:sp>
        <p:nvSpPr>
          <p:cNvPr id="4" name="Rectangle: Rounded Corners 3">
            <a:extLst>
              <a:ext uri="{FF2B5EF4-FFF2-40B4-BE49-F238E27FC236}">
                <a16:creationId xmlns:a16="http://schemas.microsoft.com/office/drawing/2014/main" id="{9F132FB3-ABA9-4D86-2CBC-67400CE5F9EA}"/>
              </a:ext>
            </a:extLst>
          </p:cNvPr>
          <p:cNvSpPr/>
          <p:nvPr/>
        </p:nvSpPr>
        <p:spPr>
          <a:xfrm>
            <a:off x="3787220" y="3623170"/>
            <a:ext cx="1511855" cy="2539401"/>
          </a:xfrm>
          <a:prstGeom prst="roundRect">
            <a:avLst>
              <a:gd name="adj" fmla="val 11751"/>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spAutoFit/>
          </a:bodyPr>
          <a:lstStyle/>
          <a:p>
            <a:pPr algn="ctr" defTabSz="914400"/>
            <a:r>
              <a:rPr lang="en-US" sz="1800">
                <a:solidFill>
                  <a:prstClr val="black"/>
                </a:solidFill>
                <a:latin typeface="Segoe UI Semibold"/>
              </a:rPr>
              <a:t>Get started today</a:t>
            </a:r>
          </a:p>
        </p:txBody>
      </p:sp>
      <p:sp>
        <p:nvSpPr>
          <p:cNvPr id="49" name="TextBox 48">
            <a:extLst>
              <a:ext uri="{FF2B5EF4-FFF2-40B4-BE49-F238E27FC236}">
                <a16:creationId xmlns:a16="http://schemas.microsoft.com/office/drawing/2014/main" id="{2903B6FD-A95E-9B33-FB89-80D070320A98}"/>
              </a:ext>
            </a:extLst>
          </p:cNvPr>
          <p:cNvSpPr txBox="1"/>
          <p:nvPr/>
        </p:nvSpPr>
        <p:spPr>
          <a:xfrm>
            <a:off x="5535396" y="4095734"/>
            <a:ext cx="1730578" cy="579646"/>
          </a:xfrm>
          <a:prstGeom prst="rect">
            <a:avLst/>
          </a:prstGeom>
          <a:noFill/>
        </p:spPr>
        <p:txBody>
          <a:bodyPr wrap="square" lIns="0" tIns="0" rIns="0" bIns="0">
            <a:spAutoFit/>
          </a:bodyPr>
          <a:lstStyle/>
          <a:p>
            <a:pPr marR="0" lvl="0" algn="ctr" defTabSz="914400" rtl="0" eaLnBrk="1" fontAlgn="auto" latinLnBrk="0" hangingPunct="1">
              <a:spcBef>
                <a:spcPts val="0"/>
              </a:spcBef>
              <a:spcAft>
                <a:spcPts val="200"/>
              </a:spcAft>
              <a:buClrTx/>
              <a:buSzTx/>
              <a:tabLst/>
              <a:defRPr/>
            </a:pPr>
            <a:r>
              <a:rPr kumimoji="0" lang="en-US" sz="1200" b="0" i="0" u="none" strike="noStrike" kern="100" cap="none" spc="0" normalizeH="0" baseline="0" noProof="0">
                <a:ln>
                  <a:noFill/>
                </a:ln>
                <a:solidFill>
                  <a:prstClr val="black"/>
                </a:solidFill>
                <a:effectLst/>
                <a:uLnTx/>
                <a:uFillTx/>
                <a:ea typeface="Aptos" panose="020B0004020202020204" pitchFamily="34" charset="0"/>
                <a:cs typeface="Arial" panose="020B0604020202020204" pitchFamily="34" charset="0"/>
              </a:rPr>
              <a:t>All personas and content:</a:t>
            </a:r>
          </a:p>
          <a:p>
            <a:pPr marR="0" lvl="0" algn="ctr" defTabSz="914400" rtl="0" eaLnBrk="1" fontAlgn="auto" latinLnBrk="0" hangingPunct="1">
              <a:spcBef>
                <a:spcPts val="0"/>
              </a:spcBef>
              <a:spcAft>
                <a:spcPts val="200"/>
              </a:spcAft>
              <a:buClrTx/>
              <a:buSzTx/>
              <a:tabLst/>
              <a:defRPr/>
            </a:pPr>
            <a: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aka.ms/CopilotImmersionCSPLed</a:t>
            </a:r>
            <a:endParaRPr kumimoji="0" lang="en-US" sz="1100" b="0" i="1" u="none"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842FE071-4F6A-DBC3-56D1-3681E117CB73}"/>
              </a:ext>
            </a:extLst>
          </p:cNvPr>
          <p:cNvSpPr txBox="1"/>
          <p:nvPr/>
        </p:nvSpPr>
        <p:spPr>
          <a:xfrm>
            <a:off x="7587776" y="4095734"/>
            <a:ext cx="1730578" cy="579646"/>
          </a:xfrm>
          <a:prstGeom prst="rect">
            <a:avLst/>
          </a:prstGeom>
          <a:noFill/>
        </p:spPr>
        <p:txBody>
          <a:bodyPr wrap="square" lIns="0" tIns="0" rIns="0" bIns="0">
            <a:spAutoFit/>
          </a:bodyPr>
          <a:lstStyle/>
          <a:p>
            <a:pPr marR="0" lvl="0" algn="ctr" defTabSz="914400" rtl="0" eaLnBrk="1" fontAlgn="auto" latinLnBrk="0" hangingPunct="1">
              <a:spcBef>
                <a:spcPts val="0"/>
              </a:spcBef>
              <a:spcAft>
                <a:spcPts val="200"/>
              </a:spcAft>
              <a:buClrTx/>
              <a:buSzTx/>
              <a:tabLst/>
              <a:defRPr/>
            </a:pPr>
            <a:r>
              <a:rPr kumimoji="0" lang="en-US" sz="1200" b="0" i="0" u="none" strike="noStrike" kern="100" cap="none" spc="0" normalizeH="0" baseline="0" noProof="0">
                <a:ln>
                  <a:noFill/>
                </a:ln>
                <a:solidFill>
                  <a:prstClr val="black"/>
                </a:solidFill>
                <a:effectLst/>
                <a:uLnTx/>
                <a:uFillTx/>
                <a:ea typeface="Aptos" panose="020B0004020202020204" pitchFamily="34" charset="0"/>
                <a:cs typeface="Arial" panose="020B0604020202020204" pitchFamily="34" charset="0"/>
              </a:rPr>
              <a:t>Full list of demos:</a:t>
            </a:r>
          </a:p>
          <a:p>
            <a:pPr marR="0" lvl="0" algn="ctr" defTabSz="914400" rtl="0" eaLnBrk="1" fontAlgn="auto" latinLnBrk="0" hangingPunct="1">
              <a:spcBef>
                <a:spcPts val="0"/>
              </a:spcBef>
              <a:spcAft>
                <a:spcPts val="200"/>
              </a:spcAft>
              <a:buClrTx/>
              <a:buSzTx/>
              <a:tabLst/>
              <a:defRPr/>
            </a:pPr>
            <a: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aka.ms/CopilotImmersion/DemosList</a:t>
            </a:r>
            <a:endParaRPr kumimoji="0" lang="en-US" sz="1100" b="0" i="1" u="none"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B6BD29B1-603B-97C0-3ACF-05541ACA4B41}"/>
              </a:ext>
            </a:extLst>
          </p:cNvPr>
          <p:cNvSpPr txBox="1"/>
          <p:nvPr/>
        </p:nvSpPr>
        <p:spPr>
          <a:xfrm>
            <a:off x="9640156" y="4095734"/>
            <a:ext cx="1730578" cy="579646"/>
          </a:xfrm>
          <a:prstGeom prst="rect">
            <a:avLst/>
          </a:prstGeom>
          <a:noFill/>
        </p:spPr>
        <p:txBody>
          <a:bodyPr wrap="square" lIns="0" tIns="0" rIns="0" bIns="0">
            <a:spAutoFit/>
          </a:bodyPr>
          <a:lstStyle/>
          <a:p>
            <a:pPr marR="0" lvl="0" algn="ctr" defTabSz="914400" rtl="0" eaLnBrk="1" fontAlgn="auto" latinLnBrk="0" hangingPunct="1">
              <a:spcBef>
                <a:spcPts val="0"/>
              </a:spcBef>
              <a:spcAft>
                <a:spcPts val="200"/>
              </a:spcAft>
              <a:buClrTx/>
              <a:buSzTx/>
              <a:tabLst/>
              <a:defRPr/>
            </a:pPr>
            <a:r>
              <a:rPr kumimoji="0" lang="en-US" sz="1200" b="0" i="0" u="none" strike="noStrike" kern="100" cap="none" spc="0" normalizeH="0" baseline="0" noProof="0">
                <a:ln>
                  <a:noFill/>
                </a:ln>
                <a:solidFill>
                  <a:prstClr val="black"/>
                </a:solidFill>
                <a:effectLst/>
                <a:uLnTx/>
                <a:uFillTx/>
                <a:ea typeface="Aptos" panose="020B0004020202020204" pitchFamily="34" charset="0"/>
                <a:cs typeface="Arial" panose="020B0604020202020204" pitchFamily="34" charset="0"/>
              </a:rPr>
              <a:t>CSP Briefings:</a:t>
            </a:r>
          </a:p>
          <a:p>
            <a:pPr marR="0" lvl="0" algn="ctr" defTabSz="914400" rtl="0" eaLnBrk="1" fontAlgn="auto" latinLnBrk="0" hangingPunct="1">
              <a:spcBef>
                <a:spcPts val="0"/>
              </a:spcBef>
              <a:spcAft>
                <a:spcPts val="200"/>
              </a:spcAft>
              <a:buClrTx/>
              <a:buSzTx/>
              <a:tabLst/>
              <a:defRPr/>
            </a:pPr>
            <a: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aka.ms/CopilotCSP</a:t>
            </a:r>
            <a:b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br>
            <a: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BriefingKit</a:t>
            </a:r>
            <a:endParaRPr kumimoji="0" lang="en-US" sz="1100" b="0" i="1" u="none"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DC62CBD5-D489-AEC9-D2BD-4940CC44AD4C}"/>
              </a:ext>
            </a:extLst>
          </p:cNvPr>
          <p:cNvSpPr txBox="1"/>
          <p:nvPr/>
        </p:nvSpPr>
        <p:spPr>
          <a:xfrm>
            <a:off x="5535396" y="5114171"/>
            <a:ext cx="1730578" cy="579646"/>
          </a:xfrm>
          <a:prstGeom prst="rect">
            <a:avLst/>
          </a:prstGeom>
          <a:noFill/>
        </p:spPr>
        <p:txBody>
          <a:bodyPr wrap="square" lIns="0" tIns="0" rIns="0" bIns="0">
            <a:spAutoFit/>
          </a:bodyPr>
          <a:lstStyle/>
          <a:p>
            <a:pPr marR="0" lvl="0" algn="ctr" defTabSz="914400" rtl="0" eaLnBrk="1" fontAlgn="auto" latinLnBrk="0" hangingPunct="1">
              <a:spcBef>
                <a:spcPts val="0"/>
              </a:spcBef>
              <a:spcAft>
                <a:spcPts val="200"/>
              </a:spcAft>
              <a:buClrTx/>
              <a:buSzTx/>
              <a:tabLst/>
              <a:defRPr/>
            </a:pPr>
            <a:r>
              <a:rPr kumimoji="0" lang="en-US" sz="1200" b="0" i="0" u="none" strike="noStrike" kern="100" cap="none" spc="0" normalizeH="0" baseline="0" noProof="0">
                <a:ln>
                  <a:noFill/>
                </a:ln>
                <a:solidFill>
                  <a:prstClr val="black"/>
                </a:solidFill>
                <a:effectLst/>
                <a:uLnTx/>
                <a:uFillTx/>
                <a:ea typeface="Aptos" panose="020B0004020202020204" pitchFamily="34" charset="0"/>
                <a:cs typeface="Arial" panose="020B0604020202020204" pitchFamily="34" charset="0"/>
              </a:rPr>
              <a:t>Sales persona:</a:t>
            </a:r>
          </a:p>
          <a:p>
            <a:pPr marR="0" lvl="0" algn="ctr" defTabSz="914400" rtl="0" eaLnBrk="1" fontAlgn="auto" latinLnBrk="0" hangingPunct="1">
              <a:spcBef>
                <a:spcPts val="0"/>
              </a:spcBef>
              <a:spcAft>
                <a:spcPts val="200"/>
              </a:spcAft>
              <a:buClrTx/>
              <a:buSzTx/>
              <a:tabLst/>
              <a:defRPr/>
            </a:pPr>
            <a: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aka.ms/CopilotImmersion/Sales</a:t>
            </a:r>
            <a:endParaRPr kumimoji="0" lang="en-US" sz="1100" b="0" i="1" u="none"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9E3099C6-C3E0-84EB-405C-8AA7D9DB9DC9}"/>
              </a:ext>
            </a:extLst>
          </p:cNvPr>
          <p:cNvSpPr txBox="1"/>
          <p:nvPr/>
        </p:nvSpPr>
        <p:spPr>
          <a:xfrm>
            <a:off x="7587776" y="5114171"/>
            <a:ext cx="1730578" cy="579646"/>
          </a:xfrm>
          <a:prstGeom prst="rect">
            <a:avLst/>
          </a:prstGeom>
          <a:noFill/>
        </p:spPr>
        <p:txBody>
          <a:bodyPr wrap="square" lIns="0" tIns="0" rIns="0" bIns="0">
            <a:spAutoFit/>
          </a:bodyPr>
          <a:lstStyle/>
          <a:p>
            <a:pPr marR="0" lvl="0" algn="ctr" defTabSz="914400" rtl="0" eaLnBrk="1" fontAlgn="auto" latinLnBrk="0" hangingPunct="1">
              <a:spcBef>
                <a:spcPts val="0"/>
              </a:spcBef>
              <a:spcAft>
                <a:spcPts val="200"/>
              </a:spcAft>
              <a:buClrTx/>
              <a:buSzTx/>
              <a:tabLst/>
              <a:defRPr/>
            </a:pPr>
            <a:r>
              <a:rPr kumimoji="0" lang="en-US" sz="1200" b="0" i="0" u="none" strike="noStrike" kern="100" cap="none" spc="0" normalizeH="0" baseline="0" noProof="0">
                <a:ln>
                  <a:noFill/>
                </a:ln>
                <a:solidFill>
                  <a:prstClr val="black"/>
                </a:solidFill>
                <a:effectLst/>
                <a:uLnTx/>
                <a:uFillTx/>
                <a:ea typeface="Aptos" panose="020B0004020202020204" pitchFamily="34" charset="0"/>
                <a:cs typeface="Arial" panose="020B0604020202020204" pitchFamily="34" charset="0"/>
              </a:rPr>
              <a:t>Marketing persona:</a:t>
            </a:r>
          </a:p>
          <a:p>
            <a:pPr marR="0" lvl="0" algn="ctr" defTabSz="914400" rtl="0" eaLnBrk="1" fontAlgn="auto" latinLnBrk="0" hangingPunct="1">
              <a:spcBef>
                <a:spcPts val="0"/>
              </a:spcBef>
              <a:spcAft>
                <a:spcPts val="200"/>
              </a:spcAft>
              <a:buClrTx/>
              <a:buSzTx/>
              <a:tabLst/>
              <a:defRPr/>
            </a:pPr>
            <a: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aka.ms/CopilotImmersion/Marketing</a:t>
            </a:r>
            <a:endParaRPr kumimoji="0" lang="en-US" sz="1100" b="0" i="1" u="none"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endParaRPr>
          </a:p>
        </p:txBody>
      </p:sp>
      <p:sp>
        <p:nvSpPr>
          <p:cNvPr id="54" name="TextBox 53">
            <a:extLst>
              <a:ext uri="{FF2B5EF4-FFF2-40B4-BE49-F238E27FC236}">
                <a16:creationId xmlns:a16="http://schemas.microsoft.com/office/drawing/2014/main" id="{4AB0D8B2-4E40-BF49-8121-3C19DB951916}"/>
              </a:ext>
            </a:extLst>
          </p:cNvPr>
          <p:cNvSpPr txBox="1"/>
          <p:nvPr/>
        </p:nvSpPr>
        <p:spPr>
          <a:xfrm>
            <a:off x="9640156" y="5114171"/>
            <a:ext cx="1730578" cy="579646"/>
          </a:xfrm>
          <a:prstGeom prst="rect">
            <a:avLst/>
          </a:prstGeom>
          <a:noFill/>
        </p:spPr>
        <p:txBody>
          <a:bodyPr wrap="square" lIns="0" tIns="0" rIns="0" bIns="0">
            <a:spAutoFit/>
          </a:bodyPr>
          <a:lstStyle/>
          <a:p>
            <a:pPr marR="0" lvl="0" algn="ctr" defTabSz="914400" rtl="0" eaLnBrk="1" fontAlgn="auto" latinLnBrk="0" hangingPunct="1">
              <a:spcBef>
                <a:spcPts val="0"/>
              </a:spcBef>
              <a:spcAft>
                <a:spcPts val="200"/>
              </a:spcAft>
              <a:buClrTx/>
              <a:buSzTx/>
              <a:tabLst/>
              <a:defRPr/>
            </a:pPr>
            <a:r>
              <a:rPr kumimoji="0" lang="en-US" sz="1200" b="0" i="0" u="none" strike="noStrike" kern="100" cap="none" spc="0" normalizeH="0" baseline="0" noProof="0">
                <a:ln>
                  <a:noFill/>
                </a:ln>
                <a:solidFill>
                  <a:prstClr val="black"/>
                </a:solidFill>
                <a:effectLst/>
                <a:uLnTx/>
                <a:uFillTx/>
                <a:ea typeface="Aptos" panose="020B0004020202020204" pitchFamily="34" charset="0"/>
                <a:cs typeface="Arial" panose="020B0604020202020204" pitchFamily="34" charset="0"/>
              </a:rPr>
              <a:t>HR persona:</a:t>
            </a:r>
          </a:p>
          <a:p>
            <a:pPr marR="0" lvl="0" algn="ctr" defTabSz="914400" rtl="0" eaLnBrk="1" fontAlgn="auto" latinLnBrk="0" hangingPunct="1">
              <a:spcBef>
                <a:spcPts val="0"/>
              </a:spcBef>
              <a:spcAft>
                <a:spcPts val="200"/>
              </a:spcAft>
              <a:buClrTx/>
              <a:buSzTx/>
              <a:tabLst/>
              <a:defRPr/>
            </a:pPr>
            <a:r>
              <a:rPr kumimoji="0" lang="en-US" sz="1200" b="0" i="0" u="sng"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aka.ms/CopilotImmersion/HR</a:t>
            </a:r>
            <a:endParaRPr kumimoji="0" lang="en-US" sz="1100" b="0" i="1" u="none" strike="noStrike" kern="100" cap="none" spc="0" normalizeH="0" baseline="0" noProof="0">
              <a:ln>
                <a:noFill/>
              </a:ln>
              <a:solidFill>
                <a:schemeClr val="accent6">
                  <a:lumMod val="75000"/>
                </a:schemeClr>
              </a:solidFill>
              <a:effectLst/>
              <a:uLnTx/>
              <a:uFillTx/>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5729065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childTnLst>
                                </p:cTn>
                              </p:par>
                              <p:par>
                                <p:cTn id="14" presetID="42" presetClass="path" presetSubtype="0" decel="100000" fill="hold" grpId="1" nodeType="withEffect">
                                  <p:stCondLst>
                                    <p:cond delay="0"/>
                                  </p:stCondLst>
                                  <p:childTnLst>
                                    <p:animMotion origin="layout" path="M 1.25E-6 0.03889 L 1.25E-6 1.85185E-6 " pathEditMode="relative" rAng="0" ptsTypes="AA">
                                      <p:cBhvr>
                                        <p:cTn id="15" dur="500" fill="hold"/>
                                        <p:tgtEl>
                                          <p:spTgt spid="11"/>
                                        </p:tgtEl>
                                        <p:attrNameLst>
                                          <p:attrName>ppt_x</p:attrName>
                                          <p:attrName>ppt_y</p:attrName>
                                        </p:attrNameLst>
                                      </p:cBhvr>
                                      <p:rCtr x="0" y="-1944"/>
                                    </p:animMotion>
                                  </p:childTnLst>
                                </p:cTn>
                              </p:par>
                              <p:par>
                                <p:cTn id="16" presetID="10" presetClass="entr" presetSubtype="0"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fade">
                                      <p:cBhvr>
                                        <p:cTn id="18" dur="250"/>
                                        <p:tgtEl>
                                          <p:spTgt spid="97"/>
                                        </p:tgtEl>
                                      </p:cBhvr>
                                    </p:animEffect>
                                  </p:childTnLst>
                                </p:cTn>
                              </p:par>
                              <p:par>
                                <p:cTn id="19" presetID="42" presetClass="path" presetSubtype="0" decel="100000" fill="hold" nodeType="withEffect">
                                  <p:stCondLst>
                                    <p:cond delay="0"/>
                                  </p:stCondLst>
                                  <p:childTnLst>
                                    <p:animMotion origin="layout" path="M 1.25E-6 0.03889 L 1.25E-6 1.85185E-6 " pathEditMode="relative" rAng="0" ptsTypes="AA">
                                      <p:cBhvr>
                                        <p:cTn id="20" dur="500" fill="hold"/>
                                        <p:tgtEl>
                                          <p:spTgt spid="97"/>
                                        </p:tgtEl>
                                        <p:attrNameLst>
                                          <p:attrName>ppt_x</p:attrName>
                                          <p:attrName>ppt_y</p:attrName>
                                        </p:attrNameLst>
                                      </p:cBhvr>
                                      <p:rCtr x="0" y="-1944"/>
                                    </p:animMotion>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50"/>
                                        <p:tgtEl>
                                          <p:spTgt spid="24"/>
                                        </p:tgtEl>
                                      </p:cBhvr>
                                    </p:animEffect>
                                  </p:childTnLst>
                                </p:cTn>
                              </p:par>
                              <p:par>
                                <p:cTn id="24" presetID="42" presetClass="path" presetSubtype="0" decel="100000" fill="hold" grpId="1" nodeType="withEffect">
                                  <p:stCondLst>
                                    <p:cond delay="0"/>
                                  </p:stCondLst>
                                  <p:childTnLst>
                                    <p:animMotion origin="layout" path="M 1.25E-6 0.03889 L 1.25E-6 1.85185E-6 " pathEditMode="relative" rAng="0" ptsTypes="AA">
                                      <p:cBhvr>
                                        <p:cTn id="25" dur="500" fill="hold"/>
                                        <p:tgtEl>
                                          <p:spTgt spid="24"/>
                                        </p:tgtEl>
                                        <p:attrNameLst>
                                          <p:attrName>ppt_x</p:attrName>
                                          <p:attrName>ppt_y</p:attrName>
                                        </p:attrNameLst>
                                      </p:cBhvr>
                                      <p:rCtr x="0" y="-1944"/>
                                    </p:animMotion>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250"/>
                                        <p:tgtEl>
                                          <p:spTgt spid="25"/>
                                        </p:tgtEl>
                                      </p:cBhvr>
                                    </p:animEffect>
                                  </p:childTnLst>
                                </p:cTn>
                              </p:par>
                              <p:par>
                                <p:cTn id="31" presetID="42" presetClass="path" presetSubtype="0" decel="100000" fill="hold" grpId="1" nodeType="withEffect">
                                  <p:stCondLst>
                                    <p:cond delay="0"/>
                                  </p:stCondLst>
                                  <p:childTnLst>
                                    <p:animMotion origin="layout" path="M 1.25E-6 0.03889 L 1.25E-6 1.85185E-6 " pathEditMode="relative" rAng="0" ptsTypes="AA">
                                      <p:cBhvr>
                                        <p:cTn id="32" dur="500" fill="hold"/>
                                        <p:tgtEl>
                                          <p:spTgt spid="25"/>
                                        </p:tgtEl>
                                        <p:attrNameLst>
                                          <p:attrName>ppt_x</p:attrName>
                                          <p:attrName>ppt_y</p:attrName>
                                        </p:attrNameLst>
                                      </p:cBhvr>
                                      <p:rCtr x="0" y="-1944"/>
                                    </p:animMotion>
                                  </p:childTnLst>
                                </p:cTn>
                              </p:par>
                              <p:par>
                                <p:cTn id="33" presetID="10"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50"/>
                                        <p:tgtEl>
                                          <p:spTgt spid="38"/>
                                        </p:tgtEl>
                                      </p:cBhvr>
                                    </p:animEffect>
                                  </p:childTnLst>
                                </p:cTn>
                              </p:par>
                              <p:par>
                                <p:cTn id="36" presetID="42" presetClass="path" presetSubtype="0" decel="100000" fill="hold" nodeType="withEffect">
                                  <p:stCondLst>
                                    <p:cond delay="0"/>
                                  </p:stCondLst>
                                  <p:childTnLst>
                                    <p:animMotion origin="layout" path="M 1.25E-6 0.03889 L 1.25E-6 1.85185E-6 " pathEditMode="relative" rAng="0" ptsTypes="AA">
                                      <p:cBhvr>
                                        <p:cTn id="37" dur="500" fill="hold"/>
                                        <p:tgtEl>
                                          <p:spTgt spid="38"/>
                                        </p:tgtEl>
                                        <p:attrNameLst>
                                          <p:attrName>ppt_x</p:attrName>
                                          <p:attrName>ppt_y</p:attrName>
                                        </p:attrNameLst>
                                      </p:cBhvr>
                                      <p:rCtr x="0" y="-1944"/>
                                    </p:animMotion>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250"/>
                                        <p:tgtEl>
                                          <p:spTgt spid="27"/>
                                        </p:tgtEl>
                                      </p:cBhvr>
                                    </p:animEffect>
                                  </p:childTnLst>
                                </p:cTn>
                              </p:par>
                              <p:par>
                                <p:cTn id="41" presetID="42" presetClass="path" presetSubtype="0" decel="100000" fill="hold" nodeType="withEffect">
                                  <p:stCondLst>
                                    <p:cond delay="0"/>
                                  </p:stCondLst>
                                  <p:childTnLst>
                                    <p:animMotion origin="layout" path="M 1.25E-6 0.03889 L 1.25E-6 1.85185E-6 " pathEditMode="relative" rAng="0" ptsTypes="AA">
                                      <p:cBhvr>
                                        <p:cTn id="42" dur="500" fill="hold"/>
                                        <p:tgtEl>
                                          <p:spTgt spid="27"/>
                                        </p:tgtEl>
                                        <p:attrNameLst>
                                          <p:attrName>ppt_x</p:attrName>
                                          <p:attrName>ppt_y</p:attrName>
                                        </p:attrNameLst>
                                      </p:cBhvr>
                                      <p:rCtr x="0" y="-1944"/>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250"/>
                                        <p:tgtEl>
                                          <p:spTgt spid="32"/>
                                        </p:tgtEl>
                                      </p:cBhvr>
                                    </p:animEffect>
                                  </p:childTnLst>
                                </p:cTn>
                              </p:par>
                              <p:par>
                                <p:cTn id="48" presetID="42" presetClass="path" presetSubtype="0" decel="100000" fill="hold" nodeType="withEffect">
                                  <p:stCondLst>
                                    <p:cond delay="0"/>
                                  </p:stCondLst>
                                  <p:childTnLst>
                                    <p:animMotion origin="layout" path="M 1.25E-6 0.03889 L 1.25E-6 1.85185E-6 " pathEditMode="relative" rAng="0" ptsTypes="AA">
                                      <p:cBhvr>
                                        <p:cTn id="49" dur="500" fill="hold"/>
                                        <p:tgtEl>
                                          <p:spTgt spid="32"/>
                                        </p:tgtEl>
                                        <p:attrNameLst>
                                          <p:attrName>ppt_x</p:attrName>
                                          <p:attrName>ppt_y</p:attrName>
                                        </p:attrNameLst>
                                      </p:cBhvr>
                                      <p:rCtr x="0" y="-1944"/>
                                    </p:animMotion>
                                  </p:childTnLst>
                                </p:cTn>
                              </p:par>
                              <p:par>
                                <p:cTn id="50" presetID="10"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250"/>
                                        <p:tgtEl>
                                          <p:spTgt spid="26"/>
                                        </p:tgtEl>
                                      </p:cBhvr>
                                    </p:animEffect>
                                  </p:childTnLst>
                                </p:cTn>
                              </p:par>
                              <p:par>
                                <p:cTn id="53" presetID="42" presetClass="path" presetSubtype="0" decel="100000" fill="hold" grpId="1" nodeType="withEffect">
                                  <p:stCondLst>
                                    <p:cond delay="0"/>
                                  </p:stCondLst>
                                  <p:childTnLst>
                                    <p:animMotion origin="layout" path="M 1.25E-6 0.03889 L 1.25E-6 1.85185E-6 " pathEditMode="relative" rAng="0" ptsTypes="AA">
                                      <p:cBhvr>
                                        <p:cTn id="54" dur="500" fill="hold"/>
                                        <p:tgtEl>
                                          <p:spTgt spid="26"/>
                                        </p:tgtEl>
                                        <p:attrNameLst>
                                          <p:attrName>ppt_x</p:attrName>
                                          <p:attrName>ppt_y</p:attrName>
                                        </p:attrNameLst>
                                      </p:cBhvr>
                                      <p:rCtr x="0" y="-1944"/>
                                    </p:animMotion>
                                  </p:childTnLst>
                                </p:cTn>
                              </p:par>
                              <p:par>
                                <p:cTn id="55" presetID="10"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250"/>
                                        <p:tgtEl>
                                          <p:spTgt spid="39"/>
                                        </p:tgtEl>
                                      </p:cBhvr>
                                    </p:animEffect>
                                  </p:childTnLst>
                                </p:cTn>
                              </p:par>
                              <p:par>
                                <p:cTn id="58" presetID="42" presetClass="path" presetSubtype="0" decel="100000" fill="hold" nodeType="withEffect">
                                  <p:stCondLst>
                                    <p:cond delay="0"/>
                                  </p:stCondLst>
                                  <p:childTnLst>
                                    <p:animMotion origin="layout" path="M 1.25E-6 0.03889 L 1.25E-6 1.85185E-6 " pathEditMode="relative" rAng="0" ptsTypes="AA">
                                      <p:cBhvr>
                                        <p:cTn id="59" dur="500" fill="hold"/>
                                        <p:tgtEl>
                                          <p:spTgt spid="39"/>
                                        </p:tgtEl>
                                        <p:attrNameLst>
                                          <p:attrName>ppt_x</p:attrName>
                                          <p:attrName>ppt_y</p:attrName>
                                        </p:attrNameLst>
                                      </p:cBhvr>
                                      <p:rCtr x="0" y="-1944"/>
                                    </p:animMotion>
                                  </p:childTnLst>
                                </p:cTn>
                              </p:par>
                              <p:par>
                                <p:cTn id="60" presetID="10" presetClass="entr" presetSubtype="0" fill="hold"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250"/>
                                        <p:tgtEl>
                                          <p:spTgt spid="9"/>
                                        </p:tgtEl>
                                      </p:cBhvr>
                                    </p:animEffect>
                                  </p:childTnLst>
                                </p:cTn>
                              </p:par>
                              <p:par>
                                <p:cTn id="63" presetID="42" presetClass="path" presetSubtype="0" decel="100000" fill="hold" nodeType="withEffect">
                                  <p:stCondLst>
                                    <p:cond delay="0"/>
                                  </p:stCondLst>
                                  <p:childTnLst>
                                    <p:animMotion origin="layout" path="M 1.25E-6 0.03889 L 1.25E-6 1.85185E-6 " pathEditMode="relative" rAng="0" ptsTypes="AA">
                                      <p:cBhvr>
                                        <p:cTn id="64" dur="500" fill="hold"/>
                                        <p:tgtEl>
                                          <p:spTgt spid="9"/>
                                        </p:tgtEl>
                                        <p:attrNameLst>
                                          <p:attrName>ppt_x</p:attrName>
                                          <p:attrName>ppt_y</p:attrName>
                                        </p:attrNameLst>
                                      </p:cBhvr>
                                      <p:rCtr x="0" y="-1944"/>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250"/>
                                        <p:tgtEl>
                                          <p:spTgt spid="4"/>
                                        </p:tgtEl>
                                      </p:cBhvr>
                                    </p:animEffect>
                                  </p:childTnLst>
                                </p:cTn>
                              </p:par>
                              <p:par>
                                <p:cTn id="70" presetID="42" presetClass="path" presetSubtype="0" decel="100000" fill="hold" grpId="1" nodeType="withEffect">
                                  <p:stCondLst>
                                    <p:cond delay="0"/>
                                  </p:stCondLst>
                                  <p:childTnLst>
                                    <p:animMotion origin="layout" path="M 1.25E-6 0.03889 L 1.25E-6 1.85185E-6 " pathEditMode="relative" rAng="0" ptsTypes="AA">
                                      <p:cBhvr>
                                        <p:cTn id="71" dur="500" fill="hold"/>
                                        <p:tgtEl>
                                          <p:spTgt spid="4"/>
                                        </p:tgtEl>
                                        <p:attrNameLst>
                                          <p:attrName>ppt_x</p:attrName>
                                          <p:attrName>ppt_y</p:attrName>
                                        </p:attrNameLst>
                                      </p:cBhvr>
                                      <p:rCtr x="0" y="-1944"/>
                                    </p:animMotion>
                                  </p:childTnLst>
                                </p:cTn>
                              </p:par>
                              <p:par>
                                <p:cTn id="72" presetID="10" presetClass="entr" presetSubtype="0"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250"/>
                                        <p:tgtEl>
                                          <p:spTgt spid="49"/>
                                        </p:tgtEl>
                                      </p:cBhvr>
                                    </p:animEffect>
                                  </p:childTnLst>
                                </p:cTn>
                              </p:par>
                              <p:par>
                                <p:cTn id="75" presetID="42" presetClass="path" presetSubtype="0" decel="100000" fill="hold" grpId="1" nodeType="withEffect">
                                  <p:stCondLst>
                                    <p:cond delay="0"/>
                                  </p:stCondLst>
                                  <p:childTnLst>
                                    <p:animMotion origin="layout" path="M 1.25E-6 0.03889 L 1.25E-6 1.85185E-6 " pathEditMode="relative" rAng="0" ptsTypes="AA">
                                      <p:cBhvr>
                                        <p:cTn id="76" dur="500" fill="hold"/>
                                        <p:tgtEl>
                                          <p:spTgt spid="49"/>
                                        </p:tgtEl>
                                        <p:attrNameLst>
                                          <p:attrName>ppt_x</p:attrName>
                                          <p:attrName>ppt_y</p:attrName>
                                        </p:attrNameLst>
                                      </p:cBhvr>
                                      <p:rCtr x="0" y="-1944"/>
                                    </p:animMotion>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250"/>
                                        <p:tgtEl>
                                          <p:spTgt spid="50"/>
                                        </p:tgtEl>
                                      </p:cBhvr>
                                    </p:animEffect>
                                  </p:childTnLst>
                                </p:cTn>
                              </p:par>
                              <p:par>
                                <p:cTn id="80" presetID="42" presetClass="path" presetSubtype="0" decel="100000" fill="hold" grpId="1" nodeType="withEffect">
                                  <p:stCondLst>
                                    <p:cond delay="0"/>
                                  </p:stCondLst>
                                  <p:childTnLst>
                                    <p:animMotion origin="layout" path="M 1.25E-6 0.03889 L 1.25E-6 1.85185E-6 " pathEditMode="relative" rAng="0" ptsTypes="AA">
                                      <p:cBhvr>
                                        <p:cTn id="81" dur="500" fill="hold"/>
                                        <p:tgtEl>
                                          <p:spTgt spid="50"/>
                                        </p:tgtEl>
                                        <p:attrNameLst>
                                          <p:attrName>ppt_x</p:attrName>
                                          <p:attrName>ppt_y</p:attrName>
                                        </p:attrNameLst>
                                      </p:cBhvr>
                                      <p:rCtr x="0" y="-1944"/>
                                    </p:animMotion>
                                  </p:childTnLst>
                                </p:cTn>
                              </p:par>
                              <p:par>
                                <p:cTn id="82" presetID="10" presetClass="entr" presetSubtype="0"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250"/>
                                        <p:tgtEl>
                                          <p:spTgt spid="51"/>
                                        </p:tgtEl>
                                      </p:cBhvr>
                                    </p:animEffect>
                                  </p:childTnLst>
                                </p:cTn>
                              </p:par>
                              <p:par>
                                <p:cTn id="85" presetID="42" presetClass="path" presetSubtype="0" decel="100000" fill="hold" grpId="1" nodeType="withEffect">
                                  <p:stCondLst>
                                    <p:cond delay="0"/>
                                  </p:stCondLst>
                                  <p:childTnLst>
                                    <p:animMotion origin="layout" path="M 1.25E-6 0.03889 L 1.25E-6 1.85185E-6 " pathEditMode="relative" rAng="0" ptsTypes="AA">
                                      <p:cBhvr>
                                        <p:cTn id="86" dur="500" fill="hold"/>
                                        <p:tgtEl>
                                          <p:spTgt spid="51"/>
                                        </p:tgtEl>
                                        <p:attrNameLst>
                                          <p:attrName>ppt_x</p:attrName>
                                          <p:attrName>ppt_y</p:attrName>
                                        </p:attrNameLst>
                                      </p:cBhvr>
                                      <p:rCtr x="0" y="-1944"/>
                                    </p:animMotion>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250"/>
                                        <p:tgtEl>
                                          <p:spTgt spid="54"/>
                                        </p:tgtEl>
                                      </p:cBhvr>
                                    </p:animEffect>
                                  </p:childTnLst>
                                </p:cTn>
                              </p:par>
                              <p:par>
                                <p:cTn id="90" presetID="42" presetClass="path" presetSubtype="0" decel="100000" fill="hold" grpId="1" nodeType="withEffect">
                                  <p:stCondLst>
                                    <p:cond delay="0"/>
                                  </p:stCondLst>
                                  <p:childTnLst>
                                    <p:animMotion origin="layout" path="M 1.25E-6 0.03889 L 1.25E-6 1.85185E-6 " pathEditMode="relative" rAng="0" ptsTypes="AA">
                                      <p:cBhvr>
                                        <p:cTn id="91" dur="500" fill="hold"/>
                                        <p:tgtEl>
                                          <p:spTgt spid="54"/>
                                        </p:tgtEl>
                                        <p:attrNameLst>
                                          <p:attrName>ppt_x</p:attrName>
                                          <p:attrName>ppt_y</p:attrName>
                                        </p:attrNameLst>
                                      </p:cBhvr>
                                      <p:rCtr x="0" y="-1944"/>
                                    </p:animMotion>
                                  </p:childTnLst>
                                </p:cTn>
                              </p:par>
                              <p:par>
                                <p:cTn id="92" presetID="10" presetClass="entr" presetSubtype="0" fill="hold" grpId="0"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250"/>
                                        <p:tgtEl>
                                          <p:spTgt spid="53"/>
                                        </p:tgtEl>
                                      </p:cBhvr>
                                    </p:animEffect>
                                  </p:childTnLst>
                                </p:cTn>
                              </p:par>
                              <p:par>
                                <p:cTn id="95" presetID="42" presetClass="path" presetSubtype="0" decel="100000" fill="hold" grpId="1" nodeType="withEffect">
                                  <p:stCondLst>
                                    <p:cond delay="0"/>
                                  </p:stCondLst>
                                  <p:childTnLst>
                                    <p:animMotion origin="layout" path="M 1.25E-6 0.03889 L 1.25E-6 1.85185E-6 " pathEditMode="relative" rAng="0" ptsTypes="AA">
                                      <p:cBhvr>
                                        <p:cTn id="96" dur="500" fill="hold"/>
                                        <p:tgtEl>
                                          <p:spTgt spid="53"/>
                                        </p:tgtEl>
                                        <p:attrNameLst>
                                          <p:attrName>ppt_x</p:attrName>
                                          <p:attrName>ppt_y</p:attrName>
                                        </p:attrNameLst>
                                      </p:cBhvr>
                                      <p:rCtr x="0" y="-1944"/>
                                    </p:animMotion>
                                  </p:childTnLst>
                                </p:cTn>
                              </p:par>
                              <p:par>
                                <p:cTn id="97" presetID="10" presetClass="entr" presetSubtype="0"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250"/>
                                        <p:tgtEl>
                                          <p:spTgt spid="52"/>
                                        </p:tgtEl>
                                      </p:cBhvr>
                                    </p:animEffect>
                                  </p:childTnLst>
                                </p:cTn>
                              </p:par>
                              <p:par>
                                <p:cTn id="100" presetID="42" presetClass="path" presetSubtype="0" decel="100000" fill="hold" grpId="1" nodeType="withEffect">
                                  <p:stCondLst>
                                    <p:cond delay="0"/>
                                  </p:stCondLst>
                                  <p:childTnLst>
                                    <p:animMotion origin="layout" path="M 1.25E-6 0.03889 L 1.25E-6 1.85185E-6 " pathEditMode="relative" rAng="0" ptsTypes="AA">
                                      <p:cBhvr>
                                        <p:cTn id="101" dur="500" fill="hold"/>
                                        <p:tgtEl>
                                          <p:spTgt spid="52"/>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P spid="11" grpId="0"/>
      <p:bldP spid="11" grpId="1"/>
      <p:bldP spid="24" grpId="0"/>
      <p:bldP spid="24" grpId="1"/>
      <p:bldP spid="25" grpId="0"/>
      <p:bldP spid="25" grpId="1"/>
      <p:bldP spid="26" grpId="0"/>
      <p:bldP spid="26" grpId="1"/>
      <p:bldP spid="4" grpId="0" animBg="1"/>
      <p:bldP spid="4" grpId="1" animBg="1"/>
      <p:bldP spid="49" grpId="0"/>
      <p:bldP spid="49" grpId="1"/>
      <p:bldP spid="50" grpId="0"/>
      <p:bldP spid="50" grpId="1"/>
      <p:bldP spid="51" grpId="0"/>
      <p:bldP spid="51" grpId="1"/>
      <p:bldP spid="52" grpId="0"/>
      <p:bldP spid="52" grpId="1"/>
      <p:bldP spid="53" grpId="0"/>
      <p:bldP spid="53" grpId="1"/>
      <p:bldP spid="54" grpId="0"/>
      <p:bldP spid="5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8BDB6BB1-16DC-F02E-B482-D9C3BA5A2E0E}"/>
              </a:ext>
              <a:ext uri="{C183D7F6-B498-43B3-948B-1728B52AA6E4}">
                <adec:decorative xmlns:adec="http://schemas.microsoft.com/office/drawing/2017/decorative" val="1"/>
              </a:ext>
            </a:extLst>
          </p:cNvPr>
          <p:cNvGrpSpPr/>
          <p:nvPr/>
        </p:nvGrpSpPr>
        <p:grpSpPr>
          <a:xfrm>
            <a:off x="863322" y="1696255"/>
            <a:ext cx="10340571" cy="2739545"/>
            <a:chOff x="863322" y="1953277"/>
            <a:chExt cx="10340571" cy="2739545"/>
          </a:xfrm>
        </p:grpSpPr>
        <p:cxnSp>
          <p:nvCxnSpPr>
            <p:cNvPr id="46" name="Straight Connector 45">
              <a:extLst>
                <a:ext uri="{FF2B5EF4-FFF2-40B4-BE49-F238E27FC236}">
                  <a16:creationId xmlns:a16="http://schemas.microsoft.com/office/drawing/2014/main" id="{6395423C-B140-6E96-8D2B-3A9DF3F7EB04}"/>
                </a:ext>
                <a:ext uri="{C183D7F6-B498-43B3-948B-1728B52AA6E4}">
                  <adec:decorative xmlns:adec="http://schemas.microsoft.com/office/drawing/2017/decorative" val="1"/>
                </a:ext>
              </a:extLst>
            </p:cNvPr>
            <p:cNvCxnSpPr>
              <a:cxnSpLocks/>
            </p:cNvCxnSpPr>
            <p:nvPr/>
          </p:nvCxnSpPr>
          <p:spPr>
            <a:xfrm>
              <a:off x="863322" y="4144913"/>
              <a:ext cx="10340571" cy="0"/>
            </a:xfrm>
            <a:prstGeom prst="line">
              <a:avLst/>
            </a:prstGeom>
            <a:noFill/>
            <a:ln w="6350" cap="rnd" cmpd="sng" algn="ctr">
              <a:solidFill>
                <a:srgbClr val="E8E8E8">
                  <a:lumMod val="90000"/>
                  <a:alpha val="76000"/>
                </a:srgbClr>
              </a:solidFill>
              <a:prstDash val="dash"/>
              <a:miter lim="800000"/>
              <a:headEnd type="none" w="med" len="sm"/>
              <a:tailEnd type="none" w="med" len="sm"/>
            </a:ln>
            <a:effectLst/>
          </p:spPr>
        </p:cxnSp>
        <p:cxnSp>
          <p:nvCxnSpPr>
            <p:cNvPr id="47" name="Straight Connector 46">
              <a:extLst>
                <a:ext uri="{FF2B5EF4-FFF2-40B4-BE49-F238E27FC236}">
                  <a16:creationId xmlns:a16="http://schemas.microsoft.com/office/drawing/2014/main" id="{8D990DC5-31E6-95DA-E27C-FD06E826EFBF}"/>
                </a:ext>
                <a:ext uri="{C183D7F6-B498-43B3-948B-1728B52AA6E4}">
                  <adec:decorative xmlns:adec="http://schemas.microsoft.com/office/drawing/2017/decorative" val="1"/>
                </a:ext>
              </a:extLst>
            </p:cNvPr>
            <p:cNvCxnSpPr>
              <a:cxnSpLocks/>
            </p:cNvCxnSpPr>
            <p:nvPr/>
          </p:nvCxnSpPr>
          <p:spPr>
            <a:xfrm>
              <a:off x="863322" y="3049095"/>
              <a:ext cx="10340571" cy="0"/>
            </a:xfrm>
            <a:prstGeom prst="line">
              <a:avLst/>
            </a:prstGeom>
            <a:noFill/>
            <a:ln w="6350" cap="rnd" cmpd="sng" algn="ctr">
              <a:solidFill>
                <a:srgbClr val="E8E8E8">
                  <a:lumMod val="90000"/>
                  <a:alpha val="76000"/>
                </a:srgbClr>
              </a:solidFill>
              <a:prstDash val="dash"/>
              <a:miter lim="800000"/>
              <a:headEnd type="none" w="med" len="sm"/>
              <a:tailEnd type="none" w="med" len="sm"/>
            </a:ln>
            <a:effectLst/>
          </p:spPr>
        </p:cxnSp>
        <p:cxnSp>
          <p:nvCxnSpPr>
            <p:cNvPr id="48" name="Straight Connector 47">
              <a:extLst>
                <a:ext uri="{FF2B5EF4-FFF2-40B4-BE49-F238E27FC236}">
                  <a16:creationId xmlns:a16="http://schemas.microsoft.com/office/drawing/2014/main" id="{D37EBFBB-D0DC-9F30-861E-90BDDA6A9367}"/>
                </a:ext>
                <a:ext uri="{C183D7F6-B498-43B3-948B-1728B52AA6E4}">
                  <adec:decorative xmlns:adec="http://schemas.microsoft.com/office/drawing/2017/decorative" val="1"/>
                </a:ext>
              </a:extLst>
            </p:cNvPr>
            <p:cNvCxnSpPr>
              <a:cxnSpLocks/>
            </p:cNvCxnSpPr>
            <p:nvPr/>
          </p:nvCxnSpPr>
          <p:spPr>
            <a:xfrm>
              <a:off x="863322" y="3597004"/>
              <a:ext cx="10340571" cy="0"/>
            </a:xfrm>
            <a:prstGeom prst="line">
              <a:avLst/>
            </a:prstGeom>
            <a:noFill/>
            <a:ln w="6350" cap="rnd" cmpd="sng" algn="ctr">
              <a:solidFill>
                <a:srgbClr val="E8E8E8">
                  <a:lumMod val="90000"/>
                  <a:alpha val="76000"/>
                </a:srgbClr>
              </a:solidFill>
              <a:prstDash val="dash"/>
              <a:miter lim="800000"/>
              <a:headEnd type="none" w="med" len="sm"/>
              <a:tailEnd type="none" w="med" len="sm"/>
            </a:ln>
            <a:effectLst/>
          </p:spPr>
        </p:cxnSp>
        <p:cxnSp>
          <p:nvCxnSpPr>
            <p:cNvPr id="49" name="Straight Connector 48">
              <a:extLst>
                <a:ext uri="{FF2B5EF4-FFF2-40B4-BE49-F238E27FC236}">
                  <a16:creationId xmlns:a16="http://schemas.microsoft.com/office/drawing/2014/main" id="{AFC607A2-2816-5D08-E81C-AB1600C57926}"/>
                </a:ext>
                <a:ext uri="{C183D7F6-B498-43B3-948B-1728B52AA6E4}">
                  <adec:decorative xmlns:adec="http://schemas.microsoft.com/office/drawing/2017/decorative" val="1"/>
                </a:ext>
              </a:extLst>
            </p:cNvPr>
            <p:cNvCxnSpPr>
              <a:cxnSpLocks/>
            </p:cNvCxnSpPr>
            <p:nvPr/>
          </p:nvCxnSpPr>
          <p:spPr>
            <a:xfrm>
              <a:off x="863322" y="4692822"/>
              <a:ext cx="10340571" cy="0"/>
            </a:xfrm>
            <a:prstGeom prst="line">
              <a:avLst/>
            </a:prstGeom>
            <a:noFill/>
            <a:ln w="6350" cap="rnd" cmpd="sng" algn="ctr">
              <a:solidFill>
                <a:srgbClr val="E8E8E8">
                  <a:lumMod val="90000"/>
                  <a:alpha val="76000"/>
                </a:srgbClr>
              </a:solidFill>
              <a:prstDash val="dash"/>
              <a:miter lim="800000"/>
              <a:headEnd type="none" w="med" len="sm"/>
              <a:tailEnd type="none" w="med" len="sm"/>
            </a:ln>
            <a:effectLst/>
          </p:spPr>
        </p:cxnSp>
        <p:cxnSp>
          <p:nvCxnSpPr>
            <p:cNvPr id="50" name="Straight Connector 49">
              <a:extLst>
                <a:ext uri="{FF2B5EF4-FFF2-40B4-BE49-F238E27FC236}">
                  <a16:creationId xmlns:a16="http://schemas.microsoft.com/office/drawing/2014/main" id="{3456AF93-ED74-BC84-0984-88A066FAB170}"/>
                </a:ext>
                <a:ext uri="{C183D7F6-B498-43B3-948B-1728B52AA6E4}">
                  <adec:decorative xmlns:adec="http://schemas.microsoft.com/office/drawing/2017/decorative" val="1"/>
                </a:ext>
              </a:extLst>
            </p:cNvPr>
            <p:cNvCxnSpPr>
              <a:cxnSpLocks/>
            </p:cNvCxnSpPr>
            <p:nvPr/>
          </p:nvCxnSpPr>
          <p:spPr>
            <a:xfrm>
              <a:off x="863322" y="1953277"/>
              <a:ext cx="10340571" cy="0"/>
            </a:xfrm>
            <a:prstGeom prst="line">
              <a:avLst/>
            </a:prstGeom>
            <a:noFill/>
            <a:ln w="6350" cap="rnd" cmpd="sng" algn="ctr">
              <a:solidFill>
                <a:srgbClr val="E8E8E8">
                  <a:lumMod val="90000"/>
                  <a:alpha val="76000"/>
                </a:srgbClr>
              </a:solidFill>
              <a:prstDash val="dash"/>
              <a:miter lim="800000"/>
              <a:headEnd type="none" w="med" len="sm"/>
              <a:tailEnd type="none" w="med" len="sm"/>
            </a:ln>
            <a:effectLst/>
          </p:spPr>
        </p:cxnSp>
        <p:cxnSp>
          <p:nvCxnSpPr>
            <p:cNvPr id="51" name="Straight Connector 50">
              <a:extLst>
                <a:ext uri="{FF2B5EF4-FFF2-40B4-BE49-F238E27FC236}">
                  <a16:creationId xmlns:a16="http://schemas.microsoft.com/office/drawing/2014/main" id="{78B2128F-DFE1-9C4A-6276-189BB7A2CBDA}"/>
                </a:ext>
                <a:ext uri="{C183D7F6-B498-43B3-948B-1728B52AA6E4}">
                  <adec:decorative xmlns:adec="http://schemas.microsoft.com/office/drawing/2017/decorative" val="1"/>
                </a:ext>
              </a:extLst>
            </p:cNvPr>
            <p:cNvCxnSpPr>
              <a:cxnSpLocks/>
            </p:cNvCxnSpPr>
            <p:nvPr/>
          </p:nvCxnSpPr>
          <p:spPr>
            <a:xfrm>
              <a:off x="863322" y="2501186"/>
              <a:ext cx="10340571" cy="0"/>
            </a:xfrm>
            <a:prstGeom prst="line">
              <a:avLst/>
            </a:prstGeom>
            <a:noFill/>
            <a:ln w="6350" cap="rnd" cmpd="sng" algn="ctr">
              <a:solidFill>
                <a:srgbClr val="E8E8E8">
                  <a:lumMod val="90000"/>
                  <a:alpha val="76000"/>
                </a:srgbClr>
              </a:solidFill>
              <a:prstDash val="dash"/>
              <a:miter lim="800000"/>
              <a:headEnd type="none" w="med" len="sm"/>
              <a:tailEnd type="none" w="med" len="sm"/>
            </a:ln>
            <a:effectLst/>
          </p:spPr>
        </p:cxnSp>
      </p:grpSp>
      <p:grpSp>
        <p:nvGrpSpPr>
          <p:cNvPr id="2" name="Group 1">
            <a:extLst>
              <a:ext uri="{FF2B5EF4-FFF2-40B4-BE49-F238E27FC236}">
                <a16:creationId xmlns:a16="http://schemas.microsoft.com/office/drawing/2014/main" id="{ABB43963-9BDD-BFB6-F7AF-F70B297E3A7A}"/>
              </a:ext>
              <a:ext uri="{C183D7F6-B498-43B3-948B-1728B52AA6E4}">
                <adec:decorative xmlns:adec="http://schemas.microsoft.com/office/drawing/2017/decorative" val="1"/>
              </a:ext>
            </a:extLst>
          </p:cNvPr>
          <p:cNvGrpSpPr/>
          <p:nvPr/>
        </p:nvGrpSpPr>
        <p:grpSpPr>
          <a:xfrm>
            <a:off x="495300" y="1388882"/>
            <a:ext cx="11201400" cy="4868710"/>
            <a:chOff x="495300" y="1400328"/>
            <a:chExt cx="11201400" cy="4868710"/>
          </a:xfrm>
        </p:grpSpPr>
        <p:sp>
          <p:nvSpPr>
            <p:cNvPr id="44" name="Rectangle: Rounded Corners 43" descr="A graphic showing a chart with a arrow with a gradually increasing slop with Teams Premium in the start and Microsoft 365 Copilot in the second half">
              <a:extLst>
                <a:ext uri="{FF2B5EF4-FFF2-40B4-BE49-F238E27FC236}">
                  <a16:creationId xmlns:a16="http://schemas.microsoft.com/office/drawing/2014/main" id="{233DA41D-1E86-ADC2-D8FA-01162E2FC96A}"/>
                </a:ext>
              </a:extLst>
            </p:cNvPr>
            <p:cNvSpPr>
              <a:spLocks/>
            </p:cNvSpPr>
            <p:nvPr/>
          </p:nvSpPr>
          <p:spPr bwMode="auto">
            <a:xfrm>
              <a:off x="495300" y="1400328"/>
              <a:ext cx="11201400" cy="4868710"/>
            </a:xfrm>
            <a:prstGeom prst="roundRect">
              <a:avLst>
                <a:gd name="adj" fmla="val 3477"/>
              </a:avLst>
            </a:prstGeom>
            <a:blipFill dpi="0" rotWithShape="0">
              <a:blip r:embed="rId3">
                <a:lum/>
                <a:alphaModFix amt="85000"/>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800">
                <a:gradFill>
                  <a:gsLst>
                    <a:gs pos="0">
                      <a:srgbClr val="FFFFFF"/>
                    </a:gs>
                    <a:gs pos="100000">
                      <a:srgbClr val="FFFFFF"/>
                    </a:gs>
                  </a:gsLst>
                  <a:lin ang="5400000" scaled="0"/>
                </a:gradFill>
                <a:latin typeface="Segoe UI"/>
                <a:cs typeface="Segoe UI" pitchFamily="34" charset="0"/>
              </a:endParaRPr>
            </a:p>
          </p:txBody>
        </p:sp>
        <p:sp>
          <p:nvSpPr>
            <p:cNvPr id="52" name="Graphic 7">
              <a:extLst>
                <a:ext uri="{FF2B5EF4-FFF2-40B4-BE49-F238E27FC236}">
                  <a16:creationId xmlns:a16="http://schemas.microsoft.com/office/drawing/2014/main" id="{5E3A339A-2CA0-F794-BF3E-26C9A5CD0E6C}"/>
                </a:ext>
                <a:ext uri="{C183D7F6-B498-43B3-948B-1728B52AA6E4}">
                  <adec:decorative xmlns:adec="http://schemas.microsoft.com/office/drawing/2017/decorative" val="1"/>
                </a:ext>
              </a:extLst>
            </p:cNvPr>
            <p:cNvSpPr>
              <a:spLocks/>
            </p:cNvSpPr>
            <p:nvPr/>
          </p:nvSpPr>
          <p:spPr>
            <a:xfrm>
              <a:off x="863322" y="2457730"/>
              <a:ext cx="10340571" cy="2515570"/>
            </a:xfrm>
            <a:custGeom>
              <a:avLst/>
              <a:gdLst>
                <a:gd name="connsiteX0" fmla="*/ 0 w 9518727"/>
                <a:gd name="connsiteY0" fmla="*/ 3243211 h 3243211"/>
                <a:gd name="connsiteX1" fmla="*/ 9518727 w 9518727"/>
                <a:gd name="connsiteY1" fmla="*/ 0 h 3243211"/>
                <a:gd name="connsiteX2" fmla="*/ 9518727 w 9518727"/>
                <a:gd name="connsiteY2" fmla="*/ 3243211 h 3243211"/>
                <a:gd name="connsiteX3" fmla="*/ 0 w 9518727"/>
                <a:gd name="connsiteY3" fmla="*/ 3243211 h 3243211"/>
              </a:gdLst>
              <a:ahLst/>
              <a:cxnLst>
                <a:cxn ang="0">
                  <a:pos x="connsiteX0" y="connsiteY0"/>
                </a:cxn>
                <a:cxn ang="0">
                  <a:pos x="connsiteX1" y="connsiteY1"/>
                </a:cxn>
                <a:cxn ang="0">
                  <a:pos x="connsiteX2" y="connsiteY2"/>
                </a:cxn>
                <a:cxn ang="0">
                  <a:pos x="connsiteX3" y="connsiteY3"/>
                </a:cxn>
              </a:cxnLst>
              <a:rect l="l" t="t" r="r" b="b"/>
              <a:pathLst>
                <a:path w="9518727" h="3243211">
                  <a:moveTo>
                    <a:pt x="0" y="3243211"/>
                  </a:moveTo>
                  <a:cubicBezTo>
                    <a:pt x="0" y="3243211"/>
                    <a:pt x="7727508" y="2499529"/>
                    <a:pt x="9518727" y="0"/>
                  </a:cubicBezTo>
                  <a:lnTo>
                    <a:pt x="9518727" y="3243211"/>
                  </a:lnTo>
                  <a:lnTo>
                    <a:pt x="0" y="3243211"/>
                  </a:lnTo>
                  <a:close/>
                </a:path>
              </a:pathLst>
            </a:custGeom>
            <a:gradFill flip="none" rotWithShape="1">
              <a:gsLst>
                <a:gs pos="0">
                  <a:srgbClr val="00B0F0">
                    <a:alpha val="40000"/>
                  </a:srgbClr>
                </a:gs>
                <a:gs pos="100000">
                  <a:srgbClr val="5C5AD4">
                    <a:alpha val="0"/>
                  </a:srgbClr>
                </a:gs>
              </a:gsLst>
              <a:lin ang="5400000" scaled="1"/>
              <a:tileRect/>
            </a:gradFill>
            <a:ln w="135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bold"/>
                <a:ea typeface="+mn-ea"/>
                <a:cs typeface="+mn-cs"/>
              </a:endParaRPr>
            </a:p>
          </p:txBody>
        </p:sp>
        <p:sp>
          <p:nvSpPr>
            <p:cNvPr id="53" name="Graphic 7_1">
              <a:extLst>
                <a:ext uri="{FF2B5EF4-FFF2-40B4-BE49-F238E27FC236}">
                  <a16:creationId xmlns:a16="http://schemas.microsoft.com/office/drawing/2014/main" id="{3E06F596-9EC4-95F4-5049-32640497810C}"/>
                </a:ext>
                <a:ext uri="{C183D7F6-B498-43B3-948B-1728B52AA6E4}">
                  <adec:decorative xmlns:adec="http://schemas.microsoft.com/office/drawing/2017/decorative" val="1"/>
                </a:ext>
              </a:extLst>
            </p:cNvPr>
            <p:cNvSpPr/>
            <p:nvPr/>
          </p:nvSpPr>
          <p:spPr>
            <a:xfrm>
              <a:off x="1140949" y="2457730"/>
              <a:ext cx="10077493" cy="2515570"/>
            </a:xfrm>
            <a:custGeom>
              <a:avLst/>
              <a:gdLst>
                <a:gd name="connsiteX0" fmla="*/ 0 w 9518727"/>
                <a:gd name="connsiteY0" fmla="*/ 3243211 h 3243211"/>
                <a:gd name="connsiteX1" fmla="*/ 9518727 w 9518727"/>
                <a:gd name="connsiteY1" fmla="*/ 0 h 3243211"/>
                <a:gd name="connsiteX2" fmla="*/ 9518727 w 9518727"/>
                <a:gd name="connsiteY2" fmla="*/ 3243211 h 3243211"/>
                <a:gd name="connsiteX3" fmla="*/ 0 w 9518727"/>
                <a:gd name="connsiteY3" fmla="*/ 3243211 h 3243211"/>
                <a:gd name="connsiteX0" fmla="*/ 9518727 w 9610167"/>
                <a:gd name="connsiteY0" fmla="*/ 3243211 h 3334651"/>
                <a:gd name="connsiteX1" fmla="*/ 0 w 9610167"/>
                <a:gd name="connsiteY1" fmla="*/ 3243211 h 3334651"/>
                <a:gd name="connsiteX2" fmla="*/ 9518727 w 9610167"/>
                <a:gd name="connsiteY2" fmla="*/ 0 h 3334651"/>
                <a:gd name="connsiteX3" fmla="*/ 9610167 w 9610167"/>
                <a:gd name="connsiteY3" fmla="*/ 3334651 h 3334651"/>
                <a:gd name="connsiteX0" fmla="*/ 9518727 w 9518727"/>
                <a:gd name="connsiteY0" fmla="*/ 3243211 h 3243211"/>
                <a:gd name="connsiteX1" fmla="*/ 0 w 9518727"/>
                <a:gd name="connsiteY1" fmla="*/ 3243211 h 3243211"/>
                <a:gd name="connsiteX2" fmla="*/ 9518727 w 9518727"/>
                <a:gd name="connsiteY2" fmla="*/ 0 h 3243211"/>
                <a:gd name="connsiteX0" fmla="*/ 0 w 9518727"/>
                <a:gd name="connsiteY0" fmla="*/ 3243211 h 3243211"/>
                <a:gd name="connsiteX1" fmla="*/ 9518727 w 9518727"/>
                <a:gd name="connsiteY1" fmla="*/ 0 h 3243211"/>
              </a:gdLst>
              <a:ahLst/>
              <a:cxnLst>
                <a:cxn ang="0">
                  <a:pos x="connsiteX0" y="connsiteY0"/>
                </a:cxn>
                <a:cxn ang="0">
                  <a:pos x="connsiteX1" y="connsiteY1"/>
                </a:cxn>
              </a:cxnLst>
              <a:rect l="l" t="t" r="r" b="b"/>
              <a:pathLst>
                <a:path w="9518727" h="3243211">
                  <a:moveTo>
                    <a:pt x="0" y="3243211"/>
                  </a:moveTo>
                  <a:cubicBezTo>
                    <a:pt x="0" y="3243211"/>
                    <a:pt x="7727508" y="2499529"/>
                    <a:pt x="9518727" y="0"/>
                  </a:cubicBezTo>
                </a:path>
              </a:pathLst>
            </a:custGeom>
            <a:noFill/>
            <a:ln w="60325" cap="rnd">
              <a:solidFill>
                <a:schemeClr val="accent2"/>
              </a:solidFill>
              <a:prstDash val="solid"/>
              <a:round/>
              <a:tailEnd type="stealth" w="lg" len="me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bold"/>
                <a:ea typeface="+mn-ea"/>
                <a:cs typeface="+mn-cs"/>
              </a:endParaRPr>
            </a:p>
          </p:txBody>
        </p:sp>
      </p:grpSp>
      <p:sp>
        <p:nvSpPr>
          <p:cNvPr id="9" name="!!Rectangle: Rounded Corners 35">
            <a:hlinkClick r:id="rId4" action="ppaction://hlinksldjump"/>
            <a:extLst>
              <a:ext uri="{FF2B5EF4-FFF2-40B4-BE49-F238E27FC236}">
                <a16:creationId xmlns:a16="http://schemas.microsoft.com/office/drawing/2014/main" id="{02053A80-5DE0-594C-6CE4-388DC2AFC584}"/>
              </a:ext>
              <a:ext uri="{C183D7F6-B498-43B3-948B-1728B52AA6E4}">
                <adec:decorative xmlns:adec="http://schemas.microsoft.com/office/drawing/2017/decorative" val="1"/>
              </a:ext>
            </a:extLst>
          </p:cNvPr>
          <p:cNvSpPr/>
          <p:nvPr/>
        </p:nvSpPr>
        <p:spPr bwMode="auto">
          <a:xfrm>
            <a:off x="801022" y="5410712"/>
            <a:ext cx="2289264" cy="505927"/>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chemeClr val="bg1"/>
              </a:solidFill>
              <a:latin typeface="+mj-lt"/>
              <a:ea typeface="+mj-ea"/>
              <a:cs typeface="+mj-cs"/>
            </a:endParaRPr>
          </a:p>
          <a:p>
            <a:pPr algn="ctr" defTabSz="932472" fontAlgn="base">
              <a:spcBef>
                <a:spcPct val="0"/>
              </a:spcBef>
              <a:spcAft>
                <a:spcPct val="0"/>
              </a:spcAft>
            </a:pPr>
            <a:r>
              <a:rPr lang="en-US" sz="1200">
                <a:solidFill>
                  <a:schemeClr val="bg1"/>
                </a:solidFill>
                <a:latin typeface="+mj-lt"/>
                <a:ea typeface="+mj-ea"/>
                <a:cs typeface="+mj-cs"/>
              </a:rPr>
              <a:t>1. Get ready</a:t>
            </a:r>
          </a:p>
          <a:p>
            <a:pPr algn="ctr" defTabSz="932472" fontAlgn="base">
              <a:spcBef>
                <a:spcPct val="0"/>
              </a:spcBef>
              <a:spcAft>
                <a:spcPct val="0"/>
              </a:spcAft>
            </a:pPr>
            <a:endParaRPr lang="en-US" sz="1200">
              <a:solidFill>
                <a:schemeClr val="bg1"/>
              </a:solidFill>
              <a:latin typeface="+mj-lt"/>
              <a:ea typeface="+mj-ea"/>
              <a:cs typeface="+mj-cs"/>
            </a:endParaRPr>
          </a:p>
        </p:txBody>
      </p:sp>
      <p:sp>
        <p:nvSpPr>
          <p:cNvPr id="4" name="!!Rectangle: Rounded Corners 35">
            <a:hlinkClick r:id="rId5" action="ppaction://hlinksldjump"/>
            <a:extLst>
              <a:ext uri="{FF2B5EF4-FFF2-40B4-BE49-F238E27FC236}">
                <a16:creationId xmlns:a16="http://schemas.microsoft.com/office/drawing/2014/main" id="{8E016D41-B3C5-8202-35CD-65C3EB40C3B9}"/>
              </a:ext>
              <a:ext uri="{C183D7F6-B498-43B3-948B-1728B52AA6E4}">
                <adec:decorative xmlns:adec="http://schemas.microsoft.com/office/drawing/2017/decorative" val="1"/>
              </a:ext>
            </a:extLst>
          </p:cNvPr>
          <p:cNvSpPr/>
          <p:nvPr/>
        </p:nvSpPr>
        <p:spPr bwMode="auto">
          <a:xfrm>
            <a:off x="3370043" y="5042406"/>
            <a:ext cx="2289264" cy="505927"/>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chemeClr val="bg1"/>
              </a:solidFill>
              <a:latin typeface="+mj-lt"/>
              <a:ea typeface="+mj-ea"/>
              <a:cs typeface="+mj-cs"/>
            </a:endParaRPr>
          </a:p>
          <a:p>
            <a:pPr algn="ctr" defTabSz="932472" fontAlgn="base">
              <a:spcBef>
                <a:spcPct val="0"/>
              </a:spcBef>
              <a:spcAft>
                <a:spcPct val="0"/>
              </a:spcAft>
            </a:pPr>
            <a:r>
              <a:rPr lang="en-US" sz="1200">
                <a:solidFill>
                  <a:schemeClr val="bg1"/>
                </a:solidFill>
                <a:latin typeface="+mj-lt"/>
                <a:ea typeface="+mj-ea"/>
                <a:cs typeface="+mj-cs"/>
              </a:rPr>
              <a:t>2. Create a pilot</a:t>
            </a:r>
          </a:p>
          <a:p>
            <a:pPr algn="ctr" defTabSz="932472" fontAlgn="base">
              <a:spcBef>
                <a:spcPct val="0"/>
              </a:spcBef>
              <a:spcAft>
                <a:spcPct val="0"/>
              </a:spcAft>
            </a:pPr>
            <a:endParaRPr lang="en-US" sz="1200">
              <a:solidFill>
                <a:schemeClr val="bg1"/>
              </a:solidFill>
              <a:latin typeface="+mj-lt"/>
              <a:ea typeface="+mj-ea"/>
              <a:cs typeface="+mj-cs"/>
            </a:endParaRPr>
          </a:p>
        </p:txBody>
      </p:sp>
      <p:sp>
        <p:nvSpPr>
          <p:cNvPr id="69" name="!!Rectangle: Rounded Corners 35">
            <a:hlinkClick r:id="rId6" action="ppaction://hlinksldjump"/>
            <a:extLst>
              <a:ext uri="{FF2B5EF4-FFF2-40B4-BE49-F238E27FC236}">
                <a16:creationId xmlns:a16="http://schemas.microsoft.com/office/drawing/2014/main" id="{6CCBB07D-D7FB-784D-73AC-E2198A41134A}"/>
              </a:ext>
              <a:ext uri="{C183D7F6-B498-43B3-948B-1728B52AA6E4}">
                <adec:decorative xmlns:adec="http://schemas.microsoft.com/office/drawing/2017/decorative" val="1"/>
              </a:ext>
            </a:extLst>
          </p:cNvPr>
          <p:cNvSpPr/>
          <p:nvPr/>
        </p:nvSpPr>
        <p:spPr bwMode="auto">
          <a:xfrm>
            <a:off x="5938312" y="4585920"/>
            <a:ext cx="2289264" cy="505927"/>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a:solidFill>
                  <a:schemeClr val="bg1"/>
                </a:solidFill>
                <a:latin typeface="+mj-lt"/>
                <a:ea typeface="+mj-ea"/>
                <a:cs typeface="+mj-cs"/>
              </a:rPr>
              <a:t>3. Expand to key departments</a:t>
            </a:r>
          </a:p>
        </p:txBody>
      </p:sp>
      <p:sp>
        <p:nvSpPr>
          <p:cNvPr id="58" name="!!Rectangle: Rounded Corners 57">
            <a:hlinkClick r:id="rId7" action="ppaction://hlinksldjump"/>
            <a:extLst>
              <a:ext uri="{FF2B5EF4-FFF2-40B4-BE49-F238E27FC236}">
                <a16:creationId xmlns:a16="http://schemas.microsoft.com/office/drawing/2014/main" id="{92BACEB3-5B35-C9B1-31EC-6F8782BA99D2}"/>
              </a:ext>
              <a:ext uri="{C183D7F6-B498-43B3-948B-1728B52AA6E4}">
                <adec:decorative xmlns:adec="http://schemas.microsoft.com/office/drawing/2017/decorative" val="1"/>
              </a:ext>
            </a:extLst>
          </p:cNvPr>
          <p:cNvSpPr/>
          <p:nvPr/>
        </p:nvSpPr>
        <p:spPr bwMode="auto">
          <a:xfrm>
            <a:off x="8507968" y="3852316"/>
            <a:ext cx="2289264" cy="505927"/>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200">
              <a:solidFill>
                <a:schemeClr val="bg1"/>
              </a:solidFill>
              <a:latin typeface="+mj-lt"/>
              <a:ea typeface="+mj-ea"/>
              <a:cs typeface="+mj-cs"/>
            </a:endParaRPr>
          </a:p>
          <a:p>
            <a:pPr algn="ctr" defTabSz="932472" fontAlgn="base">
              <a:spcBef>
                <a:spcPct val="0"/>
              </a:spcBef>
              <a:spcAft>
                <a:spcPct val="0"/>
              </a:spcAft>
            </a:pPr>
            <a:r>
              <a:rPr lang="en-US" sz="1200">
                <a:solidFill>
                  <a:schemeClr val="bg1"/>
                </a:solidFill>
                <a:latin typeface="+mj-lt"/>
                <a:ea typeface="+mj-ea"/>
                <a:cs typeface="+mj-cs"/>
              </a:rPr>
              <a:t>4. Scale to organization </a:t>
            </a:r>
          </a:p>
          <a:p>
            <a:pPr algn="ctr" defTabSz="932472" fontAlgn="base">
              <a:spcBef>
                <a:spcPct val="0"/>
              </a:spcBef>
              <a:spcAft>
                <a:spcPct val="0"/>
              </a:spcAft>
            </a:pPr>
            <a:endParaRPr lang="en-US" sz="1200">
              <a:solidFill>
                <a:schemeClr val="bg1"/>
              </a:solidFill>
              <a:latin typeface="+mj-lt"/>
              <a:ea typeface="+mj-ea"/>
              <a:cs typeface="+mj-cs"/>
            </a:endParaRPr>
          </a:p>
        </p:txBody>
      </p:sp>
      <p:sp>
        <p:nvSpPr>
          <p:cNvPr id="60" name="Oval 59">
            <a:extLst>
              <a:ext uri="{FF2B5EF4-FFF2-40B4-BE49-F238E27FC236}">
                <a16:creationId xmlns:a16="http://schemas.microsoft.com/office/drawing/2014/main" id="{1101AAA8-C777-670C-6AA4-CDA6A18A833D}"/>
              </a:ext>
              <a:ext uri="{C183D7F6-B498-43B3-948B-1728B52AA6E4}">
                <adec:decorative xmlns:adec="http://schemas.microsoft.com/office/drawing/2017/decorative" val="1"/>
              </a:ext>
            </a:extLst>
          </p:cNvPr>
          <p:cNvSpPr/>
          <p:nvPr/>
        </p:nvSpPr>
        <p:spPr bwMode="auto">
          <a:xfrm>
            <a:off x="4225785" y="4241623"/>
            <a:ext cx="579804" cy="579804"/>
          </a:xfrm>
          <a:prstGeom prst="ellipse">
            <a:avLst/>
          </a:prstGeom>
          <a:solidFill>
            <a:srgbClr val="FFFFFF"/>
          </a:solidFill>
          <a:ln w="12700" cap="flat" cmpd="sng" algn="ctr">
            <a:noFill/>
            <a:prstDash val="solid"/>
            <a:miter lim="800000"/>
            <a:headEnd type="none" w="med" len="med"/>
            <a:tailEnd type="none" w="med" len="med"/>
          </a:ln>
          <a:effectLst>
            <a:outerShdw blurRad="127000" sx="102000" sy="102000" algn="ctr" rotWithShape="0">
              <a:prstClr val="black">
                <a:alpha val="8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Semibold"/>
              <a:ea typeface="+mn-ea"/>
              <a:cs typeface="Segoe UI" pitchFamily="34" charset="0"/>
            </a:endParaRPr>
          </a:p>
        </p:txBody>
      </p:sp>
      <p:sp>
        <p:nvSpPr>
          <p:cNvPr id="61" name="Graphic 20">
            <a:extLst>
              <a:ext uri="{FF2B5EF4-FFF2-40B4-BE49-F238E27FC236}">
                <a16:creationId xmlns:a16="http://schemas.microsoft.com/office/drawing/2014/main" id="{2D0D24CE-F814-C304-47BD-63DF803188A8}"/>
              </a:ext>
              <a:ext uri="{C183D7F6-B498-43B3-948B-1728B52AA6E4}">
                <adec:decorative xmlns:adec="http://schemas.microsoft.com/office/drawing/2017/decorative" val="1"/>
              </a:ext>
            </a:extLst>
          </p:cNvPr>
          <p:cNvSpPr>
            <a:spLocks noChangeAspect="1"/>
          </p:cNvSpPr>
          <p:nvPr/>
        </p:nvSpPr>
        <p:spPr>
          <a:xfrm>
            <a:off x="4380214" y="4386166"/>
            <a:ext cx="317664" cy="317664"/>
          </a:xfrm>
          <a:custGeom>
            <a:avLst/>
            <a:gdLst>
              <a:gd name="connsiteX0" fmla="*/ 0 w 190516"/>
              <a:gd name="connsiteY0" fmla="*/ 30956 h 190516"/>
              <a:gd name="connsiteX1" fmla="*/ 30956 w 190516"/>
              <a:gd name="connsiteY1" fmla="*/ 0 h 190516"/>
              <a:gd name="connsiteX2" fmla="*/ 140494 w 190516"/>
              <a:gd name="connsiteY2" fmla="*/ 0 h 190516"/>
              <a:gd name="connsiteX3" fmla="*/ 171450 w 190516"/>
              <a:gd name="connsiteY3" fmla="*/ 30956 h 190516"/>
              <a:gd name="connsiteX4" fmla="*/ 171450 w 190516"/>
              <a:gd name="connsiteY4" fmla="*/ 76316 h 190516"/>
              <a:gd name="connsiteX5" fmla="*/ 157163 w 190516"/>
              <a:gd name="connsiteY5" fmla="*/ 78414 h 190516"/>
              <a:gd name="connsiteX6" fmla="*/ 157163 w 190516"/>
              <a:gd name="connsiteY6" fmla="*/ 30956 h 190516"/>
              <a:gd name="connsiteX7" fmla="*/ 140494 w 190516"/>
              <a:gd name="connsiteY7" fmla="*/ 14288 h 190516"/>
              <a:gd name="connsiteX8" fmla="*/ 30956 w 190516"/>
              <a:gd name="connsiteY8" fmla="*/ 14288 h 190516"/>
              <a:gd name="connsiteX9" fmla="*/ 14288 w 190516"/>
              <a:gd name="connsiteY9" fmla="*/ 30956 h 190516"/>
              <a:gd name="connsiteX10" fmla="*/ 14288 w 190516"/>
              <a:gd name="connsiteY10" fmla="*/ 140494 h 190516"/>
              <a:gd name="connsiteX11" fmla="*/ 30956 w 190516"/>
              <a:gd name="connsiteY11" fmla="*/ 157163 h 190516"/>
              <a:gd name="connsiteX12" fmla="*/ 81353 w 190516"/>
              <a:gd name="connsiteY12" fmla="*/ 157163 h 190516"/>
              <a:gd name="connsiteX13" fmla="*/ 81162 w 190516"/>
              <a:gd name="connsiteY13" fmla="*/ 157894 h 190516"/>
              <a:gd name="connsiteX14" fmla="*/ 77773 w 190516"/>
              <a:gd name="connsiteY14" fmla="*/ 171450 h 190516"/>
              <a:gd name="connsiteX15" fmla="*/ 30956 w 190516"/>
              <a:gd name="connsiteY15" fmla="*/ 171450 h 190516"/>
              <a:gd name="connsiteX16" fmla="*/ 0 w 190516"/>
              <a:gd name="connsiteY16" fmla="*/ 140494 h 190516"/>
              <a:gd name="connsiteX17" fmla="*/ 0 w 190516"/>
              <a:gd name="connsiteY17" fmla="*/ 30956 h 190516"/>
              <a:gd name="connsiteX18" fmla="*/ 117681 w 190516"/>
              <a:gd name="connsiteY18" fmla="*/ 114300 h 190516"/>
              <a:gd name="connsiteX19" fmla="*/ 103394 w 190516"/>
              <a:gd name="connsiteY19" fmla="*/ 128588 h 190516"/>
              <a:gd name="connsiteX20" fmla="*/ 78582 w 190516"/>
              <a:gd name="connsiteY20" fmla="*/ 128588 h 190516"/>
              <a:gd name="connsiteX21" fmla="*/ 71438 w 190516"/>
              <a:gd name="connsiteY21" fmla="*/ 121444 h 190516"/>
              <a:gd name="connsiteX22" fmla="*/ 78582 w 190516"/>
              <a:gd name="connsiteY22" fmla="*/ 114300 h 190516"/>
              <a:gd name="connsiteX23" fmla="*/ 117681 w 190516"/>
              <a:gd name="connsiteY23" fmla="*/ 114300 h 190516"/>
              <a:gd name="connsiteX24" fmla="*/ 45244 w 190516"/>
              <a:gd name="connsiteY24" fmla="*/ 59531 h 190516"/>
              <a:gd name="connsiteX25" fmla="*/ 54769 w 190516"/>
              <a:gd name="connsiteY25" fmla="*/ 50006 h 190516"/>
              <a:gd name="connsiteX26" fmla="*/ 45244 w 190516"/>
              <a:gd name="connsiteY26" fmla="*/ 40481 h 190516"/>
              <a:gd name="connsiteX27" fmla="*/ 35719 w 190516"/>
              <a:gd name="connsiteY27" fmla="*/ 50006 h 190516"/>
              <a:gd name="connsiteX28" fmla="*/ 45244 w 190516"/>
              <a:gd name="connsiteY28" fmla="*/ 59531 h 190516"/>
              <a:gd name="connsiteX29" fmla="*/ 78581 w 190516"/>
              <a:gd name="connsiteY29" fmla="*/ 42863 h 190516"/>
              <a:gd name="connsiteX30" fmla="*/ 71438 w 190516"/>
              <a:gd name="connsiteY30" fmla="*/ 50006 h 190516"/>
              <a:gd name="connsiteX31" fmla="*/ 78581 w 190516"/>
              <a:gd name="connsiteY31" fmla="*/ 57150 h 190516"/>
              <a:gd name="connsiteX32" fmla="*/ 130969 w 190516"/>
              <a:gd name="connsiteY32" fmla="*/ 57150 h 190516"/>
              <a:gd name="connsiteX33" fmla="*/ 138113 w 190516"/>
              <a:gd name="connsiteY33" fmla="*/ 50006 h 190516"/>
              <a:gd name="connsiteX34" fmla="*/ 130969 w 190516"/>
              <a:gd name="connsiteY34" fmla="*/ 42863 h 190516"/>
              <a:gd name="connsiteX35" fmla="*/ 78581 w 190516"/>
              <a:gd name="connsiteY35" fmla="*/ 42863 h 190516"/>
              <a:gd name="connsiteX36" fmla="*/ 71438 w 190516"/>
              <a:gd name="connsiteY36" fmla="*/ 85725 h 190516"/>
              <a:gd name="connsiteX37" fmla="*/ 78582 w 190516"/>
              <a:gd name="connsiteY37" fmla="*/ 78581 h 190516"/>
              <a:gd name="connsiteX38" fmla="*/ 130968 w 190516"/>
              <a:gd name="connsiteY38" fmla="*/ 78581 h 190516"/>
              <a:gd name="connsiteX39" fmla="*/ 138112 w 190516"/>
              <a:gd name="connsiteY39" fmla="*/ 85725 h 190516"/>
              <a:gd name="connsiteX40" fmla="*/ 130968 w 190516"/>
              <a:gd name="connsiteY40" fmla="*/ 92869 h 190516"/>
              <a:gd name="connsiteX41" fmla="*/ 78582 w 190516"/>
              <a:gd name="connsiteY41" fmla="*/ 92869 h 190516"/>
              <a:gd name="connsiteX42" fmla="*/ 71438 w 190516"/>
              <a:gd name="connsiteY42" fmla="*/ 85725 h 190516"/>
              <a:gd name="connsiteX43" fmla="*/ 45244 w 190516"/>
              <a:gd name="connsiteY43" fmla="*/ 95250 h 190516"/>
              <a:gd name="connsiteX44" fmla="*/ 54769 w 190516"/>
              <a:gd name="connsiteY44" fmla="*/ 85725 h 190516"/>
              <a:gd name="connsiteX45" fmla="*/ 45244 w 190516"/>
              <a:gd name="connsiteY45" fmla="*/ 76200 h 190516"/>
              <a:gd name="connsiteX46" fmla="*/ 35719 w 190516"/>
              <a:gd name="connsiteY46" fmla="*/ 85725 h 190516"/>
              <a:gd name="connsiteX47" fmla="*/ 45244 w 190516"/>
              <a:gd name="connsiteY47" fmla="*/ 95250 h 190516"/>
              <a:gd name="connsiteX48" fmla="*/ 45244 w 190516"/>
              <a:gd name="connsiteY48" fmla="*/ 130969 h 190516"/>
              <a:gd name="connsiteX49" fmla="*/ 54769 w 190516"/>
              <a:gd name="connsiteY49" fmla="*/ 121444 h 190516"/>
              <a:gd name="connsiteX50" fmla="*/ 45244 w 190516"/>
              <a:gd name="connsiteY50" fmla="*/ 111919 h 190516"/>
              <a:gd name="connsiteX51" fmla="*/ 35719 w 190516"/>
              <a:gd name="connsiteY51" fmla="*/ 121444 h 190516"/>
              <a:gd name="connsiteX52" fmla="*/ 45244 w 190516"/>
              <a:gd name="connsiteY52" fmla="*/ 130969 h 190516"/>
              <a:gd name="connsiteX53" fmla="*/ 153352 w 190516"/>
              <a:gd name="connsiteY53" fmla="*/ 92102 h 190516"/>
              <a:gd name="connsiteX54" fmla="*/ 97130 w 190516"/>
              <a:gd name="connsiteY54" fmla="*/ 148322 h 190516"/>
              <a:gd name="connsiteX55" fmla="*/ 90403 w 190516"/>
              <a:gd name="connsiteY55" fmla="*/ 160205 h 190516"/>
              <a:gd name="connsiteX56" fmla="*/ 86043 w 190516"/>
              <a:gd name="connsiteY56" fmla="*/ 177642 h 190516"/>
              <a:gd name="connsiteX57" fmla="*/ 98600 w 190516"/>
              <a:gd name="connsiteY57" fmla="*/ 190198 h 190516"/>
              <a:gd name="connsiteX58" fmla="*/ 116037 w 190516"/>
              <a:gd name="connsiteY58" fmla="*/ 185838 h 190516"/>
              <a:gd name="connsiteX59" fmla="*/ 127920 w 190516"/>
              <a:gd name="connsiteY59" fmla="*/ 179111 h 190516"/>
              <a:gd name="connsiteX60" fmla="*/ 184140 w 190516"/>
              <a:gd name="connsiteY60" fmla="*/ 122891 h 190516"/>
              <a:gd name="connsiteX61" fmla="*/ 184140 w 190516"/>
              <a:gd name="connsiteY61" fmla="*/ 92102 h 190516"/>
              <a:gd name="connsiteX62" fmla="*/ 153352 w 190516"/>
              <a:gd name="connsiteY62" fmla="*/ 92102 h 19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90516" h="190516">
                <a:moveTo>
                  <a:pt x="0" y="30956"/>
                </a:moveTo>
                <a:cubicBezTo>
                  <a:pt x="0" y="13860"/>
                  <a:pt x="13860" y="0"/>
                  <a:pt x="30956" y="0"/>
                </a:cubicBezTo>
                <a:lnTo>
                  <a:pt x="140494" y="0"/>
                </a:lnTo>
                <a:cubicBezTo>
                  <a:pt x="157590" y="0"/>
                  <a:pt x="171450" y="13860"/>
                  <a:pt x="171450" y="30956"/>
                </a:cubicBezTo>
                <a:lnTo>
                  <a:pt x="171450" y="76316"/>
                </a:lnTo>
                <a:cubicBezTo>
                  <a:pt x="166626" y="75900"/>
                  <a:pt x="161724" y="76599"/>
                  <a:pt x="157163" y="78414"/>
                </a:cubicBezTo>
                <a:lnTo>
                  <a:pt x="157163" y="30956"/>
                </a:lnTo>
                <a:cubicBezTo>
                  <a:pt x="157163" y="21750"/>
                  <a:pt x="149700" y="14288"/>
                  <a:pt x="140494" y="14288"/>
                </a:cubicBezTo>
                <a:lnTo>
                  <a:pt x="30956" y="14288"/>
                </a:lnTo>
                <a:cubicBezTo>
                  <a:pt x="21750" y="14288"/>
                  <a:pt x="14288" y="21750"/>
                  <a:pt x="14288" y="30956"/>
                </a:cubicBezTo>
                <a:lnTo>
                  <a:pt x="14288" y="140494"/>
                </a:lnTo>
                <a:cubicBezTo>
                  <a:pt x="14288" y="149700"/>
                  <a:pt x="21750" y="157163"/>
                  <a:pt x="30956" y="157163"/>
                </a:cubicBezTo>
                <a:lnTo>
                  <a:pt x="81353" y="157163"/>
                </a:lnTo>
                <a:cubicBezTo>
                  <a:pt x="81286" y="157405"/>
                  <a:pt x="81223" y="157649"/>
                  <a:pt x="81162" y="157894"/>
                </a:cubicBezTo>
                <a:lnTo>
                  <a:pt x="77773" y="171450"/>
                </a:lnTo>
                <a:lnTo>
                  <a:pt x="30956" y="171450"/>
                </a:lnTo>
                <a:cubicBezTo>
                  <a:pt x="13860" y="171450"/>
                  <a:pt x="0" y="157590"/>
                  <a:pt x="0" y="140494"/>
                </a:cubicBezTo>
                <a:lnTo>
                  <a:pt x="0" y="30956"/>
                </a:lnTo>
                <a:close/>
                <a:moveTo>
                  <a:pt x="117681" y="114300"/>
                </a:moveTo>
                <a:lnTo>
                  <a:pt x="103394" y="128588"/>
                </a:lnTo>
                <a:lnTo>
                  <a:pt x="78582" y="128588"/>
                </a:lnTo>
                <a:cubicBezTo>
                  <a:pt x="74636" y="128588"/>
                  <a:pt x="71438" y="125389"/>
                  <a:pt x="71438" y="121444"/>
                </a:cubicBezTo>
                <a:cubicBezTo>
                  <a:pt x="71438" y="117499"/>
                  <a:pt x="74636" y="114300"/>
                  <a:pt x="78582" y="114300"/>
                </a:cubicBezTo>
                <a:lnTo>
                  <a:pt x="117681" y="114300"/>
                </a:lnTo>
                <a:close/>
                <a:moveTo>
                  <a:pt x="45244" y="59531"/>
                </a:moveTo>
                <a:cubicBezTo>
                  <a:pt x="50504" y="59531"/>
                  <a:pt x="54769" y="55267"/>
                  <a:pt x="54769" y="50006"/>
                </a:cubicBezTo>
                <a:cubicBezTo>
                  <a:pt x="54769" y="44746"/>
                  <a:pt x="50504" y="40481"/>
                  <a:pt x="45244" y="40481"/>
                </a:cubicBezTo>
                <a:cubicBezTo>
                  <a:pt x="39983" y="40481"/>
                  <a:pt x="35719" y="44746"/>
                  <a:pt x="35719" y="50006"/>
                </a:cubicBezTo>
                <a:cubicBezTo>
                  <a:pt x="35719" y="55267"/>
                  <a:pt x="39983" y="59531"/>
                  <a:pt x="45244" y="59531"/>
                </a:cubicBezTo>
                <a:close/>
                <a:moveTo>
                  <a:pt x="78581" y="42863"/>
                </a:moveTo>
                <a:cubicBezTo>
                  <a:pt x="74636" y="42863"/>
                  <a:pt x="71438" y="46061"/>
                  <a:pt x="71438" y="50006"/>
                </a:cubicBezTo>
                <a:cubicBezTo>
                  <a:pt x="71438" y="53952"/>
                  <a:pt x="74636" y="57150"/>
                  <a:pt x="78581" y="57150"/>
                </a:cubicBezTo>
                <a:lnTo>
                  <a:pt x="130969" y="57150"/>
                </a:lnTo>
                <a:cubicBezTo>
                  <a:pt x="134914" y="57150"/>
                  <a:pt x="138113" y="53952"/>
                  <a:pt x="138113" y="50006"/>
                </a:cubicBezTo>
                <a:cubicBezTo>
                  <a:pt x="138113" y="46061"/>
                  <a:pt x="134914" y="42863"/>
                  <a:pt x="130969" y="42863"/>
                </a:cubicBezTo>
                <a:lnTo>
                  <a:pt x="78581" y="42863"/>
                </a:lnTo>
                <a:close/>
                <a:moveTo>
                  <a:pt x="71438" y="85725"/>
                </a:moveTo>
                <a:cubicBezTo>
                  <a:pt x="71438" y="81780"/>
                  <a:pt x="74636" y="78581"/>
                  <a:pt x="78582" y="78581"/>
                </a:cubicBezTo>
                <a:lnTo>
                  <a:pt x="130968" y="78581"/>
                </a:lnTo>
                <a:cubicBezTo>
                  <a:pt x="134914" y="78581"/>
                  <a:pt x="138112" y="81780"/>
                  <a:pt x="138112" y="85725"/>
                </a:cubicBezTo>
                <a:cubicBezTo>
                  <a:pt x="138112" y="89670"/>
                  <a:pt x="134914" y="92869"/>
                  <a:pt x="130968" y="92869"/>
                </a:cubicBezTo>
                <a:lnTo>
                  <a:pt x="78582" y="92869"/>
                </a:lnTo>
                <a:cubicBezTo>
                  <a:pt x="74636" y="92869"/>
                  <a:pt x="71438" y="89670"/>
                  <a:pt x="71438" y="85725"/>
                </a:cubicBezTo>
                <a:close/>
                <a:moveTo>
                  <a:pt x="45244" y="95250"/>
                </a:moveTo>
                <a:cubicBezTo>
                  <a:pt x="50504" y="95250"/>
                  <a:pt x="54769" y="90986"/>
                  <a:pt x="54769" y="85725"/>
                </a:cubicBezTo>
                <a:cubicBezTo>
                  <a:pt x="54769" y="80464"/>
                  <a:pt x="50504" y="76200"/>
                  <a:pt x="45244" y="76200"/>
                </a:cubicBezTo>
                <a:cubicBezTo>
                  <a:pt x="39983" y="76200"/>
                  <a:pt x="35719" y="80464"/>
                  <a:pt x="35719" y="85725"/>
                </a:cubicBezTo>
                <a:cubicBezTo>
                  <a:pt x="35719" y="90986"/>
                  <a:pt x="39983" y="95250"/>
                  <a:pt x="45244" y="95250"/>
                </a:cubicBezTo>
                <a:close/>
                <a:moveTo>
                  <a:pt x="45244" y="130969"/>
                </a:moveTo>
                <a:cubicBezTo>
                  <a:pt x="50504" y="130969"/>
                  <a:pt x="54769" y="126704"/>
                  <a:pt x="54769" y="121444"/>
                </a:cubicBezTo>
                <a:cubicBezTo>
                  <a:pt x="54769" y="116183"/>
                  <a:pt x="50504" y="111919"/>
                  <a:pt x="45244" y="111919"/>
                </a:cubicBezTo>
                <a:cubicBezTo>
                  <a:pt x="39983" y="111919"/>
                  <a:pt x="35719" y="116183"/>
                  <a:pt x="35719" y="121444"/>
                </a:cubicBezTo>
                <a:cubicBezTo>
                  <a:pt x="35719" y="126704"/>
                  <a:pt x="39983" y="130969"/>
                  <a:pt x="45244" y="130969"/>
                </a:cubicBezTo>
                <a:close/>
                <a:moveTo>
                  <a:pt x="153352" y="92102"/>
                </a:moveTo>
                <a:lnTo>
                  <a:pt x="97130" y="148322"/>
                </a:lnTo>
                <a:cubicBezTo>
                  <a:pt x="93853" y="151600"/>
                  <a:pt x="91528" y="155707"/>
                  <a:pt x="90403" y="160205"/>
                </a:cubicBezTo>
                <a:lnTo>
                  <a:pt x="86043" y="177642"/>
                </a:lnTo>
                <a:cubicBezTo>
                  <a:pt x="84148" y="185225"/>
                  <a:pt x="91017" y="192094"/>
                  <a:pt x="98600" y="190198"/>
                </a:cubicBezTo>
                <a:lnTo>
                  <a:pt x="116037" y="185838"/>
                </a:lnTo>
                <a:cubicBezTo>
                  <a:pt x="120534" y="184715"/>
                  <a:pt x="124641" y="182389"/>
                  <a:pt x="127920" y="179111"/>
                </a:cubicBezTo>
                <a:lnTo>
                  <a:pt x="184140" y="122891"/>
                </a:lnTo>
                <a:cubicBezTo>
                  <a:pt x="192642" y="114389"/>
                  <a:pt x="192642" y="100604"/>
                  <a:pt x="184140" y="92102"/>
                </a:cubicBezTo>
                <a:cubicBezTo>
                  <a:pt x="175638" y="83599"/>
                  <a:pt x="161854" y="83599"/>
                  <a:pt x="153352" y="92102"/>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72" name="Oval 71">
            <a:extLst>
              <a:ext uri="{FF2B5EF4-FFF2-40B4-BE49-F238E27FC236}">
                <a16:creationId xmlns:a16="http://schemas.microsoft.com/office/drawing/2014/main" id="{3FDF1A2F-B291-F5AA-480E-3BF04977B43F}"/>
              </a:ext>
              <a:ext uri="{C183D7F6-B498-43B3-948B-1728B52AA6E4}">
                <adec:decorative xmlns:adec="http://schemas.microsoft.com/office/drawing/2017/decorative" val="1"/>
              </a:ext>
            </a:extLst>
          </p:cNvPr>
          <p:cNvSpPr/>
          <p:nvPr/>
        </p:nvSpPr>
        <p:spPr bwMode="auto">
          <a:xfrm>
            <a:off x="6794054" y="3785137"/>
            <a:ext cx="579804" cy="579804"/>
          </a:xfrm>
          <a:prstGeom prst="ellipse">
            <a:avLst/>
          </a:prstGeom>
          <a:solidFill>
            <a:srgbClr val="FFFFFF"/>
          </a:solidFill>
          <a:ln w="12700" cap="flat" cmpd="sng" algn="ctr">
            <a:noFill/>
            <a:prstDash val="solid"/>
            <a:miter lim="800000"/>
            <a:headEnd type="none" w="med" len="med"/>
            <a:tailEnd type="none" w="med" len="med"/>
          </a:ln>
          <a:effectLst>
            <a:outerShdw blurRad="127000" sx="102000" sy="102000" algn="ctr" rotWithShape="0">
              <a:prstClr val="black">
                <a:alpha val="8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Semibold"/>
              <a:ea typeface="+mn-ea"/>
              <a:cs typeface="Segoe UI" pitchFamily="34" charset="0"/>
            </a:endParaRPr>
          </a:p>
        </p:txBody>
      </p:sp>
      <p:sp>
        <p:nvSpPr>
          <p:cNvPr id="73" name="Picture 20">
            <a:extLst>
              <a:ext uri="{FF2B5EF4-FFF2-40B4-BE49-F238E27FC236}">
                <a16:creationId xmlns:a16="http://schemas.microsoft.com/office/drawing/2014/main" id="{B6FC1422-8615-2029-DC45-B8EA2BB213EF}"/>
              </a:ext>
              <a:ext uri="{C183D7F6-B498-43B3-948B-1728B52AA6E4}">
                <adec:decorative xmlns:adec="http://schemas.microsoft.com/office/drawing/2017/decorative" val="1"/>
              </a:ext>
            </a:extLst>
          </p:cNvPr>
          <p:cNvSpPr/>
          <p:nvPr/>
        </p:nvSpPr>
        <p:spPr>
          <a:xfrm>
            <a:off x="6923229" y="3903720"/>
            <a:ext cx="321454" cy="321454"/>
          </a:xfrm>
          <a:custGeom>
            <a:avLst/>
            <a:gdLst>
              <a:gd name="connsiteX0" fmla="*/ 81252 w 320040"/>
              <a:gd name="connsiteY0" fmla="*/ 15674 h 320040"/>
              <a:gd name="connsiteX1" fmla="*/ 129286 w 320040"/>
              <a:gd name="connsiteY1" fmla="*/ -425 h 320040"/>
              <a:gd name="connsiteX2" fmla="*/ 154388 w 320040"/>
              <a:gd name="connsiteY2" fmla="*/ 8778 h 320040"/>
              <a:gd name="connsiteX3" fmla="*/ 158980 w 320040"/>
              <a:gd name="connsiteY3" fmla="*/ 13654 h 320040"/>
              <a:gd name="connsiteX4" fmla="*/ 163572 w 320040"/>
              <a:gd name="connsiteY4" fmla="*/ 8778 h 320040"/>
              <a:gd name="connsiteX5" fmla="*/ 188674 w 320040"/>
              <a:gd name="connsiteY5" fmla="*/ -425 h 320040"/>
              <a:gd name="connsiteX6" fmla="*/ 236708 w 320040"/>
              <a:gd name="connsiteY6" fmla="*/ 15674 h 320040"/>
              <a:gd name="connsiteX7" fmla="*/ 258387 w 320040"/>
              <a:gd name="connsiteY7" fmla="*/ 48302 h 320040"/>
              <a:gd name="connsiteX8" fmla="*/ 275920 w 320040"/>
              <a:gd name="connsiteY8" fmla="*/ 57380 h 320040"/>
              <a:gd name="connsiteX9" fmla="*/ 292534 w 320040"/>
              <a:gd name="connsiteY9" fmla="*/ 85774 h 320040"/>
              <a:gd name="connsiteX10" fmla="*/ 297265 w 320040"/>
              <a:gd name="connsiteY10" fmla="*/ 120695 h 320040"/>
              <a:gd name="connsiteX11" fmla="*/ 294427 w 320040"/>
              <a:gd name="connsiteY11" fmla="*/ 138734 h 320040"/>
              <a:gd name="connsiteX12" fmla="*/ 295484 w 320040"/>
              <a:gd name="connsiteY12" fmla="*/ 139207 h 320040"/>
              <a:gd name="connsiteX13" fmla="*/ 309788 w 320040"/>
              <a:gd name="connsiteY13" fmla="*/ 152184 h 320040"/>
              <a:gd name="connsiteX14" fmla="*/ 319000 w 320040"/>
              <a:gd name="connsiteY14" fmla="*/ 199066 h 320040"/>
              <a:gd name="connsiteX15" fmla="*/ 298796 w 320040"/>
              <a:gd name="connsiteY15" fmla="*/ 247648 h 320040"/>
              <a:gd name="connsiteX16" fmla="*/ 278452 w 320040"/>
              <a:gd name="connsiteY16" fmla="*/ 258688 h 320040"/>
              <a:gd name="connsiteX17" fmla="*/ 262144 w 320040"/>
              <a:gd name="connsiteY17" fmla="*/ 292904 h 320040"/>
              <a:gd name="connsiteX18" fmla="*/ 208377 w 320040"/>
              <a:gd name="connsiteY18" fmla="*/ 319615 h 320040"/>
              <a:gd name="connsiteX19" fmla="*/ 163962 w 320040"/>
              <a:gd name="connsiteY19" fmla="*/ 298626 h 320040"/>
              <a:gd name="connsiteX20" fmla="*/ 158980 w 320040"/>
              <a:gd name="connsiteY20" fmla="*/ 292929 h 320040"/>
              <a:gd name="connsiteX21" fmla="*/ 153998 w 320040"/>
              <a:gd name="connsiteY21" fmla="*/ 298626 h 320040"/>
              <a:gd name="connsiteX22" fmla="*/ 109583 w 320040"/>
              <a:gd name="connsiteY22" fmla="*/ 319615 h 320040"/>
              <a:gd name="connsiteX23" fmla="*/ 55816 w 320040"/>
              <a:gd name="connsiteY23" fmla="*/ 292904 h 320040"/>
              <a:gd name="connsiteX24" fmla="*/ 39508 w 320040"/>
              <a:gd name="connsiteY24" fmla="*/ 258688 h 320040"/>
              <a:gd name="connsiteX25" fmla="*/ 19164 w 320040"/>
              <a:gd name="connsiteY25" fmla="*/ 247648 h 320040"/>
              <a:gd name="connsiteX26" fmla="*/ -1040 w 320040"/>
              <a:gd name="connsiteY26" fmla="*/ 199066 h 320040"/>
              <a:gd name="connsiteX27" fmla="*/ 8172 w 320040"/>
              <a:gd name="connsiteY27" fmla="*/ 152184 h 320040"/>
              <a:gd name="connsiteX28" fmla="*/ 22476 w 320040"/>
              <a:gd name="connsiteY28" fmla="*/ 139207 h 320040"/>
              <a:gd name="connsiteX29" fmla="*/ 23533 w 320040"/>
              <a:gd name="connsiteY29" fmla="*/ 138734 h 320040"/>
              <a:gd name="connsiteX30" fmla="*/ 20695 w 320040"/>
              <a:gd name="connsiteY30" fmla="*/ 120695 h 320040"/>
              <a:gd name="connsiteX31" fmla="*/ 25426 w 320040"/>
              <a:gd name="connsiteY31" fmla="*/ 85774 h 320040"/>
              <a:gd name="connsiteX32" fmla="*/ 42040 w 320040"/>
              <a:gd name="connsiteY32" fmla="*/ 57380 h 320040"/>
              <a:gd name="connsiteX33" fmla="*/ 59573 w 320040"/>
              <a:gd name="connsiteY33" fmla="*/ 48302 h 320040"/>
              <a:gd name="connsiteX34" fmla="*/ 81252 w 320040"/>
              <a:gd name="connsiteY34" fmla="*/ 15674 h 320040"/>
              <a:gd name="connsiteX35" fmla="*/ 96002 w 320040"/>
              <a:gd name="connsiteY35" fmla="*/ 34626 h 320040"/>
              <a:gd name="connsiteX36" fmla="*/ 82143 w 320040"/>
              <a:gd name="connsiteY36" fmla="*/ 60920 h 320040"/>
              <a:gd name="connsiteX37" fmla="*/ 77161 w 320040"/>
              <a:gd name="connsiteY37" fmla="*/ 70663 h 320040"/>
              <a:gd name="connsiteX38" fmla="*/ 66335 w 320040"/>
              <a:gd name="connsiteY38" fmla="*/ 72310 h 320040"/>
              <a:gd name="connsiteX39" fmla="*/ 58487 w 320040"/>
              <a:gd name="connsiteY39" fmla="*/ 74890 h 320040"/>
              <a:gd name="connsiteX40" fmla="*/ 48302 w 320040"/>
              <a:gd name="connsiteY40" fmla="*/ 93116 h 320040"/>
              <a:gd name="connsiteX41" fmla="*/ 44684 w 320040"/>
              <a:gd name="connsiteY41" fmla="*/ 119618 h 320040"/>
              <a:gd name="connsiteX42" fmla="*/ 50556 w 320040"/>
              <a:gd name="connsiteY42" fmla="*/ 140916 h 320040"/>
              <a:gd name="connsiteX43" fmla="*/ 51864 w 320040"/>
              <a:gd name="connsiteY43" fmla="*/ 143568 h 320040"/>
              <a:gd name="connsiteX44" fmla="*/ 69202 w 320040"/>
              <a:gd name="connsiteY44" fmla="*/ 143568 h 320040"/>
              <a:gd name="connsiteX45" fmla="*/ 114731 w 320040"/>
              <a:gd name="connsiteY45" fmla="*/ 185872 h 320040"/>
              <a:gd name="connsiteX46" fmla="*/ 134852 w 320040"/>
              <a:gd name="connsiteY46" fmla="*/ 215613 h 320040"/>
              <a:gd name="connsiteX47" fmla="*/ 102820 w 320040"/>
              <a:gd name="connsiteY47" fmla="*/ 247634 h 320040"/>
              <a:gd name="connsiteX48" fmla="*/ 70816 w 320040"/>
              <a:gd name="connsiteY48" fmla="*/ 215613 h 320040"/>
              <a:gd name="connsiteX49" fmla="*/ 90575 w 320040"/>
              <a:gd name="connsiteY49" fmla="*/ 186019 h 320040"/>
              <a:gd name="connsiteX50" fmla="*/ 69202 w 320040"/>
              <a:gd name="connsiteY50" fmla="*/ 167585 h 320040"/>
              <a:gd name="connsiteX51" fmla="*/ 27569 w 320040"/>
              <a:gd name="connsiteY51" fmla="*/ 167585 h 320040"/>
              <a:gd name="connsiteX52" fmla="*/ 27179 w 320040"/>
              <a:gd name="connsiteY52" fmla="*/ 167579 h 320040"/>
              <a:gd name="connsiteX53" fmla="*/ 22977 w 320040"/>
              <a:gd name="connsiteY53" fmla="*/ 199066 h 320040"/>
              <a:gd name="connsiteX54" fmla="*/ 34804 w 320040"/>
              <a:gd name="connsiteY54" fmla="*/ 229422 h 320040"/>
              <a:gd name="connsiteX55" fmla="*/ 50417 w 320040"/>
              <a:gd name="connsiteY55" fmla="*/ 236393 h 320040"/>
              <a:gd name="connsiteX56" fmla="*/ 62412 w 320040"/>
              <a:gd name="connsiteY56" fmla="*/ 248402 h 320040"/>
              <a:gd name="connsiteX57" fmla="*/ 74573 w 320040"/>
              <a:gd name="connsiteY57" fmla="*/ 277910 h 320040"/>
              <a:gd name="connsiteX58" fmla="*/ 109583 w 320040"/>
              <a:gd name="connsiteY58" fmla="*/ 295601 h 320040"/>
              <a:gd name="connsiteX59" fmla="*/ 136633 w 320040"/>
              <a:gd name="connsiteY59" fmla="*/ 282053 h 320040"/>
              <a:gd name="connsiteX60" fmla="*/ 144926 w 320040"/>
              <a:gd name="connsiteY60" fmla="*/ 271083 h 320040"/>
              <a:gd name="connsiteX61" fmla="*/ 146791 w 320040"/>
              <a:gd name="connsiteY61" fmla="*/ 267357 h 320040"/>
              <a:gd name="connsiteX62" fmla="*/ 146874 w 320040"/>
              <a:gd name="connsiteY62" fmla="*/ 267137 h 320040"/>
              <a:gd name="connsiteX63" fmla="*/ 146874 w 320040"/>
              <a:gd name="connsiteY63" fmla="*/ 227828 h 320040"/>
              <a:gd name="connsiteX64" fmla="*/ 146874 w 320040"/>
              <a:gd name="connsiteY64" fmla="*/ 227622 h 320040"/>
              <a:gd name="connsiteX65" fmla="*/ 146874 w 320040"/>
              <a:gd name="connsiteY65" fmla="*/ 227416 h 320040"/>
              <a:gd name="connsiteX66" fmla="*/ 146874 w 320040"/>
              <a:gd name="connsiteY66" fmla="*/ 115552 h 320040"/>
              <a:gd name="connsiteX67" fmla="*/ 132514 w 320040"/>
              <a:gd name="connsiteY67" fmla="*/ 115552 h 320040"/>
              <a:gd name="connsiteX68" fmla="*/ 102820 w 320040"/>
              <a:gd name="connsiteY68" fmla="*/ 135564 h 320040"/>
              <a:gd name="connsiteX69" fmla="*/ 70816 w 320040"/>
              <a:gd name="connsiteY69" fmla="*/ 103546 h 320040"/>
              <a:gd name="connsiteX70" fmla="*/ 102820 w 320040"/>
              <a:gd name="connsiteY70" fmla="*/ 71526 h 320040"/>
              <a:gd name="connsiteX71" fmla="*/ 132514 w 320040"/>
              <a:gd name="connsiteY71" fmla="*/ 91538 h 320040"/>
              <a:gd name="connsiteX72" fmla="*/ 146874 w 320040"/>
              <a:gd name="connsiteY72" fmla="*/ 91538 h 320040"/>
              <a:gd name="connsiteX73" fmla="*/ 146874 w 320040"/>
              <a:gd name="connsiteY73" fmla="*/ 51090 h 320040"/>
              <a:gd name="connsiteX74" fmla="*/ 146874 w 320040"/>
              <a:gd name="connsiteY74" fmla="*/ 50909 h 320040"/>
              <a:gd name="connsiteX75" fmla="*/ 146819 w 320040"/>
              <a:gd name="connsiteY75" fmla="*/ 49997 h 320040"/>
              <a:gd name="connsiteX76" fmla="*/ 146485 w 320040"/>
              <a:gd name="connsiteY76" fmla="*/ 46373 h 320040"/>
              <a:gd name="connsiteX77" fmla="*/ 143924 w 320040"/>
              <a:gd name="connsiteY77" fmla="*/ 35528 h 320040"/>
              <a:gd name="connsiteX78" fmla="*/ 138414 w 320040"/>
              <a:gd name="connsiteY78" fmla="*/ 26720 h 320040"/>
              <a:gd name="connsiteX79" fmla="*/ 129286 w 320040"/>
              <a:gd name="connsiteY79" fmla="*/ 23592 h 320040"/>
              <a:gd name="connsiteX80" fmla="*/ 96002 w 320040"/>
              <a:gd name="connsiteY80" fmla="*/ 34626 h 320040"/>
              <a:gd name="connsiteX81" fmla="*/ 171086 w 320040"/>
              <a:gd name="connsiteY81" fmla="*/ 239627 h 320040"/>
              <a:gd name="connsiteX82" fmla="*/ 171086 w 320040"/>
              <a:gd name="connsiteY82" fmla="*/ 267137 h 320040"/>
              <a:gd name="connsiteX83" fmla="*/ 171169 w 320040"/>
              <a:gd name="connsiteY83" fmla="*/ 267357 h 320040"/>
              <a:gd name="connsiteX84" fmla="*/ 173034 w 320040"/>
              <a:gd name="connsiteY84" fmla="*/ 271083 h 320040"/>
              <a:gd name="connsiteX85" fmla="*/ 181327 w 320040"/>
              <a:gd name="connsiteY85" fmla="*/ 282053 h 320040"/>
              <a:gd name="connsiteX86" fmla="*/ 208377 w 320040"/>
              <a:gd name="connsiteY86" fmla="*/ 295601 h 320040"/>
              <a:gd name="connsiteX87" fmla="*/ 243387 w 320040"/>
              <a:gd name="connsiteY87" fmla="*/ 277910 h 320040"/>
              <a:gd name="connsiteX88" fmla="*/ 255548 w 320040"/>
              <a:gd name="connsiteY88" fmla="*/ 248402 h 320040"/>
              <a:gd name="connsiteX89" fmla="*/ 267543 w 320040"/>
              <a:gd name="connsiteY89" fmla="*/ 236393 h 320040"/>
              <a:gd name="connsiteX90" fmla="*/ 283156 w 320040"/>
              <a:gd name="connsiteY90" fmla="*/ 229422 h 320040"/>
              <a:gd name="connsiteX91" fmla="*/ 294983 w 320040"/>
              <a:gd name="connsiteY91" fmla="*/ 199066 h 320040"/>
              <a:gd name="connsiteX92" fmla="*/ 289389 w 320040"/>
              <a:gd name="connsiteY92" fmla="*/ 164852 h 320040"/>
              <a:gd name="connsiteX93" fmla="*/ 285215 w 320040"/>
              <a:gd name="connsiteY93" fmla="*/ 160928 h 320040"/>
              <a:gd name="connsiteX94" fmla="*/ 277423 w 320040"/>
              <a:gd name="connsiteY94" fmla="*/ 159578 h 320040"/>
              <a:gd name="connsiteX95" fmla="*/ 266820 w 320040"/>
              <a:gd name="connsiteY95" fmla="*/ 153239 h 320040"/>
              <a:gd name="connsiteX96" fmla="*/ 267404 w 320040"/>
              <a:gd name="connsiteY96" fmla="*/ 140916 h 320040"/>
              <a:gd name="connsiteX97" fmla="*/ 273276 w 320040"/>
              <a:gd name="connsiteY97" fmla="*/ 119618 h 320040"/>
              <a:gd name="connsiteX98" fmla="*/ 269686 w 320040"/>
              <a:gd name="connsiteY98" fmla="*/ 93116 h 320040"/>
              <a:gd name="connsiteX99" fmla="*/ 259473 w 320040"/>
              <a:gd name="connsiteY99" fmla="*/ 74890 h 320040"/>
              <a:gd name="connsiteX100" fmla="*/ 251625 w 320040"/>
              <a:gd name="connsiteY100" fmla="*/ 72310 h 320040"/>
              <a:gd name="connsiteX101" fmla="*/ 240799 w 320040"/>
              <a:gd name="connsiteY101" fmla="*/ 70663 h 320040"/>
              <a:gd name="connsiteX102" fmla="*/ 235817 w 320040"/>
              <a:gd name="connsiteY102" fmla="*/ 60920 h 320040"/>
              <a:gd name="connsiteX103" fmla="*/ 221958 w 320040"/>
              <a:gd name="connsiteY103" fmla="*/ 34626 h 320040"/>
              <a:gd name="connsiteX104" fmla="*/ 188674 w 320040"/>
              <a:gd name="connsiteY104" fmla="*/ 23592 h 320040"/>
              <a:gd name="connsiteX105" fmla="*/ 179546 w 320040"/>
              <a:gd name="connsiteY105" fmla="*/ 26720 h 320040"/>
              <a:gd name="connsiteX106" fmla="*/ 174036 w 320040"/>
              <a:gd name="connsiteY106" fmla="*/ 35528 h 320040"/>
              <a:gd name="connsiteX107" fmla="*/ 171475 w 320040"/>
              <a:gd name="connsiteY107" fmla="*/ 46373 h 320040"/>
              <a:gd name="connsiteX108" fmla="*/ 171142 w 320040"/>
              <a:gd name="connsiteY108" fmla="*/ 49997 h 320040"/>
              <a:gd name="connsiteX109" fmla="*/ 171086 w 320040"/>
              <a:gd name="connsiteY109" fmla="*/ 50909 h 320040"/>
              <a:gd name="connsiteX110" fmla="*/ 171086 w 320040"/>
              <a:gd name="connsiteY110" fmla="*/ 51090 h 320040"/>
              <a:gd name="connsiteX111" fmla="*/ 171086 w 320040"/>
              <a:gd name="connsiteY111" fmla="*/ 215613 h 320040"/>
              <a:gd name="connsiteX112" fmla="*/ 181299 w 320040"/>
              <a:gd name="connsiteY112" fmla="*/ 215613 h 320040"/>
              <a:gd name="connsiteX113" fmla="*/ 202923 w 320040"/>
              <a:gd name="connsiteY113" fmla="*/ 194001 h 320040"/>
              <a:gd name="connsiteX114" fmla="*/ 202923 w 320040"/>
              <a:gd name="connsiteY114" fmla="*/ 165256 h 320040"/>
              <a:gd name="connsiteX115" fmla="*/ 182886 w 320040"/>
              <a:gd name="connsiteY115" fmla="*/ 135564 h 320040"/>
              <a:gd name="connsiteX116" fmla="*/ 214917 w 320040"/>
              <a:gd name="connsiteY116" fmla="*/ 103546 h 320040"/>
              <a:gd name="connsiteX117" fmla="*/ 246949 w 320040"/>
              <a:gd name="connsiteY117" fmla="*/ 135564 h 320040"/>
              <a:gd name="connsiteX118" fmla="*/ 226940 w 320040"/>
              <a:gd name="connsiteY118" fmla="*/ 165256 h 320040"/>
              <a:gd name="connsiteX119" fmla="*/ 226940 w 320040"/>
              <a:gd name="connsiteY119" fmla="*/ 194001 h 320040"/>
              <a:gd name="connsiteX120" fmla="*/ 181299 w 320040"/>
              <a:gd name="connsiteY120" fmla="*/ 239627 h 320040"/>
              <a:gd name="connsiteX121" fmla="*/ 171086 w 320040"/>
              <a:gd name="connsiteY121" fmla="*/ 239627 h 320040"/>
              <a:gd name="connsiteX122" fmla="*/ 102820 w 320040"/>
              <a:gd name="connsiteY122" fmla="*/ 95540 h 320040"/>
              <a:gd name="connsiteX123" fmla="*/ 94833 w 320040"/>
              <a:gd name="connsiteY123" fmla="*/ 103546 h 320040"/>
              <a:gd name="connsiteX124" fmla="*/ 102820 w 320040"/>
              <a:gd name="connsiteY124" fmla="*/ 111550 h 320040"/>
              <a:gd name="connsiteX125" fmla="*/ 110835 w 320040"/>
              <a:gd name="connsiteY125" fmla="*/ 103546 h 320040"/>
              <a:gd name="connsiteX126" fmla="*/ 102820 w 320040"/>
              <a:gd name="connsiteY126" fmla="*/ 95540 h 320040"/>
              <a:gd name="connsiteX127" fmla="*/ 94833 w 320040"/>
              <a:gd name="connsiteY127" fmla="*/ 215613 h 320040"/>
              <a:gd name="connsiteX128" fmla="*/ 102820 w 320040"/>
              <a:gd name="connsiteY128" fmla="*/ 223617 h 320040"/>
              <a:gd name="connsiteX129" fmla="*/ 110835 w 320040"/>
              <a:gd name="connsiteY129" fmla="*/ 215613 h 320040"/>
              <a:gd name="connsiteX130" fmla="*/ 102820 w 320040"/>
              <a:gd name="connsiteY130" fmla="*/ 207609 h 320040"/>
              <a:gd name="connsiteX131" fmla="*/ 94833 w 320040"/>
              <a:gd name="connsiteY131" fmla="*/ 215613 h 320040"/>
              <a:gd name="connsiteX132" fmla="*/ 206902 w 320040"/>
              <a:gd name="connsiteY132" fmla="*/ 135564 h 320040"/>
              <a:gd name="connsiteX133" fmla="*/ 214917 w 320040"/>
              <a:gd name="connsiteY133" fmla="*/ 143568 h 320040"/>
              <a:gd name="connsiteX134" fmla="*/ 222932 w 320040"/>
              <a:gd name="connsiteY134" fmla="*/ 135564 h 320040"/>
              <a:gd name="connsiteX135" fmla="*/ 214917 w 320040"/>
              <a:gd name="connsiteY135" fmla="*/ 127560 h 320040"/>
              <a:gd name="connsiteX136" fmla="*/ 206902 w 320040"/>
              <a:gd name="connsiteY136" fmla="*/ 135564 h 32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320040" h="320040">
                <a:moveTo>
                  <a:pt x="81252" y="15674"/>
                </a:moveTo>
                <a:cubicBezTo>
                  <a:pt x="94554" y="5311"/>
                  <a:pt x="111976" y="-425"/>
                  <a:pt x="129286" y="-425"/>
                </a:cubicBezTo>
                <a:cubicBezTo>
                  <a:pt x="139639" y="-425"/>
                  <a:pt x="148043" y="3132"/>
                  <a:pt x="154388" y="8778"/>
                </a:cubicBezTo>
                <a:cubicBezTo>
                  <a:pt x="156086" y="10306"/>
                  <a:pt x="157616" y="11948"/>
                  <a:pt x="158980" y="13654"/>
                </a:cubicBezTo>
                <a:cubicBezTo>
                  <a:pt x="160344" y="11948"/>
                  <a:pt x="161874" y="10306"/>
                  <a:pt x="163572" y="8778"/>
                </a:cubicBezTo>
                <a:cubicBezTo>
                  <a:pt x="169917" y="3132"/>
                  <a:pt x="178321" y="-425"/>
                  <a:pt x="188674" y="-425"/>
                </a:cubicBezTo>
                <a:cubicBezTo>
                  <a:pt x="205984" y="-425"/>
                  <a:pt x="223406" y="5311"/>
                  <a:pt x="236708" y="15674"/>
                </a:cubicBezTo>
                <a:cubicBezTo>
                  <a:pt x="247089" y="23739"/>
                  <a:pt x="255187" y="34855"/>
                  <a:pt x="258387" y="48302"/>
                </a:cubicBezTo>
                <a:cubicBezTo>
                  <a:pt x="265122" y="49412"/>
                  <a:pt x="271078" y="52841"/>
                  <a:pt x="275920" y="57380"/>
                </a:cubicBezTo>
                <a:cubicBezTo>
                  <a:pt x="283629" y="64602"/>
                  <a:pt x="289083" y="75035"/>
                  <a:pt x="292534" y="85774"/>
                </a:cubicBezTo>
                <a:cubicBezTo>
                  <a:pt x="296041" y="96675"/>
                  <a:pt x="297794" y="108931"/>
                  <a:pt x="297265" y="120695"/>
                </a:cubicBezTo>
                <a:cubicBezTo>
                  <a:pt x="296987" y="126717"/>
                  <a:pt x="296124" y="132856"/>
                  <a:pt x="294427" y="138734"/>
                </a:cubicBezTo>
                <a:cubicBezTo>
                  <a:pt x="294788" y="138884"/>
                  <a:pt x="295122" y="139043"/>
                  <a:pt x="295484" y="139207"/>
                </a:cubicBezTo>
                <a:cubicBezTo>
                  <a:pt x="301412" y="142004"/>
                  <a:pt x="306198" y="146379"/>
                  <a:pt x="309788" y="152184"/>
                </a:cubicBezTo>
                <a:cubicBezTo>
                  <a:pt x="316607" y="163146"/>
                  <a:pt x="319000" y="178942"/>
                  <a:pt x="319000" y="199066"/>
                </a:cubicBezTo>
                <a:cubicBezTo>
                  <a:pt x="319000" y="222192"/>
                  <a:pt x="310150" y="237896"/>
                  <a:pt x="298796" y="247648"/>
                </a:cubicBezTo>
                <a:cubicBezTo>
                  <a:pt x="292200" y="253305"/>
                  <a:pt x="284909" y="256815"/>
                  <a:pt x="278452" y="258688"/>
                </a:cubicBezTo>
                <a:cubicBezTo>
                  <a:pt x="276226" y="269778"/>
                  <a:pt x="270632" y="282273"/>
                  <a:pt x="262144" y="292904"/>
                </a:cubicBezTo>
                <a:cubicBezTo>
                  <a:pt x="250567" y="307381"/>
                  <a:pt x="232589" y="319615"/>
                  <a:pt x="208377" y="319615"/>
                </a:cubicBezTo>
                <a:cubicBezTo>
                  <a:pt x="189008" y="319615"/>
                  <a:pt x="173758" y="308901"/>
                  <a:pt x="163962" y="298626"/>
                </a:cubicBezTo>
                <a:cubicBezTo>
                  <a:pt x="162153" y="296748"/>
                  <a:pt x="160511" y="294833"/>
                  <a:pt x="158980" y="292929"/>
                </a:cubicBezTo>
                <a:cubicBezTo>
                  <a:pt x="157449" y="294833"/>
                  <a:pt x="155807" y="296748"/>
                  <a:pt x="153998" y="298626"/>
                </a:cubicBezTo>
                <a:cubicBezTo>
                  <a:pt x="144202" y="308901"/>
                  <a:pt x="128952" y="319615"/>
                  <a:pt x="109583" y="319615"/>
                </a:cubicBezTo>
                <a:cubicBezTo>
                  <a:pt x="85371" y="319615"/>
                  <a:pt x="67393" y="307381"/>
                  <a:pt x="55816" y="292904"/>
                </a:cubicBezTo>
                <a:cubicBezTo>
                  <a:pt x="47328" y="282273"/>
                  <a:pt x="41734" y="269778"/>
                  <a:pt x="39508" y="258688"/>
                </a:cubicBezTo>
                <a:cubicBezTo>
                  <a:pt x="33051" y="256815"/>
                  <a:pt x="25760" y="253305"/>
                  <a:pt x="19164" y="247648"/>
                </a:cubicBezTo>
                <a:cubicBezTo>
                  <a:pt x="7810" y="237896"/>
                  <a:pt x="-1040" y="222192"/>
                  <a:pt x="-1040" y="199066"/>
                </a:cubicBezTo>
                <a:cubicBezTo>
                  <a:pt x="-1040" y="178942"/>
                  <a:pt x="1353" y="163146"/>
                  <a:pt x="8172" y="152184"/>
                </a:cubicBezTo>
                <a:cubicBezTo>
                  <a:pt x="11762" y="146379"/>
                  <a:pt x="16548" y="142004"/>
                  <a:pt x="22476" y="139207"/>
                </a:cubicBezTo>
                <a:cubicBezTo>
                  <a:pt x="22838" y="139043"/>
                  <a:pt x="23172" y="138884"/>
                  <a:pt x="23533" y="138734"/>
                </a:cubicBezTo>
                <a:cubicBezTo>
                  <a:pt x="21836" y="132856"/>
                  <a:pt x="20973" y="126717"/>
                  <a:pt x="20695" y="120695"/>
                </a:cubicBezTo>
                <a:cubicBezTo>
                  <a:pt x="20166" y="108931"/>
                  <a:pt x="21919" y="96675"/>
                  <a:pt x="25426" y="85774"/>
                </a:cubicBezTo>
                <a:cubicBezTo>
                  <a:pt x="28877" y="75035"/>
                  <a:pt x="34331" y="64602"/>
                  <a:pt x="42040" y="57380"/>
                </a:cubicBezTo>
                <a:cubicBezTo>
                  <a:pt x="46882" y="52841"/>
                  <a:pt x="52866" y="49412"/>
                  <a:pt x="59573" y="48302"/>
                </a:cubicBezTo>
                <a:cubicBezTo>
                  <a:pt x="62773" y="34855"/>
                  <a:pt x="70872" y="23739"/>
                  <a:pt x="81252" y="15674"/>
                </a:cubicBezTo>
                <a:close/>
                <a:moveTo>
                  <a:pt x="96002" y="34626"/>
                </a:moveTo>
                <a:cubicBezTo>
                  <a:pt x="87263" y="41428"/>
                  <a:pt x="82143" y="50486"/>
                  <a:pt x="82143" y="60920"/>
                </a:cubicBezTo>
                <a:cubicBezTo>
                  <a:pt x="82143" y="64780"/>
                  <a:pt x="80278" y="68406"/>
                  <a:pt x="77161" y="70663"/>
                </a:cubicBezTo>
                <a:cubicBezTo>
                  <a:pt x="74016" y="72917"/>
                  <a:pt x="69981" y="73532"/>
                  <a:pt x="66335" y="72310"/>
                </a:cubicBezTo>
                <a:cubicBezTo>
                  <a:pt x="64137" y="71576"/>
                  <a:pt x="61827" y="71754"/>
                  <a:pt x="58487" y="74890"/>
                </a:cubicBezTo>
                <a:cubicBezTo>
                  <a:pt x="54786" y="78363"/>
                  <a:pt x="51001" y="84658"/>
                  <a:pt x="48302" y="93116"/>
                </a:cubicBezTo>
                <a:cubicBezTo>
                  <a:pt x="45630" y="101409"/>
                  <a:pt x="44294" y="110818"/>
                  <a:pt x="44684" y="119618"/>
                </a:cubicBezTo>
                <a:cubicBezTo>
                  <a:pt x="45101" y="128529"/>
                  <a:pt x="47216" y="135909"/>
                  <a:pt x="50556" y="140916"/>
                </a:cubicBezTo>
                <a:cubicBezTo>
                  <a:pt x="51113" y="141753"/>
                  <a:pt x="51558" y="142647"/>
                  <a:pt x="51864" y="143568"/>
                </a:cubicBezTo>
                <a:lnTo>
                  <a:pt x="69202" y="143568"/>
                </a:lnTo>
                <a:cubicBezTo>
                  <a:pt x="93274" y="143568"/>
                  <a:pt x="113006" y="162225"/>
                  <a:pt x="114731" y="185872"/>
                </a:cubicBezTo>
                <a:cubicBezTo>
                  <a:pt x="126531" y="190592"/>
                  <a:pt x="134852" y="202130"/>
                  <a:pt x="134852" y="215613"/>
                </a:cubicBezTo>
                <a:cubicBezTo>
                  <a:pt x="134852" y="233299"/>
                  <a:pt x="120520" y="247634"/>
                  <a:pt x="102820" y="247634"/>
                </a:cubicBezTo>
                <a:cubicBezTo>
                  <a:pt x="85148" y="247634"/>
                  <a:pt x="70816" y="233299"/>
                  <a:pt x="70816" y="215613"/>
                </a:cubicBezTo>
                <a:cubicBezTo>
                  <a:pt x="70816" y="202266"/>
                  <a:pt x="78970" y="190825"/>
                  <a:pt x="90575" y="186019"/>
                </a:cubicBezTo>
                <a:cubicBezTo>
                  <a:pt x="89044" y="175589"/>
                  <a:pt x="80055" y="167585"/>
                  <a:pt x="69202" y="167585"/>
                </a:cubicBezTo>
                <a:lnTo>
                  <a:pt x="27569" y="167585"/>
                </a:lnTo>
                <a:cubicBezTo>
                  <a:pt x="27430" y="167585"/>
                  <a:pt x="27291" y="167582"/>
                  <a:pt x="27179" y="167579"/>
                </a:cubicBezTo>
                <a:cubicBezTo>
                  <a:pt x="24786" y="173151"/>
                  <a:pt x="22977" y="182777"/>
                  <a:pt x="22977" y="199066"/>
                </a:cubicBezTo>
                <a:cubicBezTo>
                  <a:pt x="22977" y="215410"/>
                  <a:pt x="28932" y="224374"/>
                  <a:pt x="34804" y="229422"/>
                </a:cubicBezTo>
                <a:cubicBezTo>
                  <a:pt x="41261" y="234960"/>
                  <a:pt x="48357" y="236393"/>
                  <a:pt x="50417" y="236393"/>
                </a:cubicBezTo>
                <a:cubicBezTo>
                  <a:pt x="57040" y="236393"/>
                  <a:pt x="62412" y="241770"/>
                  <a:pt x="62412" y="248402"/>
                </a:cubicBezTo>
                <a:cubicBezTo>
                  <a:pt x="62412" y="255112"/>
                  <a:pt x="66141" y="267337"/>
                  <a:pt x="74573" y="277910"/>
                </a:cubicBezTo>
                <a:cubicBezTo>
                  <a:pt x="82727" y="288101"/>
                  <a:pt x="94332" y="295601"/>
                  <a:pt x="109583" y="295601"/>
                </a:cubicBezTo>
                <a:cubicBezTo>
                  <a:pt x="119768" y="295601"/>
                  <a:pt x="129175" y="289871"/>
                  <a:pt x="136633" y="282053"/>
                </a:cubicBezTo>
                <a:cubicBezTo>
                  <a:pt x="140251" y="278246"/>
                  <a:pt x="143089" y="274292"/>
                  <a:pt x="144926" y="271083"/>
                </a:cubicBezTo>
                <a:cubicBezTo>
                  <a:pt x="145845" y="269477"/>
                  <a:pt x="146457" y="268200"/>
                  <a:pt x="146791" y="267357"/>
                </a:cubicBezTo>
                <a:lnTo>
                  <a:pt x="146874" y="267137"/>
                </a:lnTo>
                <a:lnTo>
                  <a:pt x="146874" y="227828"/>
                </a:lnTo>
                <a:cubicBezTo>
                  <a:pt x="146874" y="227758"/>
                  <a:pt x="146874" y="227688"/>
                  <a:pt x="146874" y="227622"/>
                </a:cubicBezTo>
                <a:cubicBezTo>
                  <a:pt x="146874" y="227552"/>
                  <a:pt x="146874" y="227485"/>
                  <a:pt x="146874" y="227416"/>
                </a:cubicBezTo>
                <a:lnTo>
                  <a:pt x="146874" y="115552"/>
                </a:lnTo>
                <a:lnTo>
                  <a:pt x="132514" y="115552"/>
                </a:lnTo>
                <a:cubicBezTo>
                  <a:pt x="127783" y="127288"/>
                  <a:pt x="116262" y="135564"/>
                  <a:pt x="102820" y="135564"/>
                </a:cubicBezTo>
                <a:cubicBezTo>
                  <a:pt x="85148" y="135564"/>
                  <a:pt x="70816" y="121229"/>
                  <a:pt x="70816" y="103546"/>
                </a:cubicBezTo>
                <a:cubicBezTo>
                  <a:pt x="70816" y="85861"/>
                  <a:pt x="85148" y="71526"/>
                  <a:pt x="102820" y="71526"/>
                </a:cubicBezTo>
                <a:cubicBezTo>
                  <a:pt x="116262" y="71526"/>
                  <a:pt x="127783" y="79802"/>
                  <a:pt x="132514" y="91538"/>
                </a:cubicBezTo>
                <a:lnTo>
                  <a:pt x="146874" y="91538"/>
                </a:lnTo>
                <a:lnTo>
                  <a:pt x="146874" y="51090"/>
                </a:lnTo>
                <a:lnTo>
                  <a:pt x="146874" y="50909"/>
                </a:lnTo>
                <a:cubicBezTo>
                  <a:pt x="146846" y="50726"/>
                  <a:pt x="146846" y="50417"/>
                  <a:pt x="146819" y="49997"/>
                </a:cubicBezTo>
                <a:cubicBezTo>
                  <a:pt x="146791" y="49159"/>
                  <a:pt x="146679" y="47901"/>
                  <a:pt x="146485" y="46373"/>
                </a:cubicBezTo>
                <a:cubicBezTo>
                  <a:pt x="146095" y="43254"/>
                  <a:pt x="145343" y="39307"/>
                  <a:pt x="143924" y="35528"/>
                </a:cubicBezTo>
                <a:cubicBezTo>
                  <a:pt x="142505" y="31704"/>
                  <a:pt x="140640" y="28693"/>
                  <a:pt x="138414" y="26720"/>
                </a:cubicBezTo>
                <a:cubicBezTo>
                  <a:pt x="136438" y="24967"/>
                  <a:pt x="133739" y="23592"/>
                  <a:pt x="129286" y="23592"/>
                </a:cubicBezTo>
                <a:cubicBezTo>
                  <a:pt x="117041" y="23592"/>
                  <a:pt x="104879" y="27722"/>
                  <a:pt x="96002" y="34626"/>
                </a:cubicBezTo>
                <a:close/>
                <a:moveTo>
                  <a:pt x="171086" y="239627"/>
                </a:moveTo>
                <a:lnTo>
                  <a:pt x="171086" y="267137"/>
                </a:lnTo>
                <a:lnTo>
                  <a:pt x="171169" y="267357"/>
                </a:lnTo>
                <a:cubicBezTo>
                  <a:pt x="171503" y="268200"/>
                  <a:pt x="172115" y="269477"/>
                  <a:pt x="173034" y="271083"/>
                </a:cubicBezTo>
                <a:cubicBezTo>
                  <a:pt x="174871" y="274292"/>
                  <a:pt x="177709" y="278246"/>
                  <a:pt x="181327" y="282053"/>
                </a:cubicBezTo>
                <a:cubicBezTo>
                  <a:pt x="188785" y="289871"/>
                  <a:pt x="198192" y="295601"/>
                  <a:pt x="208377" y="295601"/>
                </a:cubicBezTo>
                <a:cubicBezTo>
                  <a:pt x="223628" y="295601"/>
                  <a:pt x="235233" y="288101"/>
                  <a:pt x="243387" y="277910"/>
                </a:cubicBezTo>
                <a:cubicBezTo>
                  <a:pt x="251819" y="267337"/>
                  <a:pt x="255548" y="255112"/>
                  <a:pt x="255548" y="248402"/>
                </a:cubicBezTo>
                <a:cubicBezTo>
                  <a:pt x="255548" y="241770"/>
                  <a:pt x="260920" y="236393"/>
                  <a:pt x="267543" y="236393"/>
                </a:cubicBezTo>
                <a:cubicBezTo>
                  <a:pt x="269603" y="236393"/>
                  <a:pt x="276699" y="234960"/>
                  <a:pt x="283156" y="229422"/>
                </a:cubicBezTo>
                <a:cubicBezTo>
                  <a:pt x="289028" y="224374"/>
                  <a:pt x="294983" y="215410"/>
                  <a:pt x="294983" y="199066"/>
                </a:cubicBezTo>
                <a:cubicBezTo>
                  <a:pt x="294983" y="179719"/>
                  <a:pt x="292451" y="169770"/>
                  <a:pt x="289389" y="164852"/>
                </a:cubicBezTo>
                <a:cubicBezTo>
                  <a:pt x="288081" y="162718"/>
                  <a:pt x="286690" y="161618"/>
                  <a:pt x="285215" y="160928"/>
                </a:cubicBezTo>
                <a:cubicBezTo>
                  <a:pt x="283601" y="160160"/>
                  <a:pt x="281180" y="159578"/>
                  <a:pt x="277423" y="159578"/>
                </a:cubicBezTo>
                <a:cubicBezTo>
                  <a:pt x="272970" y="159578"/>
                  <a:pt x="268907" y="157140"/>
                  <a:pt x="266820" y="153239"/>
                </a:cubicBezTo>
                <a:cubicBezTo>
                  <a:pt x="264732" y="149337"/>
                  <a:pt x="264955" y="144600"/>
                  <a:pt x="267404" y="140916"/>
                </a:cubicBezTo>
                <a:cubicBezTo>
                  <a:pt x="270744" y="135909"/>
                  <a:pt x="272859" y="128529"/>
                  <a:pt x="273276" y="119618"/>
                </a:cubicBezTo>
                <a:cubicBezTo>
                  <a:pt x="273666" y="110818"/>
                  <a:pt x="272330" y="101409"/>
                  <a:pt x="269686" y="93116"/>
                </a:cubicBezTo>
                <a:cubicBezTo>
                  <a:pt x="266959" y="84658"/>
                  <a:pt x="263202" y="78363"/>
                  <a:pt x="259473" y="74890"/>
                </a:cubicBezTo>
                <a:cubicBezTo>
                  <a:pt x="256133" y="71754"/>
                  <a:pt x="253823" y="71576"/>
                  <a:pt x="251625" y="72310"/>
                </a:cubicBezTo>
                <a:cubicBezTo>
                  <a:pt x="247979" y="73532"/>
                  <a:pt x="243944" y="72917"/>
                  <a:pt x="240799" y="70663"/>
                </a:cubicBezTo>
                <a:cubicBezTo>
                  <a:pt x="237682" y="68406"/>
                  <a:pt x="235817" y="64780"/>
                  <a:pt x="235817" y="60920"/>
                </a:cubicBezTo>
                <a:cubicBezTo>
                  <a:pt x="235817" y="50486"/>
                  <a:pt x="230697" y="41428"/>
                  <a:pt x="221958" y="34626"/>
                </a:cubicBezTo>
                <a:cubicBezTo>
                  <a:pt x="213081" y="27722"/>
                  <a:pt x="200947" y="23592"/>
                  <a:pt x="188674" y="23592"/>
                </a:cubicBezTo>
                <a:cubicBezTo>
                  <a:pt x="184221" y="23592"/>
                  <a:pt x="181522" y="24967"/>
                  <a:pt x="179546" y="26720"/>
                </a:cubicBezTo>
                <a:cubicBezTo>
                  <a:pt x="177320" y="28693"/>
                  <a:pt x="175455" y="31704"/>
                  <a:pt x="174036" y="35528"/>
                </a:cubicBezTo>
                <a:cubicBezTo>
                  <a:pt x="172617" y="39307"/>
                  <a:pt x="171865" y="43254"/>
                  <a:pt x="171475" y="46373"/>
                </a:cubicBezTo>
                <a:cubicBezTo>
                  <a:pt x="171281" y="47901"/>
                  <a:pt x="171169" y="49159"/>
                  <a:pt x="171142" y="49997"/>
                </a:cubicBezTo>
                <a:cubicBezTo>
                  <a:pt x="171114" y="50417"/>
                  <a:pt x="171114" y="50726"/>
                  <a:pt x="171086" y="50909"/>
                </a:cubicBezTo>
                <a:lnTo>
                  <a:pt x="171086" y="51090"/>
                </a:lnTo>
                <a:lnTo>
                  <a:pt x="171086" y="215613"/>
                </a:lnTo>
                <a:lnTo>
                  <a:pt x="181299" y="215613"/>
                </a:lnTo>
                <a:cubicBezTo>
                  <a:pt x="193238" y="215613"/>
                  <a:pt x="202923" y="205937"/>
                  <a:pt x="202923" y="194001"/>
                </a:cubicBezTo>
                <a:lnTo>
                  <a:pt x="202923" y="165256"/>
                </a:lnTo>
                <a:cubicBezTo>
                  <a:pt x="191179" y="160508"/>
                  <a:pt x="182886" y="149000"/>
                  <a:pt x="182886" y="135564"/>
                </a:cubicBezTo>
                <a:cubicBezTo>
                  <a:pt x="182886" y="117881"/>
                  <a:pt x="197246" y="103546"/>
                  <a:pt x="214917" y="103546"/>
                </a:cubicBezTo>
                <a:cubicBezTo>
                  <a:pt x="232617" y="103546"/>
                  <a:pt x="246949" y="117881"/>
                  <a:pt x="246949" y="135564"/>
                </a:cubicBezTo>
                <a:cubicBezTo>
                  <a:pt x="246949" y="149000"/>
                  <a:pt x="238656" y="160508"/>
                  <a:pt x="226940" y="165256"/>
                </a:cubicBezTo>
                <a:lnTo>
                  <a:pt x="226940" y="194001"/>
                </a:lnTo>
                <a:cubicBezTo>
                  <a:pt x="226940" y="219200"/>
                  <a:pt x="206485" y="239627"/>
                  <a:pt x="181299" y="239627"/>
                </a:cubicBezTo>
                <a:lnTo>
                  <a:pt x="171086" y="239627"/>
                </a:lnTo>
                <a:close/>
                <a:moveTo>
                  <a:pt x="102820" y="95540"/>
                </a:moveTo>
                <a:cubicBezTo>
                  <a:pt x="98423" y="95540"/>
                  <a:pt x="94833" y="99124"/>
                  <a:pt x="94833" y="103546"/>
                </a:cubicBezTo>
                <a:cubicBezTo>
                  <a:pt x="94833" y="107966"/>
                  <a:pt x="98423" y="111550"/>
                  <a:pt x="102820" y="111550"/>
                </a:cubicBezTo>
                <a:cubicBezTo>
                  <a:pt x="107245" y="111550"/>
                  <a:pt x="110835" y="107966"/>
                  <a:pt x="110835" y="103546"/>
                </a:cubicBezTo>
                <a:cubicBezTo>
                  <a:pt x="110835" y="99124"/>
                  <a:pt x="107245" y="95540"/>
                  <a:pt x="102820" y="95540"/>
                </a:cubicBezTo>
                <a:close/>
                <a:moveTo>
                  <a:pt x="94833" y="215613"/>
                </a:moveTo>
                <a:cubicBezTo>
                  <a:pt x="94833" y="220035"/>
                  <a:pt x="98423" y="223617"/>
                  <a:pt x="102820" y="223617"/>
                </a:cubicBezTo>
                <a:cubicBezTo>
                  <a:pt x="107245" y="223617"/>
                  <a:pt x="110835" y="220035"/>
                  <a:pt x="110835" y="215613"/>
                </a:cubicBezTo>
                <a:cubicBezTo>
                  <a:pt x="110835" y="211194"/>
                  <a:pt x="107245" y="207609"/>
                  <a:pt x="102820" y="207609"/>
                </a:cubicBezTo>
                <a:cubicBezTo>
                  <a:pt x="98423" y="207609"/>
                  <a:pt x="94833" y="211194"/>
                  <a:pt x="94833" y="215613"/>
                </a:cubicBezTo>
                <a:close/>
                <a:moveTo>
                  <a:pt x="206902" y="135564"/>
                </a:moveTo>
                <a:cubicBezTo>
                  <a:pt x="206902" y="139986"/>
                  <a:pt x="210493" y="143568"/>
                  <a:pt x="214917" y="143568"/>
                </a:cubicBezTo>
                <a:cubicBezTo>
                  <a:pt x="219342" y="143568"/>
                  <a:pt x="222932" y="139986"/>
                  <a:pt x="222932" y="135564"/>
                </a:cubicBezTo>
                <a:cubicBezTo>
                  <a:pt x="222932" y="131145"/>
                  <a:pt x="219342" y="127560"/>
                  <a:pt x="214917" y="127560"/>
                </a:cubicBezTo>
                <a:cubicBezTo>
                  <a:pt x="210493" y="127560"/>
                  <a:pt x="206902" y="131145"/>
                  <a:pt x="206902" y="135564"/>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64" name="Oval 63">
            <a:extLst>
              <a:ext uri="{FF2B5EF4-FFF2-40B4-BE49-F238E27FC236}">
                <a16:creationId xmlns:a16="http://schemas.microsoft.com/office/drawing/2014/main" id="{9917766C-F6E2-149B-8CC0-BBAC759C5FE2}"/>
              </a:ext>
              <a:ext uri="{C183D7F6-B498-43B3-948B-1728B52AA6E4}">
                <adec:decorative xmlns:adec="http://schemas.microsoft.com/office/drawing/2017/decorative" val="1"/>
              </a:ext>
            </a:extLst>
          </p:cNvPr>
          <p:cNvSpPr/>
          <p:nvPr/>
        </p:nvSpPr>
        <p:spPr bwMode="auto">
          <a:xfrm>
            <a:off x="9362698" y="3051533"/>
            <a:ext cx="579804" cy="579804"/>
          </a:xfrm>
          <a:prstGeom prst="ellipse">
            <a:avLst/>
          </a:prstGeom>
          <a:solidFill>
            <a:srgbClr val="FFFFFF"/>
          </a:solidFill>
          <a:ln w="12700" cap="flat" cmpd="sng" algn="ctr">
            <a:noFill/>
            <a:prstDash val="solid"/>
            <a:miter lim="800000"/>
            <a:headEnd type="none" w="med" len="med"/>
            <a:tailEnd type="none" w="med" len="med"/>
          </a:ln>
          <a:effectLst>
            <a:outerShdw blurRad="127000" sx="102000" sy="102000" algn="ctr" rotWithShape="0">
              <a:prstClr val="black">
                <a:alpha val="8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Semibold"/>
              <a:ea typeface="+mn-ea"/>
              <a:cs typeface="Segoe UI" pitchFamily="34" charset="0"/>
            </a:endParaRPr>
          </a:p>
        </p:txBody>
      </p:sp>
      <p:sp>
        <p:nvSpPr>
          <p:cNvPr id="29" name="Freeform: Shape 28">
            <a:extLst>
              <a:ext uri="{FF2B5EF4-FFF2-40B4-BE49-F238E27FC236}">
                <a16:creationId xmlns:a16="http://schemas.microsoft.com/office/drawing/2014/main" id="{820999C3-A812-8A15-0E2F-2D2E12F88EBC}"/>
              </a:ext>
              <a:ext uri="{C183D7F6-B498-43B3-948B-1728B52AA6E4}">
                <adec:decorative xmlns:adec="http://schemas.microsoft.com/office/drawing/2017/decorative" val="1"/>
              </a:ext>
            </a:extLst>
          </p:cNvPr>
          <p:cNvSpPr/>
          <p:nvPr/>
        </p:nvSpPr>
        <p:spPr>
          <a:xfrm>
            <a:off x="9547563" y="3300209"/>
            <a:ext cx="210074" cy="82453"/>
          </a:xfrm>
          <a:custGeom>
            <a:avLst/>
            <a:gdLst>
              <a:gd name="connsiteX0" fmla="*/ 61019 w 285669"/>
              <a:gd name="connsiteY0" fmla="*/ 3802 h 112124"/>
              <a:gd name="connsiteX1" fmla="*/ 62446 w 285669"/>
              <a:gd name="connsiteY1" fmla="*/ 25366 h 112124"/>
              <a:gd name="connsiteX2" fmla="*/ 48973 w 285669"/>
              <a:gd name="connsiteY2" fmla="*/ 40776 h 112124"/>
              <a:gd name="connsiteX3" fmla="*/ 107308 w 285669"/>
              <a:gd name="connsiteY3" fmla="*/ 40776 h 112124"/>
              <a:gd name="connsiteX4" fmla="*/ 122594 w 285669"/>
              <a:gd name="connsiteY4" fmla="*/ 56063 h 112124"/>
              <a:gd name="connsiteX5" fmla="*/ 107308 w 285669"/>
              <a:gd name="connsiteY5" fmla="*/ 71349 h 112124"/>
              <a:gd name="connsiteX6" fmla="*/ 48973 w 285669"/>
              <a:gd name="connsiteY6" fmla="*/ 71349 h 112124"/>
              <a:gd name="connsiteX7" fmla="*/ 62446 w 285669"/>
              <a:gd name="connsiteY7" fmla="*/ 86759 h 112124"/>
              <a:gd name="connsiteX8" fmla="*/ 60467 w 285669"/>
              <a:gd name="connsiteY8" fmla="*/ 108287 h 112124"/>
              <a:gd name="connsiteX9" fmla="*/ 39454 w 285669"/>
              <a:gd name="connsiteY9" fmla="*/ 106897 h 112124"/>
              <a:gd name="connsiteX10" fmla="*/ 3785 w 285669"/>
              <a:gd name="connsiteY10" fmla="*/ 66132 h 112124"/>
              <a:gd name="connsiteX11" fmla="*/ 3785 w 285669"/>
              <a:gd name="connsiteY11" fmla="*/ 45994 h 112124"/>
              <a:gd name="connsiteX12" fmla="*/ 39454 w 285669"/>
              <a:gd name="connsiteY12" fmla="*/ 5228 h 112124"/>
              <a:gd name="connsiteX13" fmla="*/ 61019 w 285669"/>
              <a:gd name="connsiteY13" fmla="*/ 3802 h 112124"/>
              <a:gd name="connsiteX14" fmla="*/ 223182 w 285669"/>
              <a:gd name="connsiteY14" fmla="*/ 25366 h 112124"/>
              <a:gd name="connsiteX15" fmla="*/ 224629 w 285669"/>
              <a:gd name="connsiteY15" fmla="*/ 3781 h 112124"/>
              <a:gd name="connsiteX16" fmla="*/ 246215 w 285669"/>
              <a:gd name="connsiteY16" fmla="*/ 5228 h 112124"/>
              <a:gd name="connsiteX17" fmla="*/ 281884 w 285669"/>
              <a:gd name="connsiteY17" fmla="*/ 45994 h 112124"/>
              <a:gd name="connsiteX18" fmla="*/ 281884 w 285669"/>
              <a:gd name="connsiteY18" fmla="*/ 66132 h 112124"/>
              <a:gd name="connsiteX19" fmla="*/ 246215 w 285669"/>
              <a:gd name="connsiteY19" fmla="*/ 106897 h 112124"/>
              <a:gd name="connsiteX20" fmla="*/ 224629 w 285669"/>
              <a:gd name="connsiteY20" fmla="*/ 108344 h 112124"/>
              <a:gd name="connsiteX21" fmla="*/ 223182 w 285669"/>
              <a:gd name="connsiteY21" fmla="*/ 86759 h 112124"/>
              <a:gd name="connsiteX22" fmla="*/ 236676 w 285669"/>
              <a:gd name="connsiteY22" fmla="*/ 71349 h 112124"/>
              <a:gd name="connsiteX23" fmla="*/ 178341 w 285669"/>
              <a:gd name="connsiteY23" fmla="*/ 71349 h 112124"/>
              <a:gd name="connsiteX24" fmla="*/ 163054 w 285669"/>
              <a:gd name="connsiteY24" fmla="*/ 56063 h 112124"/>
              <a:gd name="connsiteX25" fmla="*/ 178341 w 285669"/>
              <a:gd name="connsiteY25" fmla="*/ 40776 h 112124"/>
              <a:gd name="connsiteX26" fmla="*/ 236676 w 285669"/>
              <a:gd name="connsiteY26" fmla="*/ 40776 h 112124"/>
              <a:gd name="connsiteX27" fmla="*/ 223182 w 285669"/>
              <a:gd name="connsiteY27" fmla="*/ 25366 h 11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5669" h="112124">
                <a:moveTo>
                  <a:pt x="61019" y="3802"/>
                </a:moveTo>
                <a:cubicBezTo>
                  <a:pt x="67365" y="9364"/>
                  <a:pt x="68004" y="19017"/>
                  <a:pt x="62446" y="25366"/>
                </a:cubicBezTo>
                <a:lnTo>
                  <a:pt x="48973" y="40776"/>
                </a:lnTo>
                <a:lnTo>
                  <a:pt x="107308" y="40776"/>
                </a:lnTo>
                <a:cubicBezTo>
                  <a:pt x="115750" y="40776"/>
                  <a:pt x="122594" y="47620"/>
                  <a:pt x="122594" y="56063"/>
                </a:cubicBezTo>
                <a:cubicBezTo>
                  <a:pt x="122594" y="64505"/>
                  <a:pt x="115750" y="71349"/>
                  <a:pt x="107308" y="71349"/>
                </a:cubicBezTo>
                <a:lnTo>
                  <a:pt x="48973" y="71349"/>
                </a:lnTo>
                <a:lnTo>
                  <a:pt x="62446" y="86759"/>
                </a:lnTo>
                <a:cubicBezTo>
                  <a:pt x="67844" y="93250"/>
                  <a:pt x="66958" y="102887"/>
                  <a:pt x="60467" y="108287"/>
                </a:cubicBezTo>
                <a:cubicBezTo>
                  <a:pt x="54209" y="113490"/>
                  <a:pt x="44971" y="112879"/>
                  <a:pt x="39454" y="106897"/>
                </a:cubicBezTo>
                <a:lnTo>
                  <a:pt x="3785" y="66132"/>
                </a:lnTo>
                <a:cubicBezTo>
                  <a:pt x="-1262" y="60367"/>
                  <a:pt x="-1262" y="51758"/>
                  <a:pt x="3785" y="45994"/>
                </a:cubicBezTo>
                <a:lnTo>
                  <a:pt x="39454" y="5228"/>
                </a:lnTo>
                <a:cubicBezTo>
                  <a:pt x="45016" y="-1118"/>
                  <a:pt x="54669" y="-1756"/>
                  <a:pt x="61019" y="3802"/>
                </a:cubicBezTo>
                <a:close/>
                <a:moveTo>
                  <a:pt x="223182" y="25366"/>
                </a:moveTo>
                <a:cubicBezTo>
                  <a:pt x="217622" y="19007"/>
                  <a:pt x="218270" y="9342"/>
                  <a:pt x="224629" y="3781"/>
                </a:cubicBezTo>
                <a:cubicBezTo>
                  <a:pt x="230989" y="-1780"/>
                  <a:pt x="240654" y="-1132"/>
                  <a:pt x="246215" y="5228"/>
                </a:cubicBezTo>
                <a:lnTo>
                  <a:pt x="281884" y="45994"/>
                </a:lnTo>
                <a:cubicBezTo>
                  <a:pt x="286931" y="51758"/>
                  <a:pt x="286931" y="60367"/>
                  <a:pt x="281884" y="66132"/>
                </a:cubicBezTo>
                <a:lnTo>
                  <a:pt x="246215" y="106897"/>
                </a:lnTo>
                <a:cubicBezTo>
                  <a:pt x="240654" y="113256"/>
                  <a:pt x="230989" y="113904"/>
                  <a:pt x="224629" y="108344"/>
                </a:cubicBezTo>
                <a:cubicBezTo>
                  <a:pt x="218270" y="102783"/>
                  <a:pt x="217622" y="93118"/>
                  <a:pt x="223182" y="86759"/>
                </a:cubicBezTo>
                <a:lnTo>
                  <a:pt x="236676" y="71349"/>
                </a:lnTo>
                <a:lnTo>
                  <a:pt x="178341" y="71349"/>
                </a:lnTo>
                <a:cubicBezTo>
                  <a:pt x="169898" y="71349"/>
                  <a:pt x="163054" y="64505"/>
                  <a:pt x="163054" y="56063"/>
                </a:cubicBezTo>
                <a:cubicBezTo>
                  <a:pt x="163054" y="47620"/>
                  <a:pt x="169898" y="40776"/>
                  <a:pt x="178341" y="40776"/>
                </a:cubicBezTo>
                <a:lnTo>
                  <a:pt x="236676" y="40776"/>
                </a:lnTo>
                <a:lnTo>
                  <a:pt x="223182" y="25366"/>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30" name="Freeform: Shape 29">
            <a:extLst>
              <a:ext uri="{FF2B5EF4-FFF2-40B4-BE49-F238E27FC236}">
                <a16:creationId xmlns:a16="http://schemas.microsoft.com/office/drawing/2014/main" id="{DD278E59-1E31-BA12-1D35-E86C49DBAA83}"/>
              </a:ext>
              <a:ext uri="{C183D7F6-B498-43B3-948B-1728B52AA6E4}">
                <adec:decorative xmlns:adec="http://schemas.microsoft.com/office/drawing/2017/decorative" val="1"/>
              </a:ext>
            </a:extLst>
          </p:cNvPr>
          <p:cNvSpPr/>
          <p:nvPr/>
        </p:nvSpPr>
        <p:spPr>
          <a:xfrm>
            <a:off x="9502712" y="3221526"/>
            <a:ext cx="299776" cy="239820"/>
          </a:xfrm>
          <a:custGeom>
            <a:avLst/>
            <a:gdLst>
              <a:gd name="connsiteX0" fmla="*/ 0 w 407650"/>
              <a:gd name="connsiteY0" fmla="*/ 45861 h 326120"/>
              <a:gd name="connsiteX1" fmla="*/ 45861 w 407650"/>
              <a:gd name="connsiteY1" fmla="*/ 0 h 326120"/>
              <a:gd name="connsiteX2" fmla="*/ 361790 w 407650"/>
              <a:gd name="connsiteY2" fmla="*/ 0 h 326120"/>
              <a:gd name="connsiteX3" fmla="*/ 407651 w 407650"/>
              <a:gd name="connsiteY3" fmla="*/ 45861 h 326120"/>
              <a:gd name="connsiteX4" fmla="*/ 407651 w 407650"/>
              <a:gd name="connsiteY4" fmla="*/ 280260 h 326120"/>
              <a:gd name="connsiteX5" fmla="*/ 361790 w 407650"/>
              <a:gd name="connsiteY5" fmla="*/ 326121 h 326120"/>
              <a:gd name="connsiteX6" fmla="*/ 45861 w 407650"/>
              <a:gd name="connsiteY6" fmla="*/ 326121 h 326120"/>
              <a:gd name="connsiteX7" fmla="*/ 0 w 407650"/>
              <a:gd name="connsiteY7" fmla="*/ 280260 h 326120"/>
              <a:gd name="connsiteX8" fmla="*/ 0 w 407650"/>
              <a:gd name="connsiteY8" fmla="*/ 45861 h 326120"/>
              <a:gd name="connsiteX9" fmla="*/ 45861 w 407650"/>
              <a:gd name="connsiteY9" fmla="*/ 30574 h 326120"/>
              <a:gd name="connsiteX10" fmla="*/ 30574 w 407650"/>
              <a:gd name="connsiteY10" fmla="*/ 45861 h 326120"/>
              <a:gd name="connsiteX11" fmla="*/ 30574 w 407650"/>
              <a:gd name="connsiteY11" fmla="*/ 280260 h 326120"/>
              <a:gd name="connsiteX12" fmla="*/ 45861 w 407650"/>
              <a:gd name="connsiteY12" fmla="*/ 295547 h 326120"/>
              <a:gd name="connsiteX13" fmla="*/ 361790 w 407650"/>
              <a:gd name="connsiteY13" fmla="*/ 295547 h 326120"/>
              <a:gd name="connsiteX14" fmla="*/ 377077 w 407650"/>
              <a:gd name="connsiteY14" fmla="*/ 280260 h 326120"/>
              <a:gd name="connsiteX15" fmla="*/ 377077 w 407650"/>
              <a:gd name="connsiteY15" fmla="*/ 45861 h 326120"/>
              <a:gd name="connsiteX16" fmla="*/ 361790 w 407650"/>
              <a:gd name="connsiteY16" fmla="*/ 30574 h 326120"/>
              <a:gd name="connsiteX17" fmla="*/ 45861 w 407650"/>
              <a:gd name="connsiteY17" fmla="*/ 30574 h 32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7650" h="326120">
                <a:moveTo>
                  <a:pt x="0" y="45861"/>
                </a:moveTo>
                <a:cubicBezTo>
                  <a:pt x="0" y="20533"/>
                  <a:pt x="20533" y="0"/>
                  <a:pt x="45861" y="0"/>
                </a:cubicBezTo>
                <a:lnTo>
                  <a:pt x="361790" y="0"/>
                </a:lnTo>
                <a:cubicBezTo>
                  <a:pt x="387117" y="0"/>
                  <a:pt x="407651" y="20533"/>
                  <a:pt x="407651" y="45861"/>
                </a:cubicBezTo>
                <a:lnTo>
                  <a:pt x="407651" y="280260"/>
                </a:lnTo>
                <a:cubicBezTo>
                  <a:pt x="407651" y="305587"/>
                  <a:pt x="387117" y="326121"/>
                  <a:pt x="361790" y="326121"/>
                </a:cubicBezTo>
                <a:lnTo>
                  <a:pt x="45861" y="326121"/>
                </a:lnTo>
                <a:cubicBezTo>
                  <a:pt x="20533" y="326121"/>
                  <a:pt x="0" y="305587"/>
                  <a:pt x="0" y="280260"/>
                </a:cubicBezTo>
                <a:lnTo>
                  <a:pt x="0" y="45861"/>
                </a:lnTo>
                <a:close/>
                <a:moveTo>
                  <a:pt x="45861" y="30574"/>
                </a:moveTo>
                <a:cubicBezTo>
                  <a:pt x="37418" y="30574"/>
                  <a:pt x="30574" y="37418"/>
                  <a:pt x="30574" y="45861"/>
                </a:cubicBezTo>
                <a:lnTo>
                  <a:pt x="30574" y="280260"/>
                </a:lnTo>
                <a:cubicBezTo>
                  <a:pt x="30574" y="288698"/>
                  <a:pt x="37422" y="295547"/>
                  <a:pt x="45861" y="295547"/>
                </a:cubicBezTo>
                <a:lnTo>
                  <a:pt x="361790" y="295547"/>
                </a:lnTo>
                <a:cubicBezTo>
                  <a:pt x="370233" y="295547"/>
                  <a:pt x="377077" y="288702"/>
                  <a:pt x="377077" y="280260"/>
                </a:cubicBezTo>
                <a:lnTo>
                  <a:pt x="377077" y="45861"/>
                </a:lnTo>
                <a:cubicBezTo>
                  <a:pt x="377077" y="37418"/>
                  <a:pt x="370233" y="30574"/>
                  <a:pt x="361790" y="30574"/>
                </a:cubicBezTo>
                <a:lnTo>
                  <a:pt x="45861" y="30574"/>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8" name="Oval 7">
            <a:extLst>
              <a:ext uri="{FF2B5EF4-FFF2-40B4-BE49-F238E27FC236}">
                <a16:creationId xmlns:a16="http://schemas.microsoft.com/office/drawing/2014/main" id="{720B9ECE-C273-7674-C9EB-A8425B208F67}"/>
              </a:ext>
              <a:ext uri="{C183D7F6-B498-43B3-948B-1728B52AA6E4}">
                <adec:decorative xmlns:adec="http://schemas.microsoft.com/office/drawing/2017/decorative" val="1"/>
              </a:ext>
            </a:extLst>
          </p:cNvPr>
          <p:cNvSpPr/>
          <p:nvPr/>
        </p:nvSpPr>
        <p:spPr bwMode="auto">
          <a:xfrm>
            <a:off x="1656764" y="4609929"/>
            <a:ext cx="579804" cy="579804"/>
          </a:xfrm>
          <a:prstGeom prst="ellipse">
            <a:avLst/>
          </a:prstGeom>
          <a:solidFill>
            <a:srgbClr val="FFFFFF"/>
          </a:solidFill>
          <a:ln w="12700" cap="flat" cmpd="sng" algn="ctr">
            <a:noFill/>
            <a:prstDash val="solid"/>
            <a:miter lim="800000"/>
            <a:headEnd type="none" w="med" len="med"/>
            <a:tailEnd type="none" w="med" len="med"/>
          </a:ln>
          <a:effectLst>
            <a:outerShdw blurRad="127000" sx="102000" sy="102000" algn="ctr" rotWithShape="0">
              <a:prstClr val="black">
                <a:alpha val="8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Semibold"/>
              <a:ea typeface="+mn-ea"/>
              <a:cs typeface="Segoe UI" pitchFamily="34" charset="0"/>
            </a:endParaRPr>
          </a:p>
        </p:txBody>
      </p:sp>
      <p:sp>
        <p:nvSpPr>
          <p:cNvPr id="65" name="!!Graphic 32">
            <a:extLst>
              <a:ext uri="{FF2B5EF4-FFF2-40B4-BE49-F238E27FC236}">
                <a16:creationId xmlns:a16="http://schemas.microsoft.com/office/drawing/2014/main" id="{0F81507C-28AC-0F4C-FB6C-18820AD20608}"/>
              </a:ext>
              <a:ext uri="{C183D7F6-B498-43B3-948B-1728B52AA6E4}">
                <adec:decorative xmlns:adec="http://schemas.microsoft.com/office/drawing/2017/decorative" val="1"/>
              </a:ext>
            </a:extLst>
          </p:cNvPr>
          <p:cNvSpPr/>
          <p:nvPr/>
        </p:nvSpPr>
        <p:spPr>
          <a:xfrm>
            <a:off x="1820057" y="4776459"/>
            <a:ext cx="253218" cy="246744"/>
          </a:xfrm>
          <a:custGeom>
            <a:avLst/>
            <a:gdLst>
              <a:gd name="connsiteX0" fmla="*/ 45708 w 200203"/>
              <a:gd name="connsiteY0" fmla="*/ 12014 h 195084"/>
              <a:gd name="connsiteX1" fmla="*/ 45351 w 200203"/>
              <a:gd name="connsiteY1" fmla="*/ 1917 h 195084"/>
              <a:gd name="connsiteX2" fmla="*/ 35611 w 200203"/>
              <a:gd name="connsiteY2" fmla="*/ 1917 h 195084"/>
              <a:gd name="connsiteX3" fmla="*/ 16847 w 200203"/>
              <a:gd name="connsiteY3" fmla="*/ 20682 h 195084"/>
              <a:gd name="connsiteX4" fmla="*/ 12370 w 200203"/>
              <a:gd name="connsiteY4" fmla="*/ 16205 h 195084"/>
              <a:gd name="connsiteX5" fmla="*/ 2274 w 200203"/>
              <a:gd name="connsiteY5" fmla="*/ 16561 h 195084"/>
              <a:gd name="connsiteX6" fmla="*/ 2274 w 200203"/>
              <a:gd name="connsiteY6" fmla="*/ 26301 h 195084"/>
              <a:gd name="connsiteX7" fmla="*/ 11799 w 200203"/>
              <a:gd name="connsiteY7" fmla="*/ 35826 h 195084"/>
              <a:gd name="connsiteX8" fmla="*/ 21895 w 200203"/>
              <a:gd name="connsiteY8" fmla="*/ 35826 h 195084"/>
              <a:gd name="connsiteX9" fmla="*/ 45708 w 200203"/>
              <a:gd name="connsiteY9" fmla="*/ 12014 h 195084"/>
              <a:gd name="connsiteX10" fmla="*/ 85903 w 200203"/>
              <a:gd name="connsiteY10" fmla="*/ 142697 h 195084"/>
              <a:gd name="connsiteX11" fmla="*/ 86646 w 200203"/>
              <a:gd name="connsiteY11" fmla="*/ 152288 h 195084"/>
              <a:gd name="connsiteX12" fmla="*/ 73997 w 200203"/>
              <a:gd name="connsiteY12" fmla="*/ 152288 h 195084"/>
              <a:gd name="connsiteX13" fmla="*/ 66855 w 200203"/>
              <a:gd name="connsiteY13" fmla="*/ 145143 h 195084"/>
              <a:gd name="connsiteX14" fmla="*/ 73025 w 200203"/>
              <a:gd name="connsiteY14" fmla="*/ 138068 h 195084"/>
              <a:gd name="connsiteX15" fmla="*/ 73997 w 200203"/>
              <a:gd name="connsiteY15" fmla="*/ 138001 h 195084"/>
              <a:gd name="connsiteX16" fmla="*/ 86075 w 200203"/>
              <a:gd name="connsiteY16" fmla="*/ 138001 h 195084"/>
              <a:gd name="connsiteX17" fmla="*/ 85903 w 200203"/>
              <a:gd name="connsiteY17" fmla="*/ 142697 h 195084"/>
              <a:gd name="connsiteX18" fmla="*/ 147816 w 200203"/>
              <a:gd name="connsiteY18" fmla="*/ 80784 h 195084"/>
              <a:gd name="connsiteX19" fmla="*/ 180829 w 200203"/>
              <a:gd name="connsiteY19" fmla="*/ 90309 h 195084"/>
              <a:gd name="connsiteX20" fmla="*/ 183534 w 200203"/>
              <a:gd name="connsiteY20" fmla="*/ 90309 h 195084"/>
              <a:gd name="connsiteX21" fmla="*/ 184506 w 200203"/>
              <a:gd name="connsiteY21" fmla="*/ 90243 h 195084"/>
              <a:gd name="connsiteX22" fmla="*/ 190610 w 200203"/>
              <a:gd name="connsiteY22" fmla="*/ 82192 h 195084"/>
              <a:gd name="connsiteX23" fmla="*/ 183534 w 200203"/>
              <a:gd name="connsiteY23" fmla="*/ 76022 h 195084"/>
              <a:gd name="connsiteX24" fmla="*/ 73997 w 200203"/>
              <a:gd name="connsiteY24" fmla="*/ 76022 h 195084"/>
              <a:gd name="connsiteX25" fmla="*/ 73025 w 200203"/>
              <a:gd name="connsiteY25" fmla="*/ 76088 h 195084"/>
              <a:gd name="connsiteX26" fmla="*/ 66922 w 200203"/>
              <a:gd name="connsiteY26" fmla="*/ 84139 h 195084"/>
              <a:gd name="connsiteX27" fmla="*/ 73997 w 200203"/>
              <a:gd name="connsiteY27" fmla="*/ 90309 h 195084"/>
              <a:gd name="connsiteX28" fmla="*/ 114802 w 200203"/>
              <a:gd name="connsiteY28" fmla="*/ 90309 h 195084"/>
              <a:gd name="connsiteX29" fmla="*/ 147816 w 200203"/>
              <a:gd name="connsiteY29" fmla="*/ 80784 h 195084"/>
              <a:gd name="connsiteX30" fmla="*/ 183534 w 200203"/>
              <a:gd name="connsiteY30" fmla="*/ 14109 h 195084"/>
              <a:gd name="connsiteX31" fmla="*/ 73997 w 200203"/>
              <a:gd name="connsiteY31" fmla="*/ 14109 h 195084"/>
              <a:gd name="connsiteX32" fmla="*/ 73025 w 200203"/>
              <a:gd name="connsiteY32" fmla="*/ 14176 h 195084"/>
              <a:gd name="connsiteX33" fmla="*/ 66922 w 200203"/>
              <a:gd name="connsiteY33" fmla="*/ 22227 h 195084"/>
              <a:gd name="connsiteX34" fmla="*/ 73997 w 200203"/>
              <a:gd name="connsiteY34" fmla="*/ 28397 h 195084"/>
              <a:gd name="connsiteX35" fmla="*/ 183534 w 200203"/>
              <a:gd name="connsiteY35" fmla="*/ 28397 h 195084"/>
              <a:gd name="connsiteX36" fmla="*/ 184506 w 200203"/>
              <a:gd name="connsiteY36" fmla="*/ 28330 h 195084"/>
              <a:gd name="connsiteX37" fmla="*/ 190610 w 200203"/>
              <a:gd name="connsiteY37" fmla="*/ 20279 h 195084"/>
              <a:gd name="connsiteX38" fmla="*/ 183534 w 200203"/>
              <a:gd name="connsiteY38" fmla="*/ 14109 h 195084"/>
              <a:gd name="connsiteX39" fmla="*/ 45708 w 200203"/>
              <a:gd name="connsiteY39" fmla="*/ 135839 h 195084"/>
              <a:gd name="connsiteX40" fmla="*/ 46064 w 200203"/>
              <a:gd name="connsiteY40" fmla="*/ 125742 h 195084"/>
              <a:gd name="connsiteX41" fmla="*/ 35968 w 200203"/>
              <a:gd name="connsiteY41" fmla="*/ 125386 h 195084"/>
              <a:gd name="connsiteX42" fmla="*/ 35611 w 200203"/>
              <a:gd name="connsiteY42" fmla="*/ 125742 h 195084"/>
              <a:gd name="connsiteX43" fmla="*/ 16847 w 200203"/>
              <a:gd name="connsiteY43" fmla="*/ 144507 h 195084"/>
              <a:gd name="connsiteX44" fmla="*/ 12370 w 200203"/>
              <a:gd name="connsiteY44" fmla="*/ 140030 h 195084"/>
              <a:gd name="connsiteX45" fmla="*/ 2274 w 200203"/>
              <a:gd name="connsiteY45" fmla="*/ 140386 h 195084"/>
              <a:gd name="connsiteX46" fmla="*/ 2274 w 200203"/>
              <a:gd name="connsiteY46" fmla="*/ 150126 h 195084"/>
              <a:gd name="connsiteX47" fmla="*/ 11799 w 200203"/>
              <a:gd name="connsiteY47" fmla="*/ 159651 h 195084"/>
              <a:gd name="connsiteX48" fmla="*/ 21895 w 200203"/>
              <a:gd name="connsiteY48" fmla="*/ 159651 h 195084"/>
              <a:gd name="connsiteX49" fmla="*/ 45708 w 200203"/>
              <a:gd name="connsiteY49" fmla="*/ 135839 h 195084"/>
              <a:gd name="connsiteX50" fmla="*/ 45708 w 200203"/>
              <a:gd name="connsiteY50" fmla="*/ 63830 h 195084"/>
              <a:gd name="connsiteX51" fmla="*/ 45708 w 200203"/>
              <a:gd name="connsiteY51" fmla="*/ 73926 h 195084"/>
              <a:gd name="connsiteX52" fmla="*/ 21895 w 200203"/>
              <a:gd name="connsiteY52" fmla="*/ 97739 h 195084"/>
              <a:gd name="connsiteX53" fmla="*/ 11799 w 200203"/>
              <a:gd name="connsiteY53" fmla="*/ 97739 h 195084"/>
              <a:gd name="connsiteX54" fmla="*/ 2274 w 200203"/>
              <a:gd name="connsiteY54" fmla="*/ 88214 h 195084"/>
              <a:gd name="connsiteX55" fmla="*/ 1917 w 200203"/>
              <a:gd name="connsiteY55" fmla="*/ 78117 h 195084"/>
              <a:gd name="connsiteX56" fmla="*/ 12014 w 200203"/>
              <a:gd name="connsiteY56" fmla="*/ 77761 h 195084"/>
              <a:gd name="connsiteX57" fmla="*/ 12370 w 200203"/>
              <a:gd name="connsiteY57" fmla="*/ 78117 h 195084"/>
              <a:gd name="connsiteX58" fmla="*/ 16847 w 200203"/>
              <a:gd name="connsiteY58" fmla="*/ 82594 h 195084"/>
              <a:gd name="connsiteX59" fmla="*/ 35611 w 200203"/>
              <a:gd name="connsiteY59" fmla="*/ 63830 h 195084"/>
              <a:gd name="connsiteX60" fmla="*/ 45708 w 200203"/>
              <a:gd name="connsiteY60" fmla="*/ 63830 h 195084"/>
              <a:gd name="connsiteX61" fmla="*/ 200203 w 200203"/>
              <a:gd name="connsiteY61" fmla="*/ 142697 h 195084"/>
              <a:gd name="connsiteX62" fmla="*/ 147816 w 200203"/>
              <a:gd name="connsiteY62" fmla="*/ 90309 h 195084"/>
              <a:gd name="connsiteX63" fmla="*/ 95428 w 200203"/>
              <a:gd name="connsiteY63" fmla="*/ 142697 h 195084"/>
              <a:gd name="connsiteX64" fmla="*/ 147816 w 200203"/>
              <a:gd name="connsiteY64" fmla="*/ 195084 h 195084"/>
              <a:gd name="connsiteX65" fmla="*/ 200203 w 200203"/>
              <a:gd name="connsiteY65" fmla="*/ 142697 h 195084"/>
              <a:gd name="connsiteX66" fmla="*/ 152578 w 200203"/>
              <a:gd name="connsiteY66" fmla="*/ 147459 h 195084"/>
              <a:gd name="connsiteX67" fmla="*/ 152588 w 200203"/>
              <a:gd name="connsiteY67" fmla="*/ 171300 h 195084"/>
              <a:gd name="connsiteX68" fmla="*/ 147825 w 200203"/>
              <a:gd name="connsiteY68" fmla="*/ 176063 h 195084"/>
              <a:gd name="connsiteX69" fmla="*/ 143063 w 200203"/>
              <a:gd name="connsiteY69" fmla="*/ 171300 h 195084"/>
              <a:gd name="connsiteX70" fmla="*/ 143063 w 200203"/>
              <a:gd name="connsiteY70" fmla="*/ 147459 h 195084"/>
              <a:gd name="connsiteX71" fmla="*/ 119203 w 200203"/>
              <a:gd name="connsiteY71" fmla="*/ 147459 h 195084"/>
              <a:gd name="connsiteX72" fmla="*/ 114440 w 200203"/>
              <a:gd name="connsiteY72" fmla="*/ 142697 h 195084"/>
              <a:gd name="connsiteX73" fmla="*/ 119203 w 200203"/>
              <a:gd name="connsiteY73" fmla="*/ 137934 h 195084"/>
              <a:gd name="connsiteX74" fmla="*/ 143053 w 200203"/>
              <a:gd name="connsiteY74" fmla="*/ 137934 h 195084"/>
              <a:gd name="connsiteX75" fmla="*/ 143053 w 200203"/>
              <a:gd name="connsiteY75" fmla="*/ 114122 h 195084"/>
              <a:gd name="connsiteX76" fmla="*/ 147816 w 200203"/>
              <a:gd name="connsiteY76" fmla="*/ 109359 h 195084"/>
              <a:gd name="connsiteX77" fmla="*/ 152578 w 200203"/>
              <a:gd name="connsiteY77" fmla="*/ 114122 h 195084"/>
              <a:gd name="connsiteX78" fmla="*/ 152578 w 200203"/>
              <a:gd name="connsiteY78" fmla="*/ 137934 h 195084"/>
              <a:gd name="connsiteX79" fmla="*/ 176362 w 200203"/>
              <a:gd name="connsiteY79" fmla="*/ 137934 h 195084"/>
              <a:gd name="connsiteX80" fmla="*/ 181125 w 200203"/>
              <a:gd name="connsiteY80" fmla="*/ 142697 h 195084"/>
              <a:gd name="connsiteX81" fmla="*/ 176362 w 200203"/>
              <a:gd name="connsiteY81" fmla="*/ 147459 h 195084"/>
              <a:gd name="connsiteX82" fmla="*/ 152578 w 200203"/>
              <a:gd name="connsiteY82" fmla="*/ 147459 h 19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00203" h="195084">
                <a:moveTo>
                  <a:pt x="45708" y="12014"/>
                </a:moveTo>
                <a:cubicBezTo>
                  <a:pt x="48397" y="9127"/>
                  <a:pt x="48238" y="4607"/>
                  <a:pt x="45351" y="1917"/>
                </a:cubicBezTo>
                <a:cubicBezTo>
                  <a:pt x="42608" y="-639"/>
                  <a:pt x="38355" y="-639"/>
                  <a:pt x="35611" y="1917"/>
                </a:cubicBezTo>
                <a:lnTo>
                  <a:pt x="16847" y="20682"/>
                </a:lnTo>
                <a:lnTo>
                  <a:pt x="12370" y="16205"/>
                </a:lnTo>
                <a:cubicBezTo>
                  <a:pt x="9484" y="13515"/>
                  <a:pt x="4963" y="13675"/>
                  <a:pt x="2274" y="16561"/>
                </a:cubicBezTo>
                <a:cubicBezTo>
                  <a:pt x="-283" y="19305"/>
                  <a:pt x="-283" y="23558"/>
                  <a:pt x="2274" y="26301"/>
                </a:cubicBezTo>
                <a:lnTo>
                  <a:pt x="11799" y="35826"/>
                </a:lnTo>
                <a:cubicBezTo>
                  <a:pt x="14588" y="38612"/>
                  <a:pt x="19106" y="38612"/>
                  <a:pt x="21895" y="35826"/>
                </a:cubicBezTo>
                <a:lnTo>
                  <a:pt x="45708" y="12014"/>
                </a:lnTo>
                <a:close/>
                <a:moveTo>
                  <a:pt x="85903" y="142697"/>
                </a:moveTo>
                <a:cubicBezTo>
                  <a:pt x="85903" y="145954"/>
                  <a:pt x="86160" y="149164"/>
                  <a:pt x="86646" y="152288"/>
                </a:cubicBezTo>
                <a:lnTo>
                  <a:pt x="73997" y="152288"/>
                </a:lnTo>
                <a:cubicBezTo>
                  <a:pt x="70052" y="152288"/>
                  <a:pt x="66854" y="149088"/>
                  <a:pt x="66855" y="145143"/>
                </a:cubicBezTo>
                <a:cubicBezTo>
                  <a:pt x="66856" y="141574"/>
                  <a:pt x="69490" y="138554"/>
                  <a:pt x="73025" y="138068"/>
                </a:cubicBezTo>
                <a:lnTo>
                  <a:pt x="73997" y="138001"/>
                </a:lnTo>
                <a:lnTo>
                  <a:pt x="86075" y="138001"/>
                </a:lnTo>
                <a:cubicBezTo>
                  <a:pt x="85959" y="139564"/>
                  <a:pt x="85902" y="141130"/>
                  <a:pt x="85903" y="142697"/>
                </a:cubicBezTo>
                <a:close/>
                <a:moveTo>
                  <a:pt x="147816" y="80784"/>
                </a:moveTo>
                <a:cubicBezTo>
                  <a:pt x="159501" y="80765"/>
                  <a:pt x="170950" y="84069"/>
                  <a:pt x="180829" y="90309"/>
                </a:cubicBezTo>
                <a:lnTo>
                  <a:pt x="183534" y="90309"/>
                </a:lnTo>
                <a:lnTo>
                  <a:pt x="184506" y="90243"/>
                </a:lnTo>
                <a:cubicBezTo>
                  <a:pt x="188414" y="89704"/>
                  <a:pt x="191147" y="86100"/>
                  <a:pt x="190610" y="82192"/>
                </a:cubicBezTo>
                <a:cubicBezTo>
                  <a:pt x="190123" y="78656"/>
                  <a:pt x="187103" y="76023"/>
                  <a:pt x="183534" y="76022"/>
                </a:cubicBezTo>
                <a:lnTo>
                  <a:pt x="73997" y="76022"/>
                </a:lnTo>
                <a:lnTo>
                  <a:pt x="73025" y="76088"/>
                </a:lnTo>
                <a:cubicBezTo>
                  <a:pt x="69117" y="76627"/>
                  <a:pt x="66384" y="80231"/>
                  <a:pt x="66922" y="84139"/>
                </a:cubicBezTo>
                <a:cubicBezTo>
                  <a:pt x="67408" y="87675"/>
                  <a:pt x="70429" y="90308"/>
                  <a:pt x="73997" y="90309"/>
                </a:cubicBezTo>
                <a:lnTo>
                  <a:pt x="114802" y="90309"/>
                </a:lnTo>
                <a:cubicBezTo>
                  <a:pt x="124681" y="84069"/>
                  <a:pt x="136130" y="80765"/>
                  <a:pt x="147816" y="80784"/>
                </a:cubicBezTo>
                <a:close/>
                <a:moveTo>
                  <a:pt x="183534" y="14109"/>
                </a:moveTo>
                <a:lnTo>
                  <a:pt x="73997" y="14109"/>
                </a:lnTo>
                <a:lnTo>
                  <a:pt x="73025" y="14176"/>
                </a:lnTo>
                <a:cubicBezTo>
                  <a:pt x="69117" y="14714"/>
                  <a:pt x="66384" y="18318"/>
                  <a:pt x="66922" y="22227"/>
                </a:cubicBezTo>
                <a:cubicBezTo>
                  <a:pt x="67408" y="25762"/>
                  <a:pt x="70429" y="28396"/>
                  <a:pt x="73997" y="28397"/>
                </a:cubicBezTo>
                <a:lnTo>
                  <a:pt x="183534" y="28397"/>
                </a:lnTo>
                <a:lnTo>
                  <a:pt x="184506" y="28330"/>
                </a:lnTo>
                <a:cubicBezTo>
                  <a:pt x="188414" y="27792"/>
                  <a:pt x="191147" y="24188"/>
                  <a:pt x="190610" y="20279"/>
                </a:cubicBezTo>
                <a:cubicBezTo>
                  <a:pt x="190123" y="16744"/>
                  <a:pt x="187103" y="14110"/>
                  <a:pt x="183534" y="14109"/>
                </a:cubicBezTo>
                <a:close/>
                <a:moveTo>
                  <a:pt x="45708" y="135839"/>
                </a:moveTo>
                <a:cubicBezTo>
                  <a:pt x="48594" y="133149"/>
                  <a:pt x="48754" y="128628"/>
                  <a:pt x="46064" y="125742"/>
                </a:cubicBezTo>
                <a:cubicBezTo>
                  <a:pt x="43374" y="122856"/>
                  <a:pt x="38854" y="122696"/>
                  <a:pt x="35968" y="125386"/>
                </a:cubicBezTo>
                <a:cubicBezTo>
                  <a:pt x="35845" y="125500"/>
                  <a:pt x="35726" y="125619"/>
                  <a:pt x="35611" y="125742"/>
                </a:cubicBezTo>
                <a:lnTo>
                  <a:pt x="16847" y="144507"/>
                </a:lnTo>
                <a:lnTo>
                  <a:pt x="12370" y="140030"/>
                </a:lnTo>
                <a:cubicBezTo>
                  <a:pt x="9484" y="137340"/>
                  <a:pt x="4963" y="137500"/>
                  <a:pt x="2274" y="140386"/>
                </a:cubicBezTo>
                <a:cubicBezTo>
                  <a:pt x="-283" y="143129"/>
                  <a:pt x="-283" y="147383"/>
                  <a:pt x="2274" y="150126"/>
                </a:cubicBezTo>
                <a:lnTo>
                  <a:pt x="11799" y="159651"/>
                </a:lnTo>
                <a:cubicBezTo>
                  <a:pt x="14588" y="162437"/>
                  <a:pt x="19106" y="162437"/>
                  <a:pt x="21895" y="159651"/>
                </a:cubicBezTo>
                <a:lnTo>
                  <a:pt x="45708" y="135839"/>
                </a:lnTo>
                <a:close/>
                <a:moveTo>
                  <a:pt x="45708" y="63830"/>
                </a:moveTo>
                <a:cubicBezTo>
                  <a:pt x="48493" y="66619"/>
                  <a:pt x="48493" y="71137"/>
                  <a:pt x="45708" y="73926"/>
                </a:cubicBezTo>
                <a:lnTo>
                  <a:pt x="21895" y="97739"/>
                </a:lnTo>
                <a:cubicBezTo>
                  <a:pt x="19106" y="100525"/>
                  <a:pt x="14588" y="100525"/>
                  <a:pt x="11799" y="97739"/>
                </a:cubicBezTo>
                <a:lnTo>
                  <a:pt x="2274" y="88214"/>
                </a:lnTo>
                <a:cubicBezTo>
                  <a:pt x="-613" y="85524"/>
                  <a:pt x="-772" y="81003"/>
                  <a:pt x="1917" y="78117"/>
                </a:cubicBezTo>
                <a:cubicBezTo>
                  <a:pt x="4607" y="75231"/>
                  <a:pt x="9127" y="75071"/>
                  <a:pt x="12014" y="77761"/>
                </a:cubicBezTo>
                <a:cubicBezTo>
                  <a:pt x="12137" y="77875"/>
                  <a:pt x="12256" y="77994"/>
                  <a:pt x="12370" y="78117"/>
                </a:cubicBezTo>
                <a:lnTo>
                  <a:pt x="16847" y="82594"/>
                </a:lnTo>
                <a:lnTo>
                  <a:pt x="35611" y="63830"/>
                </a:lnTo>
                <a:cubicBezTo>
                  <a:pt x="38400" y="61044"/>
                  <a:pt x="42919" y="61044"/>
                  <a:pt x="45708" y="63830"/>
                </a:cubicBezTo>
                <a:close/>
                <a:moveTo>
                  <a:pt x="200203" y="142697"/>
                </a:moveTo>
                <a:cubicBezTo>
                  <a:pt x="200203" y="113764"/>
                  <a:pt x="176749" y="90309"/>
                  <a:pt x="147816" y="90309"/>
                </a:cubicBezTo>
                <a:cubicBezTo>
                  <a:pt x="118883" y="90309"/>
                  <a:pt x="95428" y="113764"/>
                  <a:pt x="95428" y="142697"/>
                </a:cubicBezTo>
                <a:cubicBezTo>
                  <a:pt x="95428" y="171630"/>
                  <a:pt x="118883" y="195084"/>
                  <a:pt x="147816" y="195084"/>
                </a:cubicBezTo>
                <a:cubicBezTo>
                  <a:pt x="176749" y="195084"/>
                  <a:pt x="200203" y="171630"/>
                  <a:pt x="200203" y="142697"/>
                </a:cubicBezTo>
                <a:close/>
                <a:moveTo>
                  <a:pt x="152578" y="147459"/>
                </a:moveTo>
                <a:lnTo>
                  <a:pt x="152588" y="171300"/>
                </a:lnTo>
                <a:cubicBezTo>
                  <a:pt x="152588" y="173930"/>
                  <a:pt x="150455" y="176063"/>
                  <a:pt x="147825" y="176063"/>
                </a:cubicBezTo>
                <a:cubicBezTo>
                  <a:pt x="145195" y="176063"/>
                  <a:pt x="143063" y="173930"/>
                  <a:pt x="143063" y="171300"/>
                </a:cubicBezTo>
                <a:lnTo>
                  <a:pt x="143063" y="147459"/>
                </a:lnTo>
                <a:lnTo>
                  <a:pt x="119203" y="147459"/>
                </a:lnTo>
                <a:cubicBezTo>
                  <a:pt x="116573" y="147459"/>
                  <a:pt x="114440" y="145327"/>
                  <a:pt x="114440" y="142697"/>
                </a:cubicBezTo>
                <a:cubicBezTo>
                  <a:pt x="114440" y="140067"/>
                  <a:pt x="116573" y="137934"/>
                  <a:pt x="119203" y="137934"/>
                </a:cubicBezTo>
                <a:lnTo>
                  <a:pt x="143053" y="137934"/>
                </a:lnTo>
                <a:lnTo>
                  <a:pt x="143053" y="114122"/>
                </a:lnTo>
                <a:cubicBezTo>
                  <a:pt x="143053" y="111492"/>
                  <a:pt x="145186" y="109359"/>
                  <a:pt x="147816" y="109359"/>
                </a:cubicBezTo>
                <a:cubicBezTo>
                  <a:pt x="150446" y="109359"/>
                  <a:pt x="152578" y="111492"/>
                  <a:pt x="152578" y="114122"/>
                </a:cubicBezTo>
                <a:lnTo>
                  <a:pt x="152578" y="137934"/>
                </a:lnTo>
                <a:lnTo>
                  <a:pt x="176362" y="137934"/>
                </a:lnTo>
                <a:cubicBezTo>
                  <a:pt x="178992" y="137934"/>
                  <a:pt x="181125" y="140067"/>
                  <a:pt x="181125" y="142697"/>
                </a:cubicBezTo>
                <a:cubicBezTo>
                  <a:pt x="181125" y="145327"/>
                  <a:pt x="178992" y="147459"/>
                  <a:pt x="176362" y="147459"/>
                </a:cubicBezTo>
                <a:lnTo>
                  <a:pt x="152578" y="147459"/>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7" name="Title 2">
            <a:extLst>
              <a:ext uri="{FF2B5EF4-FFF2-40B4-BE49-F238E27FC236}">
                <a16:creationId xmlns:a16="http://schemas.microsoft.com/office/drawing/2014/main" id="{523DDCEB-D47E-DB49-D92E-BF429500023C}"/>
              </a:ext>
            </a:extLst>
          </p:cNvPr>
          <p:cNvSpPr>
            <a:spLocks noGrp="1"/>
          </p:cNvSpPr>
          <p:nvPr>
            <p:ph type="title"/>
          </p:nvPr>
        </p:nvSpPr>
        <p:spPr>
          <a:xfrm>
            <a:off x="495300" y="509156"/>
            <a:ext cx="11201400" cy="443198"/>
          </a:xfrm>
        </p:spPr>
        <p:txBody>
          <a:bodyPr/>
          <a:lstStyle/>
          <a:p>
            <a:r>
              <a:rPr lang="en-US"/>
              <a:t>Four steps to drive Copilot success with customers</a:t>
            </a:r>
          </a:p>
        </p:txBody>
      </p:sp>
      <p:sp>
        <p:nvSpPr>
          <p:cNvPr id="3" name="Rectangle 2" descr="01. Get ready">
            <a:extLst>
              <a:ext uri="{FF2B5EF4-FFF2-40B4-BE49-F238E27FC236}">
                <a16:creationId xmlns:a16="http://schemas.microsoft.com/office/drawing/2014/main" id="{3CB5D0E6-2A4D-FCC6-0F2C-767B83B6F5B4}"/>
              </a:ext>
            </a:extLst>
          </p:cNvPr>
          <p:cNvSpPr/>
          <p:nvPr/>
        </p:nvSpPr>
        <p:spPr>
          <a:xfrm>
            <a:off x="1820057" y="3051533"/>
            <a:ext cx="148443" cy="45719"/>
          </a:xfrm>
          <a:prstGeom prst="rect">
            <a:avLst/>
          </a:prstGeom>
          <a:solidFill>
            <a:schemeClr val="accent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1">
            <a:extLst>
              <a:ext uri="{FF2B5EF4-FFF2-40B4-BE49-F238E27FC236}">
                <a16:creationId xmlns:a16="http://schemas.microsoft.com/office/drawing/2014/main" id="{4EE1B549-58A1-16B7-F7B2-AE984C9731D8}"/>
              </a:ext>
            </a:extLst>
          </p:cNvPr>
          <p:cNvSpPr/>
          <p:nvPr/>
        </p:nvSpPr>
        <p:spPr bwMode="auto">
          <a:xfrm>
            <a:off x="757947" y="3258790"/>
            <a:ext cx="2377438" cy="964749"/>
          </a:xfrm>
          <a:prstGeom prst="roundRect">
            <a:avLst>
              <a:gd name="adj" fmla="val 80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914400"/>
            <a:r>
              <a:rPr lang="en-US" sz="1200">
                <a:solidFill>
                  <a:schemeClr val="tx1"/>
                </a:solidFill>
              </a:rPr>
              <a:t>Build your strategy, identify your high value stakeholders, and define hero scenarios </a:t>
            </a:r>
          </a:p>
        </p:txBody>
      </p:sp>
      <p:sp>
        <p:nvSpPr>
          <p:cNvPr id="10" name="Rectangle 9" descr="02. Create a pilot">
            <a:extLst>
              <a:ext uri="{FF2B5EF4-FFF2-40B4-BE49-F238E27FC236}">
                <a16:creationId xmlns:a16="http://schemas.microsoft.com/office/drawing/2014/main" id="{E7F30E7D-E93F-AAAA-4C4B-3636D45A552F}"/>
              </a:ext>
            </a:extLst>
          </p:cNvPr>
          <p:cNvSpPr/>
          <p:nvPr/>
        </p:nvSpPr>
        <p:spPr>
          <a:xfrm>
            <a:off x="4407592" y="2720846"/>
            <a:ext cx="148443" cy="45719"/>
          </a:xfrm>
          <a:prstGeom prst="rect">
            <a:avLst/>
          </a:prstGeom>
          <a:solidFill>
            <a:schemeClr val="accent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Rounded Corners 31">
            <a:extLst>
              <a:ext uri="{FF2B5EF4-FFF2-40B4-BE49-F238E27FC236}">
                <a16:creationId xmlns:a16="http://schemas.microsoft.com/office/drawing/2014/main" id="{15BB20B9-FB5F-8520-136E-37A4A87D4E2E}"/>
              </a:ext>
            </a:extLst>
          </p:cNvPr>
          <p:cNvSpPr/>
          <p:nvPr/>
        </p:nvSpPr>
        <p:spPr bwMode="auto">
          <a:xfrm>
            <a:off x="3326592" y="2890484"/>
            <a:ext cx="2377438" cy="964749"/>
          </a:xfrm>
          <a:prstGeom prst="roundRect">
            <a:avLst>
              <a:gd name="adj" fmla="val 80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914400"/>
            <a:r>
              <a:rPr lang="en-US" sz="1200">
                <a:solidFill>
                  <a:schemeClr val="tx1"/>
                </a:solidFill>
              </a:rPr>
              <a:t>Start with one department to showcase what’s possible with Copilot for Microsoft 365</a:t>
            </a:r>
          </a:p>
        </p:txBody>
      </p:sp>
      <p:sp>
        <p:nvSpPr>
          <p:cNvPr id="11" name="Rectangle 10" descr="03. Expand to key departments">
            <a:extLst>
              <a:ext uri="{FF2B5EF4-FFF2-40B4-BE49-F238E27FC236}">
                <a16:creationId xmlns:a16="http://schemas.microsoft.com/office/drawing/2014/main" id="{33AD2468-11C0-4B52-8B4A-F9F46C2E831D}"/>
              </a:ext>
            </a:extLst>
          </p:cNvPr>
          <p:cNvSpPr/>
          <p:nvPr/>
        </p:nvSpPr>
        <p:spPr>
          <a:xfrm>
            <a:off x="6946926" y="2276823"/>
            <a:ext cx="148443" cy="45719"/>
          </a:xfrm>
          <a:prstGeom prst="rect">
            <a:avLst/>
          </a:prstGeom>
          <a:solidFill>
            <a:schemeClr val="accent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Rounded Corners 39">
            <a:extLst>
              <a:ext uri="{FF2B5EF4-FFF2-40B4-BE49-F238E27FC236}">
                <a16:creationId xmlns:a16="http://schemas.microsoft.com/office/drawing/2014/main" id="{C801D63B-9E4D-E904-0CD5-092CB88BE460}"/>
              </a:ext>
            </a:extLst>
          </p:cNvPr>
          <p:cNvSpPr/>
          <p:nvPr/>
        </p:nvSpPr>
        <p:spPr bwMode="auto">
          <a:xfrm>
            <a:off x="5895237" y="2433998"/>
            <a:ext cx="2377438" cy="964749"/>
          </a:xfrm>
          <a:prstGeom prst="roundRect">
            <a:avLst>
              <a:gd name="adj" fmla="val 80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914400"/>
            <a:r>
              <a:rPr lang="en-US" sz="1200">
                <a:solidFill>
                  <a:schemeClr val="tx1"/>
                </a:solidFill>
              </a:rPr>
              <a:t>Expand to key departments </a:t>
            </a:r>
            <a:br>
              <a:rPr lang="en-US" sz="1200">
                <a:solidFill>
                  <a:schemeClr val="tx1"/>
                </a:solidFill>
              </a:rPr>
            </a:br>
            <a:r>
              <a:rPr lang="en-US" sz="1200">
                <a:solidFill>
                  <a:schemeClr val="tx1"/>
                </a:solidFill>
              </a:rPr>
              <a:t>and focus on a set of </a:t>
            </a:r>
            <a:br>
              <a:rPr lang="en-US" sz="1200">
                <a:solidFill>
                  <a:schemeClr val="tx1"/>
                </a:solidFill>
              </a:rPr>
            </a:br>
            <a:r>
              <a:rPr lang="en-US" sz="1200">
                <a:solidFill>
                  <a:schemeClr val="tx1"/>
                </a:solidFill>
              </a:rPr>
              <a:t>tailored scenarios </a:t>
            </a:r>
          </a:p>
        </p:txBody>
      </p:sp>
      <p:sp>
        <p:nvSpPr>
          <p:cNvPr id="12" name="Rectangle 11" descr="04. Scale to organization ">
            <a:extLst>
              <a:ext uri="{FF2B5EF4-FFF2-40B4-BE49-F238E27FC236}">
                <a16:creationId xmlns:a16="http://schemas.microsoft.com/office/drawing/2014/main" id="{71D77622-03B7-9653-89DA-DEBF72FD1746}"/>
              </a:ext>
            </a:extLst>
          </p:cNvPr>
          <p:cNvSpPr/>
          <p:nvPr/>
        </p:nvSpPr>
        <p:spPr>
          <a:xfrm>
            <a:off x="9399120" y="1541121"/>
            <a:ext cx="148443" cy="45719"/>
          </a:xfrm>
          <a:prstGeom prst="rect">
            <a:avLst/>
          </a:prstGeom>
          <a:solidFill>
            <a:schemeClr val="accent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Rounded Corners 40">
            <a:extLst>
              <a:ext uri="{FF2B5EF4-FFF2-40B4-BE49-F238E27FC236}">
                <a16:creationId xmlns:a16="http://schemas.microsoft.com/office/drawing/2014/main" id="{E187B167-A76F-8EA5-A97D-7B4CFC4BCDC8}"/>
              </a:ext>
            </a:extLst>
          </p:cNvPr>
          <p:cNvSpPr/>
          <p:nvPr/>
        </p:nvSpPr>
        <p:spPr bwMode="auto">
          <a:xfrm>
            <a:off x="8463881" y="1700394"/>
            <a:ext cx="2377438" cy="964749"/>
          </a:xfrm>
          <a:prstGeom prst="roundRect">
            <a:avLst>
              <a:gd name="adj" fmla="val 80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defTabSz="914400"/>
            <a:r>
              <a:rPr lang="en-US" sz="1200">
                <a:solidFill>
                  <a:schemeClr val="tx1"/>
                </a:solidFill>
              </a:rPr>
              <a:t>Build on successes by scaling to additional users or departments</a:t>
            </a:r>
          </a:p>
        </p:txBody>
      </p:sp>
    </p:spTree>
    <p:extLst>
      <p:ext uri="{BB962C8B-B14F-4D97-AF65-F5344CB8AC3E}">
        <p14:creationId xmlns:p14="http://schemas.microsoft.com/office/powerpoint/2010/main" val="8061692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60E34-26F0-C77E-765D-3F7A60DAE4DE}"/>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2C6C5CAA-178B-73C7-F94B-61405281D2F8}"/>
              </a:ext>
              <a:ext uri="{C183D7F6-B498-43B3-948B-1728B52AA6E4}">
                <adec:decorative xmlns:adec="http://schemas.microsoft.com/office/drawing/2017/decorative" val="1"/>
              </a:ext>
            </a:extLst>
          </p:cNvPr>
          <p:cNvSpPr>
            <a:spLocks/>
          </p:cNvSpPr>
          <p:nvPr/>
        </p:nvSpPr>
        <p:spPr>
          <a:xfrm>
            <a:off x="495300" y="1295400"/>
            <a:ext cx="11201400" cy="4991100"/>
          </a:xfrm>
          <a:prstGeom prst="roundRect">
            <a:avLst>
              <a:gd name="adj" fmla="val 2740"/>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Sans Text"/>
            </a:endParaRPr>
          </a:p>
        </p:txBody>
      </p:sp>
      <p:sp>
        <p:nvSpPr>
          <p:cNvPr id="9" name="Rectangle: Rounded Corners 8">
            <a:extLst>
              <a:ext uri="{FF2B5EF4-FFF2-40B4-BE49-F238E27FC236}">
                <a16:creationId xmlns:a16="http://schemas.microsoft.com/office/drawing/2014/main" id="{432E2884-29CE-D4AE-B765-21A1A2434B28}"/>
              </a:ext>
              <a:ext uri="{C183D7F6-B498-43B3-948B-1728B52AA6E4}">
                <adec:decorative xmlns:adec="http://schemas.microsoft.com/office/drawing/2017/decorative" val="1"/>
              </a:ext>
            </a:extLst>
          </p:cNvPr>
          <p:cNvSpPr/>
          <p:nvPr/>
        </p:nvSpPr>
        <p:spPr bwMode="auto">
          <a:xfrm>
            <a:off x="6255198" y="1498493"/>
            <a:ext cx="5238573" cy="4584913"/>
          </a:xfrm>
          <a:prstGeom prst="roundRect">
            <a:avLst>
              <a:gd name="adj" fmla="val 2142"/>
            </a:avLst>
          </a:prstGeom>
          <a:solidFill>
            <a:schemeClr val="bg1"/>
          </a:solidFill>
          <a:ln>
            <a:noFill/>
          </a:ln>
          <a:effectLst>
            <a:outerShdw blurRad="127000" dist="127000" dir="2700000" algn="tl"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2" name="TextBox 1">
            <a:extLst>
              <a:ext uri="{FF2B5EF4-FFF2-40B4-BE49-F238E27FC236}">
                <a16:creationId xmlns:a16="http://schemas.microsoft.com/office/drawing/2014/main" id="{6C40259E-4D17-BBE1-F505-0B77CD17C18F}"/>
              </a:ext>
              <a:ext uri="{C183D7F6-B498-43B3-948B-1728B52AA6E4}">
                <adec:decorative xmlns:adec="http://schemas.microsoft.com/office/drawing/2017/decorative" val="1"/>
              </a:ext>
            </a:extLst>
          </p:cNvPr>
          <p:cNvSpPr txBox="1"/>
          <p:nvPr/>
        </p:nvSpPr>
        <p:spPr>
          <a:xfrm>
            <a:off x="713751" y="4204558"/>
            <a:ext cx="5342590" cy="616082"/>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grpSp>
        <p:nvGrpSpPr>
          <p:cNvPr id="3" name="Group 2">
            <a:extLst>
              <a:ext uri="{FF2B5EF4-FFF2-40B4-BE49-F238E27FC236}">
                <a16:creationId xmlns:a16="http://schemas.microsoft.com/office/drawing/2014/main" id="{3F808E85-4D3C-1EBF-BA9A-76DC926B29D1}"/>
              </a:ext>
              <a:ext uri="{C183D7F6-B498-43B3-948B-1728B52AA6E4}">
                <adec:decorative xmlns:adec="http://schemas.microsoft.com/office/drawing/2017/decorative" val="1"/>
              </a:ext>
            </a:extLst>
          </p:cNvPr>
          <p:cNvGrpSpPr>
            <a:grpSpLocks/>
          </p:cNvGrpSpPr>
          <p:nvPr/>
        </p:nvGrpSpPr>
        <p:grpSpPr>
          <a:xfrm>
            <a:off x="879177" y="4289555"/>
            <a:ext cx="446088" cy="446088"/>
            <a:chOff x="3101063" y="1686958"/>
            <a:chExt cx="2149566" cy="2149566"/>
          </a:xfrm>
          <a:effectLst/>
        </p:grpSpPr>
        <p:grpSp>
          <p:nvGrpSpPr>
            <p:cNvPr id="4" name="Group 3">
              <a:extLst>
                <a:ext uri="{FF2B5EF4-FFF2-40B4-BE49-F238E27FC236}">
                  <a16:creationId xmlns:a16="http://schemas.microsoft.com/office/drawing/2014/main" id="{2A503186-2441-7BE2-E5AC-6608C854B4A5}"/>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2" name="Oval 11">
                <a:extLst>
                  <a:ext uri="{FF2B5EF4-FFF2-40B4-BE49-F238E27FC236}">
                    <a16:creationId xmlns:a16="http://schemas.microsoft.com/office/drawing/2014/main" id="{C8C093DA-BF3A-26EA-30F0-BA449F3C671C}"/>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 name="Oval 46_1">
                <a:extLst>
                  <a:ext uri="{FF2B5EF4-FFF2-40B4-BE49-F238E27FC236}">
                    <a16:creationId xmlns:a16="http://schemas.microsoft.com/office/drawing/2014/main" id="{85EADA37-7BFA-0154-2B8E-816BA875209B}"/>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8" name="Oval 34_1">
              <a:extLst>
                <a:ext uri="{FF2B5EF4-FFF2-40B4-BE49-F238E27FC236}">
                  <a16:creationId xmlns:a16="http://schemas.microsoft.com/office/drawing/2014/main" id="{7C9D2EBE-774F-B684-1411-6F548507E99A}"/>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16" name="Graphic 13">
            <a:extLst>
              <a:ext uri="{FF2B5EF4-FFF2-40B4-BE49-F238E27FC236}">
                <a16:creationId xmlns:a16="http://schemas.microsoft.com/office/drawing/2014/main" id="{B07C2496-FAB3-3A12-7AD6-91B63A9EE9A6}"/>
              </a:ext>
              <a:ext uri="{C183D7F6-B498-43B3-948B-1728B52AA6E4}">
                <adec:decorative xmlns:adec="http://schemas.microsoft.com/office/drawing/2017/decorative" val="1"/>
              </a:ext>
            </a:extLst>
          </p:cNvPr>
          <p:cNvSpPr/>
          <p:nvPr/>
        </p:nvSpPr>
        <p:spPr>
          <a:xfrm>
            <a:off x="984561" y="4406705"/>
            <a:ext cx="235320" cy="211788"/>
          </a:xfrm>
          <a:custGeom>
            <a:avLst/>
            <a:gdLst>
              <a:gd name="connsiteX0" fmla="*/ 13224 w 264473"/>
              <a:gd name="connsiteY0" fmla="*/ 9918 h 238026"/>
              <a:gd name="connsiteX1" fmla="*/ 23141 w 264473"/>
              <a:gd name="connsiteY1" fmla="*/ 0 h 238026"/>
              <a:gd name="connsiteX2" fmla="*/ 241332 w 264473"/>
              <a:gd name="connsiteY2" fmla="*/ 0 h 238026"/>
              <a:gd name="connsiteX3" fmla="*/ 251250 w 264473"/>
              <a:gd name="connsiteY3" fmla="*/ 9918 h 238026"/>
              <a:gd name="connsiteX4" fmla="*/ 241332 w 264473"/>
              <a:gd name="connsiteY4" fmla="*/ 19836 h 238026"/>
              <a:gd name="connsiteX5" fmla="*/ 227553 w 264473"/>
              <a:gd name="connsiteY5" fmla="*/ 19836 h 238026"/>
              <a:gd name="connsiteX6" fmla="*/ 263746 w 264473"/>
              <a:gd name="connsiteY6" fmla="*/ 108659 h 238026"/>
              <a:gd name="connsiteX7" fmla="*/ 264473 w 264473"/>
              <a:gd name="connsiteY7" fmla="*/ 112401 h 238026"/>
              <a:gd name="connsiteX8" fmla="*/ 218191 w 264473"/>
              <a:gd name="connsiteY8" fmla="*/ 158684 h 238026"/>
              <a:gd name="connsiteX9" fmla="*/ 171908 w 264473"/>
              <a:gd name="connsiteY9" fmla="*/ 112401 h 238026"/>
              <a:gd name="connsiteX10" fmla="*/ 172635 w 264473"/>
              <a:gd name="connsiteY10" fmla="*/ 108659 h 238026"/>
              <a:gd name="connsiteX11" fmla="*/ 208828 w 264473"/>
              <a:gd name="connsiteY11" fmla="*/ 19836 h 238026"/>
              <a:gd name="connsiteX12" fmla="*/ 142154 w 264473"/>
              <a:gd name="connsiteY12" fmla="*/ 19836 h 238026"/>
              <a:gd name="connsiteX13" fmla="*/ 142154 w 264473"/>
              <a:gd name="connsiteY13" fmla="*/ 178520 h 238026"/>
              <a:gd name="connsiteX14" fmla="*/ 195049 w 264473"/>
              <a:gd name="connsiteY14" fmla="*/ 178520 h 238026"/>
              <a:gd name="connsiteX15" fmla="*/ 224802 w 264473"/>
              <a:gd name="connsiteY15" fmla="*/ 208273 h 238026"/>
              <a:gd name="connsiteX16" fmla="*/ 195049 w 264473"/>
              <a:gd name="connsiteY16" fmla="*/ 238026 h 238026"/>
              <a:gd name="connsiteX17" fmla="*/ 69464 w 264473"/>
              <a:gd name="connsiteY17" fmla="*/ 238026 h 238026"/>
              <a:gd name="connsiteX18" fmla="*/ 39711 w 264473"/>
              <a:gd name="connsiteY18" fmla="*/ 208273 h 238026"/>
              <a:gd name="connsiteX19" fmla="*/ 69464 w 264473"/>
              <a:gd name="connsiteY19" fmla="*/ 178520 h 238026"/>
              <a:gd name="connsiteX20" fmla="*/ 122319 w 264473"/>
              <a:gd name="connsiteY20" fmla="*/ 178520 h 238026"/>
              <a:gd name="connsiteX21" fmla="*/ 122319 w 264473"/>
              <a:gd name="connsiteY21" fmla="*/ 19836 h 238026"/>
              <a:gd name="connsiteX22" fmla="*/ 55645 w 264473"/>
              <a:gd name="connsiteY22" fmla="*/ 19836 h 238026"/>
              <a:gd name="connsiteX23" fmla="*/ 91838 w 264473"/>
              <a:gd name="connsiteY23" fmla="*/ 108659 h 238026"/>
              <a:gd name="connsiteX24" fmla="*/ 92566 w 264473"/>
              <a:gd name="connsiteY24" fmla="*/ 112401 h 238026"/>
              <a:gd name="connsiteX25" fmla="*/ 46283 w 264473"/>
              <a:gd name="connsiteY25" fmla="*/ 158684 h 238026"/>
              <a:gd name="connsiteX26" fmla="*/ 0 w 264473"/>
              <a:gd name="connsiteY26" fmla="*/ 112401 h 238026"/>
              <a:gd name="connsiteX27" fmla="*/ 727 w 264473"/>
              <a:gd name="connsiteY27" fmla="*/ 108659 h 238026"/>
              <a:gd name="connsiteX28" fmla="*/ 36920 w 264473"/>
              <a:gd name="connsiteY28" fmla="*/ 19836 h 238026"/>
              <a:gd name="connsiteX29" fmla="*/ 23141 w 264473"/>
              <a:gd name="connsiteY29" fmla="*/ 19836 h 238026"/>
              <a:gd name="connsiteX30" fmla="*/ 13224 w 264473"/>
              <a:gd name="connsiteY30" fmla="*/ 9918 h 238026"/>
              <a:gd name="connsiteX31" fmla="*/ 59546 w 264473"/>
              <a:gd name="connsiteY31" fmla="*/ 208273 h 238026"/>
              <a:gd name="connsiteX32" fmla="*/ 69464 w 264473"/>
              <a:gd name="connsiteY32" fmla="*/ 218191 h 238026"/>
              <a:gd name="connsiteX33" fmla="*/ 195049 w 264473"/>
              <a:gd name="connsiteY33" fmla="*/ 218191 h 238026"/>
              <a:gd name="connsiteX34" fmla="*/ 204967 w 264473"/>
              <a:gd name="connsiteY34" fmla="*/ 208273 h 238026"/>
              <a:gd name="connsiteX35" fmla="*/ 195049 w 264473"/>
              <a:gd name="connsiteY35" fmla="*/ 198355 h 238026"/>
              <a:gd name="connsiteX36" fmla="*/ 69464 w 264473"/>
              <a:gd name="connsiteY36" fmla="*/ 198355 h 238026"/>
              <a:gd name="connsiteX37" fmla="*/ 59546 w 264473"/>
              <a:gd name="connsiteY37" fmla="*/ 208273 h 238026"/>
              <a:gd name="connsiteX38" fmla="*/ 70813 w 264473"/>
              <a:gd name="connsiteY38" fmla="*/ 122319 h 238026"/>
              <a:gd name="connsiteX39" fmla="*/ 21753 w 264473"/>
              <a:gd name="connsiteY39" fmla="*/ 122319 h 238026"/>
              <a:gd name="connsiteX40" fmla="*/ 56170 w 264473"/>
              <a:gd name="connsiteY40" fmla="*/ 136963 h 238026"/>
              <a:gd name="connsiteX41" fmla="*/ 70813 w 264473"/>
              <a:gd name="connsiteY41" fmla="*/ 122319 h 238026"/>
              <a:gd name="connsiteX42" fmla="*/ 67904 w 264473"/>
              <a:gd name="connsiteY42" fmla="*/ 102483 h 238026"/>
              <a:gd name="connsiteX43" fmla="*/ 46283 w 264473"/>
              <a:gd name="connsiteY43" fmla="*/ 49430 h 238026"/>
              <a:gd name="connsiteX44" fmla="*/ 24662 w 264473"/>
              <a:gd name="connsiteY44" fmla="*/ 102483 h 238026"/>
              <a:gd name="connsiteX45" fmla="*/ 67904 w 264473"/>
              <a:gd name="connsiteY45" fmla="*/ 102483 h 238026"/>
              <a:gd name="connsiteX46" fmla="*/ 218191 w 264473"/>
              <a:gd name="connsiteY46" fmla="*/ 138849 h 238026"/>
              <a:gd name="connsiteX47" fmla="*/ 242720 w 264473"/>
              <a:gd name="connsiteY47" fmla="*/ 122319 h 238026"/>
              <a:gd name="connsiteX48" fmla="*/ 193661 w 264473"/>
              <a:gd name="connsiteY48" fmla="*/ 122319 h 238026"/>
              <a:gd name="connsiteX49" fmla="*/ 218191 w 264473"/>
              <a:gd name="connsiteY49" fmla="*/ 138849 h 238026"/>
              <a:gd name="connsiteX50" fmla="*/ 196570 w 264473"/>
              <a:gd name="connsiteY50" fmla="*/ 102483 h 238026"/>
              <a:gd name="connsiteX51" fmla="*/ 239811 w 264473"/>
              <a:gd name="connsiteY51" fmla="*/ 102483 h 238026"/>
              <a:gd name="connsiteX52" fmla="*/ 218191 w 264473"/>
              <a:gd name="connsiteY52" fmla="*/ 49430 h 238026"/>
              <a:gd name="connsiteX53" fmla="*/ 196570 w 264473"/>
              <a:gd name="connsiteY53" fmla="*/ 102483 h 238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4473" h="238026">
                <a:moveTo>
                  <a:pt x="13224" y="9918"/>
                </a:moveTo>
                <a:cubicBezTo>
                  <a:pt x="13224" y="4440"/>
                  <a:pt x="17664" y="0"/>
                  <a:pt x="23141" y="0"/>
                </a:cubicBezTo>
                <a:lnTo>
                  <a:pt x="241332" y="0"/>
                </a:lnTo>
                <a:cubicBezTo>
                  <a:pt x="246809" y="0"/>
                  <a:pt x="251250" y="4440"/>
                  <a:pt x="251250" y="9918"/>
                </a:cubicBezTo>
                <a:cubicBezTo>
                  <a:pt x="251250" y="15395"/>
                  <a:pt x="246809" y="19836"/>
                  <a:pt x="241332" y="19836"/>
                </a:cubicBezTo>
                <a:lnTo>
                  <a:pt x="227553" y="19836"/>
                </a:lnTo>
                <a:lnTo>
                  <a:pt x="263746" y="108659"/>
                </a:lnTo>
                <a:cubicBezTo>
                  <a:pt x="264229" y="109848"/>
                  <a:pt x="264475" y="111118"/>
                  <a:pt x="264473" y="112401"/>
                </a:cubicBezTo>
                <a:cubicBezTo>
                  <a:pt x="264473" y="137963"/>
                  <a:pt x="243752" y="158684"/>
                  <a:pt x="218191" y="158684"/>
                </a:cubicBezTo>
                <a:cubicBezTo>
                  <a:pt x="192629" y="158684"/>
                  <a:pt x="171908" y="137963"/>
                  <a:pt x="171908" y="112401"/>
                </a:cubicBezTo>
                <a:cubicBezTo>
                  <a:pt x="171906" y="111118"/>
                  <a:pt x="172152" y="109848"/>
                  <a:pt x="172635" y="108659"/>
                </a:cubicBezTo>
                <a:lnTo>
                  <a:pt x="208828" y="19836"/>
                </a:lnTo>
                <a:lnTo>
                  <a:pt x="142154" y="19836"/>
                </a:lnTo>
                <a:lnTo>
                  <a:pt x="142154" y="178520"/>
                </a:lnTo>
                <a:lnTo>
                  <a:pt x="195049" y="178520"/>
                </a:lnTo>
                <a:cubicBezTo>
                  <a:pt x="211481" y="178520"/>
                  <a:pt x="224802" y="191841"/>
                  <a:pt x="224802" y="208273"/>
                </a:cubicBezTo>
                <a:cubicBezTo>
                  <a:pt x="224802" y="224704"/>
                  <a:pt x="211481" y="238026"/>
                  <a:pt x="195049" y="238026"/>
                </a:cubicBezTo>
                <a:lnTo>
                  <a:pt x="69464" y="238026"/>
                </a:lnTo>
                <a:cubicBezTo>
                  <a:pt x="53032" y="238026"/>
                  <a:pt x="39711" y="224704"/>
                  <a:pt x="39711" y="208273"/>
                </a:cubicBezTo>
                <a:cubicBezTo>
                  <a:pt x="39711" y="191841"/>
                  <a:pt x="53032" y="178520"/>
                  <a:pt x="69464" y="178520"/>
                </a:cubicBezTo>
                <a:lnTo>
                  <a:pt x="122319" y="178520"/>
                </a:lnTo>
                <a:lnTo>
                  <a:pt x="122319" y="19836"/>
                </a:lnTo>
                <a:lnTo>
                  <a:pt x="55645" y="19836"/>
                </a:lnTo>
                <a:lnTo>
                  <a:pt x="91838" y="108659"/>
                </a:lnTo>
                <a:cubicBezTo>
                  <a:pt x="92321" y="109848"/>
                  <a:pt x="92568" y="111118"/>
                  <a:pt x="92566" y="112401"/>
                </a:cubicBezTo>
                <a:cubicBezTo>
                  <a:pt x="92566" y="137963"/>
                  <a:pt x="71844" y="158684"/>
                  <a:pt x="46283" y="158684"/>
                </a:cubicBezTo>
                <a:cubicBezTo>
                  <a:pt x="20721" y="158684"/>
                  <a:pt x="0" y="137963"/>
                  <a:pt x="0" y="112401"/>
                </a:cubicBezTo>
                <a:cubicBezTo>
                  <a:pt x="-2" y="111118"/>
                  <a:pt x="245" y="109848"/>
                  <a:pt x="727" y="108659"/>
                </a:cubicBezTo>
                <a:lnTo>
                  <a:pt x="36920" y="19836"/>
                </a:lnTo>
                <a:lnTo>
                  <a:pt x="23141" y="19836"/>
                </a:lnTo>
                <a:cubicBezTo>
                  <a:pt x="17664" y="19836"/>
                  <a:pt x="13224" y="15395"/>
                  <a:pt x="13224" y="9918"/>
                </a:cubicBezTo>
                <a:close/>
                <a:moveTo>
                  <a:pt x="59546" y="208273"/>
                </a:moveTo>
                <a:cubicBezTo>
                  <a:pt x="59546" y="213747"/>
                  <a:pt x="63989" y="218191"/>
                  <a:pt x="69464" y="218191"/>
                </a:cubicBezTo>
                <a:lnTo>
                  <a:pt x="195049" y="218191"/>
                </a:lnTo>
                <a:cubicBezTo>
                  <a:pt x="200526" y="218191"/>
                  <a:pt x="204967" y="213750"/>
                  <a:pt x="204967" y="208273"/>
                </a:cubicBezTo>
                <a:cubicBezTo>
                  <a:pt x="204967" y="202796"/>
                  <a:pt x="200526" y="198355"/>
                  <a:pt x="195049" y="198355"/>
                </a:cubicBezTo>
                <a:lnTo>
                  <a:pt x="69464" y="198355"/>
                </a:lnTo>
                <a:cubicBezTo>
                  <a:pt x="63987" y="198355"/>
                  <a:pt x="59546" y="202796"/>
                  <a:pt x="59546" y="208273"/>
                </a:cubicBezTo>
                <a:close/>
                <a:moveTo>
                  <a:pt x="70813" y="122319"/>
                </a:moveTo>
                <a:lnTo>
                  <a:pt x="21753" y="122319"/>
                </a:lnTo>
                <a:cubicBezTo>
                  <a:pt x="27213" y="135867"/>
                  <a:pt x="42622" y="142423"/>
                  <a:pt x="56170" y="136963"/>
                </a:cubicBezTo>
                <a:cubicBezTo>
                  <a:pt x="62838" y="134274"/>
                  <a:pt x="68125" y="128988"/>
                  <a:pt x="70813" y="122319"/>
                </a:cubicBezTo>
                <a:close/>
                <a:moveTo>
                  <a:pt x="67904" y="102483"/>
                </a:moveTo>
                <a:lnTo>
                  <a:pt x="46283" y="49430"/>
                </a:lnTo>
                <a:lnTo>
                  <a:pt x="24662" y="102483"/>
                </a:lnTo>
                <a:lnTo>
                  <a:pt x="67904" y="102483"/>
                </a:lnTo>
                <a:close/>
                <a:moveTo>
                  <a:pt x="218191" y="138849"/>
                </a:moveTo>
                <a:cubicBezTo>
                  <a:pt x="228972" y="138854"/>
                  <a:pt x="238678" y="132313"/>
                  <a:pt x="242720" y="122319"/>
                </a:cubicBezTo>
                <a:lnTo>
                  <a:pt x="193661" y="122319"/>
                </a:lnTo>
                <a:cubicBezTo>
                  <a:pt x="197703" y="132313"/>
                  <a:pt x="207409" y="138854"/>
                  <a:pt x="218191" y="138849"/>
                </a:cubicBezTo>
                <a:close/>
                <a:moveTo>
                  <a:pt x="196570" y="102483"/>
                </a:moveTo>
                <a:lnTo>
                  <a:pt x="239811" y="102483"/>
                </a:lnTo>
                <a:lnTo>
                  <a:pt x="218191" y="49430"/>
                </a:lnTo>
                <a:lnTo>
                  <a:pt x="196570" y="102483"/>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0" name="Rectangle 9">
            <a:extLst>
              <a:ext uri="{FF2B5EF4-FFF2-40B4-BE49-F238E27FC236}">
                <a16:creationId xmlns:a16="http://schemas.microsoft.com/office/drawing/2014/main" id="{22EFC39A-39DA-2E10-E7D7-2DCC0ECCF86F}"/>
              </a:ext>
              <a:ext uri="{C183D7F6-B498-43B3-948B-1728B52AA6E4}">
                <adec:decorative xmlns:adec="http://schemas.microsoft.com/office/drawing/2017/decorative" val="1"/>
              </a:ext>
            </a:extLst>
          </p:cNvPr>
          <p:cNvSpPr/>
          <p:nvPr/>
        </p:nvSpPr>
        <p:spPr>
          <a:xfrm>
            <a:off x="6255198" y="4915274"/>
            <a:ext cx="5238573" cy="68556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itle 76">
            <a:extLst>
              <a:ext uri="{FF2B5EF4-FFF2-40B4-BE49-F238E27FC236}">
                <a16:creationId xmlns:a16="http://schemas.microsoft.com/office/drawing/2014/main" id="{DF482668-4449-5133-BBE2-58AE5C766EFD}"/>
              </a:ext>
            </a:extLst>
          </p:cNvPr>
          <p:cNvSpPr>
            <a:spLocks noGrp="1"/>
          </p:cNvSpPr>
          <p:nvPr>
            <p:ph type="title"/>
          </p:nvPr>
        </p:nvSpPr>
        <p:spPr bwMode="auto">
          <a:xfrm>
            <a:off x="495300" y="509588"/>
            <a:ext cx="11201400" cy="442912"/>
          </a:xfr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en-US"/>
              <a:t>Measure the impact of your Copilot investment</a:t>
            </a:r>
          </a:p>
        </p:txBody>
      </p:sp>
      <p:sp>
        <p:nvSpPr>
          <p:cNvPr id="80" name="Rectangle 79">
            <a:extLst>
              <a:ext uri="{FF2B5EF4-FFF2-40B4-BE49-F238E27FC236}">
                <a16:creationId xmlns:a16="http://schemas.microsoft.com/office/drawing/2014/main" id="{568A2B2D-D06A-8877-A515-E281C9D9973B}"/>
              </a:ext>
            </a:extLst>
          </p:cNvPr>
          <p:cNvSpPr/>
          <p:nvPr/>
        </p:nvSpPr>
        <p:spPr>
          <a:xfrm>
            <a:off x="713751" y="1498493"/>
            <a:ext cx="5342590" cy="2446824"/>
          </a:xfrm>
          <a:prstGeom prst="rect">
            <a:avLst/>
          </a:prstGeom>
          <a:noFill/>
        </p:spPr>
        <p:txBody>
          <a:bodyPr wrap="square" lIns="0" tIns="0" rIns="0" bIns="0" anchor="t">
            <a:spAutoFit/>
          </a:bodyPr>
          <a:lstStyle/>
          <a:p>
            <a:pPr marL="0" marR="0" lvl="0" indent="0" algn="l" defTabSz="914400" rtl="0" eaLnBrk="1" fontAlgn="base" latinLnBrk="0" hangingPunct="1">
              <a:lnSpc>
                <a:spcPct val="100000"/>
              </a:lnSpc>
              <a:spcBef>
                <a:spcPts val="0"/>
              </a:spcBef>
              <a:spcAft>
                <a:spcPts val="600"/>
              </a:spcAft>
              <a:buClrTx/>
              <a:buSzTx/>
              <a:buFontTx/>
              <a:buNone/>
              <a:tabLst/>
              <a:defRPr/>
            </a:pPr>
            <a:r>
              <a:rPr kumimoji="0" lang="en-US" sz="1400" b="0" i="0" u="none" strike="noStrike" kern="0" cap="none" spc="0" normalizeH="0" baseline="0" noProof="0">
                <a:ln>
                  <a:noFill/>
                </a:ln>
                <a:solidFill>
                  <a:srgbClr val="231B34"/>
                </a:solidFill>
                <a:effectLst/>
                <a:uLnTx/>
                <a:uFillTx/>
                <a:ea typeface="+mn-ea"/>
                <a:cs typeface="+mn-cs"/>
              </a:rPr>
              <a:t>With the </a:t>
            </a:r>
            <a:r>
              <a:rPr kumimoji="0" lang="en-US" sz="1400" b="0" i="0" u="none" strike="noStrike" kern="0" cap="none" spc="0" normalizeH="0" baseline="0" noProof="0">
                <a:ln>
                  <a:noFill/>
                </a:ln>
                <a:solidFill>
                  <a:srgbClr val="231B34"/>
                </a:solidFill>
                <a:effectLst/>
                <a:uLnTx/>
                <a:uFillTx/>
                <a:latin typeface="+mj-lt"/>
                <a:ea typeface="+mn-ea"/>
                <a:cs typeface="+mn-cs"/>
              </a:rPr>
              <a:t>Microsoft Copilot Dashboard </a:t>
            </a:r>
            <a:r>
              <a:rPr kumimoji="0" lang="en-US" sz="1400" b="0" i="0" u="none" strike="noStrike" kern="0" cap="none" spc="0" normalizeH="0" baseline="0" noProof="0">
                <a:ln>
                  <a:noFill/>
                </a:ln>
                <a:solidFill>
                  <a:srgbClr val="231B34"/>
                </a:solidFill>
                <a:effectLst/>
                <a:uLnTx/>
                <a:uFillTx/>
                <a:ea typeface="+mn-ea"/>
                <a:cs typeface="+mn-cs"/>
              </a:rPr>
              <a:t>powered by Viva, business decision makers and IT leaders can plan their AI readiness, drive adoption, and measure the impact of their Copilot investment </a:t>
            </a:r>
          </a:p>
          <a:p>
            <a:pPr marL="228600" marR="0" lvl="0" indent="-171450" algn="l" defTabSz="914400" rtl="0" eaLnBrk="1" fontAlgn="base" latinLnBrk="0" hangingPunct="1">
              <a:lnSpc>
                <a:spcPct val="100000"/>
              </a:lnSpc>
              <a:spcBef>
                <a:spcPts val="0"/>
              </a:spcBef>
              <a:spcAft>
                <a:spcPts val="1200"/>
              </a:spcAft>
              <a:buClrTx/>
              <a:buSzPct val="100000"/>
              <a:buFont typeface="Arial" panose="020B0604020202020204" pitchFamily="34" charset="0"/>
              <a:buChar char="•"/>
              <a:tabLst/>
              <a:defRPr/>
            </a:pPr>
            <a:r>
              <a:rPr kumimoji="0" lang="en-US" sz="1200" b="0" i="0" u="none" strike="noStrike" kern="0" cap="none" spc="0" normalizeH="0" baseline="0" noProof="0">
                <a:ln>
                  <a:noFill/>
                </a:ln>
                <a:solidFill>
                  <a:srgbClr val="231B34"/>
                </a:solidFill>
                <a:effectLst/>
                <a:uLnTx/>
                <a:uFillTx/>
                <a:latin typeface="+mj-lt"/>
                <a:ea typeface="+mn-ea"/>
                <a:cs typeface="+mn-cs"/>
              </a:rPr>
              <a:t>Plan for Copilot readiness </a:t>
            </a:r>
            <a:r>
              <a:rPr kumimoji="0" lang="en-US" sz="1200" b="0" i="0" u="none" strike="noStrike" kern="0" cap="none" spc="0" normalizeH="0" baseline="0" noProof="0">
                <a:ln>
                  <a:noFill/>
                </a:ln>
                <a:solidFill>
                  <a:srgbClr val="231B34"/>
                </a:solidFill>
                <a:effectLst/>
                <a:uLnTx/>
                <a:uFillTx/>
                <a:ea typeface="+mn-ea"/>
                <a:cs typeface="+mn-cs"/>
              </a:rPr>
              <a:t>across Microsoft 365 and track by app </a:t>
            </a:r>
          </a:p>
          <a:p>
            <a:pPr marL="228600" marR="0" lvl="0" indent="-171450" algn="l" defTabSz="914400" rtl="0" eaLnBrk="1" fontAlgn="auto" latinLnBrk="0" hangingPunct="1">
              <a:lnSpc>
                <a:spcPct val="100000"/>
              </a:lnSpc>
              <a:spcBef>
                <a:spcPts val="0"/>
              </a:spcBef>
              <a:spcAft>
                <a:spcPts val="1200"/>
              </a:spcAft>
              <a:buClrTx/>
              <a:buSzPct val="100000"/>
              <a:buFont typeface="Arial" panose="020B0604020202020204" pitchFamily="34" charset="0"/>
              <a:buChar char="•"/>
              <a:tabLst/>
              <a:defRPr/>
            </a:pPr>
            <a:r>
              <a:rPr kumimoji="0" lang="en-US" sz="1200" b="0" i="0" u="none" strike="noStrike" kern="0" cap="none" spc="0" normalizeH="0" baseline="0" noProof="0">
                <a:ln>
                  <a:noFill/>
                </a:ln>
                <a:solidFill>
                  <a:srgbClr val="231B34"/>
                </a:solidFill>
                <a:effectLst/>
                <a:uLnTx/>
                <a:uFillTx/>
                <a:latin typeface="+mj-lt"/>
                <a:ea typeface="+mn-ea"/>
                <a:cs typeface="+mn-cs"/>
              </a:rPr>
              <a:t>Evaluate Copilot adoption </a:t>
            </a:r>
            <a:r>
              <a:rPr kumimoji="0" lang="en-US" sz="1200" b="0" i="0" u="none" strike="noStrike" kern="0" cap="none" spc="0" normalizeH="0" baseline="0" noProof="0">
                <a:ln>
                  <a:noFill/>
                </a:ln>
                <a:solidFill>
                  <a:srgbClr val="231B34"/>
                </a:solidFill>
                <a:effectLst/>
                <a:uLnTx/>
                <a:uFillTx/>
                <a:ea typeface="+mn-ea"/>
                <a:cs typeface="+mn-cs"/>
              </a:rPr>
              <a:t>across apps and by feature</a:t>
            </a:r>
            <a:endParaRPr kumimoji="0" lang="en-US" sz="1200" b="0" i="0" u="none" strike="noStrike" kern="1200" cap="none" spc="0" normalizeH="0" baseline="0" noProof="0">
              <a:ln>
                <a:noFill/>
              </a:ln>
              <a:solidFill>
                <a:srgbClr val="231B34"/>
              </a:solidFill>
              <a:effectLst/>
              <a:uLnTx/>
              <a:uFillTx/>
              <a:ea typeface="+mn-ea"/>
              <a:cs typeface="+mn-cs"/>
            </a:endParaRPr>
          </a:p>
          <a:p>
            <a:pPr marL="228600" marR="0" lvl="0" indent="-171450" algn="l" defTabSz="914400" rtl="0" eaLnBrk="1" fontAlgn="base" latinLnBrk="0" hangingPunct="1">
              <a:lnSpc>
                <a:spcPct val="100000"/>
              </a:lnSpc>
              <a:spcBef>
                <a:spcPts val="0"/>
              </a:spcBef>
              <a:spcAft>
                <a:spcPts val="1200"/>
              </a:spcAft>
              <a:buClrTx/>
              <a:buSzPct val="100000"/>
              <a:buFont typeface="Arial" panose="020B0604020202020204" pitchFamily="34" charset="0"/>
              <a:buChar char="•"/>
              <a:tabLst/>
              <a:defRPr/>
            </a:pPr>
            <a:r>
              <a:rPr kumimoji="0" lang="en-US" sz="1200" b="0" i="0" u="none" strike="noStrike" kern="0" cap="none" spc="0" normalizeH="0" baseline="0" noProof="0">
                <a:ln>
                  <a:noFill/>
                </a:ln>
                <a:solidFill>
                  <a:srgbClr val="231B34"/>
                </a:solidFill>
                <a:effectLst/>
                <a:uLnTx/>
                <a:uFillTx/>
                <a:latin typeface="+mj-lt"/>
                <a:ea typeface="+mn-ea"/>
                <a:cs typeface="+mn-cs"/>
              </a:rPr>
              <a:t>Analyze the potential impact </a:t>
            </a:r>
            <a:r>
              <a:rPr kumimoji="0" lang="en-US" sz="1200" b="0" i="0" u="none" strike="noStrike" kern="0" cap="none" spc="0" normalizeH="0" baseline="0" noProof="0">
                <a:ln>
                  <a:noFill/>
                </a:ln>
                <a:solidFill>
                  <a:srgbClr val="231B34"/>
                </a:solidFill>
                <a:effectLst/>
                <a:uLnTx/>
                <a:uFillTx/>
                <a:ea typeface="+mn-ea"/>
                <a:cs typeface="+mn-cs"/>
              </a:rPr>
              <a:t>of Copilot across meetings, email, chat, </a:t>
            </a:r>
            <a:br>
              <a:rPr kumimoji="0" lang="en-US" sz="1200" b="0" i="0" u="none" strike="noStrike" kern="0" cap="none" spc="0" normalizeH="0" baseline="0" noProof="0">
                <a:ln>
                  <a:noFill/>
                </a:ln>
                <a:solidFill>
                  <a:srgbClr val="231B34"/>
                </a:solidFill>
                <a:effectLst/>
                <a:uLnTx/>
                <a:uFillTx/>
                <a:ea typeface="+mn-ea"/>
                <a:cs typeface="+mn-cs"/>
              </a:rPr>
            </a:br>
            <a:r>
              <a:rPr kumimoji="0" lang="en-US" sz="1200" b="0" i="0" u="none" strike="noStrike" kern="0" cap="none" spc="0" normalizeH="0" baseline="0" noProof="0">
                <a:ln>
                  <a:noFill/>
                </a:ln>
                <a:solidFill>
                  <a:srgbClr val="231B34"/>
                </a:solidFill>
                <a:effectLst/>
                <a:uLnTx/>
                <a:uFillTx/>
                <a:ea typeface="+mn-ea"/>
                <a:cs typeface="+mn-cs"/>
              </a:rPr>
              <a:t>and documents</a:t>
            </a:r>
          </a:p>
          <a:p>
            <a:pPr marL="228600" marR="0" lvl="0" indent="-171450" algn="l" defTabSz="914400" rtl="0" eaLnBrk="1" fontAlgn="base" latinLnBrk="0" hangingPunct="1">
              <a:lnSpc>
                <a:spcPct val="100000"/>
              </a:lnSpc>
              <a:spcBef>
                <a:spcPts val="0"/>
              </a:spcBef>
              <a:spcAft>
                <a:spcPts val="1200"/>
              </a:spcAft>
              <a:buClrTx/>
              <a:buSzPct val="100000"/>
              <a:buFont typeface="Arial" panose="020B0604020202020204" pitchFamily="34" charset="0"/>
              <a:buChar char="•"/>
              <a:tabLst/>
              <a:defRPr/>
            </a:pPr>
            <a:r>
              <a:rPr kumimoji="0" lang="en-US" sz="1200" b="0" i="0" u="none" strike="noStrike" kern="0" cap="none" spc="0" normalizeH="0" baseline="0" noProof="0">
                <a:ln>
                  <a:noFill/>
                </a:ln>
                <a:solidFill>
                  <a:srgbClr val="231B34"/>
                </a:solidFill>
                <a:effectLst/>
                <a:uLnTx/>
                <a:uFillTx/>
                <a:ea typeface="+mn-ea"/>
                <a:cs typeface="+mn-cs"/>
              </a:rPr>
              <a:t>View employee sentiment about the value and benefits of Copilot</a:t>
            </a:r>
          </a:p>
          <a:p>
            <a:pPr marL="228600" marR="0" lvl="0" indent="-171450" algn="l" defTabSz="914400" rtl="0" eaLnBrk="1" fontAlgn="auto" latinLnBrk="0" hangingPunct="1">
              <a:lnSpc>
                <a:spcPct val="100000"/>
              </a:lnSpc>
              <a:spcBef>
                <a:spcPts val="0"/>
              </a:spcBef>
              <a:spcAft>
                <a:spcPts val="1200"/>
              </a:spcAft>
              <a:buClrTx/>
              <a:buSzPct val="100000"/>
              <a:buFont typeface="Arial" panose="020B0604020202020204" pitchFamily="34" charset="0"/>
              <a:buChar char="•"/>
              <a:tabLst/>
              <a:defRPr/>
            </a:pPr>
            <a:r>
              <a:rPr kumimoji="0" lang="en-US" sz="1200" b="0" i="0" u="none" strike="noStrike" kern="0" cap="none" spc="0" normalizeH="0" baseline="0" noProof="0">
                <a:ln>
                  <a:noFill/>
                </a:ln>
                <a:solidFill>
                  <a:srgbClr val="231B34"/>
                </a:solidFill>
                <a:effectLst/>
                <a:uLnTx/>
                <a:uFillTx/>
                <a:ea typeface="+mn-ea"/>
                <a:cs typeface="+mn-cs"/>
              </a:rPr>
              <a:t>Learn about the latest research and findings about AI</a:t>
            </a:r>
            <a:endParaRPr kumimoji="0" lang="en-US" sz="1400" b="0" i="0" u="none" strike="noStrike" kern="0" cap="none" spc="0" normalizeH="0" baseline="0" noProof="0">
              <a:ln>
                <a:noFill/>
              </a:ln>
              <a:solidFill>
                <a:srgbClr val="231B34"/>
              </a:solidFill>
              <a:effectLst/>
              <a:uLnTx/>
              <a:uFillTx/>
              <a:ea typeface="+mn-ea"/>
              <a:cs typeface="+mn-cs"/>
            </a:endParaRPr>
          </a:p>
        </p:txBody>
      </p:sp>
      <p:sp>
        <p:nvSpPr>
          <p:cNvPr id="11" name="TextBox 10">
            <a:extLst>
              <a:ext uri="{FF2B5EF4-FFF2-40B4-BE49-F238E27FC236}">
                <a16:creationId xmlns:a16="http://schemas.microsoft.com/office/drawing/2014/main" id="{E7CF2B2E-870E-A124-B555-1EFD8661E21C}"/>
              </a:ext>
            </a:extLst>
          </p:cNvPr>
          <p:cNvSpPr txBox="1"/>
          <p:nvPr/>
        </p:nvSpPr>
        <p:spPr>
          <a:xfrm>
            <a:off x="1490691" y="4374099"/>
            <a:ext cx="2328714" cy="276999"/>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defPPr>
              <a:defRPr lang="en-US"/>
            </a:defPPr>
            <a:lvl1pPr marR="0" lvl="0" indent="0" algn="ctr" fontAlgn="auto">
              <a:lnSpc>
                <a:spcPct val="100000"/>
              </a:lnSpc>
              <a:spcBef>
                <a:spcPts val="0"/>
              </a:spcBef>
              <a:spcAft>
                <a:spcPts val="0"/>
              </a:spcAft>
              <a:buClrTx/>
              <a:buSzTx/>
              <a:buFontTx/>
              <a:buNone/>
              <a:tabLst/>
              <a:defRPr kumimoji="0" i="0" u="none" strike="noStrike" cap="none" spc="0" normalizeH="0" baseline="0">
                <a:ln>
                  <a:noFill/>
                </a:ln>
                <a:solidFill>
                  <a:prstClr val="white"/>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ea typeface="+mj-ea"/>
                <a:cs typeface="+mj-cs"/>
              </a:rPr>
              <a:t>Viva for Measurement</a:t>
            </a:r>
          </a:p>
        </p:txBody>
      </p:sp>
      <p:sp>
        <p:nvSpPr>
          <p:cNvPr id="24" name="Rectangle 23">
            <a:extLst>
              <a:ext uri="{FF2B5EF4-FFF2-40B4-BE49-F238E27FC236}">
                <a16:creationId xmlns:a16="http://schemas.microsoft.com/office/drawing/2014/main" id="{D2269CEA-900C-4A1D-F8C8-77A5078E548B}"/>
              </a:ext>
            </a:extLst>
          </p:cNvPr>
          <p:cNvSpPr/>
          <p:nvPr/>
        </p:nvSpPr>
        <p:spPr>
          <a:xfrm>
            <a:off x="713750" y="5006188"/>
            <a:ext cx="5382249" cy="861774"/>
          </a:xfrm>
          <a:prstGeom prst="rect">
            <a:avLst/>
          </a:prstGeom>
          <a:noFill/>
        </p:spPr>
        <p:txBody>
          <a:bodyPr wrap="square" lIns="0" tIns="0" rIns="0" bIns="0" anchor="t">
            <a:spAutoFit/>
          </a:bodyPr>
          <a:lstStyle/>
          <a:p>
            <a:pPr defTabSz="914400" fontAlgn="base">
              <a:spcAft>
                <a:spcPts val="1200"/>
              </a:spcAft>
              <a:defRPr/>
            </a:pPr>
            <a:r>
              <a:rPr kumimoji="0" lang="en-US" sz="1400" b="0" i="0" u="none" strike="noStrike" kern="0" cap="none" spc="0" normalizeH="0" baseline="0" noProof="0">
                <a:ln>
                  <a:noFill/>
                </a:ln>
                <a:solidFill>
                  <a:schemeClr val="accent2"/>
                </a:solidFill>
                <a:effectLst/>
                <a:uLnTx/>
                <a:uFillTx/>
                <a:latin typeface="Segoe Sans Text Semibold"/>
                <a:ea typeface="+mn-ea"/>
                <a:cs typeface="+mn-cs"/>
              </a:rPr>
              <a:t>+ </a:t>
            </a:r>
            <a:r>
              <a:rPr lang="en-US" sz="1400" b="1" kern="0">
                <a:solidFill>
                  <a:schemeClr val="accent2"/>
                </a:solidFill>
                <a:latin typeface="+mj-lt"/>
                <a:ea typeface="+mn-lt"/>
                <a:cs typeface="+mn-lt"/>
              </a:rPr>
              <a:t>Copilot Dashboard will be available to all Copilot for </a:t>
            </a:r>
            <a:r>
              <a:rPr kumimoji="0" lang="en-US" sz="1400" b="1" i="0" u="none" strike="noStrike" kern="0" cap="none" spc="0" normalizeH="0" baseline="0" noProof="0">
                <a:ln>
                  <a:noFill/>
                </a:ln>
                <a:solidFill>
                  <a:schemeClr val="accent2"/>
                </a:solidFill>
                <a:effectLst/>
                <a:uLnTx/>
                <a:uFillTx/>
                <a:latin typeface="+mj-lt"/>
                <a:ea typeface="+mn-lt"/>
                <a:cs typeface="+mn-lt"/>
              </a:rPr>
              <a:t>Microsoft </a:t>
            </a:r>
            <a:r>
              <a:rPr lang="en-US" sz="1400" b="1" kern="0">
                <a:solidFill>
                  <a:schemeClr val="accent2"/>
                </a:solidFill>
                <a:latin typeface="+mj-lt"/>
                <a:ea typeface="+mn-lt"/>
                <a:cs typeface="+mn-lt"/>
              </a:rPr>
              <a:t>365 customers at no additional cost</a:t>
            </a:r>
            <a:r>
              <a:rPr lang="en-US" sz="1400" kern="0">
                <a:solidFill>
                  <a:schemeClr val="accent2"/>
                </a:solidFill>
                <a:latin typeface="+mj-lt"/>
                <a:ea typeface="+mn-lt"/>
                <a:cs typeface="+mn-lt"/>
              </a:rPr>
              <a:t> </a:t>
            </a:r>
            <a:r>
              <a:rPr lang="en-US" sz="1400" kern="0">
                <a:solidFill>
                  <a:schemeClr val="accent2"/>
                </a:solidFill>
                <a:ea typeface="+mn-lt"/>
                <a:cs typeface="+mn-lt"/>
              </a:rPr>
              <a:t>and will not require a </a:t>
            </a:r>
            <a:r>
              <a:rPr kumimoji="0" lang="en-US" sz="1400" b="0" i="0" u="none" strike="noStrike" kern="0" cap="none" spc="0" normalizeH="0" baseline="0" noProof="0">
                <a:ln>
                  <a:noFill/>
                </a:ln>
                <a:solidFill>
                  <a:schemeClr val="accent2"/>
                </a:solidFill>
                <a:effectLst/>
                <a:uLnTx/>
                <a:uFillTx/>
                <a:ea typeface="+mn-lt"/>
                <a:cs typeface="+mn-lt"/>
              </a:rPr>
              <a:t>Viva license.</a:t>
            </a:r>
            <a:r>
              <a:rPr kumimoji="0" lang="en-US" sz="1400" b="0" i="0" u="none" strike="noStrike" kern="0" cap="none" spc="0" normalizeH="0" baseline="0" noProof="0">
                <a:ln>
                  <a:noFill/>
                </a:ln>
                <a:solidFill>
                  <a:schemeClr val="accent2"/>
                </a:solidFill>
                <a:effectLst/>
                <a:uLnTx/>
                <a:uFillTx/>
                <a:ea typeface="+mn-ea"/>
                <a:cs typeface="+mn-cs"/>
              </a:rPr>
              <a:t> </a:t>
            </a:r>
            <a:r>
              <a:rPr lang="en-US" sz="1400" kern="0">
                <a:solidFill>
                  <a:srgbClr val="1A1A1A"/>
                </a:solidFill>
              </a:rPr>
              <a:t>Get</a:t>
            </a:r>
            <a:r>
              <a:rPr kumimoji="0" lang="en-US" sz="1400" b="0" i="0" u="none" strike="noStrike" kern="0" cap="none" spc="0" normalizeH="0" baseline="0" noProof="0">
                <a:ln>
                  <a:noFill/>
                </a:ln>
                <a:solidFill>
                  <a:srgbClr val="1A1A1A"/>
                </a:solidFill>
                <a:effectLst/>
                <a:uLnTx/>
                <a:uFillTx/>
                <a:ea typeface="+mn-ea"/>
                <a:cs typeface="+mn-cs"/>
              </a:rPr>
              <a:t> advanced analytics across behavioral, collaboration, and sentiment data to measure how Copilot has impacted work patterns.</a:t>
            </a:r>
          </a:p>
        </p:txBody>
      </p:sp>
      <p:pic>
        <p:nvPicPr>
          <p:cNvPr id="6" name="Picture 5" descr="A screenshot of Microsoft Copilot Dashboard showing the &quot;Total Microsoft 365 app users&quot;, &quot;Microsoft 365 users app who could benefit from Copilot&quot;, &quot;Total prerequisite licenses&quot; and &quot;Users on eligible update channels&quot;">
            <a:extLst>
              <a:ext uri="{FF2B5EF4-FFF2-40B4-BE49-F238E27FC236}">
                <a16:creationId xmlns:a16="http://schemas.microsoft.com/office/drawing/2014/main" id="{84183F02-37FE-EC7B-7F2F-C667EEE525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910" t="8944" r="7290" b="8390"/>
          <a:stretch/>
        </p:blipFill>
        <p:spPr>
          <a:xfrm>
            <a:off x="6548852" y="1768531"/>
            <a:ext cx="4651264" cy="2744068"/>
          </a:xfrm>
          <a:prstGeom prst="roundRect">
            <a:avLst>
              <a:gd name="adj" fmla="val 2934"/>
            </a:avLst>
          </a:prstGeom>
        </p:spPr>
      </p:pic>
      <p:pic>
        <p:nvPicPr>
          <p:cNvPr id="7" name="Graphic 6" descr="Microsoft Viva logo">
            <a:extLst>
              <a:ext uri="{FF2B5EF4-FFF2-40B4-BE49-F238E27FC236}">
                <a16:creationId xmlns:a16="http://schemas.microsoft.com/office/drawing/2014/main" id="{F96B94DC-0C1E-F008-5079-AE13D847C1FD}"/>
              </a:ext>
            </a:extLst>
          </p:cNvPr>
          <p:cNvPicPr/>
          <p:nvPr/>
        </p:nvPicPr>
        <p:blipFill>
          <a:blip r:embed="rId4">
            <a:extLst>
              <a:ext uri="{96DAC541-7B7A-43D3-8B79-37D633B846F1}">
                <asvg:svgBlip xmlns:asvg="http://schemas.microsoft.com/office/drawing/2016/SVG/main" r:embed="rId5"/>
              </a:ext>
            </a:extLst>
          </a:blip>
          <a:stretch>
            <a:fillRect/>
          </a:stretch>
        </p:blipFill>
        <p:spPr>
          <a:xfrm>
            <a:off x="6563113" y="5071752"/>
            <a:ext cx="372612" cy="372610"/>
          </a:xfrm>
          <a:prstGeom prst="rect">
            <a:avLst/>
          </a:prstGeom>
        </p:spPr>
      </p:pic>
      <p:sp>
        <p:nvSpPr>
          <p:cNvPr id="82" name="Title 15">
            <a:extLst>
              <a:ext uri="{FF2B5EF4-FFF2-40B4-BE49-F238E27FC236}">
                <a16:creationId xmlns:a16="http://schemas.microsoft.com/office/drawing/2014/main" id="{647CE506-EC2C-6D47-D0CA-373A629BEA57}"/>
              </a:ext>
            </a:extLst>
          </p:cNvPr>
          <p:cNvSpPr txBox="1">
            <a:spLocks/>
          </p:cNvSpPr>
          <p:nvPr/>
        </p:nvSpPr>
        <p:spPr>
          <a:xfrm>
            <a:off x="7143104" y="5150335"/>
            <a:ext cx="4057012" cy="2154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400" b="0" i="0" u="none" strike="noStrike" kern="1200" cap="none" spc="0" normalizeH="0" baseline="0" noProof="0">
                <a:ln>
                  <a:noFill/>
                </a:ln>
                <a:solidFill>
                  <a:schemeClr val="accent6">
                    <a:lumMod val="75000"/>
                  </a:schemeClr>
                </a:solidFill>
                <a:effectLst/>
                <a:uLnTx/>
                <a:uFillTx/>
                <a:ea typeface="+mn-ea"/>
                <a:cs typeface="Segoe UI" pitchFamily="34" charset="0"/>
                <a:hlinkClick r:id="rId6">
                  <a:extLst>
                    <a:ext uri="{A12FA001-AC4F-418D-AE19-62706E023703}">
                      <ahyp:hlinkClr xmlns:ahyp="http://schemas.microsoft.com/office/drawing/2018/hyperlinkcolor" val="tx"/>
                    </a:ext>
                  </a:extLst>
                </a:hlinkClick>
              </a:rPr>
              <a:t>aka.ms/MicrosoftCopilotDashboard</a:t>
            </a:r>
            <a:endParaRPr kumimoji="0" lang="en-CA" sz="1400" b="0" i="0" u="none" strike="noStrike" kern="1200" cap="none" spc="0" normalizeH="0" baseline="0" noProof="0">
              <a:ln>
                <a:noFill/>
              </a:ln>
              <a:solidFill>
                <a:schemeClr val="accent6">
                  <a:lumMod val="75000"/>
                </a:schemeClr>
              </a:solidFill>
              <a:effectLst/>
              <a:uLnTx/>
              <a:uFillTx/>
              <a:ea typeface="+mn-ea"/>
              <a:cs typeface="Segoe Sans Text Semibold"/>
              <a:hlinkClick r:id="rId7">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292039853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5">
            <a:extLst>
              <a:ext uri="{FF2B5EF4-FFF2-40B4-BE49-F238E27FC236}">
                <a16:creationId xmlns:a16="http://schemas.microsoft.com/office/drawing/2014/main" id="{D79D863F-235B-3AF0-1C14-56B536C737E7}"/>
              </a:ext>
              <a:ext uri="{C183D7F6-B498-43B3-948B-1728B52AA6E4}">
                <adec:decorative xmlns:adec="http://schemas.microsoft.com/office/drawing/2017/decorative" val="1"/>
              </a:ext>
            </a:extLst>
          </p:cNvPr>
          <p:cNvSpPr/>
          <p:nvPr/>
        </p:nvSpPr>
        <p:spPr>
          <a:xfrm>
            <a:off x="495300" y="1625600"/>
            <a:ext cx="11201400" cy="4413250"/>
          </a:xfrm>
          <a:prstGeom prst="roundRect">
            <a:avLst>
              <a:gd name="adj" fmla="val 4233"/>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Sans Text"/>
            </a:endParaRPr>
          </a:p>
        </p:txBody>
      </p:sp>
      <p:sp>
        <p:nvSpPr>
          <p:cNvPr id="8" name="Rectangle: Rounded Corners 7">
            <a:extLst>
              <a:ext uri="{FF2B5EF4-FFF2-40B4-BE49-F238E27FC236}">
                <a16:creationId xmlns:a16="http://schemas.microsoft.com/office/drawing/2014/main" id="{12D09C2B-BD7D-F520-1E91-FFE9D4AE85BA}"/>
              </a:ext>
              <a:ext uri="{C183D7F6-B498-43B3-948B-1728B52AA6E4}">
                <adec:decorative xmlns:adec="http://schemas.microsoft.com/office/drawing/2017/decorative" val="1"/>
              </a:ext>
            </a:extLst>
          </p:cNvPr>
          <p:cNvSpPr/>
          <p:nvPr/>
        </p:nvSpPr>
        <p:spPr bwMode="auto">
          <a:xfrm>
            <a:off x="6239676" y="2722340"/>
            <a:ext cx="5178601" cy="3066152"/>
          </a:xfrm>
          <a:prstGeom prst="roundRect">
            <a:avLst>
              <a:gd name="adj" fmla="val 5312"/>
            </a:avLst>
          </a:prstGeom>
          <a:solidFill>
            <a:schemeClr val="bg1"/>
          </a:solidFill>
          <a:ln>
            <a:noFill/>
          </a:ln>
          <a:effectLst>
            <a:outerShdw blurRad="127000" dist="127000" dir="2700000" algn="tl"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13" name="Rectangle: Rounded Corners 12">
            <a:extLst>
              <a:ext uri="{FF2B5EF4-FFF2-40B4-BE49-F238E27FC236}">
                <a16:creationId xmlns:a16="http://schemas.microsoft.com/office/drawing/2014/main" id="{6E4FD6E3-099E-B2EA-B143-C584A86F0874}"/>
              </a:ext>
              <a:ext uri="{C183D7F6-B498-43B3-948B-1728B52AA6E4}">
                <adec:decorative xmlns:adec="http://schemas.microsoft.com/office/drawing/2017/decorative" val="1"/>
              </a:ext>
            </a:extLst>
          </p:cNvPr>
          <p:cNvSpPr/>
          <p:nvPr/>
        </p:nvSpPr>
        <p:spPr bwMode="auto">
          <a:xfrm>
            <a:off x="773723" y="2722340"/>
            <a:ext cx="5178601" cy="3066152"/>
          </a:xfrm>
          <a:prstGeom prst="roundRect">
            <a:avLst>
              <a:gd name="adj" fmla="val 5981"/>
            </a:avLst>
          </a:prstGeom>
          <a:solidFill>
            <a:schemeClr val="bg1"/>
          </a:solidFill>
          <a:ln>
            <a:noFill/>
          </a:ln>
          <a:effectLst>
            <a:outerShdw blurRad="127000" dist="127000" dir="2700000" algn="tl"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2" name="Title 1">
            <a:extLst>
              <a:ext uri="{FF2B5EF4-FFF2-40B4-BE49-F238E27FC236}">
                <a16:creationId xmlns:a16="http://schemas.microsoft.com/office/drawing/2014/main" id="{46D6AADA-8B4D-44AD-6F8A-2555F9668B9F}"/>
              </a:ext>
            </a:extLst>
          </p:cNvPr>
          <p:cNvSpPr>
            <a:spLocks noGrp="1"/>
          </p:cNvSpPr>
          <p:nvPr>
            <p:ph type="title"/>
          </p:nvPr>
        </p:nvSpPr>
        <p:spPr>
          <a:xfrm>
            <a:off x="495300" y="509156"/>
            <a:ext cx="11201400" cy="443198"/>
          </a:xfrm>
        </p:spPr>
        <p:txBody>
          <a:bodyPr vert="horz" wrap="square" lIns="0" tIns="0" rIns="0" bIns="0" rtlCol="0" anchor="ctr" anchorCtr="0">
            <a:spAutoFit/>
          </a:bodyPr>
          <a:lstStyle/>
          <a:p>
            <a:r>
              <a:rPr lang="en-US"/>
              <a:t>Expand your opportunity </a:t>
            </a:r>
          </a:p>
        </p:txBody>
      </p:sp>
      <p:sp>
        <p:nvSpPr>
          <p:cNvPr id="28" name="Text Placeholder 27">
            <a:extLst>
              <a:ext uri="{FF2B5EF4-FFF2-40B4-BE49-F238E27FC236}">
                <a16:creationId xmlns:a16="http://schemas.microsoft.com/office/drawing/2014/main" id="{CD489254-2EE0-5F1E-D344-4FEEBAB445E4}"/>
              </a:ext>
            </a:extLst>
          </p:cNvPr>
          <p:cNvSpPr>
            <a:spLocks noGrp="1"/>
          </p:cNvSpPr>
          <p:nvPr>
            <p:ph type="body" sz="quarter" idx="11"/>
          </p:nvPr>
        </p:nvSpPr>
        <p:spPr>
          <a:xfrm>
            <a:off x="495300" y="1108914"/>
            <a:ext cx="11201400" cy="276999"/>
          </a:xfrm>
        </p:spPr>
        <p:txBody>
          <a:bodyPr/>
          <a:lstStyle/>
          <a:p>
            <a:r>
              <a:rPr lang="en-US" noProof="0"/>
              <a:t>Apply selling scenarios and product line up</a:t>
            </a:r>
          </a:p>
        </p:txBody>
      </p:sp>
      <p:sp>
        <p:nvSpPr>
          <p:cNvPr id="15" name="TextBox 14">
            <a:extLst>
              <a:ext uri="{FF2B5EF4-FFF2-40B4-BE49-F238E27FC236}">
                <a16:creationId xmlns:a16="http://schemas.microsoft.com/office/drawing/2014/main" id="{28D844A2-F485-06D9-E9EB-DE8B55817CE1}"/>
              </a:ext>
            </a:extLst>
          </p:cNvPr>
          <p:cNvSpPr txBox="1"/>
          <p:nvPr/>
        </p:nvSpPr>
        <p:spPr>
          <a:xfrm>
            <a:off x="773723" y="1935012"/>
            <a:ext cx="10644554" cy="55399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effectLst/>
                <a:uLnTx/>
                <a:uFillTx/>
                <a:ea typeface="+mn-ea"/>
                <a:cs typeface="+mn-cs"/>
              </a:rPr>
              <a:t>Modern Work and Business Applications joined forces to bring to market the most complete solutions for productivity workers, sales organizations, and service agents.</a:t>
            </a:r>
          </a:p>
        </p:txBody>
      </p:sp>
      <p:sp>
        <p:nvSpPr>
          <p:cNvPr id="32" name="TextBox 31">
            <a:extLst>
              <a:ext uri="{FF2B5EF4-FFF2-40B4-BE49-F238E27FC236}">
                <a16:creationId xmlns:a16="http://schemas.microsoft.com/office/drawing/2014/main" id="{46F6026F-3B5B-6293-01A9-92152903047D}"/>
              </a:ext>
              <a:ext uri="{C183D7F6-B498-43B3-948B-1728B52AA6E4}">
                <adec:decorative xmlns:adec="http://schemas.microsoft.com/office/drawing/2017/decorative" val="0"/>
              </a:ext>
            </a:extLst>
          </p:cNvPr>
          <p:cNvSpPr txBox="1">
            <a:spLocks/>
          </p:cNvSpPr>
          <p:nvPr/>
        </p:nvSpPr>
        <p:spPr>
          <a:xfrm>
            <a:off x="953897" y="2900868"/>
            <a:ext cx="4818254" cy="535956"/>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r>
              <a:rPr lang="en-US"/>
              <a:t>New to Copilot for Microsoft 365</a:t>
            </a:r>
          </a:p>
        </p:txBody>
      </p:sp>
      <p:sp>
        <p:nvSpPr>
          <p:cNvPr id="16" name="TextBox 15">
            <a:extLst>
              <a:ext uri="{FF2B5EF4-FFF2-40B4-BE49-F238E27FC236}">
                <a16:creationId xmlns:a16="http://schemas.microsoft.com/office/drawing/2014/main" id="{7A5B6359-579C-AFAE-4302-768EA949F0D5}"/>
              </a:ext>
            </a:extLst>
          </p:cNvPr>
          <p:cNvSpPr txBox="1"/>
          <p:nvPr/>
        </p:nvSpPr>
        <p:spPr>
          <a:xfrm>
            <a:off x="942940" y="3670154"/>
            <a:ext cx="4810160" cy="1461939"/>
          </a:xfrm>
          <a:prstGeom prst="rect">
            <a:avLst/>
          </a:prstGeom>
          <a:noFill/>
        </p:spPr>
        <p:txBody>
          <a:bodyPr wrap="square" lIns="0" tIns="0" rIns="0" bIns="0" anchor="t">
            <a:spAutoFit/>
          </a:bodyPr>
          <a:lstStyle/>
          <a:p>
            <a:pPr marL="0" marR="0" lvl="0" indent="0" algn="ctr" defTabSz="91410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chemeClr val="accent2"/>
                </a:solidFill>
                <a:effectLst/>
                <a:uLnTx/>
                <a:uFillTx/>
                <a:latin typeface="+mj-lt"/>
                <a:ea typeface="+mn-ea"/>
                <a:cs typeface="+mn-cs"/>
              </a:rPr>
              <a:t>Copilot for Microsoft 365 </a:t>
            </a:r>
            <a:br>
              <a:rPr kumimoji="0" lang="en-US" sz="1600" b="0" i="0" u="none" strike="noStrike" kern="1200" cap="none" spc="0" normalizeH="0" baseline="0" noProof="0">
                <a:ln>
                  <a:noFill/>
                </a:ln>
                <a:solidFill>
                  <a:prstClr val="black"/>
                </a:solidFill>
                <a:effectLst/>
                <a:uLnTx/>
                <a:uFillTx/>
                <a:latin typeface="Segoe Sans Text"/>
                <a:ea typeface="+mn-ea"/>
                <a:cs typeface="+mn-cs"/>
              </a:rPr>
            </a:br>
            <a:r>
              <a:rPr kumimoji="0" lang="en-US" sz="1600" b="0" i="0" u="none" strike="noStrike" kern="1200" cap="none" spc="0" normalizeH="0" baseline="0" noProof="0">
                <a:ln>
                  <a:noFill/>
                </a:ln>
                <a:effectLst/>
                <a:uLnTx/>
                <a:uFillTx/>
                <a:latin typeface="+mj-lt"/>
                <a:ea typeface="+mn-ea"/>
                <a:cs typeface="+mn-cs"/>
              </a:rPr>
              <a:t>$30 per user/month</a:t>
            </a:r>
          </a:p>
          <a:p>
            <a:pPr marL="0" marR="0" lvl="0" indent="0" algn="ctr" defTabSz="91410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chemeClr val="accent2"/>
                </a:solidFill>
                <a:effectLst/>
                <a:uLnTx/>
                <a:uFillTx/>
                <a:latin typeface="+mj-lt"/>
                <a:ea typeface="+mn-ea"/>
                <a:cs typeface="Segoe Sans Text"/>
              </a:rPr>
              <a:t>or </a:t>
            </a:r>
            <a:endParaRPr kumimoji="0" lang="en-US" sz="1600" b="0" i="0" u="none" strike="noStrike" kern="1200" cap="none" spc="0" normalizeH="0" baseline="0" noProof="0">
              <a:ln>
                <a:noFill/>
              </a:ln>
              <a:solidFill>
                <a:schemeClr val="accent2"/>
              </a:solidFill>
              <a:effectLst/>
              <a:uLnTx/>
              <a:uFillTx/>
              <a:latin typeface="+mj-lt"/>
              <a:ea typeface="+mn-ea"/>
              <a:cs typeface="+mn-cs"/>
            </a:endParaRPr>
          </a:p>
          <a:p>
            <a:pPr marL="0" marR="0" lvl="0" indent="0" algn="ctr" defTabSz="91410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chemeClr val="accent2"/>
                </a:solidFill>
                <a:effectLst/>
                <a:uLnTx/>
                <a:uFillTx/>
                <a:latin typeface="+mj-lt"/>
                <a:ea typeface="+mn-ea"/>
                <a:cs typeface="+mn-cs"/>
              </a:rPr>
              <a:t>Copilot for Sales </a:t>
            </a:r>
            <a:r>
              <a:rPr kumimoji="0" lang="en-US" sz="1600" b="0" i="0" u="none" strike="noStrike" kern="1200" cap="none" spc="0" normalizeH="0" baseline="0" noProof="0">
                <a:ln>
                  <a:noFill/>
                </a:ln>
                <a:effectLst/>
                <a:uLnTx/>
                <a:uFillTx/>
                <a:ea typeface="+mn-ea"/>
                <a:cs typeface="+mn-cs"/>
              </a:rPr>
              <a:t>or</a:t>
            </a:r>
            <a:r>
              <a:rPr kumimoji="0" lang="en-US" sz="1600" b="0" i="0" u="none" strike="noStrike" kern="1200" cap="none" spc="0" normalizeH="0" baseline="0" noProof="0">
                <a:ln>
                  <a:noFill/>
                </a:ln>
                <a:solidFill>
                  <a:prstClr val="black"/>
                </a:solidFill>
                <a:effectLst/>
                <a:uLnTx/>
                <a:uFillTx/>
                <a:latin typeface="Segoe Sans Text"/>
                <a:ea typeface="+mn-ea"/>
                <a:cs typeface="+mn-cs"/>
              </a:rPr>
              <a:t> </a:t>
            </a:r>
            <a:r>
              <a:rPr kumimoji="0" lang="en-US" sz="1600" b="0" i="0" u="none" strike="noStrike" kern="1200" cap="none" spc="0" normalizeH="0" baseline="0" noProof="0">
                <a:ln>
                  <a:noFill/>
                </a:ln>
                <a:solidFill>
                  <a:schemeClr val="accent2"/>
                </a:solidFill>
                <a:effectLst/>
                <a:uLnTx/>
                <a:uFillTx/>
                <a:latin typeface="+mj-lt"/>
                <a:ea typeface="+mn-ea"/>
                <a:cs typeface="+mn-cs"/>
              </a:rPr>
              <a:t>Copilot for Service</a:t>
            </a:r>
            <a:endParaRPr kumimoji="0" lang="en-US" sz="1600" b="0" i="0" u="none" strike="noStrike" kern="1200" cap="none" spc="0" normalizeH="0" baseline="0" noProof="0">
              <a:ln>
                <a:noFill/>
              </a:ln>
              <a:solidFill>
                <a:schemeClr val="accent2"/>
              </a:solidFill>
              <a:effectLst/>
              <a:uLnTx/>
              <a:uFillTx/>
              <a:latin typeface="+mj-lt"/>
              <a:ea typeface="+mn-ea"/>
              <a:cs typeface="Segoe Sans Text"/>
            </a:endParaRPr>
          </a:p>
          <a:p>
            <a:pPr marL="0" marR="0" lvl="0" indent="0" algn="ctr" defTabSz="91410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$50 per user/month</a:t>
            </a:r>
            <a:endParaRPr kumimoji="0" lang="en-US" sz="1600" b="0" i="0" u="none" strike="noStrike" kern="1200" cap="none" spc="0" normalizeH="0" baseline="0" noProof="0">
              <a:ln>
                <a:noFill/>
              </a:ln>
              <a:effectLst/>
              <a:uLnTx/>
              <a:uFillTx/>
              <a:latin typeface="+mj-lt"/>
              <a:ea typeface="+mn-ea"/>
              <a:cs typeface="Segoe Sans Text Semibold"/>
            </a:endParaRPr>
          </a:p>
        </p:txBody>
      </p:sp>
      <p:sp>
        <p:nvSpPr>
          <p:cNvPr id="36" name="TextBox 35">
            <a:extLst>
              <a:ext uri="{FF2B5EF4-FFF2-40B4-BE49-F238E27FC236}">
                <a16:creationId xmlns:a16="http://schemas.microsoft.com/office/drawing/2014/main" id="{834508ED-65C8-FD28-6BEF-39973ABF8C76}"/>
              </a:ext>
              <a:ext uri="{C183D7F6-B498-43B3-948B-1728B52AA6E4}">
                <adec:decorative xmlns:adec="http://schemas.microsoft.com/office/drawing/2017/decorative" val="0"/>
              </a:ext>
            </a:extLst>
          </p:cNvPr>
          <p:cNvSpPr txBox="1">
            <a:spLocks/>
          </p:cNvSpPr>
          <p:nvPr/>
        </p:nvSpPr>
        <p:spPr>
          <a:xfrm>
            <a:off x="6419850" y="2900868"/>
            <a:ext cx="4818254" cy="535956"/>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r>
              <a:rPr lang="en-US"/>
              <a:t>Existing Copilot for Microsoft 365</a:t>
            </a:r>
          </a:p>
        </p:txBody>
      </p:sp>
      <p:sp>
        <p:nvSpPr>
          <p:cNvPr id="12" name="TextBox 11">
            <a:extLst>
              <a:ext uri="{FF2B5EF4-FFF2-40B4-BE49-F238E27FC236}">
                <a16:creationId xmlns:a16="http://schemas.microsoft.com/office/drawing/2014/main" id="{7133737D-9EDE-81C6-94D1-2C22B239EF61}"/>
              </a:ext>
            </a:extLst>
          </p:cNvPr>
          <p:cNvSpPr txBox="1"/>
          <p:nvPr/>
        </p:nvSpPr>
        <p:spPr>
          <a:xfrm>
            <a:off x="6419850" y="3670154"/>
            <a:ext cx="4810160" cy="892552"/>
          </a:xfrm>
          <a:prstGeom prst="rect">
            <a:avLst/>
          </a:prstGeom>
          <a:noFill/>
        </p:spPr>
        <p:txBody>
          <a:bodyPr wrap="square" lIns="0" tIns="0" rIns="0" bIns="0">
            <a:spAutoFit/>
          </a:bodyPr>
          <a:lstStyle/>
          <a:p>
            <a:pPr marL="0" marR="0" lvl="0" indent="0" algn="ctr" defTabSz="91410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chemeClr val="accent2"/>
                </a:solidFill>
                <a:effectLst/>
                <a:uLnTx/>
                <a:uFillTx/>
                <a:latin typeface="+mj-lt"/>
                <a:ea typeface="+mn-ea"/>
                <a:cs typeface="+mn-cs"/>
              </a:rPr>
              <a:t>Upsell to</a:t>
            </a:r>
          </a:p>
          <a:p>
            <a:pPr marL="0" marR="0" lvl="0" indent="0" algn="ctr" defTabSz="91410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effectLst/>
                <a:uLnTx/>
                <a:uFillTx/>
                <a:ea typeface="+mn-ea"/>
                <a:cs typeface="+mn-cs"/>
              </a:rPr>
              <a:t>Copilot for Sales or Copilot for Service</a:t>
            </a:r>
          </a:p>
          <a:p>
            <a:pPr marL="0" marR="0" lvl="0" indent="0" algn="ctr" defTabSz="91410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$20 per user/month</a:t>
            </a:r>
          </a:p>
        </p:txBody>
      </p:sp>
    </p:spTree>
    <p:extLst>
      <p:ext uri="{BB962C8B-B14F-4D97-AF65-F5344CB8AC3E}">
        <p14:creationId xmlns:p14="http://schemas.microsoft.com/office/powerpoint/2010/main" val="3858066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4F3F5"/>
        </a:solidFill>
        <a:effectLst/>
      </p:bgPr>
    </p:bg>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37D8773-8464-6701-A650-F480D3EA678A}"/>
              </a:ext>
              <a:ext uri="{C183D7F6-B498-43B3-948B-1728B52AA6E4}">
                <adec:decorative xmlns:adec="http://schemas.microsoft.com/office/drawing/2017/decorative" val="1"/>
              </a:ext>
            </a:extLst>
          </p:cNvPr>
          <p:cNvSpPr>
            <a:spLocks/>
          </p:cNvSpPr>
          <p:nvPr/>
        </p:nvSpPr>
        <p:spPr bwMode="auto">
          <a:xfrm>
            <a:off x="4055077" y="802103"/>
            <a:ext cx="7834080" cy="5253793"/>
          </a:xfrm>
          <a:prstGeom prst="roundRect">
            <a:avLst>
              <a:gd name="adj" fmla="val 3493"/>
            </a:avLst>
          </a:prstGeom>
          <a:blipFill dpi="0" rotWithShape="0">
            <a:blip r:embed="rId2">
              <a:lum/>
              <a:alphaModFix amt="85000"/>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1" name="Rectangle: Rounded Corners 40">
            <a:extLst>
              <a:ext uri="{FF2B5EF4-FFF2-40B4-BE49-F238E27FC236}">
                <a16:creationId xmlns:a16="http://schemas.microsoft.com/office/drawing/2014/main" id="{80DAFCBF-B6D0-4B88-5BCD-D66C0FB00E4A}"/>
              </a:ext>
              <a:ext uri="{C183D7F6-B498-43B3-948B-1728B52AA6E4}">
                <adec:decorative xmlns:adec="http://schemas.microsoft.com/office/drawing/2017/decorative" val="1"/>
              </a:ext>
            </a:extLst>
          </p:cNvPr>
          <p:cNvSpPr>
            <a:spLocks/>
          </p:cNvSpPr>
          <p:nvPr/>
        </p:nvSpPr>
        <p:spPr>
          <a:xfrm>
            <a:off x="4178201" y="933449"/>
            <a:ext cx="7587831" cy="736600"/>
          </a:xfrm>
          <a:prstGeom prst="roundRect">
            <a:avLst>
              <a:gd name="adj" fmla="val 176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42" name="Rectangle: Rounded Corners 41">
            <a:extLst>
              <a:ext uri="{FF2B5EF4-FFF2-40B4-BE49-F238E27FC236}">
                <a16:creationId xmlns:a16="http://schemas.microsoft.com/office/drawing/2014/main" id="{9B90C601-EC28-40D6-C21D-51EBD765A110}"/>
              </a:ext>
              <a:ext uri="{C183D7F6-B498-43B3-948B-1728B52AA6E4}">
                <adec:decorative xmlns:adec="http://schemas.microsoft.com/office/drawing/2017/decorative" val="1"/>
              </a:ext>
            </a:extLst>
          </p:cNvPr>
          <p:cNvSpPr>
            <a:spLocks/>
          </p:cNvSpPr>
          <p:nvPr/>
        </p:nvSpPr>
        <p:spPr>
          <a:xfrm>
            <a:off x="4178201" y="1784349"/>
            <a:ext cx="7587831" cy="736600"/>
          </a:xfrm>
          <a:prstGeom prst="roundRect">
            <a:avLst>
              <a:gd name="adj" fmla="val 176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44" name="Rectangle: Rounded Corners 43">
            <a:extLst>
              <a:ext uri="{FF2B5EF4-FFF2-40B4-BE49-F238E27FC236}">
                <a16:creationId xmlns:a16="http://schemas.microsoft.com/office/drawing/2014/main" id="{584C1F76-3F58-9520-28C9-07C763AB5328}"/>
              </a:ext>
              <a:ext uri="{C183D7F6-B498-43B3-948B-1728B52AA6E4}">
                <adec:decorative xmlns:adec="http://schemas.microsoft.com/office/drawing/2017/decorative" val="1"/>
              </a:ext>
            </a:extLst>
          </p:cNvPr>
          <p:cNvSpPr>
            <a:spLocks/>
          </p:cNvSpPr>
          <p:nvPr/>
        </p:nvSpPr>
        <p:spPr>
          <a:xfrm>
            <a:off x="4178201" y="2636287"/>
            <a:ext cx="7587831" cy="736600"/>
          </a:xfrm>
          <a:prstGeom prst="roundRect">
            <a:avLst>
              <a:gd name="adj" fmla="val 176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45" name="Rectangle: Rounded Corners 44">
            <a:extLst>
              <a:ext uri="{FF2B5EF4-FFF2-40B4-BE49-F238E27FC236}">
                <a16:creationId xmlns:a16="http://schemas.microsoft.com/office/drawing/2014/main" id="{F220A972-5B14-15A2-F7F3-F2B733C19F73}"/>
              </a:ext>
              <a:ext uri="{C183D7F6-B498-43B3-948B-1728B52AA6E4}">
                <adec:decorative xmlns:adec="http://schemas.microsoft.com/office/drawing/2017/decorative" val="1"/>
              </a:ext>
            </a:extLst>
          </p:cNvPr>
          <p:cNvSpPr>
            <a:spLocks/>
          </p:cNvSpPr>
          <p:nvPr/>
        </p:nvSpPr>
        <p:spPr>
          <a:xfrm>
            <a:off x="4178201" y="3487187"/>
            <a:ext cx="7587831" cy="736600"/>
          </a:xfrm>
          <a:prstGeom prst="roundRect">
            <a:avLst>
              <a:gd name="adj" fmla="val 176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46" name="Rectangle: Rounded Corners 45">
            <a:extLst>
              <a:ext uri="{FF2B5EF4-FFF2-40B4-BE49-F238E27FC236}">
                <a16:creationId xmlns:a16="http://schemas.microsoft.com/office/drawing/2014/main" id="{1FD6A91F-4DD0-A076-1289-D05B84114CB7}"/>
              </a:ext>
              <a:ext uri="{C183D7F6-B498-43B3-948B-1728B52AA6E4}">
                <adec:decorative xmlns:adec="http://schemas.microsoft.com/office/drawing/2017/decorative" val="1"/>
              </a:ext>
            </a:extLst>
          </p:cNvPr>
          <p:cNvSpPr>
            <a:spLocks/>
          </p:cNvSpPr>
          <p:nvPr/>
        </p:nvSpPr>
        <p:spPr>
          <a:xfrm>
            <a:off x="4178201" y="4338087"/>
            <a:ext cx="7587831" cy="736600"/>
          </a:xfrm>
          <a:prstGeom prst="roundRect">
            <a:avLst>
              <a:gd name="adj" fmla="val 176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2" name="Rectangle: Single Corner Rounded 1">
            <a:extLst>
              <a:ext uri="{FF2B5EF4-FFF2-40B4-BE49-F238E27FC236}">
                <a16:creationId xmlns:a16="http://schemas.microsoft.com/office/drawing/2014/main" id="{719B7206-8FC8-8FE9-955E-2A097B1575EA}"/>
              </a:ext>
              <a:ext uri="{C183D7F6-B498-43B3-948B-1728B52AA6E4}">
                <adec:decorative xmlns:adec="http://schemas.microsoft.com/office/drawing/2017/decorative" val="1"/>
              </a:ext>
            </a:extLst>
          </p:cNvPr>
          <p:cNvSpPr>
            <a:spLocks/>
          </p:cNvSpPr>
          <p:nvPr/>
        </p:nvSpPr>
        <p:spPr bwMode="auto">
          <a:xfrm flipV="1">
            <a:off x="1" y="-8"/>
            <a:ext cx="3730170" cy="6479463"/>
          </a:xfrm>
          <a:prstGeom prst="round1Rect">
            <a:avLst>
              <a:gd name="adj" fmla="val 8828"/>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6" name="Grey oval containing warning">
            <a:extLst>
              <a:ext uri="{FF2B5EF4-FFF2-40B4-BE49-F238E27FC236}">
                <a16:creationId xmlns:a16="http://schemas.microsoft.com/office/drawing/2014/main" id="{F5C004A5-09BB-03AF-A539-F3C115C4E455}"/>
              </a:ext>
              <a:ext uri="{C183D7F6-B498-43B3-948B-1728B52AA6E4}">
                <adec:decorative xmlns:adec="http://schemas.microsoft.com/office/drawing/2017/decorative" val="1"/>
              </a:ext>
            </a:extLst>
          </p:cNvPr>
          <p:cNvSpPr/>
          <p:nvPr/>
        </p:nvSpPr>
        <p:spPr>
          <a:xfrm rot="5400000">
            <a:off x="2121280" y="3217316"/>
            <a:ext cx="3201988"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3" name="Rectangle: Rounded Corners 2">
            <a:extLst>
              <a:ext uri="{FF2B5EF4-FFF2-40B4-BE49-F238E27FC236}">
                <a16:creationId xmlns:a16="http://schemas.microsoft.com/office/drawing/2014/main" id="{480B5C9C-F6EB-7B1C-CA66-9820522D15AB}"/>
              </a:ext>
              <a:ext uri="{C183D7F6-B498-43B3-948B-1728B52AA6E4}">
                <adec:decorative xmlns:adec="http://schemas.microsoft.com/office/drawing/2017/decorative" val="1"/>
              </a:ext>
            </a:extLst>
          </p:cNvPr>
          <p:cNvSpPr>
            <a:spLocks/>
          </p:cNvSpPr>
          <p:nvPr/>
        </p:nvSpPr>
        <p:spPr>
          <a:xfrm>
            <a:off x="4178201" y="5187951"/>
            <a:ext cx="7587831" cy="736600"/>
          </a:xfrm>
          <a:prstGeom prst="roundRect">
            <a:avLst>
              <a:gd name="adj" fmla="val 176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7" name="Title 3">
            <a:extLst>
              <a:ext uri="{FF2B5EF4-FFF2-40B4-BE49-F238E27FC236}">
                <a16:creationId xmlns:a16="http://schemas.microsoft.com/office/drawing/2014/main" id="{B76BFD66-B829-13FB-6EFF-BAE2B53A6D7F}"/>
              </a:ext>
            </a:extLst>
          </p:cNvPr>
          <p:cNvSpPr txBox="1">
            <a:spLocks noGrp="1"/>
          </p:cNvSpPr>
          <p:nvPr>
            <p:ph type="title" idx="4294967295"/>
          </p:nvPr>
        </p:nvSpPr>
        <p:spPr>
          <a:xfrm>
            <a:off x="494667" y="2685728"/>
            <a:ext cx="2627946" cy="110799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lang="en-US" sz="2800" kern="1200">
                <a:solidFill>
                  <a:srgbClr val="000000"/>
                </a:solidFill>
                <a:latin typeface="+mj-lt"/>
                <a:ea typeface="+mj-ea"/>
                <a:cs typeface="+mj-cs"/>
              </a:defRPr>
            </a:lvl1pPr>
          </a:lstStyle>
          <a:p>
            <a:pPr marL="0" marR="0" lvl="0" indent="0" algn="l" defTabSz="914225" rtl="0" eaLnBrk="1" fontAlgn="auto" latinLnBrk="0" hangingPunct="1">
              <a:lnSpc>
                <a:spcPct val="90000"/>
              </a:lnSpc>
              <a:spcBef>
                <a:spcPts val="0"/>
              </a:spcBef>
              <a:spcAft>
                <a:spcPts val="0"/>
              </a:spcAft>
              <a:buClrTx/>
              <a:buSzTx/>
              <a:buFontTx/>
              <a:buNone/>
              <a:tabLst/>
              <a:defRPr/>
            </a:pPr>
            <a:r>
              <a:rPr kumimoji="0" lang="en-US" sz="4000" b="0" i="0" u="none" strike="noStrike" kern="1200" cap="none" spc="-49" normalizeH="0" baseline="0" noProof="0">
                <a:ln>
                  <a:noFill/>
                </a:ln>
                <a:solidFill>
                  <a:prstClr val="black"/>
                </a:solidFill>
                <a:effectLst/>
                <a:uLnTx/>
                <a:uFillTx/>
                <a:latin typeface="Segoe Sans Text Semibold"/>
                <a:ea typeface="+mj-lt"/>
                <a:cs typeface="Segoe UI Semibold"/>
              </a:rPr>
              <a:t>Table of contents</a:t>
            </a:r>
          </a:p>
        </p:txBody>
      </p:sp>
      <p:sp>
        <p:nvSpPr>
          <p:cNvPr id="47" name="Graphic 39">
            <a:extLst>
              <a:ext uri="{FF2B5EF4-FFF2-40B4-BE49-F238E27FC236}">
                <a16:creationId xmlns:a16="http://schemas.microsoft.com/office/drawing/2014/main" id="{B003B019-3EA9-9BEF-79FA-46AC47E54A76}"/>
              </a:ext>
              <a:ext uri="{C183D7F6-B498-43B3-948B-1728B52AA6E4}">
                <adec:decorative xmlns:adec="http://schemas.microsoft.com/office/drawing/2017/decorative" val="1"/>
              </a:ext>
            </a:extLst>
          </p:cNvPr>
          <p:cNvSpPr/>
          <p:nvPr/>
        </p:nvSpPr>
        <p:spPr>
          <a:xfrm>
            <a:off x="494667" y="1738107"/>
            <a:ext cx="665654" cy="739594"/>
          </a:xfrm>
          <a:custGeom>
            <a:avLst/>
            <a:gdLst>
              <a:gd name="connsiteX0" fmla="*/ 223930 w 251999"/>
              <a:gd name="connsiteY0" fmla="*/ 29344 h 279991"/>
              <a:gd name="connsiteX1" fmla="*/ 192502 w 251999"/>
              <a:gd name="connsiteY1" fmla="*/ 0 h 279991"/>
              <a:gd name="connsiteX2" fmla="*/ 31501 w 251999"/>
              <a:gd name="connsiteY2" fmla="*/ 0 h 279991"/>
              <a:gd name="connsiteX3" fmla="*/ 29344 w 251999"/>
              <a:gd name="connsiteY3" fmla="*/ 73 h 279991"/>
              <a:gd name="connsiteX4" fmla="*/ 0 w 251999"/>
              <a:gd name="connsiteY4" fmla="*/ 31501 h 279991"/>
              <a:gd name="connsiteX5" fmla="*/ 0 w 251999"/>
              <a:gd name="connsiteY5" fmla="*/ 248477 h 279991"/>
              <a:gd name="connsiteX6" fmla="*/ 73 w 251999"/>
              <a:gd name="connsiteY6" fmla="*/ 250634 h 279991"/>
              <a:gd name="connsiteX7" fmla="*/ 31501 w 251999"/>
              <a:gd name="connsiteY7" fmla="*/ 279977 h 279991"/>
              <a:gd name="connsiteX8" fmla="*/ 137447 w 251999"/>
              <a:gd name="connsiteY8" fmla="*/ 279977 h 279991"/>
              <a:gd name="connsiteX9" fmla="*/ 116465 w 251999"/>
              <a:gd name="connsiteY9" fmla="*/ 258977 h 279991"/>
              <a:gd name="connsiteX10" fmla="*/ 31501 w 251999"/>
              <a:gd name="connsiteY10" fmla="*/ 258977 h 279991"/>
              <a:gd name="connsiteX11" fmla="*/ 30076 w 251999"/>
              <a:gd name="connsiteY11" fmla="*/ 258882 h 279991"/>
              <a:gd name="connsiteX12" fmla="*/ 21000 w 251999"/>
              <a:gd name="connsiteY12" fmla="*/ 248477 h 279991"/>
              <a:gd name="connsiteX13" fmla="*/ 21000 w 251999"/>
              <a:gd name="connsiteY13" fmla="*/ 31501 h 279991"/>
              <a:gd name="connsiteX14" fmla="*/ 21096 w 251999"/>
              <a:gd name="connsiteY14" fmla="*/ 30076 h 279991"/>
              <a:gd name="connsiteX15" fmla="*/ 31501 w 251999"/>
              <a:gd name="connsiteY15" fmla="*/ 21000 h 279991"/>
              <a:gd name="connsiteX16" fmla="*/ 192502 w 251999"/>
              <a:gd name="connsiteY16" fmla="*/ 21000 h 279991"/>
              <a:gd name="connsiteX17" fmla="*/ 193926 w 251999"/>
              <a:gd name="connsiteY17" fmla="*/ 21096 h 279991"/>
              <a:gd name="connsiteX18" fmla="*/ 203002 w 251999"/>
              <a:gd name="connsiteY18" fmla="*/ 31501 h 279991"/>
              <a:gd name="connsiteX19" fmla="*/ 203002 w 251999"/>
              <a:gd name="connsiteY19" fmla="*/ 193439 h 279991"/>
              <a:gd name="connsiteX20" fmla="*/ 219226 w 251999"/>
              <a:gd name="connsiteY20" fmla="*/ 177215 h 279991"/>
              <a:gd name="connsiteX21" fmla="*/ 224003 w 251999"/>
              <a:gd name="connsiteY21" fmla="*/ 173288 h 279991"/>
              <a:gd name="connsiteX22" fmla="*/ 224003 w 251999"/>
              <a:gd name="connsiteY22" fmla="*/ 31501 h 279991"/>
              <a:gd name="connsiteX23" fmla="*/ 223930 w 251999"/>
              <a:gd name="connsiteY23" fmla="*/ 29344 h 279991"/>
              <a:gd name="connsiteX24" fmla="*/ 172029 w 251999"/>
              <a:gd name="connsiteY24" fmla="*/ 279977 h 279991"/>
              <a:gd name="connsiteX25" fmla="*/ 171496 w 251999"/>
              <a:gd name="connsiteY25" fmla="*/ 279991 h 279991"/>
              <a:gd name="connsiteX26" fmla="*/ 170968 w 251999"/>
              <a:gd name="connsiteY26" fmla="*/ 279977 h 279991"/>
              <a:gd name="connsiteX27" fmla="*/ 164070 w 251999"/>
              <a:gd name="connsiteY27" fmla="*/ 276913 h 279991"/>
              <a:gd name="connsiteX28" fmla="*/ 129074 w 251999"/>
              <a:gd name="connsiteY28" fmla="*/ 241887 h 279991"/>
              <a:gd name="connsiteX29" fmla="*/ 129081 w 251999"/>
              <a:gd name="connsiteY29" fmla="*/ 227037 h 279991"/>
              <a:gd name="connsiteX30" fmla="*/ 143931 w 251999"/>
              <a:gd name="connsiteY30" fmla="*/ 227044 h 279991"/>
              <a:gd name="connsiteX31" fmla="*/ 171502 w 251999"/>
              <a:gd name="connsiteY31" fmla="*/ 254638 h 279991"/>
              <a:gd name="connsiteX32" fmla="*/ 234076 w 251999"/>
              <a:gd name="connsiteY32" fmla="*/ 192066 h 279991"/>
              <a:gd name="connsiteX33" fmla="*/ 248924 w 251999"/>
              <a:gd name="connsiteY33" fmla="*/ 192066 h 279991"/>
              <a:gd name="connsiteX34" fmla="*/ 248924 w 251999"/>
              <a:gd name="connsiteY34" fmla="*/ 206914 h 279991"/>
              <a:gd name="connsiteX35" fmla="*/ 178923 w 251999"/>
              <a:gd name="connsiteY35" fmla="*/ 276915 h 279991"/>
              <a:gd name="connsiteX36" fmla="*/ 172029 w 251999"/>
              <a:gd name="connsiteY36" fmla="*/ 279977 h 279991"/>
              <a:gd name="connsiteX37" fmla="*/ 137781 w 251999"/>
              <a:gd name="connsiteY37" fmla="*/ 202990 h 279991"/>
              <a:gd name="connsiteX38" fmla="*/ 135224 w 251999"/>
              <a:gd name="connsiteY38" fmla="*/ 202990 h 279991"/>
              <a:gd name="connsiteX39" fmla="*/ 101447 w 251999"/>
              <a:gd name="connsiteY39" fmla="*/ 202990 h 279991"/>
              <a:gd name="connsiteX40" fmla="*/ 90947 w 251999"/>
              <a:gd name="connsiteY40" fmla="*/ 192490 h 279991"/>
              <a:gd name="connsiteX41" fmla="*/ 101447 w 251999"/>
              <a:gd name="connsiteY41" fmla="*/ 181990 h 279991"/>
              <a:gd name="connsiteX42" fmla="*/ 171502 w 251999"/>
              <a:gd name="connsiteY42" fmla="*/ 181990 h 279991"/>
              <a:gd name="connsiteX43" fmla="*/ 182002 w 251999"/>
              <a:gd name="connsiteY43" fmla="*/ 192490 h 279991"/>
              <a:gd name="connsiteX44" fmla="*/ 171502 w 251999"/>
              <a:gd name="connsiteY44" fmla="*/ 202990 h 279991"/>
              <a:gd name="connsiteX45" fmla="*/ 137781 w 251999"/>
              <a:gd name="connsiteY45" fmla="*/ 202990 h 279991"/>
              <a:gd name="connsiteX46" fmla="*/ 70001 w 251999"/>
              <a:gd name="connsiteY46" fmla="*/ 80510 h 279991"/>
              <a:gd name="connsiteX47" fmla="*/ 56001 w 251999"/>
              <a:gd name="connsiteY47" fmla="*/ 94511 h 279991"/>
              <a:gd name="connsiteX48" fmla="*/ 42001 w 251999"/>
              <a:gd name="connsiteY48" fmla="*/ 80510 h 279991"/>
              <a:gd name="connsiteX49" fmla="*/ 56001 w 251999"/>
              <a:gd name="connsiteY49" fmla="*/ 66510 h 279991"/>
              <a:gd name="connsiteX50" fmla="*/ 70001 w 251999"/>
              <a:gd name="connsiteY50" fmla="*/ 80510 h 279991"/>
              <a:gd name="connsiteX51" fmla="*/ 90947 w 251999"/>
              <a:gd name="connsiteY51" fmla="*/ 80488 h 279991"/>
              <a:gd name="connsiteX52" fmla="*/ 101447 w 251999"/>
              <a:gd name="connsiteY52" fmla="*/ 69988 h 279991"/>
              <a:gd name="connsiteX53" fmla="*/ 171502 w 251999"/>
              <a:gd name="connsiteY53" fmla="*/ 69988 h 279991"/>
              <a:gd name="connsiteX54" fmla="*/ 182002 w 251999"/>
              <a:gd name="connsiteY54" fmla="*/ 80488 h 279991"/>
              <a:gd name="connsiteX55" fmla="*/ 171502 w 251999"/>
              <a:gd name="connsiteY55" fmla="*/ 90988 h 279991"/>
              <a:gd name="connsiteX56" fmla="*/ 101447 w 251999"/>
              <a:gd name="connsiteY56" fmla="*/ 90988 h 279991"/>
              <a:gd name="connsiteX57" fmla="*/ 90947 w 251999"/>
              <a:gd name="connsiteY57" fmla="*/ 80488 h 279991"/>
              <a:gd name="connsiteX58" fmla="*/ 101447 w 251999"/>
              <a:gd name="connsiteY58" fmla="*/ 125989 h 279991"/>
              <a:gd name="connsiteX59" fmla="*/ 90947 w 251999"/>
              <a:gd name="connsiteY59" fmla="*/ 136489 h 279991"/>
              <a:gd name="connsiteX60" fmla="*/ 101447 w 251999"/>
              <a:gd name="connsiteY60" fmla="*/ 146989 h 279991"/>
              <a:gd name="connsiteX61" fmla="*/ 171502 w 251999"/>
              <a:gd name="connsiteY61" fmla="*/ 146989 h 279991"/>
              <a:gd name="connsiteX62" fmla="*/ 182002 w 251999"/>
              <a:gd name="connsiteY62" fmla="*/ 136489 h 279991"/>
              <a:gd name="connsiteX63" fmla="*/ 171502 w 251999"/>
              <a:gd name="connsiteY63" fmla="*/ 125989 h 279991"/>
              <a:gd name="connsiteX64" fmla="*/ 101447 w 251999"/>
              <a:gd name="connsiteY64" fmla="*/ 125989 h 279991"/>
              <a:gd name="connsiteX65" fmla="*/ 56001 w 251999"/>
              <a:gd name="connsiteY65" fmla="*/ 150489 h 279991"/>
              <a:gd name="connsiteX66" fmla="*/ 70001 w 251999"/>
              <a:gd name="connsiteY66" fmla="*/ 136489 h 279991"/>
              <a:gd name="connsiteX67" fmla="*/ 56001 w 251999"/>
              <a:gd name="connsiteY67" fmla="*/ 122488 h 279991"/>
              <a:gd name="connsiteX68" fmla="*/ 42001 w 251999"/>
              <a:gd name="connsiteY68" fmla="*/ 136489 h 279991"/>
              <a:gd name="connsiteX69" fmla="*/ 56001 w 251999"/>
              <a:gd name="connsiteY69" fmla="*/ 150489 h 279991"/>
              <a:gd name="connsiteX70" fmla="*/ 70001 w 251999"/>
              <a:gd name="connsiteY70" fmla="*/ 192462 h 279991"/>
              <a:gd name="connsiteX71" fmla="*/ 56001 w 251999"/>
              <a:gd name="connsiteY71" fmla="*/ 206462 h 279991"/>
              <a:gd name="connsiteX72" fmla="*/ 42001 w 251999"/>
              <a:gd name="connsiteY72" fmla="*/ 192462 h 279991"/>
              <a:gd name="connsiteX73" fmla="*/ 56001 w 251999"/>
              <a:gd name="connsiteY73" fmla="*/ 178461 h 279991"/>
              <a:gd name="connsiteX74" fmla="*/ 70001 w 251999"/>
              <a:gd name="connsiteY74" fmla="*/ 192462 h 27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51999" h="279991">
                <a:moveTo>
                  <a:pt x="223930" y="29344"/>
                </a:moveTo>
                <a:cubicBezTo>
                  <a:pt x="222821" y="12952"/>
                  <a:pt x="209174" y="0"/>
                  <a:pt x="192502" y="0"/>
                </a:cubicBezTo>
                <a:lnTo>
                  <a:pt x="31501" y="0"/>
                </a:lnTo>
                <a:lnTo>
                  <a:pt x="29344" y="73"/>
                </a:lnTo>
                <a:cubicBezTo>
                  <a:pt x="12952" y="1181"/>
                  <a:pt x="0" y="14828"/>
                  <a:pt x="0" y="31501"/>
                </a:cubicBezTo>
                <a:lnTo>
                  <a:pt x="0" y="248477"/>
                </a:lnTo>
                <a:lnTo>
                  <a:pt x="73" y="250634"/>
                </a:lnTo>
                <a:cubicBezTo>
                  <a:pt x="1181" y="267026"/>
                  <a:pt x="14828" y="279977"/>
                  <a:pt x="31501" y="279977"/>
                </a:cubicBezTo>
                <a:lnTo>
                  <a:pt x="137447" y="279977"/>
                </a:lnTo>
                <a:lnTo>
                  <a:pt x="116465" y="258977"/>
                </a:lnTo>
                <a:lnTo>
                  <a:pt x="31501" y="258977"/>
                </a:lnTo>
                <a:lnTo>
                  <a:pt x="30076" y="258882"/>
                </a:lnTo>
                <a:cubicBezTo>
                  <a:pt x="24951" y="258186"/>
                  <a:pt x="21000" y="253793"/>
                  <a:pt x="21000" y="248477"/>
                </a:cubicBezTo>
                <a:lnTo>
                  <a:pt x="21000" y="31501"/>
                </a:lnTo>
                <a:lnTo>
                  <a:pt x="21096" y="30076"/>
                </a:lnTo>
                <a:cubicBezTo>
                  <a:pt x="21792" y="24951"/>
                  <a:pt x="26185" y="21000"/>
                  <a:pt x="31501" y="21000"/>
                </a:cubicBezTo>
                <a:lnTo>
                  <a:pt x="192502" y="21000"/>
                </a:lnTo>
                <a:lnTo>
                  <a:pt x="193926" y="21096"/>
                </a:lnTo>
                <a:cubicBezTo>
                  <a:pt x="199051" y="21792"/>
                  <a:pt x="203002" y="26185"/>
                  <a:pt x="203002" y="31501"/>
                </a:cubicBezTo>
                <a:lnTo>
                  <a:pt x="203002" y="193439"/>
                </a:lnTo>
                <a:lnTo>
                  <a:pt x="219226" y="177215"/>
                </a:lnTo>
                <a:cubicBezTo>
                  <a:pt x="220715" y="175726"/>
                  <a:pt x="222316" y="174417"/>
                  <a:pt x="224003" y="173288"/>
                </a:cubicBezTo>
                <a:lnTo>
                  <a:pt x="224003" y="31501"/>
                </a:lnTo>
                <a:lnTo>
                  <a:pt x="223930" y="29344"/>
                </a:lnTo>
                <a:close/>
                <a:moveTo>
                  <a:pt x="172029" y="279977"/>
                </a:moveTo>
                <a:cubicBezTo>
                  <a:pt x="171852" y="279987"/>
                  <a:pt x="171674" y="279991"/>
                  <a:pt x="171496" y="279991"/>
                </a:cubicBezTo>
                <a:cubicBezTo>
                  <a:pt x="171320" y="279991"/>
                  <a:pt x="171143" y="279987"/>
                  <a:pt x="170968" y="279977"/>
                </a:cubicBezTo>
                <a:cubicBezTo>
                  <a:pt x="168375" y="279847"/>
                  <a:pt x="165914" y="278758"/>
                  <a:pt x="164070" y="276913"/>
                </a:cubicBezTo>
                <a:lnTo>
                  <a:pt x="129074" y="241887"/>
                </a:lnTo>
                <a:cubicBezTo>
                  <a:pt x="124976" y="237785"/>
                  <a:pt x="124979" y="231136"/>
                  <a:pt x="129081" y="227037"/>
                </a:cubicBezTo>
                <a:cubicBezTo>
                  <a:pt x="133183" y="222937"/>
                  <a:pt x="139832" y="222940"/>
                  <a:pt x="143931" y="227044"/>
                </a:cubicBezTo>
                <a:lnTo>
                  <a:pt x="171502" y="254638"/>
                </a:lnTo>
                <a:lnTo>
                  <a:pt x="234076" y="192066"/>
                </a:lnTo>
                <a:cubicBezTo>
                  <a:pt x="238175" y="187965"/>
                  <a:pt x="244824" y="187965"/>
                  <a:pt x="248924" y="192066"/>
                </a:cubicBezTo>
                <a:cubicBezTo>
                  <a:pt x="253025" y="196166"/>
                  <a:pt x="253025" y="202814"/>
                  <a:pt x="248924" y="206914"/>
                </a:cubicBezTo>
                <a:lnTo>
                  <a:pt x="178923" y="276915"/>
                </a:lnTo>
                <a:cubicBezTo>
                  <a:pt x="177079" y="278759"/>
                  <a:pt x="174621" y="279847"/>
                  <a:pt x="172029" y="279977"/>
                </a:cubicBezTo>
                <a:close/>
                <a:moveTo>
                  <a:pt x="137781" y="202990"/>
                </a:moveTo>
                <a:cubicBezTo>
                  <a:pt x="136929" y="202956"/>
                  <a:pt x="136075" y="202956"/>
                  <a:pt x="135224" y="202990"/>
                </a:cubicBezTo>
                <a:lnTo>
                  <a:pt x="101447" y="202990"/>
                </a:lnTo>
                <a:cubicBezTo>
                  <a:pt x="95648" y="202990"/>
                  <a:pt x="90947" y="198289"/>
                  <a:pt x="90947" y="192490"/>
                </a:cubicBezTo>
                <a:cubicBezTo>
                  <a:pt x="90947" y="186691"/>
                  <a:pt x="95648" y="181990"/>
                  <a:pt x="101447" y="181990"/>
                </a:cubicBezTo>
                <a:lnTo>
                  <a:pt x="171502" y="181990"/>
                </a:lnTo>
                <a:cubicBezTo>
                  <a:pt x="177302" y="181990"/>
                  <a:pt x="182002" y="186691"/>
                  <a:pt x="182002" y="192490"/>
                </a:cubicBezTo>
                <a:cubicBezTo>
                  <a:pt x="182002" y="198289"/>
                  <a:pt x="177302" y="202990"/>
                  <a:pt x="171502" y="202990"/>
                </a:cubicBezTo>
                <a:lnTo>
                  <a:pt x="137781" y="202990"/>
                </a:lnTo>
                <a:close/>
                <a:moveTo>
                  <a:pt x="70001" y="80510"/>
                </a:moveTo>
                <a:cubicBezTo>
                  <a:pt x="70001" y="88242"/>
                  <a:pt x="63733" y="94511"/>
                  <a:pt x="56001" y="94511"/>
                </a:cubicBezTo>
                <a:cubicBezTo>
                  <a:pt x="48269" y="94511"/>
                  <a:pt x="42001" y="88242"/>
                  <a:pt x="42001" y="80510"/>
                </a:cubicBezTo>
                <a:cubicBezTo>
                  <a:pt x="42001" y="72778"/>
                  <a:pt x="48269" y="66510"/>
                  <a:pt x="56001" y="66510"/>
                </a:cubicBezTo>
                <a:cubicBezTo>
                  <a:pt x="63733" y="66510"/>
                  <a:pt x="70001" y="72778"/>
                  <a:pt x="70001" y="80510"/>
                </a:cubicBezTo>
                <a:close/>
                <a:moveTo>
                  <a:pt x="90947" y="80488"/>
                </a:moveTo>
                <a:cubicBezTo>
                  <a:pt x="90947" y="74689"/>
                  <a:pt x="95648" y="69988"/>
                  <a:pt x="101447" y="69988"/>
                </a:cubicBezTo>
                <a:lnTo>
                  <a:pt x="171502" y="69988"/>
                </a:lnTo>
                <a:cubicBezTo>
                  <a:pt x="177302" y="69988"/>
                  <a:pt x="182002" y="74689"/>
                  <a:pt x="182002" y="80488"/>
                </a:cubicBezTo>
                <a:cubicBezTo>
                  <a:pt x="182002" y="86287"/>
                  <a:pt x="177302" y="90988"/>
                  <a:pt x="171502" y="90988"/>
                </a:cubicBezTo>
                <a:lnTo>
                  <a:pt x="101447" y="90988"/>
                </a:lnTo>
                <a:cubicBezTo>
                  <a:pt x="95648" y="90988"/>
                  <a:pt x="90947" y="86287"/>
                  <a:pt x="90947" y="80488"/>
                </a:cubicBezTo>
                <a:close/>
                <a:moveTo>
                  <a:pt x="101447" y="125989"/>
                </a:moveTo>
                <a:cubicBezTo>
                  <a:pt x="95648" y="125989"/>
                  <a:pt x="90947" y="130690"/>
                  <a:pt x="90947" y="136489"/>
                </a:cubicBezTo>
                <a:cubicBezTo>
                  <a:pt x="90947" y="142288"/>
                  <a:pt x="95648" y="146989"/>
                  <a:pt x="101447" y="146989"/>
                </a:cubicBezTo>
                <a:lnTo>
                  <a:pt x="171502" y="146989"/>
                </a:lnTo>
                <a:cubicBezTo>
                  <a:pt x="177302" y="146989"/>
                  <a:pt x="182002" y="142288"/>
                  <a:pt x="182002" y="136489"/>
                </a:cubicBezTo>
                <a:cubicBezTo>
                  <a:pt x="182002" y="130690"/>
                  <a:pt x="177302" y="125989"/>
                  <a:pt x="171502" y="125989"/>
                </a:cubicBezTo>
                <a:lnTo>
                  <a:pt x="101447" y="125989"/>
                </a:lnTo>
                <a:close/>
                <a:moveTo>
                  <a:pt x="56001" y="150489"/>
                </a:moveTo>
                <a:cubicBezTo>
                  <a:pt x="63733" y="150489"/>
                  <a:pt x="70001" y="144221"/>
                  <a:pt x="70001" y="136489"/>
                </a:cubicBezTo>
                <a:cubicBezTo>
                  <a:pt x="70001" y="128756"/>
                  <a:pt x="63733" y="122488"/>
                  <a:pt x="56001" y="122488"/>
                </a:cubicBezTo>
                <a:cubicBezTo>
                  <a:pt x="48269" y="122488"/>
                  <a:pt x="42001" y="128756"/>
                  <a:pt x="42001" y="136489"/>
                </a:cubicBezTo>
                <a:cubicBezTo>
                  <a:pt x="42001" y="144221"/>
                  <a:pt x="48269" y="150489"/>
                  <a:pt x="56001" y="150489"/>
                </a:cubicBezTo>
                <a:close/>
                <a:moveTo>
                  <a:pt x="70001" y="192462"/>
                </a:moveTo>
                <a:cubicBezTo>
                  <a:pt x="70001" y="200194"/>
                  <a:pt x="63733" y="206462"/>
                  <a:pt x="56001" y="206462"/>
                </a:cubicBezTo>
                <a:cubicBezTo>
                  <a:pt x="48269" y="206462"/>
                  <a:pt x="42001" y="200194"/>
                  <a:pt x="42001" y="192462"/>
                </a:cubicBezTo>
                <a:cubicBezTo>
                  <a:pt x="42001" y="184729"/>
                  <a:pt x="48269" y="178461"/>
                  <a:pt x="56001" y="178461"/>
                </a:cubicBezTo>
                <a:cubicBezTo>
                  <a:pt x="63733" y="178461"/>
                  <a:pt x="70001" y="184729"/>
                  <a:pt x="70001" y="192462"/>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48" name="Graphic 43">
            <a:extLst>
              <a:ext uri="{FF2B5EF4-FFF2-40B4-BE49-F238E27FC236}">
                <a16:creationId xmlns:a16="http://schemas.microsoft.com/office/drawing/2014/main" id="{F60C7136-8217-7014-B5CD-FA89E92E32C4}"/>
              </a:ext>
              <a:ext uri="{C183D7F6-B498-43B3-948B-1728B52AA6E4}">
                <adec:decorative xmlns:adec="http://schemas.microsoft.com/office/drawing/2017/decorative" val="1"/>
              </a:ext>
            </a:extLst>
          </p:cNvPr>
          <p:cNvSpPr/>
          <p:nvPr/>
        </p:nvSpPr>
        <p:spPr>
          <a:xfrm>
            <a:off x="4457693" y="1153155"/>
            <a:ext cx="267470" cy="297188"/>
          </a:xfrm>
          <a:custGeom>
            <a:avLst/>
            <a:gdLst>
              <a:gd name="connsiteX0" fmla="*/ 274357 w 308652"/>
              <a:gd name="connsiteY0" fmla="*/ 317226 h 342946"/>
              <a:gd name="connsiteX1" fmla="*/ 282931 w 308652"/>
              <a:gd name="connsiteY1" fmla="*/ 308652 h 342946"/>
              <a:gd name="connsiteX2" fmla="*/ 282931 w 308652"/>
              <a:gd name="connsiteY2" fmla="*/ 137179 h 342946"/>
              <a:gd name="connsiteX3" fmla="*/ 205768 w 308652"/>
              <a:gd name="connsiteY3" fmla="*/ 137179 h 342946"/>
              <a:gd name="connsiteX4" fmla="*/ 171473 w 308652"/>
              <a:gd name="connsiteY4" fmla="*/ 102884 h 342946"/>
              <a:gd name="connsiteX5" fmla="*/ 171473 w 308652"/>
              <a:gd name="connsiteY5" fmla="*/ 25721 h 342946"/>
              <a:gd name="connsiteX6" fmla="*/ 68589 w 308652"/>
              <a:gd name="connsiteY6" fmla="*/ 25721 h 342946"/>
              <a:gd name="connsiteX7" fmla="*/ 60016 w 308652"/>
              <a:gd name="connsiteY7" fmla="*/ 34295 h 342946"/>
              <a:gd name="connsiteX8" fmla="*/ 60016 w 308652"/>
              <a:gd name="connsiteY8" fmla="*/ 124318 h 342946"/>
              <a:gd name="connsiteX9" fmla="*/ 47155 w 308652"/>
              <a:gd name="connsiteY9" fmla="*/ 137179 h 342946"/>
              <a:gd name="connsiteX10" fmla="*/ 34295 w 308652"/>
              <a:gd name="connsiteY10" fmla="*/ 124318 h 342946"/>
              <a:gd name="connsiteX11" fmla="*/ 34295 w 308652"/>
              <a:gd name="connsiteY11" fmla="*/ 34295 h 342946"/>
              <a:gd name="connsiteX12" fmla="*/ 68589 w 308652"/>
              <a:gd name="connsiteY12" fmla="*/ 0 h 342946"/>
              <a:gd name="connsiteX13" fmla="*/ 174423 w 308652"/>
              <a:gd name="connsiteY13" fmla="*/ 0 h 342946"/>
              <a:gd name="connsiteX14" fmla="*/ 175832 w 308652"/>
              <a:gd name="connsiteY14" fmla="*/ 127 h 342946"/>
              <a:gd name="connsiteX15" fmla="*/ 176840 w 308652"/>
              <a:gd name="connsiteY15" fmla="*/ 240 h 342946"/>
              <a:gd name="connsiteX16" fmla="*/ 187540 w 308652"/>
              <a:gd name="connsiteY16" fmla="*/ 2606 h 342946"/>
              <a:gd name="connsiteX17" fmla="*/ 190387 w 308652"/>
              <a:gd name="connsiteY17" fmla="*/ 4104 h 342946"/>
              <a:gd name="connsiteX18" fmla="*/ 191244 w 308652"/>
              <a:gd name="connsiteY18" fmla="*/ 4595 h 342946"/>
              <a:gd name="connsiteX19" fmla="*/ 192059 w 308652"/>
              <a:gd name="connsiteY19" fmla="*/ 5008 h 342946"/>
              <a:gd name="connsiteX20" fmla="*/ 193439 w 308652"/>
              <a:gd name="connsiteY20" fmla="*/ 5762 h 342946"/>
              <a:gd name="connsiteX21" fmla="*/ 197194 w 308652"/>
              <a:gd name="connsiteY21" fmla="*/ 8848 h 342946"/>
              <a:gd name="connsiteX22" fmla="*/ 197817 w 308652"/>
              <a:gd name="connsiteY22" fmla="*/ 9349 h 342946"/>
              <a:gd name="connsiteX23" fmla="*/ 198652 w 308652"/>
              <a:gd name="connsiteY23" fmla="*/ 10048 h 342946"/>
              <a:gd name="connsiteX24" fmla="*/ 298604 w 308652"/>
              <a:gd name="connsiteY24" fmla="*/ 109983 h 342946"/>
              <a:gd name="connsiteX25" fmla="*/ 308652 w 308652"/>
              <a:gd name="connsiteY25" fmla="*/ 134229 h 342946"/>
              <a:gd name="connsiteX26" fmla="*/ 308652 w 308652"/>
              <a:gd name="connsiteY26" fmla="*/ 308652 h 342946"/>
              <a:gd name="connsiteX27" fmla="*/ 274357 w 308652"/>
              <a:gd name="connsiteY27" fmla="*/ 342947 h 342946"/>
              <a:gd name="connsiteX28" fmla="*/ 68589 w 308652"/>
              <a:gd name="connsiteY28" fmla="*/ 342947 h 342946"/>
              <a:gd name="connsiteX29" fmla="*/ 34295 w 308652"/>
              <a:gd name="connsiteY29" fmla="*/ 308652 h 342946"/>
              <a:gd name="connsiteX30" fmla="*/ 34295 w 308652"/>
              <a:gd name="connsiteY30" fmla="*/ 244350 h 342946"/>
              <a:gd name="connsiteX31" fmla="*/ 47155 w 308652"/>
              <a:gd name="connsiteY31" fmla="*/ 231489 h 342946"/>
              <a:gd name="connsiteX32" fmla="*/ 60016 w 308652"/>
              <a:gd name="connsiteY32" fmla="*/ 244350 h 342946"/>
              <a:gd name="connsiteX33" fmla="*/ 60016 w 308652"/>
              <a:gd name="connsiteY33" fmla="*/ 308652 h 342946"/>
              <a:gd name="connsiteX34" fmla="*/ 68589 w 308652"/>
              <a:gd name="connsiteY34" fmla="*/ 317226 h 342946"/>
              <a:gd name="connsiteX35" fmla="*/ 274357 w 308652"/>
              <a:gd name="connsiteY35" fmla="*/ 317226 h 342946"/>
              <a:gd name="connsiteX36" fmla="*/ 263692 w 308652"/>
              <a:gd name="connsiteY36" fmla="*/ 111458 h 342946"/>
              <a:gd name="connsiteX37" fmla="*/ 197194 w 308652"/>
              <a:gd name="connsiteY37" fmla="*/ 44943 h 342946"/>
              <a:gd name="connsiteX38" fmla="*/ 197194 w 308652"/>
              <a:gd name="connsiteY38" fmla="*/ 102884 h 342946"/>
              <a:gd name="connsiteX39" fmla="*/ 205768 w 308652"/>
              <a:gd name="connsiteY39" fmla="*/ 111458 h 342946"/>
              <a:gd name="connsiteX40" fmla="*/ 263692 w 308652"/>
              <a:gd name="connsiteY40" fmla="*/ 111458 h 342946"/>
              <a:gd name="connsiteX41" fmla="*/ 12861 w 308652"/>
              <a:gd name="connsiteY41" fmla="*/ 188621 h 342946"/>
              <a:gd name="connsiteX42" fmla="*/ 55816 w 308652"/>
              <a:gd name="connsiteY42" fmla="*/ 188621 h 342946"/>
              <a:gd name="connsiteX43" fmla="*/ 82509 w 308652"/>
              <a:gd name="connsiteY43" fmla="*/ 127729 h 342946"/>
              <a:gd name="connsiteX44" fmla="*/ 105265 w 308652"/>
              <a:gd name="connsiteY44" fmla="*/ 126170 h 342946"/>
              <a:gd name="connsiteX45" fmla="*/ 105363 w 308652"/>
              <a:gd name="connsiteY45" fmla="*/ 126333 h 342946"/>
              <a:gd name="connsiteX46" fmla="*/ 106226 w 308652"/>
              <a:gd name="connsiteY46" fmla="*/ 128111 h 342946"/>
              <a:gd name="connsiteX47" fmla="*/ 147606 w 308652"/>
              <a:gd name="connsiteY47" fmla="*/ 231450 h 342946"/>
              <a:gd name="connsiteX48" fmla="*/ 172070 w 308652"/>
              <a:gd name="connsiteY48" fmla="*/ 195444 h 342946"/>
              <a:gd name="connsiteX49" fmla="*/ 181422 w 308652"/>
              <a:gd name="connsiteY49" fmla="*/ 188777 h 342946"/>
              <a:gd name="connsiteX50" fmla="*/ 181606 w 308652"/>
              <a:gd name="connsiteY50" fmla="*/ 188748 h 342946"/>
              <a:gd name="connsiteX51" fmla="*/ 183427 w 308652"/>
              <a:gd name="connsiteY51" fmla="*/ 188619 h 342946"/>
              <a:gd name="connsiteX52" fmla="*/ 217720 w 308652"/>
              <a:gd name="connsiteY52" fmla="*/ 188619 h 342946"/>
              <a:gd name="connsiteX53" fmla="*/ 230580 w 308652"/>
              <a:gd name="connsiteY53" fmla="*/ 201479 h 342946"/>
              <a:gd name="connsiteX54" fmla="*/ 219659 w 308652"/>
              <a:gd name="connsiteY54" fmla="*/ 214196 h 342946"/>
              <a:gd name="connsiteX55" fmla="*/ 219482 w 308652"/>
              <a:gd name="connsiteY55" fmla="*/ 214222 h 342946"/>
              <a:gd name="connsiteX56" fmla="*/ 217720 w 308652"/>
              <a:gd name="connsiteY56" fmla="*/ 214340 h 342946"/>
              <a:gd name="connsiteX57" fmla="*/ 191069 w 308652"/>
              <a:gd name="connsiteY57" fmla="*/ 214340 h 342946"/>
              <a:gd name="connsiteX58" fmla="*/ 157140 w 308652"/>
              <a:gd name="connsiteY58" fmla="*/ 267390 h 342946"/>
              <a:gd name="connsiteX59" fmla="*/ 134747 w 308652"/>
              <a:gd name="connsiteY59" fmla="*/ 268088 h 342946"/>
              <a:gd name="connsiteX60" fmla="*/ 134651 w 308652"/>
              <a:gd name="connsiteY60" fmla="*/ 267929 h 342946"/>
              <a:gd name="connsiteX61" fmla="*/ 133814 w 308652"/>
              <a:gd name="connsiteY61" fmla="*/ 266195 h 342946"/>
              <a:gd name="connsiteX62" fmla="*/ 93751 w 308652"/>
              <a:gd name="connsiteY62" fmla="*/ 166147 h 342946"/>
              <a:gd name="connsiteX63" fmla="*/ 75999 w 308652"/>
              <a:gd name="connsiteY63" fmla="*/ 206644 h 342946"/>
              <a:gd name="connsiteX64" fmla="*/ 67108 w 308652"/>
              <a:gd name="connsiteY64" fmla="*/ 214014 h 342946"/>
              <a:gd name="connsiteX65" fmla="*/ 66319 w 308652"/>
              <a:gd name="connsiteY65" fmla="*/ 214170 h 342946"/>
              <a:gd name="connsiteX66" fmla="*/ 66128 w 308652"/>
              <a:gd name="connsiteY66" fmla="*/ 214201 h 342946"/>
              <a:gd name="connsiteX67" fmla="*/ 64220 w 308652"/>
              <a:gd name="connsiteY67" fmla="*/ 214342 h 342946"/>
              <a:gd name="connsiteX68" fmla="*/ 12861 w 308652"/>
              <a:gd name="connsiteY68" fmla="*/ 214342 h 342946"/>
              <a:gd name="connsiteX69" fmla="*/ 0 w 308652"/>
              <a:gd name="connsiteY69" fmla="*/ 201481 h 342946"/>
              <a:gd name="connsiteX70" fmla="*/ 10921 w 308652"/>
              <a:gd name="connsiteY70" fmla="*/ 188766 h 342946"/>
              <a:gd name="connsiteX71" fmla="*/ 11097 w 308652"/>
              <a:gd name="connsiteY71" fmla="*/ 188739 h 342946"/>
              <a:gd name="connsiteX72" fmla="*/ 12861 w 308652"/>
              <a:gd name="connsiteY72" fmla="*/ 188621 h 342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08652" h="342946">
                <a:moveTo>
                  <a:pt x="274357" y="317226"/>
                </a:moveTo>
                <a:cubicBezTo>
                  <a:pt x="279090" y="317226"/>
                  <a:pt x="282931" y="313368"/>
                  <a:pt x="282931" y="308652"/>
                </a:cubicBezTo>
                <a:lnTo>
                  <a:pt x="282931" y="137179"/>
                </a:lnTo>
                <a:lnTo>
                  <a:pt x="205768" y="137179"/>
                </a:lnTo>
                <a:cubicBezTo>
                  <a:pt x="186837" y="137179"/>
                  <a:pt x="171473" y="121815"/>
                  <a:pt x="171473" y="102884"/>
                </a:cubicBezTo>
                <a:lnTo>
                  <a:pt x="171473" y="25721"/>
                </a:lnTo>
                <a:lnTo>
                  <a:pt x="68589" y="25721"/>
                </a:lnTo>
                <a:cubicBezTo>
                  <a:pt x="63857" y="25721"/>
                  <a:pt x="60016" y="29579"/>
                  <a:pt x="60016" y="34295"/>
                </a:cubicBezTo>
                <a:lnTo>
                  <a:pt x="60016" y="124318"/>
                </a:lnTo>
                <a:cubicBezTo>
                  <a:pt x="60016" y="131421"/>
                  <a:pt x="54258" y="137179"/>
                  <a:pt x="47155" y="137179"/>
                </a:cubicBezTo>
                <a:cubicBezTo>
                  <a:pt x="40053" y="137179"/>
                  <a:pt x="34295" y="131421"/>
                  <a:pt x="34295" y="124318"/>
                </a:cubicBezTo>
                <a:lnTo>
                  <a:pt x="34295" y="34295"/>
                </a:lnTo>
                <a:cubicBezTo>
                  <a:pt x="34295" y="15364"/>
                  <a:pt x="49659" y="0"/>
                  <a:pt x="68589" y="0"/>
                </a:cubicBezTo>
                <a:lnTo>
                  <a:pt x="174423" y="0"/>
                </a:lnTo>
                <a:cubicBezTo>
                  <a:pt x="174901" y="0"/>
                  <a:pt x="175368" y="64"/>
                  <a:pt x="175832" y="127"/>
                </a:cubicBezTo>
                <a:cubicBezTo>
                  <a:pt x="176168" y="173"/>
                  <a:pt x="176503" y="218"/>
                  <a:pt x="176840" y="240"/>
                </a:cubicBezTo>
                <a:cubicBezTo>
                  <a:pt x="180527" y="497"/>
                  <a:pt x="184162" y="1200"/>
                  <a:pt x="187540" y="2606"/>
                </a:cubicBezTo>
                <a:cubicBezTo>
                  <a:pt x="188525" y="3026"/>
                  <a:pt x="189457" y="3566"/>
                  <a:pt x="190387" y="4104"/>
                </a:cubicBezTo>
                <a:cubicBezTo>
                  <a:pt x="190673" y="4269"/>
                  <a:pt x="190958" y="4434"/>
                  <a:pt x="191244" y="4595"/>
                </a:cubicBezTo>
                <a:cubicBezTo>
                  <a:pt x="191510" y="4741"/>
                  <a:pt x="191784" y="4874"/>
                  <a:pt x="192059" y="5008"/>
                </a:cubicBezTo>
                <a:cubicBezTo>
                  <a:pt x="192532" y="5238"/>
                  <a:pt x="193005" y="5469"/>
                  <a:pt x="193439" y="5762"/>
                </a:cubicBezTo>
                <a:cubicBezTo>
                  <a:pt x="194777" y="6670"/>
                  <a:pt x="195977" y="7751"/>
                  <a:pt x="197194" y="8848"/>
                </a:cubicBezTo>
                <a:cubicBezTo>
                  <a:pt x="197392" y="9023"/>
                  <a:pt x="197602" y="9185"/>
                  <a:pt x="197817" y="9349"/>
                </a:cubicBezTo>
                <a:cubicBezTo>
                  <a:pt x="198105" y="9570"/>
                  <a:pt x="198395" y="9792"/>
                  <a:pt x="198652" y="10048"/>
                </a:cubicBezTo>
                <a:lnTo>
                  <a:pt x="298604" y="109983"/>
                </a:lnTo>
                <a:cubicBezTo>
                  <a:pt x="305034" y="116413"/>
                  <a:pt x="308652" y="125141"/>
                  <a:pt x="308652" y="134229"/>
                </a:cubicBezTo>
                <a:lnTo>
                  <a:pt x="308652" y="308652"/>
                </a:lnTo>
                <a:cubicBezTo>
                  <a:pt x="308652" y="327583"/>
                  <a:pt x="293288" y="342947"/>
                  <a:pt x="274357" y="342947"/>
                </a:cubicBezTo>
                <a:lnTo>
                  <a:pt x="68589" y="342947"/>
                </a:lnTo>
                <a:cubicBezTo>
                  <a:pt x="49659" y="342947"/>
                  <a:pt x="34295" y="327583"/>
                  <a:pt x="34295" y="308652"/>
                </a:cubicBezTo>
                <a:lnTo>
                  <a:pt x="34295" y="244350"/>
                </a:lnTo>
                <a:cubicBezTo>
                  <a:pt x="34295" y="237247"/>
                  <a:pt x="40053" y="231489"/>
                  <a:pt x="47155" y="231489"/>
                </a:cubicBezTo>
                <a:cubicBezTo>
                  <a:pt x="54258" y="231489"/>
                  <a:pt x="60016" y="237247"/>
                  <a:pt x="60016" y="244350"/>
                </a:cubicBezTo>
                <a:lnTo>
                  <a:pt x="60016" y="308652"/>
                </a:lnTo>
                <a:cubicBezTo>
                  <a:pt x="60016" y="313368"/>
                  <a:pt x="63857" y="317226"/>
                  <a:pt x="68589" y="317226"/>
                </a:cubicBezTo>
                <a:lnTo>
                  <a:pt x="274357" y="317226"/>
                </a:lnTo>
                <a:close/>
                <a:moveTo>
                  <a:pt x="263692" y="111458"/>
                </a:moveTo>
                <a:lnTo>
                  <a:pt x="197194" y="44943"/>
                </a:lnTo>
                <a:lnTo>
                  <a:pt x="197194" y="102884"/>
                </a:lnTo>
                <a:cubicBezTo>
                  <a:pt x="197194" y="107600"/>
                  <a:pt x="201035" y="111458"/>
                  <a:pt x="205768" y="111458"/>
                </a:cubicBezTo>
                <a:lnTo>
                  <a:pt x="263692" y="111458"/>
                </a:lnTo>
                <a:close/>
                <a:moveTo>
                  <a:pt x="12861" y="188621"/>
                </a:moveTo>
                <a:lnTo>
                  <a:pt x="55816" y="188621"/>
                </a:lnTo>
                <a:lnTo>
                  <a:pt x="82509" y="127729"/>
                </a:lnTo>
                <a:cubicBezTo>
                  <a:pt x="86773" y="118001"/>
                  <a:pt x="100063" y="117507"/>
                  <a:pt x="105265" y="126170"/>
                </a:cubicBezTo>
                <a:lnTo>
                  <a:pt x="105363" y="126333"/>
                </a:lnTo>
                <a:lnTo>
                  <a:pt x="106226" y="128111"/>
                </a:lnTo>
                <a:lnTo>
                  <a:pt x="147606" y="231450"/>
                </a:lnTo>
                <a:lnTo>
                  <a:pt x="172070" y="195444"/>
                </a:lnTo>
                <a:cubicBezTo>
                  <a:pt x="173980" y="191848"/>
                  <a:pt x="177463" y="189399"/>
                  <a:pt x="181422" y="188777"/>
                </a:cubicBezTo>
                <a:lnTo>
                  <a:pt x="181606" y="188748"/>
                </a:lnTo>
                <a:lnTo>
                  <a:pt x="183427" y="188619"/>
                </a:lnTo>
                <a:lnTo>
                  <a:pt x="217720" y="188619"/>
                </a:lnTo>
                <a:cubicBezTo>
                  <a:pt x="224822" y="188619"/>
                  <a:pt x="230580" y="194377"/>
                  <a:pt x="230580" y="201479"/>
                </a:cubicBezTo>
                <a:cubicBezTo>
                  <a:pt x="230580" y="207920"/>
                  <a:pt x="225844" y="213260"/>
                  <a:pt x="219659" y="214196"/>
                </a:cubicBezTo>
                <a:lnTo>
                  <a:pt x="219482" y="214222"/>
                </a:lnTo>
                <a:lnTo>
                  <a:pt x="217720" y="214340"/>
                </a:lnTo>
                <a:lnTo>
                  <a:pt x="191069" y="214340"/>
                </a:lnTo>
                <a:lnTo>
                  <a:pt x="157140" y="267390"/>
                </a:lnTo>
                <a:cubicBezTo>
                  <a:pt x="152421" y="276415"/>
                  <a:pt x="139749" y="276484"/>
                  <a:pt x="134747" y="268088"/>
                </a:cubicBezTo>
                <a:lnTo>
                  <a:pt x="134651" y="267929"/>
                </a:lnTo>
                <a:lnTo>
                  <a:pt x="133814" y="266195"/>
                </a:lnTo>
                <a:lnTo>
                  <a:pt x="93751" y="166147"/>
                </a:lnTo>
                <a:lnTo>
                  <a:pt x="75999" y="206644"/>
                </a:lnTo>
                <a:cubicBezTo>
                  <a:pt x="74345" y="210418"/>
                  <a:pt x="71015" y="213114"/>
                  <a:pt x="67108" y="214014"/>
                </a:cubicBezTo>
                <a:cubicBezTo>
                  <a:pt x="66847" y="214074"/>
                  <a:pt x="66584" y="214126"/>
                  <a:pt x="66319" y="214170"/>
                </a:cubicBezTo>
                <a:lnTo>
                  <a:pt x="66128" y="214201"/>
                </a:lnTo>
                <a:lnTo>
                  <a:pt x="64220" y="214342"/>
                </a:lnTo>
                <a:lnTo>
                  <a:pt x="12861" y="214342"/>
                </a:lnTo>
                <a:cubicBezTo>
                  <a:pt x="5758" y="214342"/>
                  <a:pt x="0" y="208584"/>
                  <a:pt x="0" y="201481"/>
                </a:cubicBezTo>
                <a:cubicBezTo>
                  <a:pt x="0" y="195041"/>
                  <a:pt x="4736" y="189701"/>
                  <a:pt x="10921" y="188766"/>
                </a:cubicBezTo>
                <a:lnTo>
                  <a:pt x="11097" y="188739"/>
                </a:lnTo>
                <a:lnTo>
                  <a:pt x="12861" y="188621"/>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9" name="Content Placeholder 4">
            <a:extLst>
              <a:ext uri="{FF2B5EF4-FFF2-40B4-BE49-F238E27FC236}">
                <a16:creationId xmlns:a16="http://schemas.microsoft.com/office/drawing/2014/main" id="{B7B3E5E1-CA12-B56D-F1CA-350A2FA81DD0}"/>
              </a:ext>
            </a:extLst>
          </p:cNvPr>
          <p:cNvSpPr txBox="1">
            <a:spLocks/>
          </p:cNvSpPr>
          <p:nvPr/>
        </p:nvSpPr>
        <p:spPr>
          <a:xfrm>
            <a:off x="4962525" y="1177100"/>
            <a:ext cx="6683374" cy="249299"/>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400"/>
              </a:spcAft>
              <a:buClrTx/>
              <a:buSzPct val="100000"/>
              <a:buFont typeface="Arial" panose="020B0604020202020204" pitchFamily="34" charset="0"/>
              <a:buNone/>
              <a:tabLst/>
              <a:defRPr/>
            </a:pPr>
            <a:r>
              <a:rPr kumimoji="0" lang="en-US" sz="1800" b="0" i="0" u="none" strike="noStrike" kern="1200" cap="none" spc="0" normalizeH="0" baseline="0" noProof="0">
                <a:ln>
                  <a:noFill/>
                </a:ln>
                <a:effectLst/>
                <a:uLnTx/>
                <a:uFillTx/>
                <a:ea typeface="+mn-ea"/>
                <a:cs typeface="+mn-cs"/>
              </a:rPr>
              <a:t>AI transformation and drivers</a:t>
            </a:r>
          </a:p>
        </p:txBody>
      </p:sp>
      <p:sp>
        <p:nvSpPr>
          <p:cNvPr id="49" name="Graphic 37">
            <a:extLst>
              <a:ext uri="{FF2B5EF4-FFF2-40B4-BE49-F238E27FC236}">
                <a16:creationId xmlns:a16="http://schemas.microsoft.com/office/drawing/2014/main" id="{C5F09362-290D-3402-FAFC-FDCF5AFACC9F}"/>
              </a:ext>
              <a:ext uri="{C183D7F6-B498-43B3-948B-1728B52AA6E4}">
                <adec:decorative xmlns:adec="http://schemas.microsoft.com/office/drawing/2017/decorative" val="1"/>
              </a:ext>
            </a:extLst>
          </p:cNvPr>
          <p:cNvSpPr/>
          <p:nvPr/>
        </p:nvSpPr>
        <p:spPr>
          <a:xfrm>
            <a:off x="4439405" y="2015224"/>
            <a:ext cx="304046" cy="274850"/>
          </a:xfrm>
          <a:custGeom>
            <a:avLst/>
            <a:gdLst>
              <a:gd name="connsiteX0" fmla="*/ 143312 w 279350"/>
              <a:gd name="connsiteY0" fmla="*/ 1 h 252526"/>
              <a:gd name="connsiteX1" fmla="*/ 135192 w 279350"/>
              <a:gd name="connsiteY1" fmla="*/ 3864 h 252526"/>
              <a:gd name="connsiteX2" fmla="*/ 134380 w 279350"/>
              <a:gd name="connsiteY2" fmla="*/ 4466 h 252526"/>
              <a:gd name="connsiteX3" fmla="*/ 46663 w 279350"/>
              <a:gd name="connsiteY3" fmla="*/ 26207 h 252526"/>
              <a:gd name="connsiteX4" fmla="*/ 22361 w 279350"/>
              <a:gd name="connsiteY4" fmla="*/ 103340 h 252526"/>
              <a:gd name="connsiteX5" fmla="*/ 22151 w 279350"/>
              <a:gd name="connsiteY5" fmla="*/ 103550 h 252526"/>
              <a:gd name="connsiteX6" fmla="*/ 8741 w 279350"/>
              <a:gd name="connsiteY6" fmla="*/ 116863 h 252526"/>
              <a:gd name="connsiteX7" fmla="*/ 8546 w 279350"/>
              <a:gd name="connsiteY7" fmla="*/ 158595 h 252526"/>
              <a:gd name="connsiteX8" fmla="*/ 8741 w 279350"/>
              <a:gd name="connsiteY8" fmla="*/ 158790 h 252526"/>
              <a:gd name="connsiteX9" fmla="*/ 33841 w 279350"/>
              <a:gd name="connsiteY9" fmla="*/ 167203 h 252526"/>
              <a:gd name="connsiteX10" fmla="*/ 60200 w 279350"/>
              <a:gd name="connsiteY10" fmla="*/ 189014 h 252526"/>
              <a:gd name="connsiteX11" fmla="*/ 88436 w 279350"/>
              <a:gd name="connsiteY11" fmla="*/ 216199 h 252526"/>
              <a:gd name="connsiteX12" fmla="*/ 97143 w 279350"/>
              <a:gd name="connsiteY12" fmla="*/ 235672 h 252526"/>
              <a:gd name="connsiteX13" fmla="*/ 136158 w 279350"/>
              <a:gd name="connsiteY13" fmla="*/ 238430 h 252526"/>
              <a:gd name="connsiteX14" fmla="*/ 141576 w 279350"/>
              <a:gd name="connsiteY14" fmla="*/ 243805 h 252526"/>
              <a:gd name="connsiteX15" fmla="*/ 183964 w 279350"/>
              <a:gd name="connsiteY15" fmla="*/ 243805 h 252526"/>
              <a:gd name="connsiteX16" fmla="*/ 192644 w 279350"/>
              <a:gd name="connsiteY16" fmla="*/ 225355 h 252526"/>
              <a:gd name="connsiteX17" fmla="*/ 219802 w 279350"/>
              <a:gd name="connsiteY17" fmla="*/ 198309 h 252526"/>
              <a:gd name="connsiteX18" fmla="*/ 245979 w 279350"/>
              <a:gd name="connsiteY18" fmla="*/ 175855 h 252526"/>
              <a:gd name="connsiteX19" fmla="*/ 270617 w 279350"/>
              <a:gd name="connsiteY19" fmla="*/ 167371 h 252526"/>
              <a:gd name="connsiteX20" fmla="*/ 270798 w 279350"/>
              <a:gd name="connsiteY20" fmla="*/ 125639 h 252526"/>
              <a:gd name="connsiteX21" fmla="*/ 270617 w 279350"/>
              <a:gd name="connsiteY21" fmla="*/ 125459 h 252526"/>
              <a:gd name="connsiteX22" fmla="*/ 258956 w 279350"/>
              <a:gd name="connsiteY22" fmla="*/ 113854 h 252526"/>
              <a:gd name="connsiteX23" fmla="*/ 261364 w 279350"/>
              <a:gd name="connsiteY23" fmla="*/ 104530 h 252526"/>
              <a:gd name="connsiteX24" fmla="*/ 254015 w 279350"/>
              <a:gd name="connsiteY24" fmla="*/ 44293 h 252526"/>
              <a:gd name="connsiteX25" fmla="*/ 179779 w 279350"/>
              <a:gd name="connsiteY25" fmla="*/ 57 h 252526"/>
              <a:gd name="connsiteX26" fmla="*/ 157283 w 279350"/>
              <a:gd name="connsiteY26" fmla="*/ 57 h 252526"/>
              <a:gd name="connsiteX27" fmla="*/ 154399 w 279350"/>
              <a:gd name="connsiteY27" fmla="*/ 1 h 252526"/>
              <a:gd name="connsiteX28" fmla="*/ 143326 w 279350"/>
              <a:gd name="connsiteY28" fmla="*/ 1 h 252526"/>
              <a:gd name="connsiteX29" fmla="*/ 184258 w 279350"/>
              <a:gd name="connsiteY29" fmla="*/ 69225 h 252526"/>
              <a:gd name="connsiteX30" fmla="*/ 232751 w 279350"/>
              <a:gd name="connsiteY30" fmla="*/ 117409 h 252526"/>
              <a:gd name="connsiteX31" fmla="*/ 232793 w 279350"/>
              <a:gd name="connsiteY31" fmla="*/ 117465 h 252526"/>
              <a:gd name="connsiteX32" fmla="*/ 232989 w 279350"/>
              <a:gd name="connsiteY32" fmla="*/ 117647 h 252526"/>
              <a:gd name="connsiteX33" fmla="*/ 255737 w 279350"/>
              <a:gd name="connsiteY33" fmla="*/ 140255 h 252526"/>
              <a:gd name="connsiteX34" fmla="*/ 255781 w 279350"/>
              <a:gd name="connsiteY34" fmla="*/ 152530 h 252526"/>
              <a:gd name="connsiteX35" fmla="*/ 255737 w 279350"/>
              <a:gd name="connsiteY35" fmla="*/ 152574 h 252526"/>
              <a:gd name="connsiteX36" fmla="*/ 243334 w 279350"/>
              <a:gd name="connsiteY36" fmla="*/ 152574 h 252526"/>
              <a:gd name="connsiteX37" fmla="*/ 220586 w 279350"/>
              <a:gd name="connsiteY37" fmla="*/ 129966 h 252526"/>
              <a:gd name="connsiteX38" fmla="*/ 205691 w 279350"/>
              <a:gd name="connsiteY38" fmla="*/ 129966 h 252526"/>
              <a:gd name="connsiteX39" fmla="*/ 205467 w 279350"/>
              <a:gd name="connsiteY39" fmla="*/ 130204 h 252526"/>
              <a:gd name="connsiteX40" fmla="*/ 205400 w 279350"/>
              <a:gd name="connsiteY40" fmla="*/ 144934 h 252526"/>
              <a:gd name="connsiteX41" fmla="*/ 205467 w 279350"/>
              <a:gd name="connsiteY41" fmla="*/ 145001 h 252526"/>
              <a:gd name="connsiteX42" fmla="*/ 223189 w 279350"/>
              <a:gd name="connsiteY42" fmla="*/ 162626 h 252526"/>
              <a:gd name="connsiteX43" fmla="*/ 223234 w 279350"/>
              <a:gd name="connsiteY43" fmla="*/ 174900 h 252526"/>
              <a:gd name="connsiteX44" fmla="*/ 223189 w 279350"/>
              <a:gd name="connsiteY44" fmla="*/ 174945 h 252526"/>
              <a:gd name="connsiteX45" fmla="*/ 211724 w 279350"/>
              <a:gd name="connsiteY45" fmla="*/ 175785 h 252526"/>
              <a:gd name="connsiteX46" fmla="*/ 197907 w 279350"/>
              <a:gd name="connsiteY46" fmla="*/ 176764 h 252526"/>
              <a:gd name="connsiteX47" fmla="*/ 197039 w 279350"/>
              <a:gd name="connsiteY47" fmla="*/ 190511 h 252526"/>
              <a:gd name="connsiteX48" fmla="*/ 196269 w 279350"/>
              <a:gd name="connsiteY48" fmla="*/ 201976 h 252526"/>
              <a:gd name="connsiteX49" fmla="*/ 184650 w 279350"/>
              <a:gd name="connsiteY49" fmla="*/ 202676 h 252526"/>
              <a:gd name="connsiteX50" fmla="*/ 170722 w 279350"/>
              <a:gd name="connsiteY50" fmla="*/ 203474 h 252526"/>
              <a:gd name="connsiteX51" fmla="*/ 169826 w 279350"/>
              <a:gd name="connsiteY51" fmla="*/ 217319 h 252526"/>
              <a:gd name="connsiteX52" fmla="*/ 169070 w 279350"/>
              <a:gd name="connsiteY52" fmla="*/ 228994 h 252526"/>
              <a:gd name="connsiteX53" fmla="*/ 156471 w 279350"/>
              <a:gd name="connsiteY53" fmla="*/ 228994 h 252526"/>
              <a:gd name="connsiteX54" fmla="*/ 151263 w 279350"/>
              <a:gd name="connsiteY54" fmla="*/ 223829 h 252526"/>
              <a:gd name="connsiteX55" fmla="*/ 152733 w 279350"/>
              <a:gd name="connsiteY55" fmla="*/ 222359 h 252526"/>
              <a:gd name="connsiteX56" fmla="*/ 152914 w 279350"/>
              <a:gd name="connsiteY56" fmla="*/ 180627 h 252526"/>
              <a:gd name="connsiteX57" fmla="*/ 152733 w 279350"/>
              <a:gd name="connsiteY57" fmla="*/ 180446 h 252526"/>
              <a:gd name="connsiteX58" fmla="*/ 133135 w 279350"/>
              <a:gd name="connsiteY58" fmla="*/ 171795 h 252526"/>
              <a:gd name="connsiteX59" fmla="*/ 105781 w 279350"/>
              <a:gd name="connsiteY59" fmla="*/ 143741 h 252526"/>
              <a:gd name="connsiteX60" fmla="*/ 97143 w 279350"/>
              <a:gd name="connsiteY60" fmla="*/ 125207 h 252526"/>
              <a:gd name="connsiteX61" fmla="*/ 72043 w 279350"/>
              <a:gd name="connsiteY61" fmla="*/ 116793 h 252526"/>
              <a:gd name="connsiteX62" fmla="*/ 42394 w 279350"/>
              <a:gd name="connsiteY62" fmla="*/ 94885 h 252526"/>
              <a:gd name="connsiteX63" fmla="*/ 61558 w 279350"/>
              <a:gd name="connsiteY63" fmla="*/ 40989 h 252526"/>
              <a:gd name="connsiteX64" fmla="*/ 111688 w 279350"/>
              <a:gd name="connsiteY64" fmla="*/ 21671 h 252526"/>
              <a:gd name="connsiteX65" fmla="*/ 90732 w 279350"/>
              <a:gd name="connsiteY65" fmla="*/ 37532 h 252526"/>
              <a:gd name="connsiteX66" fmla="*/ 84451 w 279350"/>
              <a:gd name="connsiteY66" fmla="*/ 82910 h 252526"/>
              <a:gd name="connsiteX67" fmla="*/ 84572 w 279350"/>
              <a:gd name="connsiteY67" fmla="*/ 83070 h 252526"/>
              <a:gd name="connsiteX68" fmla="*/ 130181 w 279350"/>
              <a:gd name="connsiteY68" fmla="*/ 89244 h 252526"/>
              <a:gd name="connsiteX69" fmla="*/ 156625 w 279350"/>
              <a:gd name="connsiteY69" fmla="*/ 69211 h 252526"/>
              <a:gd name="connsiteX70" fmla="*/ 184258 w 279350"/>
              <a:gd name="connsiteY70" fmla="*/ 69211 h 252526"/>
              <a:gd name="connsiteX71" fmla="*/ 103401 w 279350"/>
              <a:gd name="connsiteY71" fmla="*/ 54288 h 252526"/>
              <a:gd name="connsiteX72" fmla="*/ 147343 w 279350"/>
              <a:gd name="connsiteY72" fmla="*/ 20999 h 252526"/>
              <a:gd name="connsiteX73" fmla="*/ 154399 w 279350"/>
              <a:gd name="connsiteY73" fmla="*/ 20999 h 252526"/>
              <a:gd name="connsiteX74" fmla="*/ 157017 w 279350"/>
              <a:gd name="connsiteY74" fmla="*/ 21069 h 252526"/>
              <a:gd name="connsiteX75" fmla="*/ 179779 w 279350"/>
              <a:gd name="connsiteY75" fmla="*/ 21069 h 252526"/>
              <a:gd name="connsiteX76" fmla="*/ 235522 w 279350"/>
              <a:gd name="connsiteY76" fmla="*/ 54246 h 252526"/>
              <a:gd name="connsiteX77" fmla="*/ 241738 w 279350"/>
              <a:gd name="connsiteY77" fmla="*/ 96173 h 252526"/>
              <a:gd name="connsiteX78" fmla="*/ 196787 w 279350"/>
              <a:gd name="connsiteY78" fmla="*/ 51433 h 252526"/>
              <a:gd name="connsiteX79" fmla="*/ 189242 w 279350"/>
              <a:gd name="connsiteY79" fmla="*/ 48227 h 252526"/>
              <a:gd name="connsiteX80" fmla="*/ 153111 w 279350"/>
              <a:gd name="connsiteY80" fmla="*/ 48227 h 252526"/>
              <a:gd name="connsiteX81" fmla="*/ 146769 w 279350"/>
              <a:gd name="connsiteY81" fmla="*/ 50355 h 252526"/>
              <a:gd name="connsiteX82" fmla="*/ 117512 w 279350"/>
              <a:gd name="connsiteY82" fmla="*/ 72515 h 252526"/>
              <a:gd name="connsiteX83" fmla="*/ 101245 w 279350"/>
              <a:gd name="connsiteY83" fmla="*/ 70317 h 252526"/>
              <a:gd name="connsiteX84" fmla="*/ 103347 w 279350"/>
              <a:gd name="connsiteY84" fmla="*/ 54340 h 252526"/>
              <a:gd name="connsiteX85" fmla="*/ 103415 w 279350"/>
              <a:gd name="connsiteY85" fmla="*/ 54288 h 252526"/>
              <a:gd name="connsiteX86" fmla="*/ 56449 w 279350"/>
              <a:gd name="connsiteY86" fmla="*/ 165649 h 252526"/>
              <a:gd name="connsiteX87" fmla="*/ 56404 w 279350"/>
              <a:gd name="connsiteY87" fmla="*/ 153375 h 252526"/>
              <a:gd name="connsiteX88" fmla="*/ 56449 w 279350"/>
              <a:gd name="connsiteY88" fmla="*/ 153330 h 252526"/>
              <a:gd name="connsiteX89" fmla="*/ 69846 w 279350"/>
              <a:gd name="connsiteY89" fmla="*/ 140003 h 252526"/>
              <a:gd name="connsiteX90" fmla="*/ 82249 w 279350"/>
              <a:gd name="connsiteY90" fmla="*/ 140003 h 252526"/>
              <a:gd name="connsiteX91" fmla="*/ 82361 w 279350"/>
              <a:gd name="connsiteY91" fmla="*/ 152210 h 252526"/>
              <a:gd name="connsiteX92" fmla="*/ 82249 w 279350"/>
              <a:gd name="connsiteY92" fmla="*/ 152322 h 252526"/>
              <a:gd name="connsiteX93" fmla="*/ 68852 w 279350"/>
              <a:gd name="connsiteY93" fmla="*/ 165635 h 252526"/>
              <a:gd name="connsiteX94" fmla="*/ 68726 w 279350"/>
              <a:gd name="connsiteY94" fmla="*/ 165761 h 252526"/>
              <a:gd name="connsiteX95" fmla="*/ 56449 w 279350"/>
              <a:gd name="connsiteY95" fmla="*/ 165649 h 252526"/>
              <a:gd name="connsiteX96" fmla="*/ 49575 w 279350"/>
              <a:gd name="connsiteY96" fmla="*/ 118487 h 252526"/>
              <a:gd name="connsiteX97" fmla="*/ 49435 w 279350"/>
              <a:gd name="connsiteY97" fmla="*/ 130666 h 252526"/>
              <a:gd name="connsiteX98" fmla="*/ 36038 w 279350"/>
              <a:gd name="connsiteY98" fmla="*/ 143993 h 252526"/>
              <a:gd name="connsiteX99" fmla="*/ 23635 w 279350"/>
              <a:gd name="connsiteY99" fmla="*/ 143993 h 252526"/>
              <a:gd name="connsiteX100" fmla="*/ 23591 w 279350"/>
              <a:gd name="connsiteY100" fmla="*/ 131719 h 252526"/>
              <a:gd name="connsiteX101" fmla="*/ 23635 w 279350"/>
              <a:gd name="connsiteY101" fmla="*/ 131674 h 252526"/>
              <a:gd name="connsiteX102" fmla="*/ 37046 w 279350"/>
              <a:gd name="connsiteY102" fmla="*/ 118361 h 252526"/>
              <a:gd name="connsiteX103" fmla="*/ 49449 w 279350"/>
              <a:gd name="connsiteY103" fmla="*/ 118361 h 252526"/>
              <a:gd name="connsiteX104" fmla="*/ 49575 w 279350"/>
              <a:gd name="connsiteY104" fmla="*/ 118487 h 252526"/>
              <a:gd name="connsiteX105" fmla="*/ 124441 w 279350"/>
              <a:gd name="connsiteY105" fmla="*/ 220875 h 252526"/>
              <a:gd name="connsiteX106" fmla="*/ 112038 w 279350"/>
              <a:gd name="connsiteY106" fmla="*/ 220875 h 252526"/>
              <a:gd name="connsiteX107" fmla="*/ 111993 w 279350"/>
              <a:gd name="connsiteY107" fmla="*/ 208601 h 252526"/>
              <a:gd name="connsiteX108" fmla="*/ 112038 w 279350"/>
              <a:gd name="connsiteY108" fmla="*/ 208556 h 252526"/>
              <a:gd name="connsiteX109" fmla="*/ 125435 w 279350"/>
              <a:gd name="connsiteY109" fmla="*/ 195243 h 252526"/>
              <a:gd name="connsiteX110" fmla="*/ 137838 w 279350"/>
              <a:gd name="connsiteY110" fmla="*/ 195243 h 252526"/>
              <a:gd name="connsiteX111" fmla="*/ 137883 w 279350"/>
              <a:gd name="connsiteY111" fmla="*/ 207517 h 252526"/>
              <a:gd name="connsiteX112" fmla="*/ 137838 w 279350"/>
              <a:gd name="connsiteY112" fmla="*/ 207562 h 252526"/>
              <a:gd name="connsiteX113" fmla="*/ 124441 w 279350"/>
              <a:gd name="connsiteY113" fmla="*/ 220875 h 252526"/>
              <a:gd name="connsiteX114" fmla="*/ 96150 w 279350"/>
              <a:gd name="connsiteY114" fmla="*/ 192765 h 252526"/>
              <a:gd name="connsiteX115" fmla="*/ 83746 w 279350"/>
              <a:gd name="connsiteY115" fmla="*/ 192765 h 252526"/>
              <a:gd name="connsiteX116" fmla="*/ 83621 w 279350"/>
              <a:gd name="connsiteY116" fmla="*/ 180558 h 252526"/>
              <a:gd name="connsiteX117" fmla="*/ 83746 w 279350"/>
              <a:gd name="connsiteY117" fmla="*/ 180446 h 252526"/>
              <a:gd name="connsiteX118" fmla="*/ 97143 w 279350"/>
              <a:gd name="connsiteY118" fmla="*/ 167133 h 252526"/>
              <a:gd name="connsiteX119" fmla="*/ 97255 w 279350"/>
              <a:gd name="connsiteY119" fmla="*/ 167007 h 252526"/>
              <a:gd name="connsiteX120" fmla="*/ 109546 w 279350"/>
              <a:gd name="connsiteY120" fmla="*/ 167133 h 252526"/>
              <a:gd name="connsiteX121" fmla="*/ 109591 w 279350"/>
              <a:gd name="connsiteY121" fmla="*/ 179407 h 252526"/>
              <a:gd name="connsiteX122" fmla="*/ 109546 w 279350"/>
              <a:gd name="connsiteY122" fmla="*/ 179452 h 252526"/>
              <a:gd name="connsiteX123" fmla="*/ 96150 w 279350"/>
              <a:gd name="connsiteY123" fmla="*/ 192765 h 25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79350" h="252526">
                <a:moveTo>
                  <a:pt x="143312" y="1"/>
                </a:moveTo>
                <a:cubicBezTo>
                  <a:pt x="140162" y="2"/>
                  <a:pt x="137180" y="1421"/>
                  <a:pt x="135192" y="3864"/>
                </a:cubicBezTo>
                <a:lnTo>
                  <a:pt x="134380" y="4466"/>
                </a:lnTo>
                <a:cubicBezTo>
                  <a:pt x="103368" y="-4972"/>
                  <a:pt x="69678" y="3378"/>
                  <a:pt x="46663" y="26207"/>
                </a:cubicBezTo>
                <a:cubicBezTo>
                  <a:pt x="26337" y="46336"/>
                  <a:pt x="17244" y="75195"/>
                  <a:pt x="22361" y="103340"/>
                </a:cubicBezTo>
                <a:lnTo>
                  <a:pt x="22151" y="103550"/>
                </a:lnTo>
                <a:lnTo>
                  <a:pt x="8741" y="116863"/>
                </a:lnTo>
                <a:cubicBezTo>
                  <a:pt x="-2837" y="128334"/>
                  <a:pt x="-2924" y="147018"/>
                  <a:pt x="8546" y="158595"/>
                </a:cubicBezTo>
                <a:cubicBezTo>
                  <a:pt x="8611" y="158661"/>
                  <a:pt x="8676" y="158726"/>
                  <a:pt x="8741" y="158790"/>
                </a:cubicBezTo>
                <a:cubicBezTo>
                  <a:pt x="15342" y="165347"/>
                  <a:pt x="24621" y="168458"/>
                  <a:pt x="33841" y="167203"/>
                </a:cubicBezTo>
                <a:cubicBezTo>
                  <a:pt x="37164" y="179295"/>
                  <a:pt x="47700" y="188013"/>
                  <a:pt x="60200" y="189014"/>
                </a:cubicBezTo>
                <a:cubicBezTo>
                  <a:pt x="61498" y="203858"/>
                  <a:pt x="73554" y="215466"/>
                  <a:pt x="88436" y="216199"/>
                </a:cubicBezTo>
                <a:cubicBezTo>
                  <a:pt x="88800" y="223297"/>
                  <a:pt x="91698" y="230268"/>
                  <a:pt x="97143" y="235672"/>
                </a:cubicBezTo>
                <a:cubicBezTo>
                  <a:pt x="107783" y="246255"/>
                  <a:pt x="124469" y="247165"/>
                  <a:pt x="136158" y="238430"/>
                </a:cubicBezTo>
                <a:lnTo>
                  <a:pt x="141576" y="243805"/>
                </a:lnTo>
                <a:cubicBezTo>
                  <a:pt x="153313" y="255434"/>
                  <a:pt x="172228" y="255434"/>
                  <a:pt x="183964" y="243805"/>
                </a:cubicBezTo>
                <a:cubicBezTo>
                  <a:pt x="189144" y="238654"/>
                  <a:pt x="192042" y="232074"/>
                  <a:pt x="192644" y="225355"/>
                </a:cubicBezTo>
                <a:cubicBezTo>
                  <a:pt x="207064" y="224132"/>
                  <a:pt x="218521" y="212723"/>
                  <a:pt x="219802" y="198309"/>
                </a:cubicBezTo>
                <a:cubicBezTo>
                  <a:pt x="232413" y="197150"/>
                  <a:pt x="242914" y="188143"/>
                  <a:pt x="245979" y="175855"/>
                </a:cubicBezTo>
                <a:cubicBezTo>
                  <a:pt x="255058" y="176942"/>
                  <a:pt x="264133" y="173816"/>
                  <a:pt x="270617" y="167371"/>
                </a:cubicBezTo>
                <a:cubicBezTo>
                  <a:pt x="282192" y="155896"/>
                  <a:pt x="282272" y="137212"/>
                  <a:pt x="270798" y="125639"/>
                </a:cubicBezTo>
                <a:cubicBezTo>
                  <a:pt x="270738" y="125579"/>
                  <a:pt x="270678" y="125519"/>
                  <a:pt x="270617" y="125459"/>
                </a:cubicBezTo>
                <a:lnTo>
                  <a:pt x="258956" y="113854"/>
                </a:lnTo>
                <a:lnTo>
                  <a:pt x="261364" y="104530"/>
                </a:lnTo>
                <a:cubicBezTo>
                  <a:pt x="266573" y="84241"/>
                  <a:pt x="263950" y="62735"/>
                  <a:pt x="254015" y="44293"/>
                </a:cubicBezTo>
                <a:cubicBezTo>
                  <a:pt x="239288" y="17017"/>
                  <a:pt x="210776" y="27"/>
                  <a:pt x="179779" y="57"/>
                </a:cubicBezTo>
                <a:lnTo>
                  <a:pt x="157283" y="57"/>
                </a:lnTo>
                <a:cubicBezTo>
                  <a:pt x="156322" y="15"/>
                  <a:pt x="155361" y="-4"/>
                  <a:pt x="154399" y="1"/>
                </a:cubicBezTo>
                <a:lnTo>
                  <a:pt x="143326" y="1"/>
                </a:lnTo>
                <a:close/>
                <a:moveTo>
                  <a:pt x="184258" y="69225"/>
                </a:moveTo>
                <a:lnTo>
                  <a:pt x="232751" y="117409"/>
                </a:lnTo>
                <a:lnTo>
                  <a:pt x="232793" y="117465"/>
                </a:lnTo>
                <a:lnTo>
                  <a:pt x="232989" y="117647"/>
                </a:lnTo>
                <a:lnTo>
                  <a:pt x="255737" y="140255"/>
                </a:lnTo>
                <a:cubicBezTo>
                  <a:pt x="259138" y="143632"/>
                  <a:pt x="259158" y="149128"/>
                  <a:pt x="255781" y="152530"/>
                </a:cubicBezTo>
                <a:cubicBezTo>
                  <a:pt x="255766" y="152545"/>
                  <a:pt x="255752" y="152559"/>
                  <a:pt x="255737" y="152574"/>
                </a:cubicBezTo>
                <a:cubicBezTo>
                  <a:pt x="252300" y="155972"/>
                  <a:pt x="246770" y="155972"/>
                  <a:pt x="243334" y="152574"/>
                </a:cubicBezTo>
                <a:lnTo>
                  <a:pt x="220586" y="129966"/>
                </a:lnTo>
                <a:cubicBezTo>
                  <a:pt x="216461" y="125881"/>
                  <a:pt x="209815" y="125881"/>
                  <a:pt x="205691" y="129966"/>
                </a:cubicBezTo>
                <a:lnTo>
                  <a:pt x="205467" y="130204"/>
                </a:lnTo>
                <a:cubicBezTo>
                  <a:pt x="201380" y="134253"/>
                  <a:pt x="201351" y="140848"/>
                  <a:pt x="205400" y="144934"/>
                </a:cubicBezTo>
                <a:cubicBezTo>
                  <a:pt x="205422" y="144956"/>
                  <a:pt x="205444" y="144979"/>
                  <a:pt x="205467" y="145001"/>
                </a:cubicBezTo>
                <a:lnTo>
                  <a:pt x="223189" y="162626"/>
                </a:lnTo>
                <a:cubicBezTo>
                  <a:pt x="226591" y="166002"/>
                  <a:pt x="226611" y="171498"/>
                  <a:pt x="223234" y="174900"/>
                </a:cubicBezTo>
                <a:cubicBezTo>
                  <a:pt x="223219" y="174915"/>
                  <a:pt x="223205" y="174929"/>
                  <a:pt x="223189" y="174945"/>
                </a:cubicBezTo>
                <a:cubicBezTo>
                  <a:pt x="220100" y="178019"/>
                  <a:pt x="215228" y="178376"/>
                  <a:pt x="211724" y="175785"/>
                </a:cubicBezTo>
                <a:cubicBezTo>
                  <a:pt x="207515" y="172633"/>
                  <a:pt x="201630" y="173051"/>
                  <a:pt x="197907" y="176764"/>
                </a:cubicBezTo>
                <a:cubicBezTo>
                  <a:pt x="194196" y="180474"/>
                  <a:pt x="193825" y="186365"/>
                  <a:pt x="197039" y="190511"/>
                </a:cubicBezTo>
                <a:cubicBezTo>
                  <a:pt x="199712" y="193980"/>
                  <a:pt x="199381" y="198897"/>
                  <a:pt x="196269" y="201976"/>
                </a:cubicBezTo>
                <a:cubicBezTo>
                  <a:pt x="193123" y="205095"/>
                  <a:pt x="188149" y="205395"/>
                  <a:pt x="184650" y="202676"/>
                </a:cubicBezTo>
                <a:cubicBezTo>
                  <a:pt x="180465" y="199410"/>
                  <a:pt x="174507" y="199752"/>
                  <a:pt x="170722" y="203474"/>
                </a:cubicBezTo>
                <a:cubicBezTo>
                  <a:pt x="166945" y="207190"/>
                  <a:pt x="166560" y="213148"/>
                  <a:pt x="169826" y="217319"/>
                </a:cubicBezTo>
                <a:cubicBezTo>
                  <a:pt x="172562" y="220841"/>
                  <a:pt x="172238" y="225854"/>
                  <a:pt x="169070" y="228994"/>
                </a:cubicBezTo>
                <a:cubicBezTo>
                  <a:pt x="165580" y="232446"/>
                  <a:pt x="159961" y="232446"/>
                  <a:pt x="156471" y="228994"/>
                </a:cubicBezTo>
                <a:lnTo>
                  <a:pt x="151263" y="223829"/>
                </a:lnTo>
                <a:lnTo>
                  <a:pt x="152733" y="222359"/>
                </a:lnTo>
                <a:cubicBezTo>
                  <a:pt x="164307" y="210884"/>
                  <a:pt x="164387" y="192200"/>
                  <a:pt x="152914" y="180627"/>
                </a:cubicBezTo>
                <a:cubicBezTo>
                  <a:pt x="152853" y="180567"/>
                  <a:pt x="152793" y="180506"/>
                  <a:pt x="152733" y="180446"/>
                </a:cubicBezTo>
                <a:cubicBezTo>
                  <a:pt x="147497" y="175234"/>
                  <a:pt x="140513" y="172152"/>
                  <a:pt x="133135" y="171795"/>
                </a:cubicBezTo>
                <a:cubicBezTo>
                  <a:pt x="132309" y="156922"/>
                  <a:pt x="120628" y="144942"/>
                  <a:pt x="105781" y="143741"/>
                </a:cubicBezTo>
                <a:cubicBezTo>
                  <a:pt x="105207" y="136729"/>
                  <a:pt x="102144" y="130155"/>
                  <a:pt x="97143" y="125207"/>
                </a:cubicBezTo>
                <a:cubicBezTo>
                  <a:pt x="90542" y="118650"/>
                  <a:pt x="81263" y="115539"/>
                  <a:pt x="72043" y="116793"/>
                </a:cubicBezTo>
                <a:cubicBezTo>
                  <a:pt x="68386" y="103534"/>
                  <a:pt x="56144" y="94487"/>
                  <a:pt x="42394" y="94885"/>
                </a:cubicBezTo>
                <a:cubicBezTo>
                  <a:pt x="40240" y="74939"/>
                  <a:pt x="47295" y="55098"/>
                  <a:pt x="61558" y="40989"/>
                </a:cubicBezTo>
                <a:cubicBezTo>
                  <a:pt x="74824" y="27811"/>
                  <a:pt x="93010" y="20803"/>
                  <a:pt x="111688" y="21671"/>
                </a:cubicBezTo>
                <a:lnTo>
                  <a:pt x="90732" y="37532"/>
                </a:lnTo>
                <a:cubicBezTo>
                  <a:pt x="76467" y="48328"/>
                  <a:pt x="73654" y="68645"/>
                  <a:pt x="84451" y="82910"/>
                </a:cubicBezTo>
                <a:cubicBezTo>
                  <a:pt x="84491" y="82964"/>
                  <a:pt x="84532" y="83017"/>
                  <a:pt x="84572" y="83070"/>
                </a:cubicBezTo>
                <a:cubicBezTo>
                  <a:pt x="95496" y="97310"/>
                  <a:pt x="115864" y="100067"/>
                  <a:pt x="130181" y="89244"/>
                </a:cubicBezTo>
                <a:lnTo>
                  <a:pt x="156625" y="69211"/>
                </a:lnTo>
                <a:lnTo>
                  <a:pt x="184258" y="69211"/>
                </a:lnTo>
                <a:close/>
                <a:moveTo>
                  <a:pt x="103401" y="54288"/>
                </a:moveTo>
                <a:lnTo>
                  <a:pt x="147343" y="20999"/>
                </a:lnTo>
                <a:lnTo>
                  <a:pt x="154399" y="20999"/>
                </a:lnTo>
                <a:cubicBezTo>
                  <a:pt x="155272" y="20993"/>
                  <a:pt x="156144" y="21016"/>
                  <a:pt x="157017" y="21069"/>
                </a:cubicBezTo>
                <a:lnTo>
                  <a:pt x="179779" y="21069"/>
                </a:lnTo>
                <a:cubicBezTo>
                  <a:pt x="203046" y="21038"/>
                  <a:pt x="224455" y="33779"/>
                  <a:pt x="235522" y="54246"/>
                </a:cubicBezTo>
                <a:cubicBezTo>
                  <a:pt x="242452" y="67125"/>
                  <a:pt x="244622" y="81936"/>
                  <a:pt x="241738" y="96173"/>
                </a:cubicBezTo>
                <a:lnTo>
                  <a:pt x="196787" y="51433"/>
                </a:lnTo>
                <a:cubicBezTo>
                  <a:pt x="194811" y="49386"/>
                  <a:pt x="192088" y="48229"/>
                  <a:pt x="189242" y="48227"/>
                </a:cubicBezTo>
                <a:lnTo>
                  <a:pt x="153111" y="48227"/>
                </a:lnTo>
                <a:cubicBezTo>
                  <a:pt x="150822" y="48226"/>
                  <a:pt x="148595" y="48973"/>
                  <a:pt x="146769" y="50355"/>
                </a:cubicBezTo>
                <a:lnTo>
                  <a:pt x="117512" y="72515"/>
                </a:lnTo>
                <a:cubicBezTo>
                  <a:pt x="112405" y="76369"/>
                  <a:pt x="105146" y="75388"/>
                  <a:pt x="101245" y="70317"/>
                </a:cubicBezTo>
                <a:cubicBezTo>
                  <a:pt x="97414" y="65324"/>
                  <a:pt x="98355" y="58171"/>
                  <a:pt x="103347" y="54340"/>
                </a:cubicBezTo>
                <a:cubicBezTo>
                  <a:pt x="103370" y="54322"/>
                  <a:pt x="103392" y="54305"/>
                  <a:pt x="103415" y="54288"/>
                </a:cubicBezTo>
                <a:close/>
                <a:moveTo>
                  <a:pt x="56449" y="165649"/>
                </a:moveTo>
                <a:cubicBezTo>
                  <a:pt x="53047" y="162273"/>
                  <a:pt x="53027" y="156777"/>
                  <a:pt x="56404" y="153375"/>
                </a:cubicBezTo>
                <a:cubicBezTo>
                  <a:pt x="56419" y="153360"/>
                  <a:pt x="56434" y="153346"/>
                  <a:pt x="56449" y="153330"/>
                </a:cubicBezTo>
                <a:lnTo>
                  <a:pt x="69846" y="140003"/>
                </a:lnTo>
                <a:cubicBezTo>
                  <a:pt x="73282" y="136606"/>
                  <a:pt x="78813" y="136606"/>
                  <a:pt x="82249" y="140003"/>
                </a:cubicBezTo>
                <a:cubicBezTo>
                  <a:pt x="85625" y="143355"/>
                  <a:pt x="85675" y="148798"/>
                  <a:pt x="82361" y="152210"/>
                </a:cubicBezTo>
                <a:lnTo>
                  <a:pt x="82249" y="152322"/>
                </a:lnTo>
                <a:lnTo>
                  <a:pt x="68852" y="165635"/>
                </a:lnTo>
                <a:lnTo>
                  <a:pt x="68726" y="165761"/>
                </a:lnTo>
                <a:cubicBezTo>
                  <a:pt x="65275" y="169047"/>
                  <a:pt x="59839" y="168997"/>
                  <a:pt x="56449" y="165649"/>
                </a:cubicBezTo>
                <a:close/>
                <a:moveTo>
                  <a:pt x="49575" y="118487"/>
                </a:moveTo>
                <a:cubicBezTo>
                  <a:pt x="52878" y="121897"/>
                  <a:pt x="52816" y="127333"/>
                  <a:pt x="49435" y="130666"/>
                </a:cubicBezTo>
                <a:lnTo>
                  <a:pt x="36038" y="143993"/>
                </a:lnTo>
                <a:cubicBezTo>
                  <a:pt x="32602" y="147391"/>
                  <a:pt x="27071" y="147391"/>
                  <a:pt x="23635" y="143993"/>
                </a:cubicBezTo>
                <a:cubicBezTo>
                  <a:pt x="20233" y="140617"/>
                  <a:pt x="20214" y="135121"/>
                  <a:pt x="23591" y="131719"/>
                </a:cubicBezTo>
                <a:cubicBezTo>
                  <a:pt x="23606" y="131704"/>
                  <a:pt x="23620" y="131690"/>
                  <a:pt x="23635" y="131674"/>
                </a:cubicBezTo>
                <a:lnTo>
                  <a:pt x="37046" y="118361"/>
                </a:lnTo>
                <a:cubicBezTo>
                  <a:pt x="40482" y="114964"/>
                  <a:pt x="46013" y="114964"/>
                  <a:pt x="49449" y="118361"/>
                </a:cubicBezTo>
                <a:lnTo>
                  <a:pt x="49575" y="118487"/>
                </a:lnTo>
                <a:close/>
                <a:moveTo>
                  <a:pt x="124441" y="220875"/>
                </a:moveTo>
                <a:cubicBezTo>
                  <a:pt x="121004" y="224272"/>
                  <a:pt x="115475" y="224272"/>
                  <a:pt x="112038" y="220875"/>
                </a:cubicBezTo>
                <a:cubicBezTo>
                  <a:pt x="108636" y="217498"/>
                  <a:pt x="108616" y="212002"/>
                  <a:pt x="111993" y="208601"/>
                </a:cubicBezTo>
                <a:cubicBezTo>
                  <a:pt x="112009" y="208585"/>
                  <a:pt x="112023" y="208571"/>
                  <a:pt x="112038" y="208556"/>
                </a:cubicBezTo>
                <a:lnTo>
                  <a:pt x="125435" y="195243"/>
                </a:lnTo>
                <a:cubicBezTo>
                  <a:pt x="128872" y="191845"/>
                  <a:pt x="134401" y="191845"/>
                  <a:pt x="137838" y="195243"/>
                </a:cubicBezTo>
                <a:cubicBezTo>
                  <a:pt x="141240" y="198620"/>
                  <a:pt x="141259" y="204115"/>
                  <a:pt x="137883" y="207517"/>
                </a:cubicBezTo>
                <a:cubicBezTo>
                  <a:pt x="137868" y="207533"/>
                  <a:pt x="137854" y="207547"/>
                  <a:pt x="137838" y="207562"/>
                </a:cubicBezTo>
                <a:lnTo>
                  <a:pt x="124441" y="220875"/>
                </a:lnTo>
                <a:close/>
                <a:moveTo>
                  <a:pt x="96150" y="192765"/>
                </a:moveTo>
                <a:cubicBezTo>
                  <a:pt x="92717" y="196171"/>
                  <a:pt x="87179" y="196171"/>
                  <a:pt x="83746" y="192765"/>
                </a:cubicBezTo>
                <a:cubicBezTo>
                  <a:pt x="80366" y="189418"/>
                  <a:pt x="80310" y="183974"/>
                  <a:pt x="83621" y="180558"/>
                </a:cubicBezTo>
                <a:lnTo>
                  <a:pt x="83746" y="180446"/>
                </a:lnTo>
                <a:lnTo>
                  <a:pt x="97143" y="167133"/>
                </a:lnTo>
                <a:lnTo>
                  <a:pt x="97255" y="167007"/>
                </a:lnTo>
                <a:cubicBezTo>
                  <a:pt x="100712" y="163718"/>
                  <a:pt x="106158" y="163774"/>
                  <a:pt x="109546" y="167133"/>
                </a:cubicBezTo>
                <a:cubicBezTo>
                  <a:pt x="112948" y="170510"/>
                  <a:pt x="112968" y="176006"/>
                  <a:pt x="109591" y="179407"/>
                </a:cubicBezTo>
                <a:cubicBezTo>
                  <a:pt x="109576" y="179423"/>
                  <a:pt x="109561" y="179437"/>
                  <a:pt x="109546" y="179452"/>
                </a:cubicBezTo>
                <a:lnTo>
                  <a:pt x="96150" y="192765"/>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0" name="Content Placeholder 4">
            <a:extLst>
              <a:ext uri="{FF2B5EF4-FFF2-40B4-BE49-F238E27FC236}">
                <a16:creationId xmlns:a16="http://schemas.microsoft.com/office/drawing/2014/main" id="{C5894B74-C34D-917E-8660-09DD900FBE1A}"/>
              </a:ext>
            </a:extLst>
          </p:cNvPr>
          <p:cNvSpPr txBox="1">
            <a:spLocks/>
          </p:cNvSpPr>
          <p:nvPr/>
        </p:nvSpPr>
        <p:spPr>
          <a:xfrm>
            <a:off x="4962525" y="2027999"/>
            <a:ext cx="6683374" cy="249299"/>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400"/>
              </a:spcAft>
              <a:buClrTx/>
              <a:buSzPct val="100000"/>
              <a:buFont typeface="Arial" panose="020B0604020202020204" pitchFamily="34" charset="0"/>
              <a:buNone/>
              <a:tabLst/>
              <a:defRPr/>
            </a:pPr>
            <a:r>
              <a:rPr kumimoji="0" lang="en-US" sz="1800" b="0" i="0" u="none" strike="noStrike" kern="1200" cap="none" spc="0" normalizeH="0" baseline="0" noProof="0">
                <a:ln>
                  <a:noFill/>
                </a:ln>
                <a:effectLst/>
                <a:uLnTx/>
                <a:uFillTx/>
                <a:ea typeface="+mn-ea"/>
                <a:cs typeface="+mn-cs"/>
              </a:rPr>
              <a:t>The partner opportunity with Copilot for Microsoft 365</a:t>
            </a:r>
          </a:p>
        </p:txBody>
      </p:sp>
      <p:sp>
        <p:nvSpPr>
          <p:cNvPr id="51" name="Graphic 1">
            <a:extLst>
              <a:ext uri="{FF2B5EF4-FFF2-40B4-BE49-F238E27FC236}">
                <a16:creationId xmlns:a16="http://schemas.microsoft.com/office/drawing/2014/main" id="{1278B46F-310F-BD35-9A51-E9FBFFE79D56}"/>
              </a:ext>
              <a:ext uri="{C183D7F6-B498-43B3-948B-1728B52AA6E4}">
                <adec:decorative xmlns:adec="http://schemas.microsoft.com/office/drawing/2017/decorative" val="1"/>
              </a:ext>
            </a:extLst>
          </p:cNvPr>
          <p:cNvSpPr/>
          <p:nvPr/>
        </p:nvSpPr>
        <p:spPr>
          <a:xfrm>
            <a:off x="4420257" y="2858579"/>
            <a:ext cx="342340" cy="292015"/>
          </a:xfrm>
          <a:custGeom>
            <a:avLst/>
            <a:gdLst>
              <a:gd name="connsiteX0" fmla="*/ 163151 w 407452"/>
              <a:gd name="connsiteY0" fmla="*/ 11888 h 347557"/>
              <a:gd name="connsiteX1" fmla="*/ 244301 w 407452"/>
              <a:gd name="connsiteY1" fmla="*/ 11888 h 347557"/>
              <a:gd name="connsiteX2" fmla="*/ 400755 w 407452"/>
              <a:gd name="connsiteY2" fmla="*/ 112179 h 347557"/>
              <a:gd name="connsiteX3" fmla="*/ 407453 w 407452"/>
              <a:gd name="connsiteY3" fmla="*/ 124367 h 347557"/>
              <a:gd name="connsiteX4" fmla="*/ 400860 w 407452"/>
              <a:gd name="connsiteY4" fmla="*/ 136613 h 347557"/>
              <a:gd name="connsiteX5" fmla="*/ 339544 w 407452"/>
              <a:gd name="connsiteY5" fmla="*/ 176672 h 347557"/>
              <a:gd name="connsiteX6" fmla="*/ 339544 w 407452"/>
              <a:gd name="connsiteY6" fmla="*/ 284499 h 347557"/>
              <a:gd name="connsiteX7" fmla="*/ 336633 w 407452"/>
              <a:gd name="connsiteY7" fmla="*/ 293230 h 347557"/>
              <a:gd name="connsiteX8" fmla="*/ 336612 w 407452"/>
              <a:gd name="connsiteY8" fmla="*/ 293259 h 347557"/>
              <a:gd name="connsiteX9" fmla="*/ 336589 w 407452"/>
              <a:gd name="connsiteY9" fmla="*/ 293290 h 347557"/>
              <a:gd name="connsiteX10" fmla="*/ 336529 w 407452"/>
              <a:gd name="connsiteY10" fmla="*/ 293368 h 347557"/>
              <a:gd name="connsiteX11" fmla="*/ 336369 w 407452"/>
              <a:gd name="connsiteY11" fmla="*/ 293576 h 347557"/>
              <a:gd name="connsiteX12" fmla="*/ 336069 w 407452"/>
              <a:gd name="connsiteY12" fmla="*/ 293956 h 347557"/>
              <a:gd name="connsiteX13" fmla="*/ 335879 w 407452"/>
              <a:gd name="connsiteY13" fmla="*/ 294193 h 347557"/>
              <a:gd name="connsiteX14" fmla="*/ 334214 w 407452"/>
              <a:gd name="connsiteY14" fmla="*/ 296166 h 347557"/>
              <a:gd name="connsiteX15" fmla="*/ 328059 w 407452"/>
              <a:gd name="connsiteY15" fmla="*/ 302576 h 347557"/>
              <a:gd name="connsiteX16" fmla="*/ 303818 w 407452"/>
              <a:gd name="connsiteY16" fmla="*/ 321146 h 347557"/>
              <a:gd name="connsiteX17" fmla="*/ 203726 w 407452"/>
              <a:gd name="connsiteY17" fmla="*/ 347557 h 347557"/>
              <a:gd name="connsiteX18" fmla="*/ 103635 w 407452"/>
              <a:gd name="connsiteY18" fmla="*/ 321146 h 347557"/>
              <a:gd name="connsiteX19" fmla="*/ 79394 w 407452"/>
              <a:gd name="connsiteY19" fmla="*/ 302576 h 347557"/>
              <a:gd name="connsiteX20" fmla="*/ 73238 w 407452"/>
              <a:gd name="connsiteY20" fmla="*/ 296166 h 347557"/>
              <a:gd name="connsiteX21" fmla="*/ 70840 w 407452"/>
              <a:gd name="connsiteY21" fmla="*/ 293259 h 347557"/>
              <a:gd name="connsiteX22" fmla="*/ 70819 w 407452"/>
              <a:gd name="connsiteY22" fmla="*/ 293230 h 347557"/>
              <a:gd name="connsiteX23" fmla="*/ 67909 w 407452"/>
              <a:gd name="connsiteY23" fmla="*/ 284499 h 347557"/>
              <a:gd name="connsiteX24" fmla="*/ 67909 w 407452"/>
              <a:gd name="connsiteY24" fmla="*/ 176672 h 347557"/>
              <a:gd name="connsiteX25" fmla="*/ 29104 w 407452"/>
              <a:gd name="connsiteY25" fmla="*/ 151320 h 347557"/>
              <a:gd name="connsiteX26" fmla="*/ 29104 w 407452"/>
              <a:gd name="connsiteY26" fmla="*/ 255395 h 347557"/>
              <a:gd name="connsiteX27" fmla="*/ 14552 w 407452"/>
              <a:gd name="connsiteY27" fmla="*/ 269947 h 347557"/>
              <a:gd name="connsiteX28" fmla="*/ 0 w 407452"/>
              <a:gd name="connsiteY28" fmla="*/ 255395 h 347557"/>
              <a:gd name="connsiteX29" fmla="*/ 0 w 407452"/>
              <a:gd name="connsiteY29" fmla="*/ 124429 h 347557"/>
              <a:gd name="connsiteX30" fmla="*/ 6944 w 407452"/>
              <a:gd name="connsiteY30" fmla="*/ 112022 h 347557"/>
              <a:gd name="connsiteX31" fmla="*/ 163151 w 407452"/>
              <a:gd name="connsiteY31" fmla="*/ 11888 h 347557"/>
              <a:gd name="connsiteX32" fmla="*/ 244848 w 407452"/>
              <a:gd name="connsiteY32" fmla="*/ 238540 h 347557"/>
              <a:gd name="connsiteX33" fmla="*/ 162604 w 407452"/>
              <a:gd name="connsiteY33" fmla="*/ 238540 h 347557"/>
              <a:gd name="connsiteX34" fmla="*/ 97013 w 407452"/>
              <a:gd name="connsiteY34" fmla="*/ 195686 h 347557"/>
              <a:gd name="connsiteX35" fmla="*/ 97013 w 407452"/>
              <a:gd name="connsiteY35" fmla="*/ 279043 h 347557"/>
              <a:gd name="connsiteX36" fmla="*/ 99549 w 407452"/>
              <a:gd name="connsiteY36" fmla="*/ 281581 h 347557"/>
              <a:gd name="connsiteX37" fmla="*/ 118888 w 407452"/>
              <a:gd name="connsiteY37" fmla="*/ 296360 h 347557"/>
              <a:gd name="connsiteX38" fmla="*/ 203726 w 407452"/>
              <a:gd name="connsiteY38" fmla="*/ 318453 h 347557"/>
              <a:gd name="connsiteX39" fmla="*/ 288566 w 407452"/>
              <a:gd name="connsiteY39" fmla="*/ 296360 h 347557"/>
              <a:gd name="connsiteX40" fmla="*/ 307904 w 407452"/>
              <a:gd name="connsiteY40" fmla="*/ 281581 h 347557"/>
              <a:gd name="connsiteX41" fmla="*/ 310440 w 407452"/>
              <a:gd name="connsiteY41" fmla="*/ 279043 h 347557"/>
              <a:gd name="connsiteX42" fmla="*/ 310440 w 407452"/>
              <a:gd name="connsiteY42" fmla="*/ 195686 h 347557"/>
              <a:gd name="connsiteX43" fmla="*/ 244848 w 407452"/>
              <a:gd name="connsiteY43" fmla="*/ 238540 h 347557"/>
              <a:gd name="connsiteX44" fmla="*/ 228594 w 407452"/>
              <a:gd name="connsiteY44" fmla="*/ 36390 h 347557"/>
              <a:gd name="connsiteX45" fmla="*/ 178858 w 407452"/>
              <a:gd name="connsiteY45" fmla="*/ 36390 h 347557"/>
              <a:gd name="connsiteX46" fmla="*/ 41335 w 407452"/>
              <a:gd name="connsiteY46" fmla="*/ 124546 h 347557"/>
              <a:gd name="connsiteX47" fmla="*/ 178522 w 407452"/>
              <a:gd name="connsiteY47" fmla="*/ 214175 h 347557"/>
              <a:gd name="connsiteX48" fmla="*/ 228930 w 407452"/>
              <a:gd name="connsiteY48" fmla="*/ 214175 h 347557"/>
              <a:gd name="connsiteX49" fmla="*/ 366117 w 407452"/>
              <a:gd name="connsiteY49" fmla="*/ 124546 h 347557"/>
              <a:gd name="connsiteX50" fmla="*/ 228594 w 407452"/>
              <a:gd name="connsiteY50" fmla="*/ 36390 h 347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07452" h="347557">
                <a:moveTo>
                  <a:pt x="163151" y="11888"/>
                </a:moveTo>
                <a:cubicBezTo>
                  <a:pt x="187878" y="-3963"/>
                  <a:pt x="219574" y="-3963"/>
                  <a:pt x="244301" y="11888"/>
                </a:cubicBezTo>
                <a:lnTo>
                  <a:pt x="400755" y="112179"/>
                </a:lnTo>
                <a:cubicBezTo>
                  <a:pt x="404909" y="114843"/>
                  <a:pt x="407431" y="119431"/>
                  <a:pt x="407453" y="124367"/>
                </a:cubicBezTo>
                <a:cubicBezTo>
                  <a:pt x="407474" y="129303"/>
                  <a:pt x="404992" y="133913"/>
                  <a:pt x="400860" y="136613"/>
                </a:cubicBezTo>
                <a:lnTo>
                  <a:pt x="339544" y="176672"/>
                </a:lnTo>
                <a:lnTo>
                  <a:pt x="339544" y="284499"/>
                </a:lnTo>
                <a:cubicBezTo>
                  <a:pt x="339544" y="287648"/>
                  <a:pt x="338523" y="290712"/>
                  <a:pt x="336633" y="293230"/>
                </a:cubicBezTo>
                <a:lnTo>
                  <a:pt x="336612" y="293259"/>
                </a:lnTo>
                <a:lnTo>
                  <a:pt x="336589" y="293290"/>
                </a:lnTo>
                <a:lnTo>
                  <a:pt x="336529" y="293368"/>
                </a:lnTo>
                <a:lnTo>
                  <a:pt x="336369" y="293576"/>
                </a:lnTo>
                <a:cubicBezTo>
                  <a:pt x="336286" y="293682"/>
                  <a:pt x="336185" y="293810"/>
                  <a:pt x="336069" y="293956"/>
                </a:cubicBezTo>
                <a:cubicBezTo>
                  <a:pt x="336011" y="294030"/>
                  <a:pt x="335947" y="294109"/>
                  <a:pt x="335879" y="294193"/>
                </a:cubicBezTo>
                <a:cubicBezTo>
                  <a:pt x="335477" y="294689"/>
                  <a:pt x="334924" y="295357"/>
                  <a:pt x="334214" y="296166"/>
                </a:cubicBezTo>
                <a:cubicBezTo>
                  <a:pt x="332796" y="297788"/>
                  <a:pt x="330752" y="299990"/>
                  <a:pt x="328059" y="302576"/>
                </a:cubicBezTo>
                <a:cubicBezTo>
                  <a:pt x="322673" y="307747"/>
                  <a:pt x="314662" y="314474"/>
                  <a:pt x="303818" y="321146"/>
                </a:cubicBezTo>
                <a:cubicBezTo>
                  <a:pt x="282033" y="334552"/>
                  <a:pt x="249103" y="347557"/>
                  <a:pt x="203726" y="347557"/>
                </a:cubicBezTo>
                <a:cubicBezTo>
                  <a:pt x="158349" y="347557"/>
                  <a:pt x="125419" y="334552"/>
                  <a:pt x="103635" y="321146"/>
                </a:cubicBezTo>
                <a:cubicBezTo>
                  <a:pt x="92791" y="314474"/>
                  <a:pt x="84779" y="307747"/>
                  <a:pt x="79394" y="302576"/>
                </a:cubicBezTo>
                <a:cubicBezTo>
                  <a:pt x="76700" y="299990"/>
                  <a:pt x="74657" y="297788"/>
                  <a:pt x="73238" y="296166"/>
                </a:cubicBezTo>
                <a:cubicBezTo>
                  <a:pt x="72411" y="295221"/>
                  <a:pt x="71597" y="294262"/>
                  <a:pt x="70840" y="293259"/>
                </a:cubicBezTo>
                <a:cubicBezTo>
                  <a:pt x="70811" y="293220"/>
                  <a:pt x="70819" y="293230"/>
                  <a:pt x="70819" y="293230"/>
                </a:cubicBezTo>
                <a:cubicBezTo>
                  <a:pt x="68930" y="290712"/>
                  <a:pt x="67909" y="287648"/>
                  <a:pt x="67909" y="284499"/>
                </a:cubicBezTo>
                <a:lnTo>
                  <a:pt x="67909" y="176672"/>
                </a:lnTo>
                <a:lnTo>
                  <a:pt x="29104" y="151320"/>
                </a:lnTo>
                <a:lnTo>
                  <a:pt x="29104" y="255395"/>
                </a:lnTo>
                <a:cubicBezTo>
                  <a:pt x="29104" y="263434"/>
                  <a:pt x="22589" y="269947"/>
                  <a:pt x="14552" y="269947"/>
                </a:cubicBezTo>
                <a:cubicBezTo>
                  <a:pt x="6515" y="269947"/>
                  <a:pt x="0" y="263434"/>
                  <a:pt x="0" y="255395"/>
                </a:cubicBezTo>
                <a:lnTo>
                  <a:pt x="0" y="124429"/>
                </a:lnTo>
                <a:cubicBezTo>
                  <a:pt x="0" y="119181"/>
                  <a:pt x="2778" y="114582"/>
                  <a:pt x="6944" y="112022"/>
                </a:cubicBezTo>
                <a:lnTo>
                  <a:pt x="163151" y="11888"/>
                </a:lnTo>
                <a:close/>
                <a:moveTo>
                  <a:pt x="244848" y="238540"/>
                </a:moveTo>
                <a:cubicBezTo>
                  <a:pt x="219863" y="254864"/>
                  <a:pt x="187589" y="254862"/>
                  <a:pt x="162604" y="238540"/>
                </a:cubicBezTo>
                <a:lnTo>
                  <a:pt x="97013" y="195686"/>
                </a:lnTo>
                <a:lnTo>
                  <a:pt x="97013" y="279043"/>
                </a:lnTo>
                <a:cubicBezTo>
                  <a:pt x="97727" y="279790"/>
                  <a:pt x="98571" y="280644"/>
                  <a:pt x="99549" y="281581"/>
                </a:cubicBezTo>
                <a:cubicBezTo>
                  <a:pt x="103637" y="285506"/>
                  <a:pt x="110026" y="290906"/>
                  <a:pt x="118888" y="296360"/>
                </a:cubicBezTo>
                <a:cubicBezTo>
                  <a:pt x="136514" y="307208"/>
                  <a:pt x="164218" y="318453"/>
                  <a:pt x="203726" y="318453"/>
                </a:cubicBezTo>
                <a:cubicBezTo>
                  <a:pt x="243236" y="318453"/>
                  <a:pt x="270938" y="307208"/>
                  <a:pt x="288566" y="296360"/>
                </a:cubicBezTo>
                <a:cubicBezTo>
                  <a:pt x="297427" y="290906"/>
                  <a:pt x="303816" y="285506"/>
                  <a:pt x="307904" y="281581"/>
                </a:cubicBezTo>
                <a:cubicBezTo>
                  <a:pt x="308882" y="280644"/>
                  <a:pt x="309726" y="279790"/>
                  <a:pt x="310440" y="279043"/>
                </a:cubicBezTo>
                <a:lnTo>
                  <a:pt x="310440" y="195686"/>
                </a:lnTo>
                <a:lnTo>
                  <a:pt x="244848" y="238540"/>
                </a:lnTo>
                <a:close/>
                <a:moveTo>
                  <a:pt x="228594" y="36390"/>
                </a:moveTo>
                <a:cubicBezTo>
                  <a:pt x="213439" y="26675"/>
                  <a:pt x="194013" y="26675"/>
                  <a:pt x="178858" y="36390"/>
                </a:cubicBezTo>
                <a:lnTo>
                  <a:pt x="41335" y="124546"/>
                </a:lnTo>
                <a:lnTo>
                  <a:pt x="178522" y="214175"/>
                </a:lnTo>
                <a:cubicBezTo>
                  <a:pt x="193835" y="224179"/>
                  <a:pt x="213618" y="224179"/>
                  <a:pt x="228930" y="214175"/>
                </a:cubicBezTo>
                <a:lnTo>
                  <a:pt x="366117" y="124546"/>
                </a:lnTo>
                <a:lnTo>
                  <a:pt x="228594" y="36390"/>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3" name="Content Placeholder 4">
            <a:extLst>
              <a:ext uri="{FF2B5EF4-FFF2-40B4-BE49-F238E27FC236}">
                <a16:creationId xmlns:a16="http://schemas.microsoft.com/office/drawing/2014/main" id="{FD09F930-B037-2208-9708-92FA85799E40}"/>
              </a:ext>
            </a:extLst>
          </p:cNvPr>
          <p:cNvSpPr txBox="1">
            <a:spLocks/>
          </p:cNvSpPr>
          <p:nvPr/>
        </p:nvSpPr>
        <p:spPr>
          <a:xfrm>
            <a:off x="4962525" y="2879937"/>
            <a:ext cx="6683374" cy="249299"/>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400"/>
              </a:spcAft>
              <a:buClrTx/>
              <a:buSzPct val="100000"/>
              <a:buFont typeface="Arial" panose="020B0604020202020204" pitchFamily="34" charset="0"/>
              <a:buNone/>
              <a:tabLst/>
              <a:defRPr/>
            </a:pPr>
            <a:r>
              <a:rPr kumimoji="0" lang="en-US" sz="1800" b="0" i="0" u="none" strike="noStrike" kern="1200" cap="none" spc="0" normalizeH="0" baseline="0" noProof="0">
                <a:ln>
                  <a:noFill/>
                </a:ln>
                <a:effectLst/>
                <a:uLnTx/>
                <a:uFillTx/>
                <a:ea typeface="+mn-ea"/>
                <a:cs typeface="+mn-cs"/>
              </a:rPr>
              <a:t>Guidance</a:t>
            </a:r>
          </a:p>
        </p:txBody>
      </p:sp>
      <p:sp>
        <p:nvSpPr>
          <p:cNvPr id="52" name="Graphic 12">
            <a:extLst>
              <a:ext uri="{FF2B5EF4-FFF2-40B4-BE49-F238E27FC236}">
                <a16:creationId xmlns:a16="http://schemas.microsoft.com/office/drawing/2014/main" id="{43E2AA24-9022-9AB0-FAE8-8B7E6C676341}"/>
              </a:ext>
              <a:ext uri="{C183D7F6-B498-43B3-948B-1728B52AA6E4}">
                <adec:decorative xmlns:adec="http://schemas.microsoft.com/office/drawing/2017/decorative" val="1"/>
              </a:ext>
            </a:extLst>
          </p:cNvPr>
          <p:cNvSpPr/>
          <p:nvPr/>
        </p:nvSpPr>
        <p:spPr>
          <a:xfrm>
            <a:off x="4459691" y="3723747"/>
            <a:ext cx="263473" cy="263481"/>
          </a:xfrm>
          <a:custGeom>
            <a:avLst/>
            <a:gdLst>
              <a:gd name="connsiteX0" fmla="*/ 209649 w 263473"/>
              <a:gd name="connsiteY0" fmla="*/ 3672 h 263481"/>
              <a:gd name="connsiteX1" fmla="*/ 191902 w 263473"/>
              <a:gd name="connsiteY1" fmla="*/ 3679 h 263481"/>
              <a:gd name="connsiteX2" fmla="*/ 191909 w 263473"/>
              <a:gd name="connsiteY2" fmla="*/ 21425 h 263481"/>
              <a:gd name="connsiteX3" fmla="*/ 208119 w 263473"/>
              <a:gd name="connsiteY3" fmla="*/ 37610 h 263481"/>
              <a:gd name="connsiteX4" fmla="*/ 137959 w 263473"/>
              <a:gd name="connsiteY4" fmla="*/ 37610 h 263481"/>
              <a:gd name="connsiteX5" fmla="*/ 100320 w 263473"/>
              <a:gd name="connsiteY5" fmla="*/ 75249 h 263481"/>
              <a:gd name="connsiteX6" fmla="*/ 100320 w 263473"/>
              <a:gd name="connsiteY6" fmla="*/ 188154 h 263481"/>
              <a:gd name="connsiteX7" fmla="*/ 87774 w 263473"/>
              <a:gd name="connsiteY7" fmla="*/ 200700 h 263481"/>
              <a:gd name="connsiteX8" fmla="*/ 73120 w 263473"/>
              <a:gd name="connsiteY8" fmla="*/ 200700 h 263481"/>
              <a:gd name="connsiteX9" fmla="*/ 25017 w 263473"/>
              <a:gd name="connsiteY9" fmla="*/ 177866 h 263481"/>
              <a:gd name="connsiteX10" fmla="*/ 0 w 263473"/>
              <a:gd name="connsiteY10" fmla="*/ 213297 h 263481"/>
              <a:gd name="connsiteX11" fmla="*/ 37633 w 263473"/>
              <a:gd name="connsiteY11" fmla="*/ 250942 h 263481"/>
              <a:gd name="connsiteX12" fmla="*/ 73145 w 263473"/>
              <a:gd name="connsiteY12" fmla="*/ 225793 h 263481"/>
              <a:gd name="connsiteX13" fmla="*/ 87774 w 263473"/>
              <a:gd name="connsiteY13" fmla="*/ 225793 h 263481"/>
              <a:gd name="connsiteX14" fmla="*/ 125413 w 263473"/>
              <a:gd name="connsiteY14" fmla="*/ 188154 h 263481"/>
              <a:gd name="connsiteX15" fmla="*/ 125413 w 263473"/>
              <a:gd name="connsiteY15" fmla="*/ 75237 h 263481"/>
              <a:gd name="connsiteX16" fmla="*/ 137959 w 263473"/>
              <a:gd name="connsiteY16" fmla="*/ 62690 h 263481"/>
              <a:gd name="connsiteX17" fmla="*/ 208081 w 263473"/>
              <a:gd name="connsiteY17" fmla="*/ 62690 h 263481"/>
              <a:gd name="connsiteX18" fmla="*/ 191833 w 263473"/>
              <a:gd name="connsiteY18" fmla="*/ 78888 h 263481"/>
              <a:gd name="connsiteX19" fmla="*/ 191227 w 263473"/>
              <a:gd name="connsiteY19" fmla="*/ 96620 h 263481"/>
              <a:gd name="connsiteX20" fmla="*/ 208960 w 263473"/>
              <a:gd name="connsiteY20" fmla="*/ 97226 h 263481"/>
              <a:gd name="connsiteX21" fmla="*/ 209524 w 263473"/>
              <a:gd name="connsiteY21" fmla="*/ 96666 h 263481"/>
              <a:gd name="connsiteX22" fmla="*/ 247288 w 263473"/>
              <a:gd name="connsiteY22" fmla="*/ 59027 h 263481"/>
              <a:gd name="connsiteX23" fmla="*/ 247298 w 263473"/>
              <a:gd name="connsiteY23" fmla="*/ 41284 h 263481"/>
              <a:gd name="connsiteX24" fmla="*/ 247288 w 263473"/>
              <a:gd name="connsiteY24" fmla="*/ 41274 h 263481"/>
              <a:gd name="connsiteX25" fmla="*/ 209649 w 263473"/>
              <a:gd name="connsiteY25" fmla="*/ 3672 h 263481"/>
              <a:gd name="connsiteX26" fmla="*/ 150556 w 263473"/>
              <a:gd name="connsiteY26" fmla="*/ 175658 h 263481"/>
              <a:gd name="connsiteX27" fmla="*/ 163102 w 263473"/>
              <a:gd name="connsiteY27" fmla="*/ 163111 h 263481"/>
              <a:gd name="connsiteX28" fmla="*/ 225834 w 263473"/>
              <a:gd name="connsiteY28" fmla="*/ 163111 h 263481"/>
              <a:gd name="connsiteX29" fmla="*/ 238380 w 263473"/>
              <a:gd name="connsiteY29" fmla="*/ 175658 h 263481"/>
              <a:gd name="connsiteX30" fmla="*/ 238380 w 263473"/>
              <a:gd name="connsiteY30" fmla="*/ 225843 h 263481"/>
              <a:gd name="connsiteX31" fmla="*/ 225834 w 263473"/>
              <a:gd name="connsiteY31" fmla="*/ 238389 h 263481"/>
              <a:gd name="connsiteX32" fmla="*/ 163102 w 263473"/>
              <a:gd name="connsiteY32" fmla="*/ 238389 h 263481"/>
              <a:gd name="connsiteX33" fmla="*/ 150556 w 263473"/>
              <a:gd name="connsiteY33" fmla="*/ 225843 h 263481"/>
              <a:gd name="connsiteX34" fmla="*/ 150556 w 263473"/>
              <a:gd name="connsiteY34" fmla="*/ 175658 h 263481"/>
              <a:gd name="connsiteX35" fmla="*/ 263473 w 263473"/>
              <a:gd name="connsiteY35" fmla="*/ 194477 h 263481"/>
              <a:gd name="connsiteX36" fmla="*/ 257200 w 263473"/>
              <a:gd name="connsiteY36" fmla="*/ 188204 h 263481"/>
              <a:gd name="connsiteX37" fmla="*/ 250927 w 263473"/>
              <a:gd name="connsiteY37" fmla="*/ 194477 h 263481"/>
              <a:gd name="connsiteX38" fmla="*/ 250927 w 263473"/>
              <a:gd name="connsiteY38" fmla="*/ 232116 h 263481"/>
              <a:gd name="connsiteX39" fmla="*/ 232107 w 263473"/>
              <a:gd name="connsiteY39" fmla="*/ 250936 h 263481"/>
              <a:gd name="connsiteX40" fmla="*/ 181922 w 263473"/>
              <a:gd name="connsiteY40" fmla="*/ 250936 h 263481"/>
              <a:gd name="connsiteX41" fmla="*/ 175649 w 263473"/>
              <a:gd name="connsiteY41" fmla="*/ 257209 h 263481"/>
              <a:gd name="connsiteX42" fmla="*/ 181922 w 263473"/>
              <a:gd name="connsiteY42" fmla="*/ 263482 h 263481"/>
              <a:gd name="connsiteX43" fmla="*/ 232107 w 263473"/>
              <a:gd name="connsiteY43" fmla="*/ 263482 h 263481"/>
              <a:gd name="connsiteX44" fmla="*/ 263473 w 263473"/>
              <a:gd name="connsiteY44" fmla="*/ 232116 h 263481"/>
              <a:gd name="connsiteX45" fmla="*/ 263473 w 263473"/>
              <a:gd name="connsiteY45" fmla="*/ 194477 h 26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63473" h="263481">
                <a:moveTo>
                  <a:pt x="209649" y="3672"/>
                </a:moveTo>
                <a:cubicBezTo>
                  <a:pt x="204747" y="-1227"/>
                  <a:pt x="196802" y="-1224"/>
                  <a:pt x="191902" y="3679"/>
                </a:cubicBezTo>
                <a:cubicBezTo>
                  <a:pt x="187003" y="8581"/>
                  <a:pt x="187007" y="16526"/>
                  <a:pt x="191909" y="21425"/>
                </a:cubicBezTo>
                <a:lnTo>
                  <a:pt x="208119" y="37610"/>
                </a:lnTo>
                <a:lnTo>
                  <a:pt x="137959" y="37610"/>
                </a:lnTo>
                <a:cubicBezTo>
                  <a:pt x="117171" y="37610"/>
                  <a:pt x="100320" y="54462"/>
                  <a:pt x="100320" y="75249"/>
                </a:cubicBezTo>
                <a:lnTo>
                  <a:pt x="100320" y="188154"/>
                </a:lnTo>
                <a:cubicBezTo>
                  <a:pt x="100320" y="195083"/>
                  <a:pt x="94703" y="200700"/>
                  <a:pt x="87774" y="200700"/>
                </a:cubicBezTo>
                <a:lnTo>
                  <a:pt x="73120" y="200700"/>
                </a:lnTo>
                <a:cubicBezTo>
                  <a:pt x="66142" y="181111"/>
                  <a:pt x="44606" y="170889"/>
                  <a:pt x="25017" y="177866"/>
                </a:cubicBezTo>
                <a:cubicBezTo>
                  <a:pt x="10030" y="183204"/>
                  <a:pt x="16" y="197386"/>
                  <a:pt x="0" y="213297"/>
                </a:cubicBezTo>
                <a:cubicBezTo>
                  <a:pt x="-3" y="234085"/>
                  <a:pt x="16846" y="250938"/>
                  <a:pt x="37633" y="250942"/>
                </a:cubicBezTo>
                <a:cubicBezTo>
                  <a:pt x="53608" y="250944"/>
                  <a:pt x="67844" y="240862"/>
                  <a:pt x="73145" y="225793"/>
                </a:cubicBezTo>
                <a:lnTo>
                  <a:pt x="87774" y="225793"/>
                </a:lnTo>
                <a:cubicBezTo>
                  <a:pt x="108562" y="225793"/>
                  <a:pt x="125413" y="208942"/>
                  <a:pt x="125413" y="188154"/>
                </a:cubicBezTo>
                <a:lnTo>
                  <a:pt x="125413" y="75237"/>
                </a:lnTo>
                <a:cubicBezTo>
                  <a:pt x="125413" y="68308"/>
                  <a:pt x="131030" y="62690"/>
                  <a:pt x="137959" y="62690"/>
                </a:cubicBezTo>
                <a:lnTo>
                  <a:pt x="208081" y="62690"/>
                </a:lnTo>
                <a:lnTo>
                  <a:pt x="191833" y="78888"/>
                </a:lnTo>
                <a:cubicBezTo>
                  <a:pt x="186770" y="83617"/>
                  <a:pt x="186499" y="91556"/>
                  <a:pt x="191227" y="96620"/>
                </a:cubicBezTo>
                <a:cubicBezTo>
                  <a:pt x="195957" y="101684"/>
                  <a:pt x="203897" y="101955"/>
                  <a:pt x="208960" y="97226"/>
                </a:cubicBezTo>
                <a:cubicBezTo>
                  <a:pt x="209154" y="97045"/>
                  <a:pt x="209342" y="96859"/>
                  <a:pt x="209524" y="96666"/>
                </a:cubicBezTo>
                <a:lnTo>
                  <a:pt x="247288" y="59027"/>
                </a:lnTo>
                <a:cubicBezTo>
                  <a:pt x="252190" y="54130"/>
                  <a:pt x="252195" y="46186"/>
                  <a:pt x="247298" y="41284"/>
                </a:cubicBezTo>
                <a:cubicBezTo>
                  <a:pt x="247295" y="41280"/>
                  <a:pt x="247292" y="41277"/>
                  <a:pt x="247288" y="41274"/>
                </a:cubicBezTo>
                <a:lnTo>
                  <a:pt x="209649" y="3672"/>
                </a:lnTo>
                <a:close/>
                <a:moveTo>
                  <a:pt x="150556" y="175658"/>
                </a:moveTo>
                <a:cubicBezTo>
                  <a:pt x="150556" y="168728"/>
                  <a:pt x="156173" y="163111"/>
                  <a:pt x="163102" y="163111"/>
                </a:cubicBezTo>
                <a:lnTo>
                  <a:pt x="225834" y="163111"/>
                </a:lnTo>
                <a:cubicBezTo>
                  <a:pt x="232763" y="163111"/>
                  <a:pt x="238380" y="168728"/>
                  <a:pt x="238380" y="175658"/>
                </a:cubicBezTo>
                <a:lnTo>
                  <a:pt x="238380" y="225843"/>
                </a:lnTo>
                <a:cubicBezTo>
                  <a:pt x="238380" y="232772"/>
                  <a:pt x="232763" y="238389"/>
                  <a:pt x="225834" y="238389"/>
                </a:cubicBezTo>
                <a:lnTo>
                  <a:pt x="163102" y="238389"/>
                </a:lnTo>
                <a:cubicBezTo>
                  <a:pt x="156173" y="238389"/>
                  <a:pt x="150556" y="232772"/>
                  <a:pt x="150556" y="225843"/>
                </a:cubicBezTo>
                <a:lnTo>
                  <a:pt x="150556" y="175658"/>
                </a:lnTo>
                <a:close/>
                <a:moveTo>
                  <a:pt x="263473" y="194477"/>
                </a:moveTo>
                <a:cubicBezTo>
                  <a:pt x="263473" y="191013"/>
                  <a:pt x="260664" y="188204"/>
                  <a:pt x="257200" y="188204"/>
                </a:cubicBezTo>
                <a:cubicBezTo>
                  <a:pt x="253736" y="188204"/>
                  <a:pt x="250927" y="191013"/>
                  <a:pt x="250927" y="194477"/>
                </a:cubicBezTo>
                <a:lnTo>
                  <a:pt x="250927" y="232116"/>
                </a:lnTo>
                <a:cubicBezTo>
                  <a:pt x="250927" y="242509"/>
                  <a:pt x="242501" y="250936"/>
                  <a:pt x="232107" y="250936"/>
                </a:cubicBezTo>
                <a:lnTo>
                  <a:pt x="181922" y="250936"/>
                </a:lnTo>
                <a:cubicBezTo>
                  <a:pt x="178458" y="250936"/>
                  <a:pt x="175649" y="253745"/>
                  <a:pt x="175649" y="257209"/>
                </a:cubicBezTo>
                <a:cubicBezTo>
                  <a:pt x="175649" y="260673"/>
                  <a:pt x="178458" y="263482"/>
                  <a:pt x="181922" y="263482"/>
                </a:cubicBezTo>
                <a:lnTo>
                  <a:pt x="232107" y="263482"/>
                </a:lnTo>
                <a:cubicBezTo>
                  <a:pt x="249430" y="263482"/>
                  <a:pt x="263473" y="249439"/>
                  <a:pt x="263473" y="232116"/>
                </a:cubicBezTo>
                <a:lnTo>
                  <a:pt x="263473" y="194477"/>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4" name="Content Placeholder 4">
            <a:extLst>
              <a:ext uri="{FF2B5EF4-FFF2-40B4-BE49-F238E27FC236}">
                <a16:creationId xmlns:a16="http://schemas.microsoft.com/office/drawing/2014/main" id="{9FAB9031-0CB4-3A99-2180-561E7D579BF2}"/>
              </a:ext>
            </a:extLst>
          </p:cNvPr>
          <p:cNvSpPr txBox="1">
            <a:spLocks/>
          </p:cNvSpPr>
          <p:nvPr/>
        </p:nvSpPr>
        <p:spPr>
          <a:xfrm>
            <a:off x="4962525" y="3730838"/>
            <a:ext cx="6683374" cy="249299"/>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400"/>
              </a:spcAft>
              <a:buClrTx/>
              <a:buSzPct val="100000"/>
              <a:buFont typeface="Arial" panose="020B0604020202020204" pitchFamily="34" charset="0"/>
              <a:buNone/>
              <a:tabLst/>
              <a:defRPr/>
            </a:pPr>
            <a:r>
              <a:rPr kumimoji="0" lang="en-US" sz="1800" b="0" i="0" u="none" strike="noStrike" kern="1200" cap="none" spc="0" normalizeH="0" baseline="0" noProof="0">
                <a:ln>
                  <a:noFill/>
                </a:ln>
                <a:effectLst/>
                <a:uLnTx/>
                <a:uFillTx/>
                <a:ea typeface="+mn-ea"/>
                <a:cs typeface="+mn-cs"/>
              </a:rPr>
              <a:t>Next steps</a:t>
            </a:r>
          </a:p>
        </p:txBody>
      </p:sp>
      <p:sp>
        <p:nvSpPr>
          <p:cNvPr id="53" name="Graphic 8">
            <a:extLst>
              <a:ext uri="{FF2B5EF4-FFF2-40B4-BE49-F238E27FC236}">
                <a16:creationId xmlns:a16="http://schemas.microsoft.com/office/drawing/2014/main" id="{B0D576C9-A792-661D-0D40-98DD8E16C0AF}"/>
              </a:ext>
              <a:ext uri="{C183D7F6-B498-43B3-948B-1728B52AA6E4}">
                <adec:decorative xmlns:adec="http://schemas.microsoft.com/office/drawing/2017/decorative" val="1"/>
              </a:ext>
            </a:extLst>
          </p:cNvPr>
          <p:cNvSpPr>
            <a:spLocks noChangeAspect="1"/>
          </p:cNvSpPr>
          <p:nvPr/>
        </p:nvSpPr>
        <p:spPr>
          <a:xfrm>
            <a:off x="4454538" y="4569518"/>
            <a:ext cx="273779" cy="273738"/>
          </a:xfrm>
          <a:custGeom>
            <a:avLst/>
            <a:gdLst>
              <a:gd name="connsiteX0" fmla="*/ 57292 w 269782"/>
              <a:gd name="connsiteY0" fmla="*/ 188849 h 269743"/>
              <a:gd name="connsiteX1" fmla="*/ 80894 w 269782"/>
              <a:gd name="connsiteY1" fmla="*/ 212451 h 269743"/>
              <a:gd name="connsiteX2" fmla="*/ 80894 w 269782"/>
              <a:gd name="connsiteY2" fmla="*/ 246141 h 269743"/>
              <a:gd name="connsiteX3" fmla="*/ 57292 w 269782"/>
              <a:gd name="connsiteY3" fmla="*/ 269743 h 269743"/>
              <a:gd name="connsiteX4" fmla="*/ 23603 w 269782"/>
              <a:gd name="connsiteY4" fmla="*/ 269743 h 269743"/>
              <a:gd name="connsiteX5" fmla="*/ 0 w 269782"/>
              <a:gd name="connsiteY5" fmla="*/ 246141 h 269743"/>
              <a:gd name="connsiteX6" fmla="*/ 0 w 269782"/>
              <a:gd name="connsiteY6" fmla="*/ 212451 h 269743"/>
              <a:gd name="connsiteX7" fmla="*/ 23603 w 269782"/>
              <a:gd name="connsiteY7" fmla="*/ 188849 h 269743"/>
              <a:gd name="connsiteX8" fmla="*/ 57292 w 269782"/>
              <a:gd name="connsiteY8" fmla="*/ 188849 h 269743"/>
              <a:gd name="connsiteX9" fmla="*/ 57292 w 269782"/>
              <a:gd name="connsiteY9" fmla="*/ 209079 h 269743"/>
              <a:gd name="connsiteX10" fmla="*/ 23603 w 269782"/>
              <a:gd name="connsiteY10" fmla="*/ 209079 h 269743"/>
              <a:gd name="connsiteX11" fmla="*/ 20231 w 269782"/>
              <a:gd name="connsiteY11" fmla="*/ 212451 h 269743"/>
              <a:gd name="connsiteX12" fmla="*/ 20231 w 269782"/>
              <a:gd name="connsiteY12" fmla="*/ 246141 h 269743"/>
              <a:gd name="connsiteX13" fmla="*/ 23603 w 269782"/>
              <a:gd name="connsiteY13" fmla="*/ 249513 h 269743"/>
              <a:gd name="connsiteX14" fmla="*/ 57292 w 269782"/>
              <a:gd name="connsiteY14" fmla="*/ 249513 h 269743"/>
              <a:gd name="connsiteX15" fmla="*/ 60664 w 269782"/>
              <a:gd name="connsiteY15" fmla="*/ 246141 h 269743"/>
              <a:gd name="connsiteX16" fmla="*/ 60664 w 269782"/>
              <a:gd name="connsiteY16" fmla="*/ 212451 h 269743"/>
              <a:gd name="connsiteX17" fmla="*/ 57292 w 269782"/>
              <a:gd name="connsiteY17" fmla="*/ 209079 h 269743"/>
              <a:gd name="connsiteX18" fmla="*/ 104500 w 269782"/>
              <a:gd name="connsiteY18" fmla="*/ 215795 h 269743"/>
              <a:gd name="connsiteX19" fmla="*/ 259667 w 269782"/>
              <a:gd name="connsiteY19" fmla="*/ 215795 h 269743"/>
              <a:gd name="connsiteX20" fmla="*/ 269782 w 269782"/>
              <a:gd name="connsiteY20" fmla="*/ 225910 h 269743"/>
              <a:gd name="connsiteX21" fmla="*/ 261040 w 269782"/>
              <a:gd name="connsiteY21" fmla="*/ 235934 h 269743"/>
              <a:gd name="connsiteX22" fmla="*/ 259667 w 269782"/>
              <a:gd name="connsiteY22" fmla="*/ 236025 h 269743"/>
              <a:gd name="connsiteX23" fmla="*/ 104500 w 269782"/>
              <a:gd name="connsiteY23" fmla="*/ 236025 h 269743"/>
              <a:gd name="connsiteX24" fmla="*/ 94384 w 269782"/>
              <a:gd name="connsiteY24" fmla="*/ 225910 h 269743"/>
              <a:gd name="connsiteX25" fmla="*/ 103127 w 269782"/>
              <a:gd name="connsiteY25" fmla="*/ 215886 h 269743"/>
              <a:gd name="connsiteX26" fmla="*/ 104500 w 269782"/>
              <a:gd name="connsiteY26" fmla="*/ 215795 h 269743"/>
              <a:gd name="connsiteX27" fmla="*/ 259667 w 269782"/>
              <a:gd name="connsiteY27" fmla="*/ 215795 h 269743"/>
              <a:gd name="connsiteX28" fmla="*/ 104500 w 269782"/>
              <a:gd name="connsiteY28" fmla="*/ 215795 h 269743"/>
              <a:gd name="connsiteX29" fmla="*/ 57292 w 269782"/>
              <a:gd name="connsiteY29" fmla="*/ 94424 h 269743"/>
              <a:gd name="connsiteX30" fmla="*/ 80894 w 269782"/>
              <a:gd name="connsiteY30" fmla="*/ 118028 h 269743"/>
              <a:gd name="connsiteX31" fmla="*/ 80894 w 269782"/>
              <a:gd name="connsiteY31" fmla="*/ 151716 h 269743"/>
              <a:gd name="connsiteX32" fmla="*/ 57292 w 269782"/>
              <a:gd name="connsiteY32" fmla="*/ 175318 h 269743"/>
              <a:gd name="connsiteX33" fmla="*/ 23603 w 269782"/>
              <a:gd name="connsiteY33" fmla="*/ 175318 h 269743"/>
              <a:gd name="connsiteX34" fmla="*/ 0 w 269782"/>
              <a:gd name="connsiteY34" fmla="*/ 151716 h 269743"/>
              <a:gd name="connsiteX35" fmla="*/ 0 w 269782"/>
              <a:gd name="connsiteY35" fmla="*/ 118028 h 269743"/>
              <a:gd name="connsiteX36" fmla="*/ 23603 w 269782"/>
              <a:gd name="connsiteY36" fmla="*/ 94424 h 269743"/>
              <a:gd name="connsiteX37" fmla="*/ 57292 w 269782"/>
              <a:gd name="connsiteY37" fmla="*/ 94424 h 269743"/>
              <a:gd name="connsiteX38" fmla="*/ 57292 w 269782"/>
              <a:gd name="connsiteY38" fmla="*/ 114656 h 269743"/>
              <a:gd name="connsiteX39" fmla="*/ 23603 w 269782"/>
              <a:gd name="connsiteY39" fmla="*/ 114656 h 269743"/>
              <a:gd name="connsiteX40" fmla="*/ 20231 w 269782"/>
              <a:gd name="connsiteY40" fmla="*/ 118028 h 269743"/>
              <a:gd name="connsiteX41" fmla="*/ 20231 w 269782"/>
              <a:gd name="connsiteY41" fmla="*/ 151716 h 269743"/>
              <a:gd name="connsiteX42" fmla="*/ 23603 w 269782"/>
              <a:gd name="connsiteY42" fmla="*/ 155088 h 269743"/>
              <a:gd name="connsiteX43" fmla="*/ 57292 w 269782"/>
              <a:gd name="connsiteY43" fmla="*/ 155088 h 269743"/>
              <a:gd name="connsiteX44" fmla="*/ 60664 w 269782"/>
              <a:gd name="connsiteY44" fmla="*/ 151716 h 269743"/>
              <a:gd name="connsiteX45" fmla="*/ 60664 w 269782"/>
              <a:gd name="connsiteY45" fmla="*/ 118028 h 269743"/>
              <a:gd name="connsiteX46" fmla="*/ 57292 w 269782"/>
              <a:gd name="connsiteY46" fmla="*/ 114656 h 269743"/>
              <a:gd name="connsiteX47" fmla="*/ 104500 w 269782"/>
              <a:gd name="connsiteY47" fmla="*/ 121385 h 269743"/>
              <a:gd name="connsiteX48" fmla="*/ 259667 w 269782"/>
              <a:gd name="connsiteY48" fmla="*/ 121385 h 269743"/>
              <a:gd name="connsiteX49" fmla="*/ 269782 w 269782"/>
              <a:gd name="connsiteY49" fmla="*/ 131500 h 269743"/>
              <a:gd name="connsiteX50" fmla="*/ 261040 w 269782"/>
              <a:gd name="connsiteY50" fmla="*/ 141524 h 269743"/>
              <a:gd name="connsiteX51" fmla="*/ 259667 w 269782"/>
              <a:gd name="connsiteY51" fmla="*/ 141615 h 269743"/>
              <a:gd name="connsiteX52" fmla="*/ 104500 w 269782"/>
              <a:gd name="connsiteY52" fmla="*/ 141615 h 269743"/>
              <a:gd name="connsiteX53" fmla="*/ 94384 w 269782"/>
              <a:gd name="connsiteY53" fmla="*/ 131500 h 269743"/>
              <a:gd name="connsiteX54" fmla="*/ 103127 w 269782"/>
              <a:gd name="connsiteY54" fmla="*/ 121476 h 269743"/>
              <a:gd name="connsiteX55" fmla="*/ 104500 w 269782"/>
              <a:gd name="connsiteY55" fmla="*/ 121385 h 269743"/>
              <a:gd name="connsiteX56" fmla="*/ 259667 w 269782"/>
              <a:gd name="connsiteY56" fmla="*/ 121385 h 269743"/>
              <a:gd name="connsiteX57" fmla="*/ 104500 w 269782"/>
              <a:gd name="connsiteY57" fmla="*/ 121385 h 269743"/>
              <a:gd name="connsiteX58" fmla="*/ 57292 w 269782"/>
              <a:gd name="connsiteY58" fmla="*/ 0 h 269743"/>
              <a:gd name="connsiteX59" fmla="*/ 80894 w 269782"/>
              <a:gd name="connsiteY59" fmla="*/ 23603 h 269743"/>
              <a:gd name="connsiteX60" fmla="*/ 80894 w 269782"/>
              <a:gd name="connsiteY60" fmla="*/ 57292 h 269743"/>
              <a:gd name="connsiteX61" fmla="*/ 57292 w 269782"/>
              <a:gd name="connsiteY61" fmla="*/ 80894 h 269743"/>
              <a:gd name="connsiteX62" fmla="*/ 23603 w 269782"/>
              <a:gd name="connsiteY62" fmla="*/ 80894 h 269743"/>
              <a:gd name="connsiteX63" fmla="*/ 0 w 269782"/>
              <a:gd name="connsiteY63" fmla="*/ 57292 h 269743"/>
              <a:gd name="connsiteX64" fmla="*/ 0 w 269782"/>
              <a:gd name="connsiteY64" fmla="*/ 23603 h 269743"/>
              <a:gd name="connsiteX65" fmla="*/ 23603 w 269782"/>
              <a:gd name="connsiteY65" fmla="*/ 0 h 269743"/>
              <a:gd name="connsiteX66" fmla="*/ 57292 w 269782"/>
              <a:gd name="connsiteY66" fmla="*/ 0 h 269743"/>
              <a:gd name="connsiteX67" fmla="*/ 57292 w 269782"/>
              <a:gd name="connsiteY67" fmla="*/ 20231 h 269743"/>
              <a:gd name="connsiteX68" fmla="*/ 23603 w 269782"/>
              <a:gd name="connsiteY68" fmla="*/ 20231 h 269743"/>
              <a:gd name="connsiteX69" fmla="*/ 20231 w 269782"/>
              <a:gd name="connsiteY69" fmla="*/ 23603 h 269743"/>
              <a:gd name="connsiteX70" fmla="*/ 20231 w 269782"/>
              <a:gd name="connsiteY70" fmla="*/ 57292 h 269743"/>
              <a:gd name="connsiteX71" fmla="*/ 23603 w 269782"/>
              <a:gd name="connsiteY71" fmla="*/ 60664 h 269743"/>
              <a:gd name="connsiteX72" fmla="*/ 57292 w 269782"/>
              <a:gd name="connsiteY72" fmla="*/ 60664 h 269743"/>
              <a:gd name="connsiteX73" fmla="*/ 60664 w 269782"/>
              <a:gd name="connsiteY73" fmla="*/ 57292 h 269743"/>
              <a:gd name="connsiteX74" fmla="*/ 60664 w 269782"/>
              <a:gd name="connsiteY74" fmla="*/ 23603 h 269743"/>
              <a:gd name="connsiteX75" fmla="*/ 57292 w 269782"/>
              <a:gd name="connsiteY75" fmla="*/ 20231 h 269743"/>
              <a:gd name="connsiteX76" fmla="*/ 104500 w 269782"/>
              <a:gd name="connsiteY76" fmla="*/ 26974 h 269743"/>
              <a:gd name="connsiteX77" fmla="*/ 259667 w 269782"/>
              <a:gd name="connsiteY77" fmla="*/ 26974 h 269743"/>
              <a:gd name="connsiteX78" fmla="*/ 269782 w 269782"/>
              <a:gd name="connsiteY78" fmla="*/ 37090 h 269743"/>
              <a:gd name="connsiteX79" fmla="*/ 261040 w 269782"/>
              <a:gd name="connsiteY79" fmla="*/ 47113 h 269743"/>
              <a:gd name="connsiteX80" fmla="*/ 259667 w 269782"/>
              <a:gd name="connsiteY80" fmla="*/ 47205 h 269743"/>
              <a:gd name="connsiteX81" fmla="*/ 104500 w 269782"/>
              <a:gd name="connsiteY81" fmla="*/ 47205 h 269743"/>
              <a:gd name="connsiteX82" fmla="*/ 94384 w 269782"/>
              <a:gd name="connsiteY82" fmla="*/ 37090 h 269743"/>
              <a:gd name="connsiteX83" fmla="*/ 103127 w 269782"/>
              <a:gd name="connsiteY83" fmla="*/ 27067 h 269743"/>
              <a:gd name="connsiteX84" fmla="*/ 104500 w 269782"/>
              <a:gd name="connsiteY84" fmla="*/ 26974 h 269743"/>
              <a:gd name="connsiteX85" fmla="*/ 259667 w 269782"/>
              <a:gd name="connsiteY85" fmla="*/ 26974 h 269743"/>
              <a:gd name="connsiteX86" fmla="*/ 104500 w 269782"/>
              <a:gd name="connsiteY86" fmla="*/ 26974 h 26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69782" h="269743">
                <a:moveTo>
                  <a:pt x="57292" y="188849"/>
                </a:moveTo>
                <a:cubicBezTo>
                  <a:pt x="70327" y="188849"/>
                  <a:pt x="80894" y="199416"/>
                  <a:pt x="80894" y="212451"/>
                </a:cubicBezTo>
                <a:lnTo>
                  <a:pt x="80894" y="246141"/>
                </a:lnTo>
                <a:cubicBezTo>
                  <a:pt x="80894" y="259176"/>
                  <a:pt x="70327" y="269743"/>
                  <a:pt x="57292" y="269743"/>
                </a:cubicBezTo>
                <a:lnTo>
                  <a:pt x="23603" y="269743"/>
                </a:lnTo>
                <a:cubicBezTo>
                  <a:pt x="10567" y="269743"/>
                  <a:pt x="0" y="259176"/>
                  <a:pt x="0" y="246141"/>
                </a:cubicBezTo>
                <a:lnTo>
                  <a:pt x="0" y="212451"/>
                </a:lnTo>
                <a:cubicBezTo>
                  <a:pt x="0" y="199416"/>
                  <a:pt x="10567" y="188849"/>
                  <a:pt x="23603" y="188849"/>
                </a:cubicBezTo>
                <a:lnTo>
                  <a:pt x="57292" y="188849"/>
                </a:lnTo>
                <a:close/>
                <a:moveTo>
                  <a:pt x="57292" y="209079"/>
                </a:moveTo>
                <a:lnTo>
                  <a:pt x="23603" y="209079"/>
                </a:lnTo>
                <a:cubicBezTo>
                  <a:pt x="21740" y="209079"/>
                  <a:pt x="20231" y="210590"/>
                  <a:pt x="20231" y="212451"/>
                </a:cubicBezTo>
                <a:lnTo>
                  <a:pt x="20231" y="246141"/>
                </a:lnTo>
                <a:cubicBezTo>
                  <a:pt x="20231" y="248003"/>
                  <a:pt x="21740" y="249513"/>
                  <a:pt x="23603" y="249513"/>
                </a:cubicBezTo>
                <a:lnTo>
                  <a:pt x="57292" y="249513"/>
                </a:lnTo>
                <a:cubicBezTo>
                  <a:pt x="59154" y="249513"/>
                  <a:pt x="60664" y="248003"/>
                  <a:pt x="60664" y="246141"/>
                </a:cubicBezTo>
                <a:lnTo>
                  <a:pt x="60664" y="212451"/>
                </a:lnTo>
                <a:cubicBezTo>
                  <a:pt x="60664" y="210590"/>
                  <a:pt x="59154" y="209079"/>
                  <a:pt x="57292" y="209079"/>
                </a:cubicBezTo>
                <a:close/>
                <a:moveTo>
                  <a:pt x="104500" y="215795"/>
                </a:moveTo>
                <a:lnTo>
                  <a:pt x="259667" y="215795"/>
                </a:lnTo>
                <a:cubicBezTo>
                  <a:pt x="265253" y="215795"/>
                  <a:pt x="269782" y="220324"/>
                  <a:pt x="269782" y="225910"/>
                </a:cubicBezTo>
                <a:cubicBezTo>
                  <a:pt x="269782" y="231031"/>
                  <a:pt x="265976" y="235263"/>
                  <a:pt x="261040" y="235934"/>
                </a:cubicBezTo>
                <a:lnTo>
                  <a:pt x="259667" y="236025"/>
                </a:lnTo>
                <a:lnTo>
                  <a:pt x="104500" y="236025"/>
                </a:lnTo>
                <a:cubicBezTo>
                  <a:pt x="98913" y="236025"/>
                  <a:pt x="94384" y="231496"/>
                  <a:pt x="94384" y="225910"/>
                </a:cubicBezTo>
                <a:cubicBezTo>
                  <a:pt x="94384" y="220789"/>
                  <a:pt x="98190" y="216557"/>
                  <a:pt x="103127" y="215886"/>
                </a:cubicBezTo>
                <a:lnTo>
                  <a:pt x="104500" y="215795"/>
                </a:lnTo>
                <a:lnTo>
                  <a:pt x="259667" y="215795"/>
                </a:lnTo>
                <a:lnTo>
                  <a:pt x="104500" y="215795"/>
                </a:lnTo>
                <a:close/>
                <a:moveTo>
                  <a:pt x="57292" y="94424"/>
                </a:moveTo>
                <a:cubicBezTo>
                  <a:pt x="70327" y="94424"/>
                  <a:pt x="80894" y="104992"/>
                  <a:pt x="80894" y="118028"/>
                </a:cubicBezTo>
                <a:lnTo>
                  <a:pt x="80894" y="151716"/>
                </a:lnTo>
                <a:cubicBezTo>
                  <a:pt x="80894" y="164751"/>
                  <a:pt x="70327" y="175318"/>
                  <a:pt x="57292" y="175318"/>
                </a:cubicBezTo>
                <a:lnTo>
                  <a:pt x="23603" y="175318"/>
                </a:lnTo>
                <a:cubicBezTo>
                  <a:pt x="10567" y="175318"/>
                  <a:pt x="0" y="164751"/>
                  <a:pt x="0" y="151716"/>
                </a:cubicBezTo>
                <a:lnTo>
                  <a:pt x="0" y="118028"/>
                </a:lnTo>
                <a:cubicBezTo>
                  <a:pt x="0" y="104992"/>
                  <a:pt x="10567" y="94424"/>
                  <a:pt x="23603" y="94424"/>
                </a:cubicBezTo>
                <a:lnTo>
                  <a:pt x="57292" y="94424"/>
                </a:lnTo>
                <a:close/>
                <a:moveTo>
                  <a:pt x="57292" y="114656"/>
                </a:moveTo>
                <a:lnTo>
                  <a:pt x="23603" y="114656"/>
                </a:lnTo>
                <a:cubicBezTo>
                  <a:pt x="21740" y="114656"/>
                  <a:pt x="20231" y="116165"/>
                  <a:pt x="20231" y="118028"/>
                </a:cubicBezTo>
                <a:lnTo>
                  <a:pt x="20231" y="151716"/>
                </a:lnTo>
                <a:cubicBezTo>
                  <a:pt x="20231" y="153578"/>
                  <a:pt x="21740" y="155088"/>
                  <a:pt x="23603" y="155088"/>
                </a:cubicBezTo>
                <a:lnTo>
                  <a:pt x="57292" y="155088"/>
                </a:lnTo>
                <a:cubicBezTo>
                  <a:pt x="59154" y="155088"/>
                  <a:pt x="60664" y="153578"/>
                  <a:pt x="60664" y="151716"/>
                </a:cubicBezTo>
                <a:lnTo>
                  <a:pt x="60664" y="118028"/>
                </a:lnTo>
                <a:cubicBezTo>
                  <a:pt x="60664" y="116165"/>
                  <a:pt x="59154" y="114656"/>
                  <a:pt x="57292" y="114656"/>
                </a:cubicBezTo>
                <a:close/>
                <a:moveTo>
                  <a:pt x="104500" y="121385"/>
                </a:moveTo>
                <a:lnTo>
                  <a:pt x="259667" y="121385"/>
                </a:lnTo>
                <a:cubicBezTo>
                  <a:pt x="265253" y="121385"/>
                  <a:pt x="269782" y="125913"/>
                  <a:pt x="269782" y="131500"/>
                </a:cubicBezTo>
                <a:cubicBezTo>
                  <a:pt x="269782" y="136621"/>
                  <a:pt x="265976" y="140853"/>
                  <a:pt x="261040" y="141524"/>
                </a:cubicBezTo>
                <a:lnTo>
                  <a:pt x="259667" y="141615"/>
                </a:lnTo>
                <a:lnTo>
                  <a:pt x="104500" y="141615"/>
                </a:lnTo>
                <a:cubicBezTo>
                  <a:pt x="98913" y="141615"/>
                  <a:pt x="94384" y="137086"/>
                  <a:pt x="94384" y="131500"/>
                </a:cubicBezTo>
                <a:cubicBezTo>
                  <a:pt x="94384" y="126379"/>
                  <a:pt x="98190" y="122147"/>
                  <a:pt x="103127" y="121476"/>
                </a:cubicBezTo>
                <a:lnTo>
                  <a:pt x="104500" y="121385"/>
                </a:lnTo>
                <a:lnTo>
                  <a:pt x="259667" y="121385"/>
                </a:lnTo>
                <a:lnTo>
                  <a:pt x="104500" y="121385"/>
                </a:lnTo>
                <a:close/>
                <a:moveTo>
                  <a:pt x="57292" y="0"/>
                </a:moveTo>
                <a:cubicBezTo>
                  <a:pt x="70327" y="0"/>
                  <a:pt x="80894" y="10567"/>
                  <a:pt x="80894" y="23603"/>
                </a:cubicBezTo>
                <a:lnTo>
                  <a:pt x="80894" y="57292"/>
                </a:lnTo>
                <a:cubicBezTo>
                  <a:pt x="80894" y="70327"/>
                  <a:pt x="70327" y="80894"/>
                  <a:pt x="57292" y="80894"/>
                </a:cubicBezTo>
                <a:lnTo>
                  <a:pt x="23603" y="80894"/>
                </a:lnTo>
                <a:cubicBezTo>
                  <a:pt x="10567" y="80894"/>
                  <a:pt x="0" y="70327"/>
                  <a:pt x="0" y="57292"/>
                </a:cubicBezTo>
                <a:lnTo>
                  <a:pt x="0" y="23603"/>
                </a:lnTo>
                <a:cubicBezTo>
                  <a:pt x="0" y="10567"/>
                  <a:pt x="10567" y="0"/>
                  <a:pt x="23603" y="0"/>
                </a:cubicBezTo>
                <a:lnTo>
                  <a:pt x="57292" y="0"/>
                </a:lnTo>
                <a:close/>
                <a:moveTo>
                  <a:pt x="57292" y="20231"/>
                </a:moveTo>
                <a:lnTo>
                  <a:pt x="23603" y="20231"/>
                </a:lnTo>
                <a:cubicBezTo>
                  <a:pt x="21740" y="20231"/>
                  <a:pt x="20231" y="21740"/>
                  <a:pt x="20231" y="23603"/>
                </a:cubicBezTo>
                <a:lnTo>
                  <a:pt x="20231" y="57292"/>
                </a:lnTo>
                <a:cubicBezTo>
                  <a:pt x="20231" y="59154"/>
                  <a:pt x="21740" y="60664"/>
                  <a:pt x="23603" y="60664"/>
                </a:cubicBezTo>
                <a:lnTo>
                  <a:pt x="57292" y="60664"/>
                </a:lnTo>
                <a:cubicBezTo>
                  <a:pt x="59154" y="60664"/>
                  <a:pt x="60664" y="59154"/>
                  <a:pt x="60664" y="57292"/>
                </a:cubicBezTo>
                <a:lnTo>
                  <a:pt x="60664" y="23603"/>
                </a:lnTo>
                <a:cubicBezTo>
                  <a:pt x="60664" y="21740"/>
                  <a:pt x="59154" y="20231"/>
                  <a:pt x="57292" y="20231"/>
                </a:cubicBezTo>
                <a:close/>
                <a:moveTo>
                  <a:pt x="104500" y="26974"/>
                </a:moveTo>
                <a:lnTo>
                  <a:pt x="259667" y="26974"/>
                </a:lnTo>
                <a:cubicBezTo>
                  <a:pt x="265253" y="26974"/>
                  <a:pt x="269782" y="31503"/>
                  <a:pt x="269782" y="37090"/>
                </a:cubicBezTo>
                <a:cubicBezTo>
                  <a:pt x="269782" y="42211"/>
                  <a:pt x="265976" y="46443"/>
                  <a:pt x="261040" y="47113"/>
                </a:cubicBezTo>
                <a:lnTo>
                  <a:pt x="259667" y="47205"/>
                </a:lnTo>
                <a:lnTo>
                  <a:pt x="104500" y="47205"/>
                </a:lnTo>
                <a:cubicBezTo>
                  <a:pt x="98913" y="47205"/>
                  <a:pt x="94384" y="42676"/>
                  <a:pt x="94384" y="37090"/>
                </a:cubicBezTo>
                <a:cubicBezTo>
                  <a:pt x="94384" y="31969"/>
                  <a:pt x="98190" y="27736"/>
                  <a:pt x="103127" y="27067"/>
                </a:cubicBezTo>
                <a:lnTo>
                  <a:pt x="104500" y="26974"/>
                </a:lnTo>
                <a:lnTo>
                  <a:pt x="259667" y="26974"/>
                </a:lnTo>
                <a:lnTo>
                  <a:pt x="104500" y="26974"/>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5" name="Content Placeholder 4">
            <a:extLst>
              <a:ext uri="{FF2B5EF4-FFF2-40B4-BE49-F238E27FC236}">
                <a16:creationId xmlns:a16="http://schemas.microsoft.com/office/drawing/2014/main" id="{3D66A91D-3D0E-284F-58C0-CAC2A7880319}"/>
              </a:ext>
            </a:extLst>
          </p:cNvPr>
          <p:cNvSpPr txBox="1">
            <a:spLocks/>
          </p:cNvSpPr>
          <p:nvPr/>
        </p:nvSpPr>
        <p:spPr>
          <a:xfrm>
            <a:off x="4962525" y="4581738"/>
            <a:ext cx="6683374" cy="249299"/>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400"/>
              </a:spcAft>
              <a:buClrTx/>
              <a:buSzPct val="100000"/>
              <a:buFont typeface="Arial" panose="020B0604020202020204" pitchFamily="34" charset="0"/>
              <a:buNone/>
              <a:tabLst/>
              <a:defRPr/>
            </a:pPr>
            <a:r>
              <a:rPr kumimoji="0" lang="en-US" sz="1800" b="0" i="0" u="none" strike="noStrike" kern="1200" cap="none" spc="0" normalizeH="0" baseline="0" noProof="0">
                <a:ln>
                  <a:noFill/>
                </a:ln>
                <a:effectLst/>
                <a:uLnTx/>
                <a:uFillTx/>
                <a:ea typeface="+mn-ea"/>
                <a:cs typeface="+mn-cs"/>
              </a:rPr>
              <a:t>Resources</a:t>
            </a:r>
          </a:p>
        </p:txBody>
      </p:sp>
      <p:sp>
        <p:nvSpPr>
          <p:cNvPr id="8" name="Graphic 108" descr="Icon of a blank document">
            <a:extLst>
              <a:ext uri="{FF2B5EF4-FFF2-40B4-BE49-F238E27FC236}">
                <a16:creationId xmlns:a16="http://schemas.microsoft.com/office/drawing/2014/main" id="{A12117DE-6CE8-D022-E598-BE4BF15B8F38}"/>
              </a:ext>
            </a:extLst>
          </p:cNvPr>
          <p:cNvSpPr/>
          <p:nvPr/>
        </p:nvSpPr>
        <p:spPr>
          <a:xfrm>
            <a:off x="4471417" y="5406238"/>
            <a:ext cx="240021" cy="300026"/>
          </a:xfrm>
          <a:custGeom>
            <a:avLst/>
            <a:gdLst>
              <a:gd name="connsiteX0" fmla="*/ 217519 w 240021"/>
              <a:gd name="connsiteY0" fmla="*/ 270024 h 300026"/>
              <a:gd name="connsiteX1" fmla="*/ 210019 w 240021"/>
              <a:gd name="connsiteY1" fmla="*/ 277525 h 300026"/>
              <a:gd name="connsiteX2" fmla="*/ 30003 w 240021"/>
              <a:gd name="connsiteY2" fmla="*/ 277525 h 300026"/>
              <a:gd name="connsiteX3" fmla="*/ 22502 w 240021"/>
              <a:gd name="connsiteY3" fmla="*/ 270024 h 300026"/>
              <a:gd name="connsiteX4" fmla="*/ 22502 w 240021"/>
              <a:gd name="connsiteY4" fmla="*/ 30003 h 300026"/>
              <a:gd name="connsiteX5" fmla="*/ 30003 w 240021"/>
              <a:gd name="connsiteY5" fmla="*/ 22502 h 300026"/>
              <a:gd name="connsiteX6" fmla="*/ 120011 w 240021"/>
              <a:gd name="connsiteY6" fmla="*/ 22502 h 300026"/>
              <a:gd name="connsiteX7" fmla="*/ 120011 w 240021"/>
              <a:gd name="connsiteY7" fmla="*/ 90008 h 300026"/>
              <a:gd name="connsiteX8" fmla="*/ 150013 w 240021"/>
              <a:gd name="connsiteY8" fmla="*/ 120011 h 300026"/>
              <a:gd name="connsiteX9" fmla="*/ 217519 w 240021"/>
              <a:gd name="connsiteY9" fmla="*/ 120011 h 300026"/>
              <a:gd name="connsiteX10" fmla="*/ 217519 w 240021"/>
              <a:gd name="connsiteY10" fmla="*/ 270024 h 300026"/>
              <a:gd name="connsiteX11" fmla="*/ 142513 w 240021"/>
              <a:gd name="connsiteY11" fmla="*/ 39318 h 300026"/>
              <a:gd name="connsiteX12" fmla="*/ 200688 w 240021"/>
              <a:gd name="connsiteY12" fmla="*/ 97509 h 300026"/>
              <a:gd name="connsiteX13" fmla="*/ 150013 w 240021"/>
              <a:gd name="connsiteY13" fmla="*/ 97509 h 300026"/>
              <a:gd name="connsiteX14" fmla="*/ 142513 w 240021"/>
              <a:gd name="connsiteY14" fmla="*/ 90008 h 300026"/>
              <a:gd name="connsiteX15" fmla="*/ 142513 w 240021"/>
              <a:gd name="connsiteY15" fmla="*/ 39318 h 300026"/>
              <a:gd name="connsiteX16" fmla="*/ 231231 w 240021"/>
              <a:gd name="connsiteY16" fmla="*/ 96219 h 300026"/>
              <a:gd name="connsiteX17" fmla="*/ 143788 w 240021"/>
              <a:gd name="connsiteY17" fmla="*/ 8791 h 300026"/>
              <a:gd name="connsiteX18" fmla="*/ 142513 w 240021"/>
              <a:gd name="connsiteY18" fmla="*/ 7741 h 300026"/>
              <a:gd name="connsiteX19" fmla="*/ 139227 w 240021"/>
              <a:gd name="connsiteY19" fmla="*/ 5040 h 300026"/>
              <a:gd name="connsiteX20" fmla="*/ 137307 w 240021"/>
              <a:gd name="connsiteY20" fmla="*/ 4020 h 300026"/>
              <a:gd name="connsiteX21" fmla="*/ 134067 w 240021"/>
              <a:gd name="connsiteY21" fmla="*/ 2280 h 300026"/>
              <a:gd name="connsiteX22" fmla="*/ 124706 w 240021"/>
              <a:gd name="connsiteY22" fmla="*/ 210 h 300026"/>
              <a:gd name="connsiteX23" fmla="*/ 122591 w 240021"/>
              <a:gd name="connsiteY23" fmla="*/ 0 h 300026"/>
              <a:gd name="connsiteX24" fmla="*/ 122576 w 240021"/>
              <a:gd name="connsiteY24" fmla="*/ 0 h 300026"/>
              <a:gd name="connsiteX25" fmla="*/ 120011 w 240021"/>
              <a:gd name="connsiteY25" fmla="*/ 0 h 300026"/>
              <a:gd name="connsiteX26" fmla="*/ 30003 w 240021"/>
              <a:gd name="connsiteY26" fmla="*/ 0 h 300026"/>
              <a:gd name="connsiteX27" fmla="*/ 0 w 240021"/>
              <a:gd name="connsiteY27" fmla="*/ 30003 h 300026"/>
              <a:gd name="connsiteX28" fmla="*/ 0 w 240021"/>
              <a:gd name="connsiteY28" fmla="*/ 270024 h 300026"/>
              <a:gd name="connsiteX29" fmla="*/ 30003 w 240021"/>
              <a:gd name="connsiteY29" fmla="*/ 300027 h 300026"/>
              <a:gd name="connsiteX30" fmla="*/ 210019 w 240021"/>
              <a:gd name="connsiteY30" fmla="*/ 300027 h 300026"/>
              <a:gd name="connsiteX31" fmla="*/ 240021 w 240021"/>
              <a:gd name="connsiteY31" fmla="*/ 270024 h 300026"/>
              <a:gd name="connsiteX32" fmla="*/ 240021 w 240021"/>
              <a:gd name="connsiteY32" fmla="*/ 120011 h 300026"/>
              <a:gd name="connsiteX33" fmla="*/ 240021 w 240021"/>
              <a:gd name="connsiteY33" fmla="*/ 117430 h 300026"/>
              <a:gd name="connsiteX34" fmla="*/ 231231 w 240021"/>
              <a:gd name="connsiteY34" fmla="*/ 96219 h 30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40021" h="300026">
                <a:moveTo>
                  <a:pt x="217519" y="270024"/>
                </a:moveTo>
                <a:cubicBezTo>
                  <a:pt x="217519" y="274149"/>
                  <a:pt x="214159" y="277525"/>
                  <a:pt x="210019" y="277525"/>
                </a:cubicBezTo>
                <a:lnTo>
                  <a:pt x="30003" y="277525"/>
                </a:lnTo>
                <a:cubicBezTo>
                  <a:pt x="25862" y="277525"/>
                  <a:pt x="22502" y="274149"/>
                  <a:pt x="22502" y="270024"/>
                </a:cubicBezTo>
                <a:lnTo>
                  <a:pt x="22502" y="30003"/>
                </a:lnTo>
                <a:cubicBezTo>
                  <a:pt x="22502" y="25877"/>
                  <a:pt x="25862" y="22502"/>
                  <a:pt x="30003" y="22502"/>
                </a:cubicBezTo>
                <a:lnTo>
                  <a:pt x="120011" y="22502"/>
                </a:lnTo>
                <a:lnTo>
                  <a:pt x="120011" y="90008"/>
                </a:lnTo>
                <a:cubicBezTo>
                  <a:pt x="120011" y="106569"/>
                  <a:pt x="133452" y="120011"/>
                  <a:pt x="150013" y="120011"/>
                </a:cubicBezTo>
                <a:lnTo>
                  <a:pt x="217519" y="120011"/>
                </a:lnTo>
                <a:lnTo>
                  <a:pt x="217519" y="270024"/>
                </a:lnTo>
                <a:close/>
                <a:moveTo>
                  <a:pt x="142513" y="39318"/>
                </a:moveTo>
                <a:lnTo>
                  <a:pt x="200688" y="97509"/>
                </a:lnTo>
                <a:lnTo>
                  <a:pt x="150013" y="97509"/>
                </a:lnTo>
                <a:cubicBezTo>
                  <a:pt x="145873" y="97509"/>
                  <a:pt x="142513" y="94133"/>
                  <a:pt x="142513" y="90008"/>
                </a:cubicBezTo>
                <a:lnTo>
                  <a:pt x="142513" y="39318"/>
                </a:lnTo>
                <a:close/>
                <a:moveTo>
                  <a:pt x="231231" y="96219"/>
                </a:moveTo>
                <a:lnTo>
                  <a:pt x="143788" y="8791"/>
                </a:lnTo>
                <a:cubicBezTo>
                  <a:pt x="143398" y="8401"/>
                  <a:pt x="142918" y="8101"/>
                  <a:pt x="142513" y="7741"/>
                </a:cubicBezTo>
                <a:cubicBezTo>
                  <a:pt x="141448" y="6781"/>
                  <a:pt x="140397" y="5836"/>
                  <a:pt x="139227" y="5040"/>
                </a:cubicBezTo>
                <a:cubicBezTo>
                  <a:pt x="138627" y="4635"/>
                  <a:pt x="137937" y="4365"/>
                  <a:pt x="137307" y="4020"/>
                </a:cubicBezTo>
                <a:cubicBezTo>
                  <a:pt x="136242" y="3420"/>
                  <a:pt x="135192" y="2760"/>
                  <a:pt x="134067" y="2280"/>
                </a:cubicBezTo>
                <a:cubicBezTo>
                  <a:pt x="131112" y="1050"/>
                  <a:pt x="127931" y="435"/>
                  <a:pt x="124706" y="210"/>
                </a:cubicBezTo>
                <a:cubicBezTo>
                  <a:pt x="124001" y="165"/>
                  <a:pt x="123311" y="0"/>
                  <a:pt x="122591" y="0"/>
                </a:cubicBezTo>
                <a:lnTo>
                  <a:pt x="122576" y="0"/>
                </a:lnTo>
                <a:lnTo>
                  <a:pt x="120011" y="0"/>
                </a:lnTo>
                <a:lnTo>
                  <a:pt x="30003" y="0"/>
                </a:lnTo>
                <a:cubicBezTo>
                  <a:pt x="13441" y="0"/>
                  <a:pt x="0" y="13441"/>
                  <a:pt x="0" y="30003"/>
                </a:cubicBezTo>
                <a:lnTo>
                  <a:pt x="0" y="270024"/>
                </a:lnTo>
                <a:cubicBezTo>
                  <a:pt x="0" y="286585"/>
                  <a:pt x="13441" y="300027"/>
                  <a:pt x="30003" y="300027"/>
                </a:cubicBezTo>
                <a:lnTo>
                  <a:pt x="210019" y="300027"/>
                </a:lnTo>
                <a:cubicBezTo>
                  <a:pt x="226580" y="300027"/>
                  <a:pt x="240021" y="286585"/>
                  <a:pt x="240021" y="270024"/>
                </a:cubicBezTo>
                <a:lnTo>
                  <a:pt x="240021" y="120011"/>
                </a:lnTo>
                <a:lnTo>
                  <a:pt x="240021" y="117430"/>
                </a:lnTo>
                <a:cubicBezTo>
                  <a:pt x="240021" y="109480"/>
                  <a:pt x="236856" y="101844"/>
                  <a:pt x="231231" y="96219"/>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4" name="Content Placeholder 4">
            <a:extLst>
              <a:ext uri="{FF2B5EF4-FFF2-40B4-BE49-F238E27FC236}">
                <a16:creationId xmlns:a16="http://schemas.microsoft.com/office/drawing/2014/main" id="{621FDBD3-5F97-8384-623A-1B1652E0850A}"/>
              </a:ext>
            </a:extLst>
          </p:cNvPr>
          <p:cNvSpPr txBox="1">
            <a:spLocks/>
          </p:cNvSpPr>
          <p:nvPr/>
        </p:nvSpPr>
        <p:spPr>
          <a:xfrm>
            <a:off x="4962525" y="5431602"/>
            <a:ext cx="6683374" cy="249299"/>
          </a:xfrm>
          <a:prstGeom prst="rect">
            <a:avLst/>
          </a:prstGeom>
        </p:spPr>
        <p:txBody>
          <a:bodyPr vert="horz" wrap="square" lIns="0" tIns="0" rIns="0" bIns="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2400"/>
              </a:spcAft>
              <a:buClrTx/>
              <a:buSzPct val="100000"/>
              <a:buFont typeface="Arial" panose="020B0604020202020204" pitchFamily="34" charset="0"/>
              <a:buNone/>
              <a:tabLst/>
              <a:defRPr/>
            </a:pPr>
            <a:r>
              <a:rPr kumimoji="0" lang="en-US" sz="1800" b="0" i="0" u="none" strike="noStrike" kern="1200" cap="none" spc="0" normalizeH="0" baseline="0" noProof="0">
                <a:ln>
                  <a:noFill/>
                </a:ln>
                <a:effectLst/>
                <a:uLnTx/>
                <a:uFillTx/>
                <a:ea typeface="+mn-ea"/>
                <a:cs typeface="+mn-cs"/>
              </a:rPr>
              <a:t>Appendix</a:t>
            </a:r>
          </a:p>
        </p:txBody>
      </p:sp>
    </p:spTree>
    <p:extLst>
      <p:ext uri="{BB962C8B-B14F-4D97-AF65-F5344CB8AC3E}">
        <p14:creationId xmlns:p14="http://schemas.microsoft.com/office/powerpoint/2010/main" val="80876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6C01D-D88F-2F75-BAA0-F3825D3F8E99}"/>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4A0A8BC-1553-6612-03D6-39D26315AE4E}"/>
              </a:ext>
              <a:ext uri="{C183D7F6-B498-43B3-948B-1728B52AA6E4}">
                <adec:decorative xmlns:adec="http://schemas.microsoft.com/office/drawing/2017/decorative" val="1"/>
              </a:ext>
            </a:extLst>
          </p:cNvPr>
          <p:cNvSpPr/>
          <p:nvPr/>
        </p:nvSpPr>
        <p:spPr>
          <a:xfrm>
            <a:off x="4012892" y="5877425"/>
            <a:ext cx="4186925" cy="636705"/>
          </a:xfrm>
          <a:prstGeom prst="roundRect">
            <a:avLst>
              <a:gd name="adj" fmla="val 50000"/>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nvGrpSpPr>
          <p:cNvPr id="9" name="Group 8">
            <a:extLst>
              <a:ext uri="{FF2B5EF4-FFF2-40B4-BE49-F238E27FC236}">
                <a16:creationId xmlns:a16="http://schemas.microsoft.com/office/drawing/2014/main" id="{0239C743-B856-1D20-6D19-0DBC88ACB121}"/>
              </a:ext>
              <a:ext uri="{C183D7F6-B498-43B3-948B-1728B52AA6E4}">
                <adec:decorative xmlns:adec="http://schemas.microsoft.com/office/drawing/2017/decorative" val="1"/>
              </a:ext>
            </a:extLst>
          </p:cNvPr>
          <p:cNvGrpSpPr/>
          <p:nvPr/>
        </p:nvGrpSpPr>
        <p:grpSpPr>
          <a:xfrm>
            <a:off x="495299" y="1146628"/>
            <a:ext cx="11201401" cy="4592435"/>
            <a:chOff x="495299" y="1146628"/>
            <a:chExt cx="11201401" cy="4592435"/>
          </a:xfrm>
        </p:grpSpPr>
        <p:sp>
          <p:nvSpPr>
            <p:cNvPr id="10" name="!!Rectangle: Rounded Corners 5">
              <a:extLst>
                <a:ext uri="{FF2B5EF4-FFF2-40B4-BE49-F238E27FC236}">
                  <a16:creationId xmlns:a16="http://schemas.microsoft.com/office/drawing/2014/main" id="{BC7E213C-AAE2-B310-096E-E89BDE255097}"/>
                </a:ext>
                <a:ext uri="{C183D7F6-B498-43B3-948B-1728B52AA6E4}">
                  <adec:decorative xmlns:adec="http://schemas.microsoft.com/office/drawing/2017/decorative" val="1"/>
                </a:ext>
              </a:extLst>
            </p:cNvPr>
            <p:cNvSpPr>
              <a:spLocks/>
            </p:cNvSpPr>
            <p:nvPr/>
          </p:nvSpPr>
          <p:spPr>
            <a:xfrm>
              <a:off x="495299" y="1146628"/>
              <a:ext cx="11201401" cy="4592435"/>
            </a:xfrm>
            <a:prstGeom prst="roundRect">
              <a:avLst>
                <a:gd name="adj" fmla="val 3070"/>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1" name="Rectangle: Rounded Corners 10">
              <a:extLst>
                <a:ext uri="{FF2B5EF4-FFF2-40B4-BE49-F238E27FC236}">
                  <a16:creationId xmlns:a16="http://schemas.microsoft.com/office/drawing/2014/main" id="{59A8471D-DAE9-8246-DE95-DBF792343918}"/>
                </a:ext>
              </a:extLst>
            </p:cNvPr>
            <p:cNvSpPr>
              <a:spLocks/>
            </p:cNvSpPr>
            <p:nvPr/>
          </p:nvSpPr>
          <p:spPr>
            <a:xfrm>
              <a:off x="628648" y="1284990"/>
              <a:ext cx="10934702" cy="4315710"/>
            </a:xfrm>
            <a:prstGeom prst="roundRect">
              <a:avLst>
                <a:gd name="adj" fmla="val 2188"/>
              </a:avLst>
            </a:prstGeom>
            <a:solidFill>
              <a:schemeClr val="bg1"/>
            </a:solidFill>
            <a:ln w="6350">
              <a:noFill/>
            </a:ln>
            <a:effectLst>
              <a:outerShdw blurRad="63500" algn="ctr" rotWithShape="0">
                <a:schemeClr val="bg1">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nchorCtr="0"/>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Segoe UI" pitchFamily="34" charset="0"/>
              </a:endParaRPr>
            </a:p>
          </p:txBody>
        </p:sp>
      </p:grpSp>
      <p:sp>
        <p:nvSpPr>
          <p:cNvPr id="12" name="TextBox 11">
            <a:extLst>
              <a:ext uri="{FF2B5EF4-FFF2-40B4-BE49-F238E27FC236}">
                <a16:creationId xmlns:a16="http://schemas.microsoft.com/office/drawing/2014/main" id="{4B123E58-76C3-E4EE-1383-1498BD2F0232}"/>
              </a:ext>
              <a:ext uri="{C183D7F6-B498-43B3-948B-1728B52AA6E4}">
                <adec:decorative xmlns:adec="http://schemas.microsoft.com/office/drawing/2017/decorative" val="1"/>
              </a:ext>
            </a:extLst>
          </p:cNvPr>
          <p:cNvSpPr txBox="1">
            <a:spLocks/>
          </p:cNvSpPr>
          <p:nvPr/>
        </p:nvSpPr>
        <p:spPr>
          <a:xfrm rot="16200000">
            <a:off x="-1138582" y="3052221"/>
            <a:ext cx="4315710" cy="781248"/>
          </a:xfrm>
          <a:prstGeom prst="round2SameRect">
            <a:avLst>
              <a:gd name="adj1" fmla="val 10165"/>
              <a:gd name="adj2" fmla="val 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400" i="0" u="none" strike="noStrike" cap="none" spc="0" normalizeH="0" baseline="0">
                <a:ln>
                  <a:noFill/>
                </a:ln>
                <a:solidFill>
                  <a:prstClr val="white"/>
                </a:solidFill>
                <a:effectLst/>
                <a:uLnTx/>
                <a:uFillTx/>
                <a:latin typeface="+mj-lt"/>
                <a:ea typeface="+mj-ea"/>
                <a:cs typeface="+mj-cs"/>
              </a:defRPr>
            </a:lvl1pPr>
            <a:lvl2pPr marL="457200" defTabSz="914400">
              <a:defRPr sz="1800">
                <a:solidFill>
                  <a:schemeClr val="tx1"/>
                </a:solidFill>
              </a:defRPr>
            </a:lvl2pPr>
            <a:lvl3pPr marL="914400" defTabSz="914400">
              <a:defRPr sz="1800">
                <a:solidFill>
                  <a:schemeClr val="tx1"/>
                </a:solidFill>
              </a:defRPr>
            </a:lvl3pPr>
            <a:lvl4pPr marL="1371600" defTabSz="914400">
              <a:defRPr sz="1800">
                <a:solidFill>
                  <a:schemeClr val="tx1"/>
                </a:solidFill>
              </a:defRPr>
            </a:lvl4pPr>
            <a:lvl5pPr marL="1828800" defTabSz="914400">
              <a:defRPr sz="1800">
                <a:solidFill>
                  <a:schemeClr val="tx1"/>
                </a:solidFill>
              </a:defRPr>
            </a:lvl5pPr>
            <a:lvl6pPr marL="2286000" defTabSz="914400">
              <a:defRPr sz="1800">
                <a:solidFill>
                  <a:schemeClr val="tx1"/>
                </a:solidFill>
              </a:defRPr>
            </a:lvl6pPr>
            <a:lvl7pPr marL="2743200" defTabSz="914400">
              <a:defRPr sz="1800">
                <a:solidFill>
                  <a:schemeClr val="tx1"/>
                </a:solidFill>
              </a:defRPr>
            </a:lvl7pPr>
            <a:lvl8pPr marL="3200400" defTabSz="914400">
              <a:defRPr sz="1800">
                <a:solidFill>
                  <a:schemeClr val="tx1"/>
                </a:solidFill>
              </a:defRPr>
            </a:lvl8pPr>
            <a:lvl9pPr marL="3657600" defTabSz="914400">
              <a:defRPr sz="1800">
                <a:solidFill>
                  <a:schemeClr val="tx1"/>
                </a:solidFill>
              </a:defRPr>
            </a:lvl9pPr>
          </a:lstStyle>
          <a:p>
            <a:endParaRPr lang="en-US"/>
          </a:p>
        </p:txBody>
      </p:sp>
      <p:sp>
        <p:nvSpPr>
          <p:cNvPr id="6" name="Title 5">
            <a:extLst>
              <a:ext uri="{FF2B5EF4-FFF2-40B4-BE49-F238E27FC236}">
                <a16:creationId xmlns:a16="http://schemas.microsoft.com/office/drawing/2014/main" id="{60E0C209-A513-52C3-8935-5C6928D98A2E}"/>
              </a:ext>
            </a:extLst>
          </p:cNvPr>
          <p:cNvSpPr>
            <a:spLocks noGrp="1"/>
          </p:cNvSpPr>
          <p:nvPr>
            <p:ph type="title"/>
          </p:nvPr>
        </p:nvSpPr>
        <p:spPr>
          <a:xfrm>
            <a:off x="495300" y="509156"/>
            <a:ext cx="11201400" cy="443198"/>
          </a:xfrm>
        </p:spPr>
        <p:txBody>
          <a:bodyPr wrap="square">
            <a:spAutoFit/>
          </a:bodyPr>
          <a:lstStyle/>
          <a:p>
            <a:r>
              <a:rPr lang="en-US"/>
              <a:t>Five next steps for partners</a:t>
            </a:r>
          </a:p>
        </p:txBody>
      </p:sp>
      <p:graphicFrame>
        <p:nvGraphicFramePr>
          <p:cNvPr id="13" name="Table 3">
            <a:extLst>
              <a:ext uri="{FF2B5EF4-FFF2-40B4-BE49-F238E27FC236}">
                <a16:creationId xmlns:a16="http://schemas.microsoft.com/office/drawing/2014/main" id="{BF2D7843-5BB2-03D2-B4B5-B71B485173FD}"/>
              </a:ext>
            </a:extLst>
          </p:cNvPr>
          <p:cNvGraphicFramePr>
            <a:graphicFrameLocks noGrp="1"/>
          </p:cNvGraphicFramePr>
          <p:nvPr>
            <p:extLst>
              <p:ext uri="{D42A27DB-BD31-4B8C-83A1-F6EECF244321}">
                <p14:modId xmlns:p14="http://schemas.microsoft.com/office/powerpoint/2010/main" val="501252992"/>
              </p:ext>
            </p:extLst>
          </p:nvPr>
        </p:nvGraphicFramePr>
        <p:xfrm>
          <a:off x="628648" y="1284991"/>
          <a:ext cx="10934703" cy="4348177"/>
        </p:xfrm>
        <a:graphic>
          <a:graphicData uri="http://schemas.openxmlformats.org/drawingml/2006/table">
            <a:tbl>
              <a:tblPr firstRow="1" firstCol="1" bandRow="1"/>
              <a:tblGrid>
                <a:gridCol w="783976">
                  <a:extLst>
                    <a:ext uri="{9D8B030D-6E8A-4147-A177-3AD203B41FA5}">
                      <a16:colId xmlns:a16="http://schemas.microsoft.com/office/drawing/2014/main" val="470002673"/>
                    </a:ext>
                  </a:extLst>
                </a:gridCol>
                <a:gridCol w="6275109">
                  <a:extLst>
                    <a:ext uri="{9D8B030D-6E8A-4147-A177-3AD203B41FA5}">
                      <a16:colId xmlns:a16="http://schemas.microsoft.com/office/drawing/2014/main" val="2231633115"/>
                    </a:ext>
                  </a:extLst>
                </a:gridCol>
                <a:gridCol w="3875618">
                  <a:extLst>
                    <a:ext uri="{9D8B030D-6E8A-4147-A177-3AD203B41FA5}">
                      <a16:colId xmlns:a16="http://schemas.microsoft.com/office/drawing/2014/main" val="2092515477"/>
                    </a:ext>
                  </a:extLst>
                </a:gridCol>
              </a:tblGrid>
              <a:tr h="729929">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lvl="0" algn="ctr" defTabSz="932742">
                        <a:buNone/>
                      </a:pPr>
                      <a:r>
                        <a:rPr kumimoji="0" lang="en-US" sz="2800" b="0" i="0" u="none" strike="noStrike" kern="1200" cap="none" spc="0" normalizeH="0" baseline="0">
                          <a:ln>
                            <a:noFill/>
                          </a:ln>
                          <a:solidFill>
                            <a:schemeClr val="bg1"/>
                          </a:solidFill>
                          <a:effectLst/>
                          <a:uLnTx/>
                          <a:uFillTx/>
                          <a:latin typeface="+mj-lt"/>
                          <a:ea typeface="+mj-ea"/>
                          <a:cs typeface="+mj-cs"/>
                        </a:rPr>
                        <a:t>1</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0488" lvl="0" indent="0" algn="l">
                        <a:lnSpc>
                          <a:spcPct val="100000"/>
                        </a:lnSpc>
                        <a:spcBef>
                          <a:spcPts val="0"/>
                        </a:spcBef>
                        <a:spcAft>
                          <a:spcPts val="0"/>
                        </a:spcAft>
                        <a:buNone/>
                      </a:pPr>
                      <a:r>
                        <a:rPr lang="en-US" sz="1400" b="0" i="0" u="none" strike="noStrike" kern="1200" noProof="0">
                          <a:solidFill>
                            <a:schemeClr val="tx1"/>
                          </a:solidFill>
                          <a:latin typeface="+mj-lt"/>
                          <a:ea typeface="+mj-ea"/>
                          <a:cs typeface="+mj-cs"/>
                        </a:rPr>
                        <a:t>Get AI-ready: </a:t>
                      </a:r>
                      <a:r>
                        <a:rPr lang="en-US" sz="1400" b="0" i="0" u="none" strike="noStrike" kern="1200" noProof="0">
                          <a:solidFill>
                            <a:schemeClr val="tx1"/>
                          </a:solidFill>
                          <a:latin typeface="+mn-lt"/>
                          <a:ea typeface="+mn-ea"/>
                          <a:cs typeface="+mn-cs"/>
                        </a:rPr>
                        <a:t>Attend the CSP Level Up Technical Bootcamps.</a:t>
                      </a:r>
                      <a:endParaRPr lang="en-US" sz="1400">
                        <a:solidFill>
                          <a:schemeClr val="tx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a:lnSpc>
                          <a:spcPct val="100000"/>
                        </a:lnSpc>
                        <a:spcBef>
                          <a:spcPts val="0"/>
                        </a:spcBef>
                        <a:spcAft>
                          <a:spcPts val="0"/>
                        </a:spcAft>
                        <a:buNone/>
                      </a:pPr>
                      <a:r>
                        <a:rPr lang="en-US" sz="1400" b="0" i="0" u="sng" strike="noStrike" kern="1200" noProof="0">
                          <a:solidFill>
                            <a:schemeClr val="accent6">
                              <a:lumMod val="75000"/>
                            </a:schemeClr>
                          </a:solidFill>
                          <a:latin typeface="+mn-lt"/>
                          <a:ea typeface="+mn-ea"/>
                          <a:cs typeface="+mn-cs"/>
                        </a:rPr>
                        <a:t>https://aka.ms/LevelUpCSPTraining</a:t>
                      </a: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5355138"/>
                  </a:ext>
                </a:extLst>
              </a:tr>
              <a:tr h="848544">
                <a:tc>
                  <a:txBody>
                    <a:bodyPr/>
                    <a:lstStyle/>
                    <a:p>
                      <a:pPr marL="0" lvl="0" algn="ctr" defTabSz="932742">
                        <a:buNone/>
                      </a:pPr>
                      <a:r>
                        <a:rPr lang="en-US" sz="2800" b="0" i="0" u="none" strike="noStrike" kern="1200" cap="none" spc="0" normalizeH="0" baseline="0">
                          <a:ln>
                            <a:noFill/>
                          </a:ln>
                          <a:solidFill>
                            <a:schemeClr val="bg1"/>
                          </a:solidFill>
                          <a:effectLst/>
                          <a:uLnTx/>
                          <a:uFillTx/>
                          <a:latin typeface="+mj-lt"/>
                          <a:ea typeface="+mj-ea"/>
                          <a:cs typeface="+mj-cs"/>
                        </a:rPr>
                        <a:t>2</a:t>
                      </a:r>
                      <a:endParaRPr kumimoji="0" lang="en-US" sz="2800" b="0" i="0" u="none" strike="noStrike" kern="1200" cap="none" spc="0" normalizeH="0" baseline="0">
                        <a:ln>
                          <a:noFill/>
                        </a:ln>
                        <a:solidFill>
                          <a:schemeClr val="bg1"/>
                        </a:solidFill>
                        <a:effectLst/>
                        <a:uLnTx/>
                        <a:uFillTx/>
                        <a:latin typeface="+mj-lt"/>
                        <a:ea typeface="+mj-ea"/>
                        <a:cs typeface="+mj-cs"/>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0488" marR="0" lvl="0" indent="0" algn="l" rtl="0">
                        <a:lnSpc>
                          <a:spcPct val="100000"/>
                        </a:lnSpc>
                        <a:spcBef>
                          <a:spcPts val="0"/>
                        </a:spcBef>
                        <a:spcAft>
                          <a:spcPts val="0"/>
                        </a:spcAft>
                        <a:buClrTx/>
                        <a:buSzTx/>
                        <a:buFontTx/>
                        <a:buNone/>
                      </a:pPr>
                      <a:r>
                        <a:rPr lang="en-US" sz="1400" b="0" i="0" u="none" strike="noStrike" kern="1200" noProof="0">
                          <a:solidFill>
                            <a:schemeClr val="tx1"/>
                          </a:solidFill>
                          <a:latin typeface="+mj-lt"/>
                          <a:ea typeface="+mj-ea"/>
                          <a:cs typeface="+mj-cs"/>
                        </a:rPr>
                        <a:t>Build your practice: </a:t>
                      </a:r>
                      <a:r>
                        <a:rPr lang="en-US" sz="1400" b="0" i="0" u="none" strike="noStrike" kern="1200" noProof="0">
                          <a:solidFill>
                            <a:schemeClr val="tx1"/>
                          </a:solidFill>
                          <a:latin typeface="+mn-lt"/>
                          <a:ea typeface="+mn-ea"/>
                          <a:cs typeface="+mn-cs"/>
                        </a:rPr>
                        <a:t>Develop offerings to monetize the Copilot for Microsoft 365 opportunity. Start with Business Premium, Standard, and ME3/5.</a:t>
                      </a:r>
                      <a:endParaRPr lang="en-US" sz="1400" b="0" i="0" u="none" strike="noStrike" kern="1200" noProof="0">
                        <a:solidFill>
                          <a:schemeClr val="tx1"/>
                        </a:solidFill>
                        <a:highlight>
                          <a:srgbClr val="FFFF00"/>
                        </a:highligh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a:lnSpc>
                          <a:spcPct val="100000"/>
                        </a:lnSpc>
                        <a:spcBef>
                          <a:spcPts val="0"/>
                        </a:spcBef>
                        <a:spcAft>
                          <a:spcPts val="0"/>
                        </a:spcAft>
                        <a:buNone/>
                      </a:pPr>
                      <a:r>
                        <a:rPr lang="en-US" sz="1400" b="0" i="0" u="sng" strike="noStrike" kern="1200" noProof="0">
                          <a:solidFill>
                            <a:schemeClr val="accent6">
                              <a:lumMod val="75000"/>
                            </a:schemeClr>
                          </a:solidFill>
                          <a:latin typeface="+mn-lt"/>
                          <a:ea typeface="+mn-ea"/>
                          <a:cs typeface="+mn-cs"/>
                          <a:hlinkClick r:id="rId3">
                            <a:extLst>
                              <a:ext uri="{A12FA001-AC4F-418D-AE19-62706E023703}">
                                <ahyp:hlinkClr xmlns:ahyp="http://schemas.microsoft.com/office/drawing/2018/hyperlinkcolor" val="tx"/>
                              </a:ext>
                            </a:extLst>
                          </a:hlinkClick>
                        </a:rPr>
                        <a:t>aka.ms/CSPCopilot</a:t>
                      </a:r>
                      <a:endParaRPr lang="en-US" sz="1400" b="0" i="0" u="sng" strike="noStrike" kern="1200" noProof="0">
                        <a:solidFill>
                          <a:schemeClr val="accent6">
                            <a:lumMod val="75000"/>
                          </a:schemeClr>
                        </a:solidFill>
                        <a:latin typeface="+mn-lt"/>
                        <a:ea typeface="+mn-ea"/>
                        <a:cs typeface="+mn-cs"/>
                      </a:endParaRPr>
                    </a:p>
                    <a:p>
                      <a:pPr marL="0" marR="0" lvl="0" indent="0" algn="l">
                        <a:lnSpc>
                          <a:spcPct val="100000"/>
                        </a:lnSpc>
                        <a:spcBef>
                          <a:spcPts val="0"/>
                        </a:spcBef>
                        <a:spcAft>
                          <a:spcPts val="0"/>
                        </a:spcAft>
                        <a:buNone/>
                      </a:pPr>
                      <a:r>
                        <a:rPr lang="en-US" sz="1400" b="0" i="0" u="sng" strike="noStrike" kern="1200">
                          <a:solidFill>
                            <a:schemeClr val="accent6">
                              <a:lumMod val="75000"/>
                            </a:schemeClr>
                          </a:solidFill>
                          <a:latin typeface="+mn-lt"/>
                          <a:ea typeface="+mn-ea"/>
                          <a:cs typeface="+mn-cs"/>
                          <a:hlinkClick r:id="rId4">
                            <a:extLst>
                              <a:ext uri="{A12FA001-AC4F-418D-AE19-62706E023703}">
                                <ahyp:hlinkClr xmlns:ahyp="http://schemas.microsoft.com/office/drawing/2018/hyperlinkcolor" val="tx"/>
                              </a:ext>
                            </a:extLst>
                          </a:hlinkClick>
                        </a:rPr>
                        <a:t>aka.ms/CopilotM365/Adoption</a:t>
                      </a:r>
                      <a:endParaRPr lang="en-US" sz="1400" b="0" i="0" u="sng" strike="noStrike" kern="1200">
                        <a:solidFill>
                          <a:schemeClr val="accent6">
                            <a:lumMod val="75000"/>
                          </a:schemeClr>
                        </a:solidFill>
                        <a:latin typeface="+mn-lt"/>
                        <a:ea typeface="+mn-ea"/>
                        <a:cs typeface="+mn-cs"/>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837764"/>
                  </a:ext>
                </a:extLst>
              </a:tr>
              <a:tr h="912412">
                <a:tc>
                  <a:txBody>
                    <a:bodyPr/>
                    <a:lstStyle/>
                    <a:p>
                      <a:pPr marL="0" lvl="0" algn="ctr" defTabSz="932742">
                        <a:buNone/>
                      </a:pPr>
                      <a:r>
                        <a:rPr lang="en-US" sz="2800" b="0" i="0" u="none" strike="noStrike" kern="1200" cap="none" spc="0" normalizeH="0" baseline="0">
                          <a:ln>
                            <a:noFill/>
                          </a:ln>
                          <a:solidFill>
                            <a:schemeClr val="bg1"/>
                          </a:solidFill>
                          <a:effectLst/>
                          <a:uLnTx/>
                          <a:uFillTx/>
                          <a:latin typeface="+mj-lt"/>
                          <a:ea typeface="+mj-ea"/>
                          <a:cs typeface="+mj-cs"/>
                        </a:rPr>
                        <a:t>3</a:t>
                      </a:r>
                      <a:endParaRPr kumimoji="0" lang="en-US" sz="2800" b="0" i="0" u="none" strike="noStrike" kern="1200" cap="none" spc="0" normalizeH="0" baseline="0">
                        <a:ln>
                          <a:noFill/>
                        </a:ln>
                        <a:solidFill>
                          <a:schemeClr val="bg1"/>
                        </a:solidFill>
                        <a:effectLst/>
                        <a:uLnTx/>
                        <a:uFillTx/>
                        <a:latin typeface="+mj-lt"/>
                        <a:ea typeface="+mj-ea"/>
                        <a:cs typeface="+mj-cs"/>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0488" lvl="0" indent="0" algn="l" rtl="0" eaLnBrk="1" latinLnBrk="0" hangingPunct="1">
                        <a:lnSpc>
                          <a:spcPct val="100000"/>
                        </a:lnSpc>
                        <a:spcBef>
                          <a:spcPts val="0"/>
                        </a:spcBef>
                        <a:spcAft>
                          <a:spcPts val="0"/>
                        </a:spcAft>
                        <a:buNone/>
                      </a:pPr>
                      <a:r>
                        <a:rPr lang="en-US" sz="1400" b="0" i="0" u="none" strike="noStrike" kern="1200">
                          <a:solidFill>
                            <a:schemeClr val="tx1"/>
                          </a:solidFill>
                          <a:latin typeface="+mj-lt"/>
                          <a:ea typeface="+mj-ea"/>
                          <a:cs typeface="+mj-cs"/>
                        </a:rPr>
                        <a:t>Generate excitement</a:t>
                      </a:r>
                      <a:r>
                        <a:rPr lang="en-US" sz="1400" b="0" kern="1200">
                          <a:solidFill>
                            <a:schemeClr val="tx1"/>
                          </a:solidFill>
                          <a:latin typeface="+mj-lt"/>
                          <a:ea typeface="+mj-ea"/>
                          <a:cs typeface="+mj-cs"/>
                        </a:rPr>
                        <a:t>: </a:t>
                      </a:r>
                      <a:r>
                        <a:rPr lang="en-US" sz="1400" b="0" i="0" u="none" strike="noStrike" kern="1200">
                          <a:solidFill>
                            <a:schemeClr val="tx1"/>
                          </a:solidFill>
                          <a:latin typeface="+mn-lt"/>
                          <a:ea typeface="+mn-ea"/>
                          <a:cs typeface="+mn-cs"/>
                        </a:rPr>
                        <a:t>Use your demos or new Copilot click-through simulations—part of new Get Copilot Ready CSP Briefing—for a foolproof customer demo. Then, land a pilot within a department.</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a:lnSpc>
                          <a:spcPct val="100000"/>
                        </a:lnSpc>
                        <a:spcBef>
                          <a:spcPts val="0"/>
                        </a:spcBef>
                        <a:spcAft>
                          <a:spcPts val="0"/>
                        </a:spcAft>
                        <a:buNone/>
                      </a:pPr>
                      <a:r>
                        <a:rPr lang="en-US" sz="1400" b="0" i="0" u="sng" strike="noStrike" kern="1200">
                          <a:solidFill>
                            <a:schemeClr val="accent6">
                              <a:lumMod val="75000"/>
                            </a:schemeClr>
                          </a:solidFill>
                          <a:latin typeface="+mn-lt"/>
                          <a:ea typeface="+mn-ea"/>
                          <a:cs typeface="+mn-cs"/>
                          <a:hlinkClick r:id="rId5">
                            <a:extLst>
                              <a:ext uri="{A12FA001-AC4F-418D-AE19-62706E023703}">
                                <ahyp:hlinkClr xmlns:ahyp="http://schemas.microsoft.com/office/drawing/2018/hyperlinkcolor" val="tx"/>
                              </a:ext>
                            </a:extLst>
                          </a:hlinkClick>
                        </a:rPr>
                        <a:t>aka.ms/CopilotClickThroughDemoGuide</a:t>
                      </a:r>
                    </a:p>
                    <a:p>
                      <a:pPr marL="0" marR="0" lvl="0" indent="0" algn="l">
                        <a:lnSpc>
                          <a:spcPct val="100000"/>
                        </a:lnSpc>
                        <a:spcBef>
                          <a:spcPts val="0"/>
                        </a:spcBef>
                        <a:spcAft>
                          <a:spcPts val="0"/>
                        </a:spcAft>
                        <a:buNone/>
                      </a:pPr>
                      <a:endParaRPr lang="en-US" sz="1400" b="0" i="0" u="sng" strike="noStrike" kern="1200">
                        <a:solidFill>
                          <a:schemeClr val="accent6">
                            <a:lumMod val="75000"/>
                          </a:schemeClr>
                        </a:solidFill>
                        <a:latin typeface="+mn-lt"/>
                        <a:ea typeface="+mn-ea"/>
                        <a:cs typeface="+mn-cs"/>
                        <a:hlinkClick r:id="rId5">
                          <a:extLst>
                            <a:ext uri="{A12FA001-AC4F-418D-AE19-62706E023703}">
                              <ahyp:hlinkClr xmlns:ahyp="http://schemas.microsoft.com/office/drawing/2018/hyperlinkcolor" val="tx"/>
                            </a:ext>
                          </a:extLst>
                        </a:hlinkClick>
                      </a:endParaRPr>
                    </a:p>
                    <a:p>
                      <a:pPr marL="0" marR="0" lvl="0" indent="0" algn="l">
                        <a:lnSpc>
                          <a:spcPct val="100000"/>
                        </a:lnSpc>
                        <a:spcBef>
                          <a:spcPts val="0"/>
                        </a:spcBef>
                        <a:spcAft>
                          <a:spcPts val="0"/>
                        </a:spcAft>
                        <a:buNone/>
                      </a:pPr>
                      <a:r>
                        <a:rPr lang="en-US" sz="1400" b="0" i="0" u="sng" strike="noStrike" kern="1200">
                          <a:solidFill>
                            <a:schemeClr val="accent6">
                              <a:lumMod val="75000"/>
                            </a:schemeClr>
                          </a:solidFill>
                          <a:latin typeface="+mn-lt"/>
                          <a:ea typeface="+mn-ea"/>
                          <a:cs typeface="+mn-cs"/>
                        </a:rPr>
                        <a:t>https://cloudpartners.transform.microsoft.com/partner-accelerators/csp-briefings</a:t>
                      </a: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3195428"/>
                  </a:ext>
                </a:extLst>
              </a:tr>
              <a:tr h="912412">
                <a:tc>
                  <a:txBody>
                    <a:bodyPr/>
                    <a:lstStyle/>
                    <a:p>
                      <a:pPr marL="0" algn="ctr" defTabSz="932742" rtl="0" eaLnBrk="1" latinLnBrk="0" hangingPunct="1"/>
                      <a:r>
                        <a:rPr lang="en-US" sz="2800" b="0" i="0" u="none" strike="noStrike" kern="1200" cap="none" spc="0" normalizeH="0" baseline="0">
                          <a:ln>
                            <a:noFill/>
                          </a:ln>
                          <a:solidFill>
                            <a:schemeClr val="bg1"/>
                          </a:solidFill>
                          <a:effectLst/>
                          <a:uLnTx/>
                          <a:uFillTx/>
                          <a:latin typeface="+mj-lt"/>
                          <a:ea typeface="+mj-ea"/>
                          <a:cs typeface="+mj-cs"/>
                        </a:rPr>
                        <a:t>4</a:t>
                      </a:r>
                      <a:endParaRPr kumimoji="0" lang="en-US" sz="2800" b="0" i="0" u="none" strike="noStrike" kern="1200" cap="none" spc="0" normalizeH="0" baseline="0">
                        <a:ln>
                          <a:noFill/>
                        </a:ln>
                        <a:solidFill>
                          <a:schemeClr val="bg1"/>
                        </a:solidFill>
                        <a:effectLst/>
                        <a:uLnTx/>
                        <a:uFillTx/>
                        <a:latin typeface="+mj-lt"/>
                        <a:ea typeface="+mj-ea"/>
                        <a:cs typeface="+mj-cs"/>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0488" marR="0" lvl="0" indent="0" algn="l" rtl="0" eaLnBrk="1" fontAlgn="auto" latinLnBrk="0" hangingPunct="1">
                        <a:lnSpc>
                          <a:spcPct val="100000"/>
                        </a:lnSpc>
                        <a:spcBef>
                          <a:spcPts val="0"/>
                        </a:spcBef>
                        <a:spcAft>
                          <a:spcPts val="0"/>
                        </a:spcAft>
                        <a:buClrTx/>
                        <a:buSzTx/>
                        <a:buFontTx/>
                        <a:buNone/>
                      </a:pPr>
                      <a:r>
                        <a:rPr lang="en-US" sz="1400" b="0" kern="1200">
                          <a:solidFill>
                            <a:schemeClr val="tx1"/>
                          </a:solidFill>
                          <a:latin typeface="+mj-lt"/>
                          <a:ea typeface="+mj-ea"/>
                          <a:cs typeface="+mj-cs"/>
                        </a:rPr>
                        <a:t>Use </a:t>
                      </a:r>
                      <a:r>
                        <a:rPr lang="en-US" sz="1400" b="0" kern="1200" noProof="0">
                          <a:solidFill>
                            <a:schemeClr val="tx1"/>
                          </a:solidFill>
                          <a:latin typeface="+mj-lt"/>
                          <a:ea typeface="+mj-ea"/>
                          <a:cs typeface="+mj-cs"/>
                        </a:rPr>
                        <a:t>Microsoft 365 Lighthouse Sales Advisor</a:t>
                      </a:r>
                      <a:r>
                        <a:rPr lang="en-US" sz="1400" b="0" kern="1200">
                          <a:solidFill>
                            <a:schemeClr val="tx1"/>
                          </a:solidFill>
                          <a:latin typeface="+mj-lt"/>
                          <a:ea typeface="+mj-ea"/>
                          <a:cs typeface="+mj-cs"/>
                        </a:rPr>
                        <a:t> </a:t>
                      </a:r>
                      <a:r>
                        <a:rPr lang="en-US" sz="1400" kern="1200">
                          <a:solidFill>
                            <a:schemeClr val="tx1"/>
                          </a:solidFill>
                          <a:latin typeface="+mn-lt"/>
                          <a:ea typeface="+mn-ea"/>
                          <a:cs typeface="+mn-cs"/>
                        </a:rPr>
                        <a:t>to identify Copilot for Microsoft 365 leads. </a:t>
                      </a:r>
                      <a:endParaRPr lang="en-US" sz="1400">
                        <a:solidFill>
                          <a:schemeClr val="tx1"/>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a:lnSpc>
                          <a:spcPct val="100000"/>
                        </a:lnSpc>
                        <a:spcBef>
                          <a:spcPts val="0"/>
                        </a:spcBef>
                        <a:spcAft>
                          <a:spcPts val="0"/>
                        </a:spcAft>
                        <a:buNone/>
                      </a:pPr>
                      <a:r>
                        <a:rPr lang="en-US" sz="1400" b="0" i="0" u="sng" strike="noStrike" kern="1200" noProof="0">
                          <a:solidFill>
                            <a:schemeClr val="accent6">
                              <a:lumMod val="75000"/>
                            </a:schemeClr>
                          </a:solidFill>
                          <a:latin typeface="+mn-lt"/>
                          <a:ea typeface="+mn-ea"/>
                          <a:cs typeface="+mn-cs"/>
                          <a:hlinkClick r:id="rId6">
                            <a:extLst>
                              <a:ext uri="{A12FA001-AC4F-418D-AE19-62706E023703}">
                                <ahyp:hlinkClr xmlns:ahyp="http://schemas.microsoft.com/office/drawing/2018/hyperlinkcolor" val="tx"/>
                              </a:ext>
                            </a:extLst>
                          </a:hlinkClick>
                        </a:rPr>
                        <a:t>lighthouse.microsoft.com</a:t>
                      </a:r>
                      <a:endParaRPr lang="en-US" sz="1400" b="0" u="sng" kern="1200">
                        <a:solidFill>
                          <a:schemeClr val="accent6">
                            <a:lumMod val="75000"/>
                          </a:schemeClr>
                        </a:solidFill>
                        <a:latin typeface="+mn-lt"/>
                        <a:ea typeface="+mn-ea"/>
                        <a:cs typeface="+mn-cs"/>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5459075"/>
                  </a:ext>
                </a:extLst>
              </a:tr>
              <a:tr h="912412">
                <a:tc>
                  <a:txBody>
                    <a:bodyPr/>
                    <a:lstStyle/>
                    <a:p>
                      <a:pPr marL="0" algn="ctr" defTabSz="932742" rtl="0" eaLnBrk="1" latinLnBrk="0" hangingPunct="1"/>
                      <a:r>
                        <a:rPr kumimoji="0" lang="en-US" sz="2800" b="0" i="0" u="none" strike="noStrike" kern="1200" cap="none" spc="0" normalizeH="0" baseline="0">
                          <a:ln>
                            <a:noFill/>
                          </a:ln>
                          <a:solidFill>
                            <a:schemeClr val="bg1"/>
                          </a:solidFill>
                          <a:effectLst/>
                          <a:uLnTx/>
                          <a:uFillTx/>
                          <a:latin typeface="+mj-lt"/>
                          <a:ea typeface="+mj-ea"/>
                          <a:cs typeface="+mj-cs"/>
                        </a:rPr>
                        <a:t>5</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0488" marR="0" lvl="0" indent="0" algn="l" rtl="0" eaLnBrk="1" fontAlgn="auto" latinLnBrk="0" hangingPunct="1">
                        <a:lnSpc>
                          <a:spcPct val="100000"/>
                        </a:lnSpc>
                        <a:spcBef>
                          <a:spcPts val="0"/>
                        </a:spcBef>
                        <a:spcAft>
                          <a:spcPts val="0"/>
                        </a:spcAft>
                        <a:buClrTx/>
                        <a:buSzTx/>
                        <a:buFontTx/>
                        <a:buNone/>
                      </a:pPr>
                      <a:r>
                        <a:rPr lang="en-US" sz="1400">
                          <a:solidFill>
                            <a:schemeClr val="tx1"/>
                          </a:solidFill>
                          <a:latin typeface="+mj-lt"/>
                          <a:ea typeface="+mn-ea"/>
                          <a:cs typeface="+mn-cs"/>
                        </a:rPr>
                        <a:t>Accelerate adoption: </a:t>
                      </a:r>
                      <a:r>
                        <a:rPr lang="en-US" sz="1400">
                          <a:solidFill>
                            <a:schemeClr val="tx1"/>
                          </a:solidFill>
                          <a:latin typeface="+mn-lt"/>
                          <a:ea typeface="+mn-ea"/>
                          <a:cs typeface="+mn-cs"/>
                        </a:rPr>
                        <a:t>View the full list of personas and content available for your Copilot for Microsoft 365 CSP Adoption Immersion Experience.</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a:lnSpc>
                          <a:spcPct val="100000"/>
                        </a:lnSpc>
                        <a:spcBef>
                          <a:spcPts val="0"/>
                        </a:spcBef>
                        <a:spcAft>
                          <a:spcPts val="0"/>
                        </a:spcAft>
                        <a:buNone/>
                      </a:pPr>
                      <a:r>
                        <a:rPr lang="en-US" sz="1400" b="0" u="sng" kern="1200">
                          <a:solidFill>
                            <a:schemeClr val="accent6">
                              <a:lumMod val="75000"/>
                            </a:schemeClr>
                          </a:solidFill>
                          <a:latin typeface="+mn-lt"/>
                          <a:ea typeface="+mn-ea"/>
                          <a:cs typeface="+mn-cs"/>
                          <a:hlinkClick r:id="rId7">
                            <a:extLst>
                              <a:ext uri="{A12FA001-AC4F-418D-AE19-62706E023703}">
                                <ahyp:hlinkClr xmlns:ahyp="http://schemas.microsoft.com/office/drawing/2018/hyperlinkcolor" val="tx"/>
                              </a:ext>
                            </a:extLst>
                          </a:hlinkClick>
                        </a:rPr>
                        <a:t>aka.ms/CopilotImmersionCSPLed</a:t>
                      </a:r>
                      <a:endParaRPr lang="en-US" sz="1400" b="0" u="sng" kern="1200">
                        <a:solidFill>
                          <a:schemeClr val="accent6">
                            <a:lumMod val="75000"/>
                          </a:schemeClr>
                        </a:solidFill>
                        <a:latin typeface="+mn-lt"/>
                        <a:ea typeface="+mn-ea"/>
                        <a:cs typeface="+mn-cs"/>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0267899"/>
                  </a:ext>
                </a:extLst>
              </a:tr>
            </a:tbl>
          </a:graphicData>
        </a:graphic>
      </p:graphicFrame>
      <p:sp>
        <p:nvSpPr>
          <p:cNvPr id="2" name="Rectangle 1">
            <a:extLst>
              <a:ext uri="{FF2B5EF4-FFF2-40B4-BE49-F238E27FC236}">
                <a16:creationId xmlns:a16="http://schemas.microsoft.com/office/drawing/2014/main" id="{B78BCD57-DCA0-CD1A-163A-180EC0E925C1}"/>
              </a:ext>
            </a:extLst>
          </p:cNvPr>
          <p:cNvSpPr>
            <a:spLocks/>
          </p:cNvSpPr>
          <p:nvPr/>
        </p:nvSpPr>
        <p:spPr>
          <a:xfrm>
            <a:off x="4316980" y="5980334"/>
            <a:ext cx="3455420" cy="430887"/>
          </a:xfrm>
          <a:prstGeom prst="rect">
            <a:avLst/>
          </a:prstGeom>
        </p:spPr>
        <p:txBody>
          <a:bodyPr wrap="square" lIns="0" tIns="0" rIns="0" bIns="0" anchor="ctr">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ea typeface="+mn-ea"/>
                <a:cs typeface="+mn-cs"/>
              </a:rPr>
              <a:t>Copilot Partner FAQ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accent6">
                    <a:lumMod val="75000"/>
                  </a:schemeClr>
                </a:solidFill>
                <a:effectLst/>
                <a:uLnTx/>
                <a:uFillTx/>
                <a:ea typeface="+mn-ea"/>
                <a:cs typeface="+mn-cs"/>
                <a:hlinkClick r:id="rId8">
                  <a:extLst>
                    <a:ext uri="{A12FA001-AC4F-418D-AE19-62706E023703}">
                      <ahyp:hlinkClr xmlns:ahyp="http://schemas.microsoft.com/office/drawing/2018/hyperlinkcolor" val="tx"/>
                    </a:ext>
                  </a:extLst>
                </a:hlinkClick>
              </a:rPr>
              <a:t>aka.ms/CopilotCSPFAQ</a:t>
            </a:r>
            <a:endParaRPr kumimoji="0" lang="en-US" sz="1200" b="0" i="0" u="sng" strike="noStrike" kern="1200" cap="none" spc="0" normalizeH="0" baseline="0" noProof="0">
              <a:ln>
                <a:noFill/>
              </a:ln>
              <a:solidFill>
                <a:schemeClr val="accent6">
                  <a:lumMod val="75000"/>
                </a:schemeClr>
              </a:solidFill>
              <a:effectLst/>
              <a:uLnTx/>
              <a:uFillTx/>
              <a:ea typeface="+mn-ea"/>
              <a:cs typeface="+mn-cs"/>
            </a:endParaRPr>
          </a:p>
        </p:txBody>
      </p:sp>
    </p:spTree>
    <p:extLst>
      <p:ext uri="{BB962C8B-B14F-4D97-AF65-F5344CB8AC3E}">
        <p14:creationId xmlns:p14="http://schemas.microsoft.com/office/powerpoint/2010/main" val="38736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7A8FC97-01DD-E5CE-10A0-287D03CBB3D8}"/>
              </a:ext>
            </a:extLst>
          </p:cNvPr>
          <p:cNvSpPr>
            <a:spLocks noGrp="1"/>
          </p:cNvSpPr>
          <p:nvPr>
            <p:ph type="title"/>
          </p:nvPr>
        </p:nvSpPr>
        <p:spPr>
          <a:xfrm>
            <a:off x="495300" y="509588"/>
            <a:ext cx="11201400" cy="442912"/>
          </a:xfrm>
        </p:spPr>
        <p:txBody>
          <a:bodyPr/>
          <a:lstStyle/>
          <a:p>
            <a:r>
              <a:rPr lang="en-US"/>
              <a:t>Drive business transformation with Copilot</a:t>
            </a:r>
          </a:p>
        </p:txBody>
      </p:sp>
      <p:sp>
        <p:nvSpPr>
          <p:cNvPr id="2" name="Rectangle: Top Corners Rounded 1">
            <a:extLst>
              <a:ext uri="{FF2B5EF4-FFF2-40B4-BE49-F238E27FC236}">
                <a16:creationId xmlns:a16="http://schemas.microsoft.com/office/drawing/2014/main" id="{5904BCD3-B94C-44E4-484D-0F4F4745309C}"/>
              </a:ext>
              <a:ext uri="{C183D7F6-B498-43B3-948B-1728B52AA6E4}">
                <adec:decorative xmlns:adec="http://schemas.microsoft.com/office/drawing/2017/decorative" val="1"/>
              </a:ext>
            </a:extLst>
          </p:cNvPr>
          <p:cNvSpPr/>
          <p:nvPr/>
        </p:nvSpPr>
        <p:spPr>
          <a:xfrm rot="16200000">
            <a:off x="11408569" y="169069"/>
            <a:ext cx="442912" cy="1123950"/>
          </a:xfrm>
          <a:prstGeom prst="round2SameRect">
            <a:avLst>
              <a:gd name="adj1" fmla="val 5000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Copilot" descr="Copilot logo">
            <a:extLst>
              <a:ext uri="{FF2B5EF4-FFF2-40B4-BE49-F238E27FC236}">
                <a16:creationId xmlns:a16="http://schemas.microsoft.com/office/drawing/2014/main" id="{A19B7711-9DB3-7678-BC34-9F51192A577E}"/>
              </a:ext>
            </a:extLst>
          </p:cNvPr>
          <p:cNvPicPr>
            <a:picLocks noChangeAspect="1"/>
          </p:cNvPicPr>
          <p:nvPr/>
        </p:nvPicPr>
        <p:blipFill>
          <a:blip r:embed="rId3"/>
          <a:stretch>
            <a:fillRect/>
          </a:stretch>
        </p:blipFill>
        <p:spPr>
          <a:xfrm>
            <a:off x="11147816" y="558800"/>
            <a:ext cx="344490" cy="344488"/>
          </a:xfrm>
          <a:prstGeom prst="rect">
            <a:avLst/>
          </a:prstGeom>
          <a:noFill/>
          <a:ln>
            <a:noFill/>
            <a:headEnd type="none" w="med" len="med"/>
            <a:tailEnd type="none" w="med" len="med"/>
          </a:ln>
          <a:effectLst/>
        </p:spPr>
      </p:pic>
      <p:sp>
        <p:nvSpPr>
          <p:cNvPr id="13" name="!!Rectangle: Rounded Corners 5">
            <a:extLst>
              <a:ext uri="{FF2B5EF4-FFF2-40B4-BE49-F238E27FC236}">
                <a16:creationId xmlns:a16="http://schemas.microsoft.com/office/drawing/2014/main" id="{4B84586F-8980-4F45-E8FB-823D8B500BED}"/>
              </a:ext>
              <a:ext uri="{C183D7F6-B498-43B3-948B-1728B52AA6E4}">
                <adec:decorative xmlns:adec="http://schemas.microsoft.com/office/drawing/2017/decorative" val="1"/>
              </a:ext>
            </a:extLst>
          </p:cNvPr>
          <p:cNvSpPr>
            <a:spLocks/>
          </p:cNvSpPr>
          <p:nvPr/>
        </p:nvSpPr>
        <p:spPr>
          <a:xfrm>
            <a:off x="495300" y="1104899"/>
            <a:ext cx="11201400" cy="5181601"/>
          </a:xfrm>
          <a:prstGeom prst="roundRect">
            <a:avLst>
              <a:gd name="adj" fmla="val 2229"/>
            </a:avLst>
          </a:prstGeom>
          <a:solidFill>
            <a:schemeClr val="bg1"/>
          </a:solidFill>
          <a:ln>
            <a:noFill/>
          </a:ln>
          <a:effectLst>
            <a:outerShdw blurRad="127000" dist="127000" dir="2700000" algn="tl"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algn="ctr" defTabSz="914400"/>
            <a:endParaRPr lang="en-US" sz="1800">
              <a:solidFill>
                <a:prstClr val="white"/>
              </a:solidFill>
              <a:latin typeface="Segoe Sans Text"/>
            </a:endParaRPr>
          </a:p>
        </p:txBody>
      </p:sp>
      <p:graphicFrame>
        <p:nvGraphicFramePr>
          <p:cNvPr id="5" name="Table 33">
            <a:extLst>
              <a:ext uri="{FF2B5EF4-FFF2-40B4-BE49-F238E27FC236}">
                <a16:creationId xmlns:a16="http://schemas.microsoft.com/office/drawing/2014/main" id="{EA247F05-97C0-42EE-9BF0-7E0F592F6DCC}"/>
              </a:ext>
            </a:extLst>
          </p:cNvPr>
          <p:cNvGraphicFramePr>
            <a:graphicFrameLocks noGrp="1"/>
          </p:cNvGraphicFramePr>
          <p:nvPr>
            <p:extLst>
              <p:ext uri="{D42A27DB-BD31-4B8C-83A1-F6EECF244321}">
                <p14:modId xmlns:p14="http://schemas.microsoft.com/office/powerpoint/2010/main" val="2524660176"/>
              </p:ext>
            </p:extLst>
          </p:nvPr>
        </p:nvGraphicFramePr>
        <p:xfrm>
          <a:off x="495300" y="1269999"/>
          <a:ext cx="11201400" cy="5016502"/>
        </p:xfrm>
        <a:graphic>
          <a:graphicData uri="http://schemas.openxmlformats.org/drawingml/2006/table">
            <a:tbl>
              <a:tblPr firstRow="1">
                <a:tableStyleId>{5C22544A-7EE6-4342-B048-85BDC9FD1C3A}</a:tableStyleId>
              </a:tblPr>
              <a:tblGrid>
                <a:gridCol w="2301240">
                  <a:extLst>
                    <a:ext uri="{9D8B030D-6E8A-4147-A177-3AD203B41FA5}">
                      <a16:colId xmlns:a16="http://schemas.microsoft.com/office/drawing/2014/main" val="2687341888"/>
                    </a:ext>
                  </a:extLst>
                </a:gridCol>
                <a:gridCol w="2356485">
                  <a:extLst>
                    <a:ext uri="{9D8B030D-6E8A-4147-A177-3AD203B41FA5}">
                      <a16:colId xmlns:a16="http://schemas.microsoft.com/office/drawing/2014/main" val="127325779"/>
                    </a:ext>
                  </a:extLst>
                </a:gridCol>
                <a:gridCol w="2245995">
                  <a:extLst>
                    <a:ext uri="{9D8B030D-6E8A-4147-A177-3AD203B41FA5}">
                      <a16:colId xmlns:a16="http://schemas.microsoft.com/office/drawing/2014/main" val="1010595600"/>
                    </a:ext>
                  </a:extLst>
                </a:gridCol>
                <a:gridCol w="2080260">
                  <a:extLst>
                    <a:ext uri="{9D8B030D-6E8A-4147-A177-3AD203B41FA5}">
                      <a16:colId xmlns:a16="http://schemas.microsoft.com/office/drawing/2014/main" val="637208248"/>
                    </a:ext>
                  </a:extLst>
                </a:gridCol>
                <a:gridCol w="2217420">
                  <a:extLst>
                    <a:ext uri="{9D8B030D-6E8A-4147-A177-3AD203B41FA5}">
                      <a16:colId xmlns:a16="http://schemas.microsoft.com/office/drawing/2014/main" val="1088777602"/>
                    </a:ext>
                  </a:extLst>
                </a:gridCol>
              </a:tblGrid>
              <a:tr h="346869">
                <a:tc>
                  <a:txBody>
                    <a:bodyPr/>
                    <a:lstStyle/>
                    <a:p>
                      <a:pPr marL="0" marR="0" lvl="0" indent="0" algn="ctr" defTabSz="914400" rtl="0" eaLnBrk="1" fontAlgn="auto" latinLnBrk="0" hangingPunct="1">
                        <a:lnSpc>
                          <a:spcPct val="100000"/>
                        </a:lnSpc>
                        <a:spcBef>
                          <a:spcPts val="800"/>
                        </a:spcBef>
                        <a:spcAft>
                          <a:spcPts val="0"/>
                        </a:spcAft>
                        <a:buClr>
                          <a:schemeClr val="tx1"/>
                        </a:buClr>
                        <a:buSzTx/>
                        <a:buFontTx/>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Listen &amp; Consult</a:t>
                      </a:r>
                    </a:p>
                  </a:txBody>
                  <a:tcPr marL="0" marB="0" anchor="ctr">
                    <a:lnL w="12700" cmpd="sng">
                      <a:noFill/>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Inspire &amp; Design</a:t>
                      </a:r>
                    </a:p>
                  </a:txBody>
                  <a:tcPr marL="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27178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Empower &amp; Achieve</a:t>
                      </a:r>
                    </a:p>
                  </a:txBody>
                  <a:tcPr marL="0" marR="4572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Realize Value</a:t>
                      </a:r>
                    </a:p>
                  </a:txBody>
                  <a:tcPr marL="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8890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Manage &amp; Optimize</a:t>
                      </a:r>
                    </a:p>
                  </a:txBody>
                  <a:tcPr marL="0" marB="0" anchor="ctr">
                    <a:lnL w="952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19265070"/>
                  </a:ext>
                </a:extLst>
              </a:tr>
              <a:tr h="509546">
                <a:tc>
                  <a:txBody>
                    <a:bodyPr/>
                    <a:lstStyle/>
                    <a:p>
                      <a:pPr algn="ctr">
                        <a:spcBef>
                          <a:spcPts val="800"/>
                        </a:spcBef>
                        <a:buClr>
                          <a:schemeClr val="tx1"/>
                        </a:buClr>
                      </a:pPr>
                      <a:r>
                        <a:rPr lang="en-US" sz="1100" b="0">
                          <a:solidFill>
                            <a:schemeClr val="accent2">
                              <a:lumMod val="75000"/>
                            </a:schemeClr>
                          </a:solidFill>
                          <a:latin typeface="+mj-lt"/>
                        </a:rPr>
                        <a:t>Introduce the </a:t>
                      </a:r>
                      <a:br>
                        <a:rPr lang="en-US" sz="1100" b="0">
                          <a:solidFill>
                            <a:schemeClr val="accent2">
                              <a:lumMod val="75000"/>
                            </a:schemeClr>
                          </a:solidFill>
                          <a:latin typeface="+mj-lt"/>
                        </a:rPr>
                      </a:br>
                      <a:r>
                        <a:rPr lang="en-US" sz="1100" b="0">
                          <a:solidFill>
                            <a:schemeClr val="accent2">
                              <a:lumMod val="75000"/>
                            </a:schemeClr>
                          </a:solidFill>
                          <a:latin typeface="+mj-lt"/>
                        </a:rPr>
                        <a:t>AI opportunity</a:t>
                      </a:r>
                    </a:p>
                  </a:txBody>
                  <a:tcPr anchor="ctr">
                    <a:lnL w="12700" cmpd="sng">
                      <a:noFill/>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Segoe UI Semibold"/>
                        </a:rPr>
                        <a:t>Secure initial </a:t>
                      </a:r>
                      <a:br>
                        <a:rPr kumimoji="0" lang="en-US" sz="1100" b="0" i="0" u="none" strike="noStrike" kern="1200" cap="none" spc="0" normalizeH="0" baseline="0" noProof="0">
                          <a:ln>
                            <a:noFill/>
                          </a:ln>
                          <a:solidFill>
                            <a:schemeClr val="accent2">
                              <a:lumMod val="75000"/>
                            </a:schemeClr>
                          </a:solidFill>
                          <a:effectLst/>
                          <a:uLnTx/>
                          <a:uFillTx/>
                          <a:latin typeface="+mj-lt"/>
                          <a:ea typeface="+mn-ea"/>
                          <a:cs typeface="Segoe UI Semibold"/>
                        </a:rPr>
                      </a:b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Segoe UI Semibold"/>
                        </a:rPr>
                        <a:t>pilot-sized purchase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27178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t>Sell licenses and </a:t>
                      </a:r>
                      <a:b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b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t>create adoption plan</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lang="en-US" sz="1100">
                          <a:solidFill>
                            <a:schemeClr val="accent2">
                              <a:lumMod val="75000"/>
                            </a:schemeClr>
                          </a:solidFill>
                          <a:latin typeface="+mj-lt"/>
                        </a:rPr>
                        <a:t>Technical enablement </a:t>
                      </a:r>
                      <a:br>
                        <a:rPr lang="en-US" sz="1100">
                          <a:solidFill>
                            <a:schemeClr val="accent2">
                              <a:lumMod val="75000"/>
                            </a:schemeClr>
                          </a:solidFill>
                          <a:latin typeface="+mj-lt"/>
                        </a:rPr>
                      </a:br>
                      <a:r>
                        <a:rPr lang="en-US" sz="1100">
                          <a:solidFill>
                            <a:schemeClr val="accent2">
                              <a:lumMod val="75000"/>
                            </a:schemeClr>
                          </a:solidFill>
                          <a:latin typeface="+mj-lt"/>
                        </a:rPr>
                        <a:t>at scale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8890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t>License expansion</a:t>
                      </a:r>
                    </a:p>
                  </a:txBody>
                  <a:tcPr anchor="ctr">
                    <a:lnL w="952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81135541"/>
                  </a:ext>
                </a:extLst>
              </a:tr>
              <a:tr h="4160087">
                <a:tc>
                  <a:txBody>
                    <a:bodyPr/>
                    <a:lstStyle/>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Build and launch a demand gen campaign using </a:t>
                      </a:r>
                      <a:r>
                        <a:rPr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4">
                            <a:extLst>
                              <a:ext uri="{A12FA001-AC4F-418D-AE19-62706E023703}">
                                <ahyp:hlinkClr xmlns:ahyp="http://schemas.microsoft.com/office/drawing/2018/hyperlinkcolor" val="tx"/>
                              </a:ext>
                            </a:extLst>
                          </a:hlinkClick>
                        </a:rPr>
                        <a:t>Campaign in a Box</a:t>
                      </a:r>
                      <a:r>
                        <a:rPr lang="en-US" sz="900" b="0" i="0" u="none" strike="noStrike" kern="1200" cap="none" spc="0" normalizeH="0" baseline="0" noProof="0">
                          <a:ln>
                            <a:noFill/>
                          </a:ln>
                          <a:solidFill>
                            <a:schemeClr val="accent6">
                              <a:lumMod val="75000"/>
                            </a:schemeClr>
                          </a:solidFill>
                          <a:effectLst/>
                          <a:uLnTx/>
                          <a:uFillTx/>
                          <a:latin typeface="+mn-lt"/>
                          <a:ea typeface="+mn-ea"/>
                          <a:cs typeface="+mn-cs"/>
                        </a:rPr>
                        <a:t>.</a:t>
                      </a:r>
                    </a:p>
                    <a:p>
                      <a:pPr marL="150813" marR="0" lvl="0" indent="4763" algn="l" defTabSz="932742" rtl="0" eaLnBrk="1" fontAlgn="auto" latinLnBrk="0" hangingPunct="1">
                        <a:lnSpc>
                          <a:spcPct val="100000"/>
                        </a:lnSpc>
                        <a:spcBef>
                          <a:spcPts val="800"/>
                        </a:spcBef>
                        <a:spcAft>
                          <a:spcPts val="0"/>
                        </a:spcAft>
                        <a:buClr>
                          <a:schemeClr val="tx1"/>
                        </a:buClr>
                        <a:buSzPct val="100000"/>
                        <a:buFont typeface="+mj-lt"/>
                        <a:buNone/>
                        <a:tabLst/>
                        <a:defRPr/>
                      </a:pPr>
                      <a:r>
                        <a:rPr lang="en-US" sz="900" b="0" i="0" u="none" strike="noStrike" kern="1200" cap="none" spc="0" normalizeH="0" baseline="0" noProof="0">
                          <a:ln>
                            <a:noFill/>
                          </a:ln>
                          <a:solidFill>
                            <a:schemeClr val="tx1"/>
                          </a:solidFill>
                          <a:effectLst/>
                          <a:uLnTx/>
                          <a:uFillTx/>
                          <a:latin typeface="+mn-lt"/>
                          <a:ea typeface="+mn-ea"/>
                          <a:cs typeface="+mn-cs"/>
                        </a:rPr>
                        <a:t>OR</a:t>
                      </a:r>
                    </a:p>
                    <a:p>
                      <a:pPr marL="152400" marR="0" lvl="0" indent="-152400" algn="l" defTabSz="932742" rtl="0" eaLnBrk="1" fontAlgn="auto" latinLnBrk="0" hangingPunct="1">
                        <a:lnSpc>
                          <a:spcPct val="100000"/>
                        </a:lnSpc>
                        <a:spcBef>
                          <a:spcPts val="800"/>
                        </a:spcBef>
                        <a:spcAft>
                          <a:spcPts val="1200"/>
                        </a:spcAft>
                        <a:buClr>
                          <a:schemeClr val="tx1"/>
                        </a:buClr>
                        <a:buSzPct val="100000"/>
                        <a:buFont typeface="+mj-lt"/>
                        <a:buAutoNum type="arabicPeriod"/>
                        <a:tabLst/>
                        <a:defRPr/>
                      </a:pP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5">
                            <a:extLst>
                              <a:ext uri="{A12FA001-AC4F-418D-AE19-62706E023703}">
                                <ahyp:hlinkClr xmlns:ahyp="http://schemas.microsoft.com/office/drawing/2018/hyperlinkcolor" val="tx"/>
                              </a:ext>
                            </a:extLst>
                          </a:hlinkClick>
                        </a:rPr>
                        <a:t>Use Digital Marketing on Demand</a:t>
                      </a:r>
                      <a:r>
                        <a:rPr kumimoji="0" lang="en-US" sz="900" b="0" i="0" u="none" strike="noStrike" kern="1200" cap="none" spc="0" normalizeH="0" baseline="0" noProof="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a:ln>
                            <a:noFill/>
                          </a:ln>
                          <a:solidFill>
                            <a:schemeClr val="tx1"/>
                          </a:solidFill>
                          <a:effectLst/>
                          <a:uLnTx/>
                          <a:uFillTx/>
                          <a:latin typeface="+mn-lt"/>
                          <a:ea typeface="+mn-ea"/>
                          <a:cs typeface="Segoe UI Semibold"/>
                        </a:rPr>
                        <a:t>to automate marketing campaigns.</a:t>
                      </a:r>
                      <a:endParaRPr kumimoji="0" lang="en-US" sz="900" b="0" i="0" u="none" strike="noStrike" kern="1200" cap="none" spc="0" normalizeH="0" baseline="0" noProof="0">
                        <a:ln>
                          <a:noFill/>
                        </a:ln>
                        <a:solidFill>
                          <a:srgbClr val="1A1A1A"/>
                        </a:solidFill>
                        <a:effectLst/>
                        <a:uLnTx/>
                        <a:uFillTx/>
                        <a:latin typeface="+mn-lt"/>
                        <a:ea typeface="+mn-ea"/>
                        <a:cs typeface="Segoe UI Semibold"/>
                      </a:endParaRPr>
                    </a:p>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a:ln>
                            <a:noFill/>
                          </a:ln>
                          <a:solidFill>
                            <a:srgbClr val="1A1A1A"/>
                          </a:solidFill>
                          <a:effectLst/>
                          <a:uLnTx/>
                          <a:uFillTx/>
                          <a:latin typeface="+mn-lt"/>
                          <a:ea typeface="+mn-ea"/>
                          <a:cs typeface="Segoe UI Semibold"/>
                        </a:rPr>
                        <a:t>Launch a digital webinar using the </a:t>
                      </a:r>
                      <a:r>
                        <a:rPr lang="en-US" sz="900" b="0" i="0" u="sng" strike="noStrike" kern="1200" cap="none" spc="0" normalizeH="0" baseline="0" noProof="0">
                          <a:ln>
                            <a:noFill/>
                          </a:ln>
                          <a:solidFill>
                            <a:schemeClr val="accent6">
                              <a:lumMod val="75000"/>
                            </a:schemeClr>
                          </a:solidFill>
                          <a:effectLst/>
                          <a:uLnTx/>
                          <a:uFillTx/>
                          <a:latin typeface="+mn-lt"/>
                          <a:ea typeface="+mn-ea"/>
                          <a:cs typeface="+mn-cs"/>
                        </a:rPr>
                        <a:t>Copilot Pitch deck.</a:t>
                      </a:r>
                      <a:r>
                        <a:rPr lang="en-US" sz="900" b="0" i="0" u="none" strike="noStrike" kern="1200" cap="none" spc="0" normalizeH="0" baseline="0" noProof="0">
                          <a:ln>
                            <a:noFill/>
                          </a:ln>
                          <a:solidFill>
                            <a:schemeClr val="accent4"/>
                          </a:solidFill>
                          <a:effectLst/>
                          <a:uLnTx/>
                          <a:uFillTx/>
                          <a:latin typeface="+mn-lt"/>
                          <a:ea typeface="+mn-ea"/>
                          <a:cs typeface="+mn-cs"/>
                        </a:rPr>
                        <a:t> </a:t>
                      </a:r>
                      <a:r>
                        <a:rPr kumimoji="0" lang="en-US" sz="900" b="0" i="0" u="none" strike="noStrike" kern="1200" cap="none" spc="0" normalizeH="0" baseline="0" noProof="0">
                          <a:ln>
                            <a:noFill/>
                          </a:ln>
                          <a:solidFill>
                            <a:srgbClr val="1A1A1A"/>
                          </a:solidFill>
                          <a:effectLst/>
                          <a:uLnTx/>
                          <a:uFillTx/>
                          <a:latin typeface="+mn-lt"/>
                          <a:ea typeface="+mn-ea"/>
                          <a:cs typeface="Segoe UI Semibold"/>
                        </a:rPr>
                        <a:t>Use Cloud Ascent Copilot Cohort to identify target and invite set of customers.</a:t>
                      </a:r>
                    </a:p>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Identify specific target accounts using </a:t>
                      </a:r>
                      <a:r>
                        <a:rPr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6">
                            <a:extLst>
                              <a:ext uri="{A12FA001-AC4F-418D-AE19-62706E023703}">
                                <ahyp:hlinkClr xmlns:ahyp="http://schemas.microsoft.com/office/drawing/2018/hyperlinkcolor" val="tx"/>
                              </a:ext>
                            </a:extLst>
                          </a:hlinkClick>
                        </a:rPr>
                        <a:t>M365 Lighthouse</a:t>
                      </a:r>
                      <a:r>
                        <a:rPr lang="en-US" sz="900" b="0" i="0" u="none" strike="noStrike" kern="1200" cap="none" spc="0" normalizeH="0" baseline="0" noProof="0">
                          <a:ln>
                            <a:noFill/>
                          </a:ln>
                          <a:solidFill>
                            <a:schemeClr val="accent4"/>
                          </a:solidFill>
                          <a:effectLst/>
                          <a:uLnTx/>
                          <a:uFillTx/>
                          <a:latin typeface="+mn-lt"/>
                          <a:ea typeface="+mn-ea"/>
                          <a:cs typeface="+mn-cs"/>
                        </a:rPr>
                        <a:t>—</a:t>
                      </a:r>
                      <a:r>
                        <a:rPr lang="en-US" sz="900" b="0" i="0" u="none" strike="noStrike" kern="1200" cap="none" spc="0" normalizeH="0" baseline="0" noProof="0">
                          <a:ln>
                            <a:noFill/>
                          </a:ln>
                          <a:solidFill>
                            <a:schemeClr val="tx1"/>
                          </a:solidFill>
                          <a:effectLst/>
                          <a:uLnTx/>
                          <a:uFillTx/>
                          <a:latin typeface="+mn-lt"/>
                          <a:ea typeface="+mn-ea"/>
                          <a:cs typeface="+mn-cs"/>
                        </a:rPr>
                        <a:t>Copilot Insights.</a:t>
                      </a:r>
                      <a:br>
                        <a:rPr lang="en-US" sz="900" b="0" i="0" u="none" strike="noStrike" kern="1200" cap="none" spc="0" normalizeH="0" baseline="0" noProof="0">
                          <a:ln>
                            <a:noFill/>
                          </a:ln>
                          <a:solidFill>
                            <a:schemeClr val="tx1"/>
                          </a:solidFill>
                          <a:effectLst/>
                          <a:uLnTx/>
                          <a:uFillTx/>
                          <a:latin typeface="+mn-lt"/>
                          <a:ea typeface="+mn-ea"/>
                          <a:cs typeface="+mn-cs"/>
                        </a:rPr>
                      </a:br>
                      <a:r>
                        <a:rPr lang="en-US" sz="900" b="0" i="0" u="none" strike="noStrike" kern="1200" cap="none" spc="0" normalizeH="0" baseline="0" noProof="0">
                          <a:ln>
                            <a:noFill/>
                          </a:ln>
                          <a:solidFill>
                            <a:schemeClr val="tx1"/>
                          </a:solidFill>
                          <a:effectLst/>
                          <a:uLnTx/>
                          <a:uFillTx/>
                          <a:latin typeface="+mn-lt"/>
                          <a:ea typeface="+mn-ea"/>
                          <a:cs typeface="+mn-cs"/>
                        </a:rPr>
                        <a:t>(coming soon)</a:t>
                      </a:r>
                    </a:p>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Follow up and land Copilot with customers and create demand generation using the resources below. Make sure to send to webinar attendees, also!</a:t>
                      </a:r>
                    </a:p>
                    <a:p>
                      <a:pPr marL="311150" marR="0" lvl="1" indent="-117475" algn="l" rtl="0" eaLnBrk="1" fontAlgn="auto" latinLnBrk="0" hangingPunct="1">
                        <a:lnSpc>
                          <a:spcPct val="100000"/>
                        </a:lnSpc>
                        <a:spcBef>
                          <a:spcPts val="800"/>
                        </a:spcBef>
                        <a:spcAft>
                          <a:spcPts val="0"/>
                        </a:spcAft>
                        <a:buClr>
                          <a:schemeClr val="tx1"/>
                        </a:buClr>
                        <a:buSzPct val="100000"/>
                        <a:buFont typeface="Segoe Sans Text" pitchFamily="2" charset="0"/>
                        <a:buChar char="–"/>
                      </a:pP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7">
                            <a:extLst>
                              <a:ext uri="{A12FA001-AC4F-418D-AE19-62706E023703}">
                                <ahyp:hlinkClr xmlns:ahyp="http://schemas.microsoft.com/office/drawing/2018/hyperlinkcolor" val="tx"/>
                              </a:ext>
                            </a:extLst>
                          </a:hlinkClick>
                        </a:rPr>
                        <a:t>Proactive proposal </a:t>
                      </a:r>
                      <a:endPar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endParaRPr>
                    </a:p>
                    <a:p>
                      <a:pPr marL="311150" marR="0" lvl="1" indent="-117475" algn="l" rtl="0" eaLnBrk="1" fontAlgn="auto" latinLnBrk="0" hangingPunct="1">
                        <a:lnSpc>
                          <a:spcPct val="100000"/>
                        </a:lnSpc>
                        <a:spcBef>
                          <a:spcPts val="800"/>
                        </a:spcBef>
                        <a:spcAft>
                          <a:spcPts val="0"/>
                        </a:spcAft>
                        <a:buClr>
                          <a:schemeClr val="tx1"/>
                        </a:buClr>
                        <a:buSzPct val="100000"/>
                        <a:buFont typeface="Segoe Sans Text" pitchFamily="2" charset="0"/>
                        <a:buChar char="–"/>
                      </a:pP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8">
                            <a:extLst>
                              <a:ext uri="{A12FA001-AC4F-418D-AE19-62706E023703}">
                                <ahyp:hlinkClr xmlns:ahyp="http://schemas.microsoft.com/office/drawing/2018/hyperlinkcolor" val="tx"/>
                              </a:ext>
                            </a:extLst>
                          </a:hlinkClick>
                        </a:rPr>
                        <a:t>OFT</a:t>
                      </a:r>
                      <a:endPar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endParaRPr>
                    </a:p>
                    <a:p>
                      <a:pPr marL="311150" marR="0" lvl="1" indent="-117475" algn="l" rtl="0" eaLnBrk="1" fontAlgn="auto" latinLnBrk="0" hangingPunct="1">
                        <a:lnSpc>
                          <a:spcPct val="100000"/>
                        </a:lnSpc>
                        <a:spcBef>
                          <a:spcPts val="800"/>
                        </a:spcBef>
                        <a:spcAft>
                          <a:spcPts val="0"/>
                        </a:spcAft>
                        <a:buClr>
                          <a:schemeClr val="tx1"/>
                        </a:buClr>
                        <a:buSzPct val="100000"/>
                        <a:buFont typeface="Segoe Sans Text" pitchFamily="2" charset="0"/>
                        <a:buChar char="–"/>
                      </a:pP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9">
                            <a:extLst>
                              <a:ext uri="{A12FA001-AC4F-418D-AE19-62706E023703}">
                                <ahyp:hlinkClr xmlns:ahyp="http://schemas.microsoft.com/office/drawing/2018/hyperlinkcolor" val="tx"/>
                              </a:ext>
                            </a:extLst>
                          </a:hlinkClick>
                        </a:rPr>
                        <a:t>Webinar (pitch deck)</a:t>
                      </a:r>
                      <a:endPar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endParaRPr>
                    </a:p>
                  </a:txBody>
                  <a:tcPr>
                    <a:lnL w="12700" cmpd="sng">
                      <a:noFill/>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228600" marR="0" lvl="0" indent="-228600"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a:ln>
                            <a:noFill/>
                          </a:ln>
                          <a:solidFill>
                            <a:srgbClr val="1A1A1A"/>
                          </a:solidFill>
                          <a:effectLst/>
                          <a:uLnTx/>
                          <a:uFillTx/>
                          <a:latin typeface="+mn-lt"/>
                          <a:ea typeface="+mn-ea"/>
                          <a:cs typeface="Segoe UI Semibold"/>
                        </a:rPr>
                        <a:t>Identify target accounts using </a:t>
                      </a:r>
                      <a:br>
                        <a:rPr kumimoji="0" lang="en-US" sz="900" b="0" i="0" u="none" strike="noStrike" kern="1200" cap="none" spc="0" normalizeH="0" baseline="0" noProof="0">
                          <a:ln>
                            <a:noFill/>
                          </a:ln>
                          <a:solidFill>
                            <a:srgbClr val="1A1A1A"/>
                          </a:solidFill>
                          <a:effectLst/>
                          <a:uLnTx/>
                          <a:uFillTx/>
                          <a:latin typeface="+mn-lt"/>
                          <a:ea typeface="+mn-ea"/>
                          <a:cs typeface="Segoe UI Semibold"/>
                        </a:rPr>
                      </a:b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6">
                            <a:extLst>
                              <a:ext uri="{A12FA001-AC4F-418D-AE19-62706E023703}">
                                <ahyp:hlinkClr xmlns:ahyp="http://schemas.microsoft.com/office/drawing/2018/hyperlinkcolor" val="tx"/>
                              </a:ext>
                            </a:extLst>
                          </a:hlinkClick>
                        </a:rPr>
                        <a:t>M365 Lighthouse</a:t>
                      </a:r>
                      <a:r>
                        <a:rPr kumimoji="0" lang="en-US" sz="900" b="0" i="0" u="none" strike="noStrike" kern="1200" cap="none" spc="0" normalizeH="0" baseline="0" noProof="0">
                          <a:ln>
                            <a:noFill/>
                          </a:ln>
                          <a:solidFill>
                            <a:schemeClr val="accent4"/>
                          </a:solidFill>
                          <a:effectLst/>
                          <a:uLnTx/>
                          <a:uFillTx/>
                          <a:latin typeface="+mn-lt"/>
                          <a:ea typeface="+mn-ea"/>
                          <a:cs typeface="+mn-cs"/>
                        </a:rPr>
                        <a:t>—</a:t>
                      </a:r>
                      <a:r>
                        <a:rPr kumimoji="0" lang="en-US" sz="900" b="0" i="0" u="none" strike="noStrike" kern="1200" cap="none" spc="0" normalizeH="0" baseline="0" noProof="0">
                          <a:ln>
                            <a:noFill/>
                          </a:ln>
                          <a:solidFill>
                            <a:schemeClr val="tx1"/>
                          </a:solidFill>
                          <a:effectLst/>
                          <a:uLnTx/>
                          <a:uFillTx/>
                          <a:latin typeface="+mn-lt"/>
                          <a:ea typeface="+mn-ea"/>
                          <a:cs typeface="+mn-cs"/>
                        </a:rPr>
                        <a:t>Copilot Insights. (coming soon)</a:t>
                      </a:r>
                    </a:p>
                    <a:p>
                      <a:pPr marL="152400" marR="0" lvl="0" indent="-152400"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Deliver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10">
                            <a:extLst>
                              <a:ext uri="{A12FA001-AC4F-418D-AE19-62706E023703}">
                                <ahyp:hlinkClr xmlns:ahyp="http://schemas.microsoft.com/office/drawing/2018/hyperlinkcolor" val="tx"/>
                              </a:ext>
                            </a:extLst>
                          </a:hlinkClick>
                        </a:rPr>
                        <a:t>Copilot Briefings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rPr>
                        <a:t>(</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11">
                            <a:extLst>
                              <a:ext uri="{A12FA001-AC4F-418D-AE19-62706E023703}">
                                <ahyp:hlinkClr xmlns:ahyp="http://schemas.microsoft.com/office/drawing/2018/hyperlinkcolor" val="tx"/>
                              </a:ext>
                            </a:extLst>
                          </a:hlinkClick>
                        </a:rPr>
                        <a:t>co-op funded</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rPr>
                        <a:t>) </a:t>
                      </a:r>
                      <a:r>
                        <a:rPr kumimoji="0" lang="en-US" sz="900" b="0" i="0" u="none" strike="noStrike" kern="1200" cap="none" spc="0" normalizeH="0" baseline="0" noProof="0">
                          <a:ln>
                            <a:noFill/>
                          </a:ln>
                          <a:solidFill>
                            <a:schemeClr val="tx1"/>
                          </a:solidFill>
                          <a:effectLst/>
                          <a:uLnTx/>
                          <a:uFillTx/>
                          <a:latin typeface="+mn-lt"/>
                          <a:ea typeface="+mn-ea"/>
                          <a:cs typeface="Segoe UI Semibold"/>
                        </a:rPr>
                        <a:t>to high/medium propensity customers to build intent.</a:t>
                      </a:r>
                      <a:endParaRPr kumimoji="0" lang="en-US" sz="900" b="0" i="0" u="none" strike="noStrike" kern="1200" cap="none" spc="0" normalizeH="0" baseline="0" noProof="0">
                        <a:ln>
                          <a:noFill/>
                        </a:ln>
                        <a:solidFill>
                          <a:schemeClr val="tx1"/>
                        </a:solidFill>
                        <a:effectLst/>
                        <a:uLnTx/>
                        <a:uFillTx/>
                        <a:latin typeface="+mj-lt"/>
                        <a:ea typeface="+mn-ea"/>
                        <a:cs typeface="Segoe UI Semibold"/>
                      </a:endParaRPr>
                    </a:p>
                    <a:p>
                      <a:pPr marL="144463" marR="0" lvl="1" indent="-144463" algn="l" defTabSz="932742" rtl="0" eaLnBrk="1" fontAlgn="auto" latinLnBrk="0" hangingPunct="1">
                        <a:lnSpc>
                          <a:spcPct val="100000"/>
                        </a:lnSpc>
                        <a:spcBef>
                          <a:spcPts val="800"/>
                        </a:spcBef>
                        <a:spcAft>
                          <a:spcPts val="0"/>
                        </a:spcAft>
                        <a:buClr>
                          <a:srgbClr val="1A1A1A"/>
                        </a:buClr>
                        <a:buSzPct val="100000"/>
                        <a:buFont typeface="+mj-lt"/>
                        <a:buNone/>
                        <a:tabLst/>
                        <a:defRPr/>
                      </a:pPr>
                      <a:r>
                        <a:rPr kumimoji="0" lang="en-US" sz="900" b="0" i="0" u="none" strike="noStrike" kern="1200" cap="none" spc="0" normalizeH="0" baseline="0" noProof="0">
                          <a:ln>
                            <a:noFill/>
                          </a:ln>
                          <a:solidFill>
                            <a:schemeClr val="tx1"/>
                          </a:solidFill>
                          <a:effectLst/>
                          <a:uLnTx/>
                          <a:uFillTx/>
                          <a:latin typeface="+mj-lt"/>
                          <a:ea typeface="+mn-ea"/>
                          <a:cs typeface="Segoe UI Semibold"/>
                        </a:rPr>
                        <a:t>Briefings Outcomes:</a:t>
                      </a: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9">
                            <a:extLst>
                              <a:ext uri="{A12FA001-AC4F-418D-AE19-62706E023703}">
                                <ahyp:hlinkClr xmlns:ahyp="http://schemas.microsoft.com/office/drawing/2018/hyperlinkcolor" val="tx"/>
                              </a:ext>
                            </a:extLst>
                          </a:hlinkClick>
                        </a:rPr>
                        <a:t>Land product value with customer pitch deck </a:t>
                      </a:r>
                      <a:endPar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endParaRP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12">
                            <a:extLst>
                              <a:ext uri="{A12FA001-AC4F-418D-AE19-62706E023703}">
                                <ahyp:hlinkClr xmlns:ahyp="http://schemas.microsoft.com/office/drawing/2018/hyperlinkcolor" val="tx"/>
                              </a:ext>
                            </a:extLst>
                          </a:hlinkClick>
                        </a:rPr>
                        <a:t>Demo what’s possible in Copilot</a:t>
                      </a:r>
                      <a:r>
                        <a:rPr kumimoji="0" lang="en-US" sz="900" b="0" i="0" u="none" strike="noStrike" kern="1200" cap="none" spc="0" normalizeH="0" baseline="0" noProof="0">
                          <a:ln>
                            <a:noFill/>
                          </a:ln>
                          <a:solidFill>
                            <a:schemeClr val="accent4"/>
                          </a:solidFill>
                          <a:effectLst/>
                          <a:uLnTx/>
                          <a:uFillTx/>
                          <a:latin typeface="+mn-lt"/>
                          <a:ea typeface="+mn-ea"/>
                          <a:cs typeface="Segoe UI Semibold"/>
                          <a:hlinkClick r:id="rId12">
                            <a:extLst>
                              <a:ext uri="{A12FA001-AC4F-418D-AE19-62706E023703}">
                                <ahyp:hlinkClr xmlns:ahyp="http://schemas.microsoft.com/office/drawing/2018/hyperlinkcolor" val="tx"/>
                              </a:ext>
                            </a:extLst>
                          </a:hlinkClick>
                        </a:rPr>
                        <a:t> </a:t>
                      </a:r>
                      <a:endParaRPr kumimoji="0" lang="en-US" sz="900" b="0" i="0" u="none" strike="noStrike" kern="1200" cap="none" spc="0" normalizeH="0" baseline="0" noProof="0">
                        <a:ln>
                          <a:noFill/>
                        </a:ln>
                        <a:solidFill>
                          <a:schemeClr val="accent4"/>
                        </a:solidFill>
                        <a:effectLst/>
                        <a:uLnTx/>
                        <a:uFillTx/>
                        <a:latin typeface="+mn-lt"/>
                        <a:ea typeface="+mn-ea"/>
                        <a:cs typeface="Segoe UI Semibold"/>
                      </a:endParaRP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Handle any objections and answer customer questions</a:t>
                      </a: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Secure Pilot/POC for at least one department (or 10+ seats)</a:t>
                      </a: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Land plan for adoption and build </a:t>
                      </a:r>
                      <a:br>
                        <a:rPr kumimoji="0" lang="en-US" sz="900" b="0" i="0" u="none" strike="noStrike" kern="1200" cap="none" spc="0" normalizeH="0" baseline="0" noProof="0">
                          <a:ln>
                            <a:noFill/>
                          </a:ln>
                          <a:solidFill>
                            <a:schemeClr val="tx1"/>
                          </a:solidFill>
                          <a:effectLst/>
                          <a:uLnTx/>
                          <a:uFillTx/>
                          <a:latin typeface="+mn-lt"/>
                          <a:ea typeface="+mn-ea"/>
                          <a:cs typeface="Segoe UI Semibold"/>
                        </a:rPr>
                      </a:br>
                      <a:r>
                        <a:rPr kumimoji="0" lang="en-US" sz="900" b="0" i="0" u="none" strike="noStrike" kern="1200" cap="none" spc="0" normalizeH="0" baseline="0" noProof="0">
                          <a:ln>
                            <a:noFill/>
                          </a:ln>
                          <a:solidFill>
                            <a:schemeClr val="tx1"/>
                          </a:solidFill>
                          <a:effectLst/>
                          <a:uLnTx/>
                          <a:uFillTx/>
                          <a:latin typeface="+mn-lt"/>
                          <a:ea typeface="+mn-ea"/>
                          <a:cs typeface="Segoe UI Semibold"/>
                        </a:rPr>
                        <a:t>joint customer plan using the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13">
                            <a:extLst>
                              <a:ext uri="{A12FA001-AC4F-418D-AE19-62706E023703}">
                                <ahyp:hlinkClr xmlns:ahyp="http://schemas.microsoft.com/office/drawing/2018/hyperlinkcolor" val="tx"/>
                              </a:ext>
                            </a:extLst>
                          </a:hlinkClick>
                        </a:rPr>
                        <a:t>Copilot Success Kit</a:t>
                      </a:r>
                      <a:endPar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Help customer understand Copilot business value with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14">
                            <a:extLst>
                              <a:ext uri="{A12FA001-AC4F-418D-AE19-62706E023703}">
                                <ahyp:hlinkClr xmlns:ahyp="http://schemas.microsoft.com/office/drawing/2018/hyperlinkcolor" val="tx"/>
                              </a:ext>
                            </a:extLst>
                          </a:hlinkClick>
                        </a:rPr>
                        <a:t>Copilot for M365 Measuring Business </a:t>
                      </a:r>
                      <a:r>
                        <a:rPr lang="en-US" sz="900" b="0">
                          <a:solidFill>
                            <a:schemeClr val="accent6">
                              <a:lumMod val="75000"/>
                            </a:schemeClr>
                          </a:solidFill>
                          <a:latin typeface="+mn-lt"/>
                          <a:hlinkClick r:id="rId14">
                            <a:extLst>
                              <a:ext uri="{A12FA001-AC4F-418D-AE19-62706E023703}">
                                <ahyp:hlinkClr xmlns:ahyp="http://schemas.microsoft.com/office/drawing/2018/hyperlinkcolor" val="tx"/>
                              </a:ext>
                            </a:extLst>
                          </a:hlinkClick>
                        </a:rPr>
                        <a:t>Value</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14">
                            <a:extLst>
                              <a:ext uri="{A12FA001-AC4F-418D-AE19-62706E023703}">
                                <ahyp:hlinkClr xmlns:ahyp="http://schemas.microsoft.com/office/drawing/2018/hyperlinkcolor" val="tx"/>
                              </a:ext>
                            </a:extLst>
                          </a:hlinkClick>
                        </a:rPr>
                        <a:t> </a:t>
                      </a:r>
                      <a:r>
                        <a:rPr lang="en-US" sz="900" b="0">
                          <a:solidFill>
                            <a:schemeClr val="accent6">
                              <a:lumMod val="75000"/>
                            </a:schemeClr>
                          </a:solidFill>
                          <a:latin typeface="+mn-lt"/>
                          <a:hlinkClick r:id="rId14">
                            <a:extLst>
                              <a:ext uri="{A12FA001-AC4F-418D-AE19-62706E023703}">
                                <ahyp:hlinkClr xmlns:ahyp="http://schemas.microsoft.com/office/drawing/2018/hyperlinkcolor" val="tx"/>
                              </a:ext>
                            </a:extLst>
                          </a:hlinkClick>
                        </a:rPr>
                        <a:t>Deck.</a:t>
                      </a:r>
                      <a:r>
                        <a:rPr lang="en-US" sz="900" b="0">
                          <a:solidFill>
                            <a:srgbClr val="FFA38B"/>
                          </a:solidFill>
                          <a:latin typeface="+mn-lt"/>
                          <a:hlinkClick r:id="rId14">
                            <a:extLst>
                              <a:ext uri="{A12FA001-AC4F-418D-AE19-62706E023703}">
                                <ahyp:hlinkClr xmlns:ahyp="http://schemas.microsoft.com/office/drawing/2018/hyperlinkcolor" val="tx"/>
                              </a:ext>
                            </a:extLst>
                          </a:hlinkClick>
                        </a:rPr>
                        <a:t> </a:t>
                      </a:r>
                      <a:endParaRPr lang="en-US" sz="900" b="0">
                        <a:solidFill>
                          <a:schemeClr val="tx1"/>
                        </a:solidFill>
                        <a:latin typeface="+mn-lt"/>
                      </a:endParaRP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lang="en-US" sz="900">
                          <a:solidFill>
                            <a:srgbClr val="000000"/>
                          </a:solidFill>
                          <a:latin typeface="+mn-lt"/>
                        </a:rPr>
                        <a:t>Help customer get AI-ready </a:t>
                      </a:r>
                      <a:br>
                        <a:rPr lang="en-US" sz="900">
                          <a:solidFill>
                            <a:srgbClr val="000000"/>
                          </a:solidFill>
                          <a:latin typeface="+mn-lt"/>
                        </a:rPr>
                      </a:br>
                      <a:r>
                        <a:rPr lang="en-US" sz="900">
                          <a:solidFill>
                            <a:srgbClr val="000000"/>
                          </a:solidFill>
                          <a:latin typeface="+mn-lt"/>
                        </a:rPr>
                        <a:t>(data, pre-requisite products, security policy). Use </a:t>
                      </a:r>
                      <a:r>
                        <a:rPr lang="en-US" sz="900">
                          <a:solidFill>
                            <a:schemeClr val="tx1"/>
                          </a:solidFill>
                          <a:latin typeface="+mn-lt"/>
                        </a:rPr>
                        <a:t>the</a:t>
                      </a:r>
                      <a:r>
                        <a:rPr lang="en-US" sz="900">
                          <a:solidFill>
                            <a:schemeClr val="accent2"/>
                          </a:solidFill>
                          <a:latin typeface="+mn-lt"/>
                        </a:rPr>
                        <a:t> </a:t>
                      </a:r>
                      <a:r>
                        <a:rPr lang="en-US" sz="900">
                          <a:solidFill>
                            <a:schemeClr val="accent6">
                              <a:lumMod val="75000"/>
                            </a:schemeClr>
                          </a:solidFill>
                          <a:latin typeface="+mn-lt"/>
                          <a:hlinkClick r:id="rId15">
                            <a:extLst>
                              <a:ext uri="{A12FA001-AC4F-418D-AE19-62706E023703}">
                                <ahyp:hlinkClr xmlns:ahyp="http://schemas.microsoft.com/office/drawing/2018/hyperlinkcolor" val="tx"/>
                              </a:ext>
                            </a:extLst>
                          </a:hlinkClick>
                        </a:rPr>
                        <a:t>Copilot for M365 SMB Optimization Assessment</a:t>
                      </a:r>
                      <a:r>
                        <a:rPr lang="en-US" sz="900">
                          <a:solidFill>
                            <a:schemeClr val="accent6">
                              <a:lumMod val="75000"/>
                            </a:schemeClr>
                          </a:solidFill>
                          <a:latin typeface="+mn-lt"/>
                        </a:rPr>
                        <a:t>,</a:t>
                      </a:r>
                      <a:r>
                        <a:rPr lang="en-US" sz="900">
                          <a:solidFill>
                            <a:schemeClr val="accent4"/>
                          </a:solidFill>
                          <a:latin typeface="+mn-lt"/>
                        </a:rPr>
                        <a:t> </a:t>
                      </a:r>
                      <a:r>
                        <a:rPr lang="en-US" sz="900">
                          <a:solidFill>
                            <a:schemeClr val="tx1"/>
                          </a:solidFill>
                          <a:latin typeface="+mn-lt"/>
                        </a:rPr>
                        <a:t>or </a:t>
                      </a:r>
                      <a:r>
                        <a:rPr lang="en-US" sz="900">
                          <a:solidFill>
                            <a:schemeClr val="accent6">
                              <a:lumMod val="75000"/>
                            </a:schemeClr>
                          </a:solidFill>
                          <a:latin typeface="+mn-lt"/>
                          <a:hlinkClick r:id="rId16">
                            <a:extLst>
                              <a:ext uri="{A12FA001-AC4F-418D-AE19-62706E023703}">
                                <ahyp:hlinkClr xmlns:ahyp="http://schemas.microsoft.com/office/drawing/2018/hyperlinkcolor" val="tx"/>
                              </a:ext>
                            </a:extLst>
                          </a:hlinkClick>
                        </a:rPr>
                        <a:t>web version</a:t>
                      </a:r>
                      <a:r>
                        <a:rPr lang="en-US" sz="900">
                          <a:solidFill>
                            <a:schemeClr val="accent2"/>
                          </a:solidFill>
                          <a:latin typeface="+mn-lt"/>
                        </a:rPr>
                        <a:t>, </a:t>
                      </a:r>
                      <a:r>
                        <a:rPr lang="en-US" sz="900">
                          <a:solidFill>
                            <a:schemeClr val="tx1"/>
                          </a:solidFill>
                          <a:latin typeface="+mn-lt"/>
                        </a:rPr>
                        <a:t>or </a:t>
                      </a:r>
                      <a:r>
                        <a:rPr lang="en-US" sz="900">
                          <a:solidFill>
                            <a:srgbClr val="000000"/>
                          </a:solidFill>
                          <a:latin typeface="+mn-lt"/>
                        </a:rPr>
                        <a:t>enable </a:t>
                      </a:r>
                      <a:r>
                        <a:rPr lang="en-US" sz="900">
                          <a:solidFill>
                            <a:schemeClr val="accent6">
                              <a:lumMod val="75000"/>
                            </a:schemeClr>
                          </a:solidFill>
                          <a:latin typeface="+mn-lt"/>
                          <a:hlinkClick r:id="rId17">
                            <a:extLst>
                              <a:ext uri="{A12FA001-AC4F-418D-AE19-62706E023703}">
                                <ahyp:hlinkClr xmlns:ahyp="http://schemas.microsoft.com/office/drawing/2018/hyperlinkcolor" val="tx"/>
                              </a:ext>
                            </a:extLst>
                          </a:hlinkClick>
                        </a:rPr>
                        <a:t>Restricted SharePoint Search</a:t>
                      </a:r>
                      <a:r>
                        <a:rPr lang="en-US" sz="900">
                          <a:solidFill>
                            <a:schemeClr val="accent6">
                              <a:lumMod val="75000"/>
                            </a:schemeClr>
                          </a:solidFill>
                          <a:latin typeface="+mn-lt"/>
                        </a:rPr>
                        <a:t>.</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Deliver </a:t>
                      </a:r>
                      <a:r>
                        <a:rPr kumimoji="0" lang="en-US" sz="900" b="0" i="0" u="none" strike="noStrike" kern="1200" cap="none" spc="0" normalizeH="0" baseline="0" noProof="0">
                          <a:ln>
                            <a:noFill/>
                          </a:ln>
                          <a:solidFill>
                            <a:schemeClr val="tx1"/>
                          </a:solidFill>
                          <a:effectLst/>
                          <a:uLnTx/>
                          <a:uFillTx/>
                          <a:latin typeface="+mn-lt"/>
                          <a:ea typeface="+mn-ea"/>
                          <a:cs typeface="Segoe UI Semibold"/>
                          <a:hlinkClick r:id="" action="ppaction://noaction">
                            <a:extLst>
                              <a:ext uri="{A12FA001-AC4F-418D-AE19-62706E023703}">
                                <ahyp:hlinkClr xmlns:ahyp="http://schemas.microsoft.com/office/drawing/2018/hyperlinkcolor" val="tx"/>
                              </a:ext>
                            </a:extLst>
                          </a:hlinkClick>
                        </a:rPr>
                        <a:t>a pilot </a:t>
                      </a:r>
                      <a:r>
                        <a:rPr kumimoji="0" lang="en-US" sz="900" b="0" i="0" u="none" strike="noStrike" kern="1200" cap="none" spc="0" normalizeH="0" baseline="0" noProof="0">
                          <a:ln>
                            <a:noFill/>
                          </a:ln>
                          <a:solidFill>
                            <a:schemeClr val="tx1"/>
                          </a:solidFill>
                          <a:effectLst/>
                          <a:uLnTx/>
                          <a:uFillTx/>
                          <a:latin typeface="+mn-lt"/>
                          <a:ea typeface="+mn-ea"/>
                          <a:cs typeface="Segoe UI Semibold"/>
                        </a:rPr>
                        <a:t>with at least a single department  (</a:t>
                      </a:r>
                      <a:r>
                        <a:rPr kumimoji="0" lang="en-US" sz="900" b="0" i="0" u="none" strike="noStrike" kern="1200" cap="none" spc="0" normalizeH="0" baseline="0" noProof="0">
                          <a:ln>
                            <a:noFill/>
                          </a:ln>
                          <a:solidFill>
                            <a:srgbClr val="000000"/>
                          </a:solidFill>
                          <a:effectLst/>
                          <a:uLnTx/>
                          <a:uFillTx/>
                          <a:latin typeface="+mn-lt"/>
                          <a:ea typeface="+mn-ea"/>
                          <a:cs typeface="+mn-cs"/>
                        </a:rPr>
                        <a:t>Sales, Marketing, HR, Finance, Legal, and other information worker roles are best to start with). </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18">
                            <a:extLst>
                              <a:ext uri="{A12FA001-AC4F-418D-AE19-62706E023703}">
                                <ahyp:hlinkClr xmlns:ahyp="http://schemas.microsoft.com/office/drawing/2018/hyperlinkcolor" val="tx"/>
                              </a:ext>
                            </a:extLst>
                          </a:hlinkClick>
                        </a:rPr>
                        <a:t>Deploy Copilot</a:t>
                      </a:r>
                      <a:r>
                        <a:rPr kumimoji="0" lang="en-US" sz="900" b="0" i="0" u="none" strike="noStrike" kern="1200" cap="none" spc="0" normalizeH="0" baseline="0" noProof="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a:ln>
                            <a:noFill/>
                          </a:ln>
                          <a:solidFill>
                            <a:schemeClr val="tx1"/>
                          </a:solidFill>
                          <a:effectLst/>
                          <a:uLnTx/>
                          <a:uFillTx/>
                          <a:latin typeface="+mn-lt"/>
                          <a:ea typeface="+mn-ea"/>
                          <a:cs typeface="Segoe UI Semibold"/>
                        </a:rPr>
                        <a:t>(with commercial data protection) to rest of company.</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lang="en-US" sz="900">
                          <a:solidFill>
                            <a:srgbClr val="000000"/>
                          </a:solidFill>
                          <a:latin typeface="+mn-lt"/>
                        </a:rPr>
                        <a:t>Build plan for </a:t>
                      </a:r>
                      <a:r>
                        <a:rPr lang="en-US" sz="900">
                          <a:solidFill>
                            <a:schemeClr val="accent6">
                              <a:lumMod val="75000"/>
                            </a:schemeClr>
                          </a:solidFill>
                          <a:latin typeface="+mn-lt"/>
                          <a:hlinkClick r:id="rId19">
                            <a:extLst>
                              <a:ext uri="{A12FA001-AC4F-418D-AE19-62706E023703}">
                                <ahyp:hlinkClr xmlns:ahyp="http://schemas.microsoft.com/office/drawing/2018/hyperlinkcolor" val="tx"/>
                              </a:ext>
                            </a:extLst>
                          </a:hlinkClick>
                        </a:rPr>
                        <a:t>Copilot adoption</a:t>
                      </a:r>
                      <a:r>
                        <a:rPr lang="en-US" sz="900">
                          <a:solidFill>
                            <a:schemeClr val="accent6">
                              <a:lumMod val="75000"/>
                            </a:schemeClr>
                          </a:solidFill>
                          <a:latin typeface="+mn-lt"/>
                        </a:rPr>
                        <a:t>.</a:t>
                      </a:r>
                      <a:endPar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Work with customer to action findings from assessment and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20">
                            <a:extLst>
                              <a:ext uri="{A12FA001-AC4F-418D-AE19-62706E023703}">
                                <ahyp:hlinkClr xmlns:ahyp="http://schemas.microsoft.com/office/drawing/2018/hyperlinkcolor" val="tx"/>
                              </a:ext>
                            </a:extLst>
                          </a:hlinkClick>
                        </a:rPr>
                        <a:t>configure Copilot with the MAC Setup Guide</a:t>
                      </a:r>
                      <a:r>
                        <a:rPr kumimoji="0" lang="en-US" sz="900" b="0" i="0" u="none" strike="noStrike" kern="1200" cap="none" spc="0" normalizeH="0" baseline="0" noProof="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a:ln>
                            <a:noFill/>
                          </a:ln>
                          <a:solidFill>
                            <a:schemeClr val="tx1"/>
                          </a:solidFill>
                          <a:effectLst/>
                          <a:uLnTx/>
                          <a:uFillTx/>
                          <a:latin typeface="+mn-lt"/>
                          <a:ea typeface="+mn-ea"/>
                          <a:cs typeface="+mn-cs"/>
                        </a:rPr>
                        <a:t>and</a:t>
                      </a:r>
                      <a:r>
                        <a:rPr kumimoji="0" lang="en-US" sz="900" b="0" i="0" u="none" strike="noStrike" kern="1200" cap="none" spc="0" normalizeH="0" baseline="0" noProof="0">
                          <a:ln>
                            <a:noFill/>
                          </a:ln>
                          <a:solidFill>
                            <a:schemeClr val="accent4"/>
                          </a:solidFill>
                          <a:effectLst/>
                          <a:uLnTx/>
                          <a:uFillTx/>
                          <a:latin typeface="+mn-lt"/>
                          <a:ea typeface="+mn-ea"/>
                          <a:cs typeface="+mn-cs"/>
                        </a:rPr>
                        <a:t>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21">
                            <a:extLst>
                              <a:ext uri="{A12FA001-AC4F-418D-AE19-62706E023703}">
                                <ahyp:hlinkClr xmlns:ahyp="http://schemas.microsoft.com/office/drawing/2018/hyperlinkcolor" val="tx"/>
                              </a:ext>
                            </a:extLst>
                          </a:hlinkClick>
                        </a:rPr>
                        <a:t>enable end-user comms</a:t>
                      </a:r>
                      <a:r>
                        <a:rPr kumimoji="0" lang="en-US" sz="900" b="0" i="0" u="none" strike="noStrike" kern="1200" cap="none" spc="0" normalizeH="0" baseline="0" noProof="0">
                          <a:ln>
                            <a:noFill/>
                          </a:ln>
                          <a:solidFill>
                            <a:schemeClr val="accent4"/>
                          </a:solidFill>
                          <a:effectLst/>
                          <a:uLnTx/>
                          <a:uFillTx/>
                          <a:latin typeface="+mn-lt"/>
                          <a:ea typeface="+mn-ea"/>
                          <a:cs typeface="+mn-cs"/>
                        </a:rPr>
                        <a:t> </a:t>
                      </a:r>
                      <a:r>
                        <a:rPr kumimoji="0" lang="en-US" sz="900" b="0" i="0" u="none" strike="noStrike" kern="1200" cap="none" spc="0" normalizeH="0" baseline="0" noProof="0">
                          <a:ln>
                            <a:noFill/>
                          </a:ln>
                          <a:solidFill>
                            <a:schemeClr val="tx1"/>
                          </a:solidFill>
                          <a:effectLst/>
                          <a:uLnTx/>
                          <a:uFillTx/>
                          <a:latin typeface="+mn-lt"/>
                          <a:ea typeface="+mn-ea"/>
                          <a:cs typeface="+mn-cs"/>
                        </a:rPr>
                        <a:t>to stay updated on new features and tips.</a:t>
                      </a:r>
                      <a:endParaRPr kumimoji="0" lang="en-US" sz="900" b="0" i="0" u="none" strike="noStrike" kern="1200" cap="none" spc="0" normalizeH="0" baseline="0" noProof="0">
                        <a:ln>
                          <a:noFill/>
                        </a:ln>
                        <a:solidFill>
                          <a:schemeClr val="tx1"/>
                        </a:solidFill>
                        <a:effectLst/>
                        <a:uLnTx/>
                        <a:uFillTx/>
                        <a:latin typeface="+mn-lt"/>
                        <a:ea typeface="+mn-ea"/>
                        <a:cs typeface="Segoe UI Semibold"/>
                      </a:endParaRP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Ensure positive user experience with the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13">
                            <a:extLst>
                              <a:ext uri="{A12FA001-AC4F-418D-AE19-62706E023703}">
                                <ahyp:hlinkClr xmlns:ahyp="http://schemas.microsoft.com/office/drawing/2018/hyperlinkcolor" val="tx"/>
                              </a:ext>
                            </a:extLst>
                          </a:hlinkClick>
                        </a:rPr>
                        <a:t>Customer Success Kit</a:t>
                      </a:r>
                      <a:r>
                        <a:rPr kumimoji="0" lang="en-US" sz="900" b="0" i="0" u="none" strike="noStrike" kern="1200" cap="none" spc="0" normalizeH="0" baseline="0" noProof="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a:ln>
                            <a:noFill/>
                          </a:ln>
                          <a:solidFill>
                            <a:srgbClr val="000000"/>
                          </a:solidFill>
                          <a:effectLst/>
                          <a:uLnTx/>
                          <a:uFillTx/>
                          <a:latin typeface="+mn-lt"/>
                          <a:ea typeface="+mn-ea"/>
                          <a:cs typeface="+mn-cs"/>
                        </a:rPr>
                        <a:t>and enable high-value scenarios.</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rgbClr val="000000"/>
                          </a:solidFill>
                          <a:effectLst/>
                          <a:uLnTx/>
                          <a:uFillTx/>
                          <a:latin typeface="+mn-lt"/>
                          <a:ea typeface="+mn-ea"/>
                          <a:cs typeface="+mn-cs"/>
                        </a:rPr>
                        <a:t>Conduct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22">
                            <a:extLst>
                              <a:ext uri="{A12FA001-AC4F-418D-AE19-62706E023703}">
                                <ahyp:hlinkClr xmlns:ahyp="http://schemas.microsoft.com/office/drawing/2018/hyperlinkcolor" val="tx"/>
                              </a:ext>
                            </a:extLst>
                          </a:hlinkClick>
                        </a:rPr>
                        <a:t>Copilot Immersion Experience</a:t>
                      </a:r>
                      <a:r>
                        <a:rPr kumimoji="0" lang="en-US" sz="900" b="0" i="0" u="none" strike="noStrike" kern="1200" cap="none" spc="0" normalizeH="0" baseline="0" noProof="0">
                          <a:ln>
                            <a:noFill/>
                          </a:ln>
                          <a:solidFill>
                            <a:schemeClr val="accent4"/>
                          </a:solidFill>
                          <a:effectLst/>
                          <a:uLnTx/>
                          <a:uFillTx/>
                          <a:latin typeface="+mn-lt"/>
                          <a:ea typeface="+mn-ea"/>
                          <a:cs typeface="+mn-cs"/>
                        </a:rPr>
                        <a:t> </a:t>
                      </a:r>
                      <a:r>
                        <a:rPr kumimoji="0" lang="en-US" sz="900" b="0" i="0" u="none" strike="noStrike" kern="1200" cap="none" spc="0" normalizeH="0" baseline="0" noProof="0">
                          <a:ln>
                            <a:noFill/>
                          </a:ln>
                          <a:solidFill>
                            <a:srgbClr val="000000"/>
                          </a:solidFill>
                          <a:effectLst/>
                          <a:uLnTx/>
                          <a:uFillTx/>
                          <a:latin typeface="+mn-lt"/>
                          <a:ea typeface="+mn-ea"/>
                          <a:cs typeface="+mn-cs"/>
                        </a:rPr>
                        <a:t>training by role persona. Introduce users to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23">
                            <a:extLst>
                              <a:ext uri="{A12FA001-AC4F-418D-AE19-62706E023703}">
                                <ahyp:hlinkClr xmlns:ahyp="http://schemas.microsoft.com/office/drawing/2018/hyperlinkcolor" val="tx"/>
                              </a:ext>
                            </a:extLst>
                          </a:hlinkClick>
                        </a:rPr>
                        <a:t>Copilot Lab</a:t>
                      </a:r>
                      <a:r>
                        <a:rPr kumimoji="0" lang="en-US" sz="900" b="0" i="0" u="none" strike="noStrike" kern="1200" cap="none" spc="0" normalizeH="0" baseline="0" noProof="0">
                          <a:ln>
                            <a:noFill/>
                          </a:ln>
                          <a:solidFill>
                            <a:schemeClr val="accent4"/>
                          </a:solidFill>
                          <a:effectLst/>
                          <a:uLnTx/>
                          <a:uFillTx/>
                          <a:latin typeface="+mn-lt"/>
                          <a:ea typeface="+mn-ea"/>
                          <a:cs typeface="+mn-cs"/>
                        </a:rPr>
                        <a:t> </a:t>
                      </a:r>
                      <a:r>
                        <a:rPr kumimoji="0" lang="en-US" sz="900" b="0" i="0" u="none" strike="noStrike" kern="1200" cap="none" spc="0" normalizeH="0" baseline="0" noProof="0">
                          <a:ln>
                            <a:noFill/>
                          </a:ln>
                          <a:solidFill>
                            <a:srgbClr val="000000"/>
                          </a:solidFill>
                          <a:effectLst/>
                          <a:uLnTx/>
                          <a:uFillTx/>
                          <a:latin typeface="+mn-lt"/>
                          <a:ea typeface="+mn-ea"/>
                          <a:cs typeface="+mn-cs"/>
                        </a:rPr>
                        <a:t>and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24">
                            <a:extLst>
                              <a:ext uri="{A12FA001-AC4F-418D-AE19-62706E023703}">
                                <ahyp:hlinkClr xmlns:ahyp="http://schemas.microsoft.com/office/drawing/2018/hyperlinkcolor" val="tx"/>
                              </a:ext>
                            </a:extLst>
                          </a:hlinkClick>
                        </a:rPr>
                        <a:t>Scenario Library.</a:t>
                      </a:r>
                      <a:r>
                        <a:rPr kumimoji="0" lang="en-US" sz="900" b="0" i="0" u="none" strike="noStrike" kern="1200" cap="none" spc="0" normalizeH="0" baseline="0" noProof="0">
                          <a:ln>
                            <a:noFill/>
                          </a:ln>
                          <a:solidFill>
                            <a:schemeClr val="accent4"/>
                          </a:solidFill>
                          <a:effectLst/>
                          <a:uLnTx/>
                          <a:uFillTx/>
                          <a:latin typeface="+mn-lt"/>
                          <a:ea typeface="+mn-ea"/>
                          <a:cs typeface="+mn-cs"/>
                          <a:hlinkClick r:id="rId24">
                            <a:extLst>
                              <a:ext uri="{A12FA001-AC4F-418D-AE19-62706E023703}">
                                <ahyp:hlinkClr xmlns:ahyp="http://schemas.microsoft.com/office/drawing/2018/hyperlinkcolor" val="tx"/>
                              </a:ext>
                            </a:extLst>
                          </a:hlinkClick>
                        </a:rPr>
                        <a:t> </a:t>
                      </a:r>
                      <a:endParaRPr kumimoji="0" lang="en-US" sz="900" b="0" i="0" u="none" strike="noStrike" kern="1200" cap="none" spc="0" normalizeH="0" baseline="0" noProof="0">
                        <a:ln>
                          <a:noFill/>
                        </a:ln>
                        <a:solidFill>
                          <a:schemeClr val="accent4"/>
                        </a:solidFill>
                        <a:effectLst/>
                        <a:uLnTx/>
                        <a:uFillTx/>
                        <a:latin typeface="+mn-lt"/>
                        <a:ea typeface="+mn-ea"/>
                        <a:cs typeface="+mn-cs"/>
                      </a:endParaRP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a:rPr>
                        <a:t>Share the Microsoft to-customer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25">
                            <a:extLst>
                              <a:ext uri="{A12FA001-AC4F-418D-AE19-62706E023703}">
                                <ahyp:hlinkClr xmlns:ahyp="http://schemas.microsoft.com/office/drawing/2018/hyperlinkcolor" val="tx"/>
                              </a:ext>
                            </a:extLst>
                          </a:hlinkClick>
                        </a:rPr>
                        <a:t>webinars</a:t>
                      </a:r>
                      <a:r>
                        <a:rPr kumimoji="0" lang="en-US" sz="900" b="0" i="0" u="none" strike="noStrike" kern="1200" cap="none" spc="0" normalizeH="0" baseline="0" noProof="0">
                          <a:ln>
                            <a:noFill/>
                          </a:ln>
                          <a:solidFill>
                            <a:schemeClr val="tx1"/>
                          </a:solidFill>
                          <a:effectLst/>
                          <a:uLnTx/>
                          <a:uFillTx/>
                          <a:latin typeface="+mn-lt"/>
                          <a:ea typeface="+mn-ea"/>
                          <a:cs typeface="Segoe UI Semibold"/>
                        </a:rPr>
                        <a:t> and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hlinkClick r:id="rId26">
                            <a:extLst>
                              <a:ext uri="{A12FA001-AC4F-418D-AE19-62706E023703}">
                                <ahyp:hlinkClr xmlns:ahyp="http://schemas.microsoft.com/office/drawing/2018/hyperlinkcolor" val="tx"/>
                              </a:ext>
                            </a:extLst>
                          </a:hlinkClick>
                        </a:rPr>
                        <a:t>learning path</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Segoe UI Semibold"/>
                        </a:rPr>
                        <a:t>.</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mn-lt"/>
                          <a:ea typeface="+mn-ea"/>
                          <a:cs typeface="+mn-cs"/>
                        </a:rPr>
                        <a:t>Use </a:t>
                      </a:r>
                      <a:r>
                        <a:rPr kumimoji="0" lang="en-US" sz="900" b="0" i="0" u="none" strike="noStrike" kern="1200" cap="none" spc="0" normalizeH="0" baseline="0" noProof="0">
                          <a:ln>
                            <a:noFill/>
                          </a:ln>
                          <a:solidFill>
                            <a:schemeClr val="accent6">
                              <a:lumMod val="75000"/>
                            </a:schemeClr>
                          </a:solidFill>
                          <a:effectLst/>
                          <a:uLnTx/>
                          <a:uFillTx/>
                          <a:latin typeface="+mn-lt"/>
                          <a:ea typeface="+mn-ea"/>
                          <a:cs typeface="+mn-cs"/>
                          <a:hlinkClick r:id="rId27">
                            <a:extLst>
                              <a:ext uri="{A12FA001-AC4F-418D-AE19-62706E023703}">
                                <ahyp:hlinkClr xmlns:ahyp="http://schemas.microsoft.com/office/drawing/2018/hyperlinkcolor" val="tx"/>
                              </a:ext>
                            </a:extLst>
                          </a:hlinkClick>
                        </a:rPr>
                        <a:t>Copilot Dashboard</a:t>
                      </a:r>
                      <a:r>
                        <a:rPr kumimoji="0" lang="en-US" sz="900" b="0" i="0" u="none" strike="noStrike" kern="1200" cap="none" spc="0" normalizeH="0" baseline="0" noProof="0">
                          <a:ln>
                            <a:noFill/>
                          </a:ln>
                          <a:solidFill>
                            <a:schemeClr val="accent4"/>
                          </a:solidFill>
                          <a:effectLst/>
                          <a:uLnTx/>
                          <a:uFillTx/>
                          <a:latin typeface="+mn-lt"/>
                          <a:ea typeface="+mn-ea"/>
                          <a:cs typeface="+mn-cs"/>
                        </a:rPr>
                        <a:t> </a:t>
                      </a:r>
                      <a:r>
                        <a:rPr kumimoji="0" lang="en-US" sz="900" b="0" i="0" u="none" strike="noStrike" kern="1200" cap="none" spc="0" normalizeH="0" baseline="0" noProof="0">
                          <a:ln>
                            <a:noFill/>
                          </a:ln>
                          <a:solidFill>
                            <a:schemeClr val="tx1"/>
                          </a:solidFill>
                          <a:effectLst/>
                          <a:uLnTx/>
                          <a:uFillTx/>
                          <a:latin typeface="+mn-lt"/>
                          <a:ea typeface="+mn-ea"/>
                          <a:cs typeface="+mn-cs"/>
                        </a:rPr>
                        <a:t>to measure success and customer ROI.</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lang="en-US" sz="900" b="0">
                          <a:solidFill>
                            <a:schemeClr val="tx1"/>
                          </a:solidFill>
                          <a:latin typeface="+mn-lt"/>
                          <a:cs typeface="Segoe UI Semibold" panose="020B0702040204020203" pitchFamily="34" charset="0"/>
                        </a:rPr>
                        <a:t>Drive account to pre-defined partner + customer success criteria. </a:t>
                      </a:r>
                      <a:r>
                        <a:rPr lang="en-US" sz="900">
                          <a:solidFill>
                            <a:schemeClr val="tx1"/>
                          </a:solidFill>
                          <a:latin typeface="+mn-lt"/>
                        </a:rPr>
                        <a:t>If account is unhealthy, review action plan with customer and bring account to healthy by identifying roles who will find more value with Copilot.</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14300" marR="0" lvl="0" indent="-114300" algn="l" defTabSz="914367" rtl="0" eaLnBrk="1" fontAlgn="auto" latinLnBrk="0" hangingPunct="1">
                        <a:lnSpc>
                          <a:spcPct val="100000"/>
                        </a:lnSpc>
                        <a:spcBef>
                          <a:spcPts val="0"/>
                        </a:spcBef>
                        <a:spcAft>
                          <a:spcPts val="120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panose="020B0702040204020203" pitchFamily="34" charset="0"/>
                        </a:rPr>
                        <a:t>Regularly review health and proactively optimize </a:t>
                      </a:r>
                      <a:r>
                        <a:rPr kumimoji="0" lang="en-US" sz="900" b="0" i="0" u="none" strike="noStrike" kern="1200" cap="none" spc="0" normalizeH="0" baseline="0" noProof="0">
                          <a:ln>
                            <a:noFill/>
                          </a:ln>
                          <a:solidFill>
                            <a:schemeClr val="tx1"/>
                          </a:solidFill>
                          <a:effectLst/>
                          <a:uLnTx/>
                          <a:uFillTx/>
                          <a:latin typeface="+mn-lt"/>
                          <a:ea typeface="+mn-ea"/>
                          <a:cs typeface="+mn-cs"/>
                        </a:rPr>
                        <a:t>to increases usage and ensure business health.</a:t>
                      </a:r>
                    </a:p>
                    <a:p>
                      <a:pPr marL="114300" marR="0" lvl="0" indent="-114300" algn="l" defTabSz="914367" rtl="0" eaLnBrk="1" fontAlgn="auto" latinLnBrk="0" hangingPunct="1">
                        <a:lnSpc>
                          <a:spcPct val="100000"/>
                        </a:lnSpc>
                        <a:spcBef>
                          <a:spcPts val="0"/>
                        </a:spcBef>
                        <a:spcAft>
                          <a:spcPts val="30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a:ln>
                            <a:noFill/>
                          </a:ln>
                          <a:solidFill>
                            <a:schemeClr val="tx1"/>
                          </a:solidFill>
                          <a:effectLst/>
                          <a:uLnTx/>
                          <a:uFillTx/>
                          <a:latin typeface="+mn-lt"/>
                          <a:ea typeface="+mn-ea"/>
                          <a:cs typeface="Segoe UI Semibold" panose="020B0702040204020203" pitchFamily="34" charset="0"/>
                        </a:rPr>
                        <a:t>Identify optimization, </a:t>
                      </a:r>
                      <a:r>
                        <a:rPr lang="en-US" sz="900" b="0">
                          <a:solidFill>
                            <a:schemeClr val="tx1"/>
                          </a:solidFill>
                          <a:latin typeface="+mn-lt"/>
                          <a:cs typeface="Segoe UI Semibold" panose="020B0702040204020203" pitchFamily="34" charset="0"/>
                        </a:rPr>
                        <a:t>expansion, and attach </a:t>
                      </a:r>
                      <a:r>
                        <a:rPr kumimoji="0" lang="en-US" sz="900" b="0" i="0" u="none" strike="noStrike" kern="1200" cap="none" spc="0" normalizeH="0" baseline="0" noProof="0">
                          <a:ln>
                            <a:noFill/>
                          </a:ln>
                          <a:solidFill>
                            <a:schemeClr val="tx1"/>
                          </a:solidFill>
                          <a:effectLst/>
                          <a:uLnTx/>
                          <a:uFillTx/>
                          <a:latin typeface="+mn-lt"/>
                          <a:ea typeface="+mn-ea"/>
                          <a:cs typeface="Segoe UI Semibold" panose="020B0702040204020203" pitchFamily="34" charset="0"/>
                        </a:rPr>
                        <a:t>opportunities and identify the next set of Copilot scenarios:</a:t>
                      </a:r>
                    </a:p>
                    <a:p>
                      <a:pPr marL="288925" marR="0" lvl="1" indent="-114300" algn="l" defTabSz="914367" rtl="0" eaLnBrk="1" fontAlgn="auto" latinLnBrk="0" hangingPunct="1">
                        <a:lnSpc>
                          <a:spcPct val="100000"/>
                        </a:lnSpc>
                        <a:spcBef>
                          <a:spcPts val="0"/>
                        </a:spcBef>
                        <a:spcAft>
                          <a:spcPts val="300"/>
                        </a:spcAft>
                        <a:buClr>
                          <a:schemeClr val="tx1"/>
                        </a:buClr>
                        <a:buSzPct val="100000"/>
                        <a:buFont typeface="Segoe Sans Text" pitchFamily="2" charset="0"/>
                        <a:buChar char="–"/>
                        <a:tabLst/>
                        <a:defRPr/>
                      </a:pPr>
                      <a:r>
                        <a:rPr kumimoji="0" lang="en-US" sz="900" b="0" i="0" u="none" strike="noStrike" kern="1200" cap="none" spc="0" normalizeH="0" baseline="0" noProof="0">
                          <a:ln>
                            <a:noFill/>
                          </a:ln>
                          <a:solidFill>
                            <a:srgbClr val="000000"/>
                          </a:solidFill>
                          <a:effectLst/>
                          <a:uLnTx/>
                          <a:uFillTx/>
                          <a:latin typeface="+mn-lt"/>
                          <a:ea typeface="+mn-ea"/>
                          <a:cs typeface="+mn-cs"/>
                        </a:rPr>
                        <a:t>Upgrade to Microsoft 365 Business Premium, E3, or E5</a:t>
                      </a:r>
                      <a:endParaRPr kumimoji="0" lang="en-US" sz="900" b="0" i="0" u="none" strike="noStrike" kern="1200" cap="none" spc="0" normalizeH="0" baseline="0" noProof="0">
                        <a:ln>
                          <a:noFill/>
                        </a:ln>
                        <a:solidFill>
                          <a:srgbClr val="000000"/>
                        </a:solidFill>
                        <a:effectLst/>
                        <a:highlight>
                          <a:srgbClr val="FFFF00"/>
                        </a:highlight>
                        <a:uLnTx/>
                        <a:uFillTx/>
                        <a:latin typeface="+mn-lt"/>
                        <a:ea typeface="+mn-ea"/>
                        <a:cs typeface="+mn-cs"/>
                      </a:endParaRPr>
                    </a:p>
                    <a:p>
                      <a:pPr marL="288925" marR="0" lvl="1" indent="-114300" algn="l" defTabSz="914367" rtl="0" eaLnBrk="1" fontAlgn="auto" latinLnBrk="0" hangingPunct="1">
                        <a:lnSpc>
                          <a:spcPct val="100000"/>
                        </a:lnSpc>
                        <a:spcBef>
                          <a:spcPts val="0"/>
                        </a:spcBef>
                        <a:spcAft>
                          <a:spcPts val="300"/>
                        </a:spcAft>
                        <a:buClr>
                          <a:schemeClr val="tx1"/>
                        </a:buClr>
                        <a:buSzPct val="100000"/>
                        <a:buFont typeface="Segoe Sans Text" pitchFamily="2" charset="0"/>
                        <a:buChar char="–"/>
                        <a:tabLst/>
                        <a:defRPr/>
                      </a:pPr>
                      <a:r>
                        <a:rPr kumimoji="0" lang="en-US" sz="900" b="0" i="0" u="none" strike="noStrike" kern="1200" cap="none" spc="0" normalizeH="0" baseline="0" noProof="0">
                          <a:ln>
                            <a:noFill/>
                          </a:ln>
                          <a:solidFill>
                            <a:srgbClr val="000000"/>
                          </a:solidFill>
                          <a:effectLst/>
                          <a:uLnTx/>
                          <a:uFillTx/>
                          <a:latin typeface="+mn-lt"/>
                          <a:ea typeface="+mn-ea"/>
                          <a:cs typeface="+mn-cs"/>
                        </a:rPr>
                        <a:t>Expand to next department</a:t>
                      </a:r>
                    </a:p>
                    <a:p>
                      <a:pPr marL="288925" marR="0" lvl="1" indent="-114300" algn="l" defTabSz="914367" rtl="0" eaLnBrk="1" fontAlgn="auto" latinLnBrk="0" hangingPunct="1">
                        <a:lnSpc>
                          <a:spcPct val="100000"/>
                        </a:lnSpc>
                        <a:spcBef>
                          <a:spcPts val="0"/>
                        </a:spcBef>
                        <a:spcAft>
                          <a:spcPts val="300"/>
                        </a:spcAft>
                        <a:buClr>
                          <a:schemeClr val="tx1"/>
                        </a:buClr>
                        <a:buSzPct val="100000"/>
                        <a:buFont typeface="Segoe Sans Text" pitchFamily="2" charset="0"/>
                        <a:buChar char="–"/>
                        <a:tabLst/>
                        <a:defRPr/>
                      </a:pPr>
                      <a:r>
                        <a:rPr kumimoji="0" lang="en-US" sz="900" b="0" i="0" u="none" strike="noStrike" kern="1200" cap="none" spc="0" normalizeH="0" baseline="0" noProof="0">
                          <a:ln>
                            <a:noFill/>
                          </a:ln>
                          <a:solidFill>
                            <a:srgbClr val="000000"/>
                          </a:solidFill>
                          <a:effectLst/>
                          <a:uLnTx/>
                          <a:uFillTx/>
                          <a:latin typeface="+mn-lt"/>
                          <a:ea typeface="+mn-ea"/>
                          <a:cs typeface="+mn-cs"/>
                        </a:rPr>
                        <a:t>Customize Copilot with extensions or Build your own Copilot through Copilot Studio Customer Copilots</a:t>
                      </a:r>
                    </a:p>
                    <a:p>
                      <a:pPr marL="288925" marR="0" lvl="1" indent="-114300" algn="l" defTabSz="914367" rtl="0" eaLnBrk="1" fontAlgn="auto" latinLnBrk="0" hangingPunct="1">
                        <a:lnSpc>
                          <a:spcPct val="100000"/>
                        </a:lnSpc>
                        <a:spcBef>
                          <a:spcPts val="0"/>
                        </a:spcBef>
                        <a:spcAft>
                          <a:spcPts val="1200"/>
                        </a:spcAft>
                        <a:buClr>
                          <a:schemeClr val="tx1"/>
                        </a:buClr>
                        <a:buSzPct val="100000"/>
                        <a:buFont typeface="Segoe Sans Text" pitchFamily="2" charset="0"/>
                        <a:buChar char="–"/>
                        <a:tabLst/>
                        <a:defRPr/>
                      </a:pPr>
                      <a:r>
                        <a:rPr kumimoji="0" lang="en-US" sz="900" b="0" i="0" u="none" strike="noStrike" kern="1200" cap="none" spc="0" normalizeH="0" baseline="0" noProof="0">
                          <a:ln>
                            <a:noFill/>
                          </a:ln>
                          <a:solidFill>
                            <a:srgbClr val="000000"/>
                          </a:solidFill>
                          <a:effectLst/>
                          <a:uLnTx/>
                          <a:uFillTx/>
                          <a:latin typeface="+mn-lt"/>
                          <a:ea typeface="+mn-ea"/>
                          <a:cs typeface="+mn-cs"/>
                        </a:rPr>
                        <a:t>Additional partner services such as change management., </a:t>
                      </a:r>
                      <a:br>
                        <a:rPr kumimoji="0" lang="en-US" sz="900" b="0" i="0" u="none" strike="noStrike" kern="1200" cap="none" spc="0" normalizeH="0" baseline="0" noProof="0">
                          <a:ln>
                            <a:noFill/>
                          </a:ln>
                          <a:solidFill>
                            <a:srgbClr val="000000"/>
                          </a:solidFill>
                          <a:effectLst/>
                          <a:uLnTx/>
                          <a:uFillTx/>
                          <a:latin typeface="+mn-lt"/>
                          <a:ea typeface="+mn-ea"/>
                          <a:cs typeface="+mn-cs"/>
                        </a:rPr>
                      </a:br>
                      <a:r>
                        <a:rPr kumimoji="0" lang="en-US" sz="900" b="0" i="0" u="none" strike="noStrike" kern="1200" cap="none" spc="0" normalizeH="0" baseline="0" noProof="0">
                          <a:ln>
                            <a:noFill/>
                          </a:ln>
                          <a:solidFill>
                            <a:srgbClr val="000000"/>
                          </a:solidFill>
                          <a:effectLst/>
                          <a:uLnTx/>
                          <a:uFillTx/>
                          <a:latin typeface="+mn-lt"/>
                          <a:ea typeface="+mn-ea"/>
                          <a:cs typeface="+mn-cs"/>
                        </a:rPr>
                        <a:t>readiness, etc.</a:t>
                      </a:r>
                    </a:p>
                    <a:p>
                      <a:pPr marL="114300" marR="0" lvl="1" indent="-114300" algn="l" defTabSz="914367" rtl="0" eaLnBrk="1" fontAlgn="auto" latinLnBrk="0" hangingPunct="1">
                        <a:lnSpc>
                          <a:spcPct val="100000"/>
                        </a:lnSpc>
                        <a:spcBef>
                          <a:spcPts val="0"/>
                        </a:spcBef>
                        <a:spcAft>
                          <a:spcPts val="300"/>
                        </a:spcAft>
                        <a:buClr>
                          <a:schemeClr val="tx1"/>
                        </a:buClr>
                        <a:buSzPct val="100000"/>
                        <a:buFont typeface="Arial" panose="020B0604020202020204" pitchFamily="34" charset="0"/>
                        <a:buChar char="•"/>
                        <a:tabLst/>
                        <a:defRPr/>
                      </a:pPr>
                      <a:r>
                        <a:rPr lang="en-US" sz="900">
                          <a:solidFill>
                            <a:schemeClr val="tx1"/>
                          </a:solidFill>
                          <a:latin typeface="+mn-lt"/>
                          <a:cs typeface="Segoe UI Semibold" panose="020B0702040204020203" pitchFamily="34" charset="0"/>
                        </a:rPr>
                        <a:t>Once account reaches partner + customer success criteria, </a:t>
                      </a:r>
                      <a:r>
                        <a:rPr kumimoji="0" lang="en-US" sz="900" b="0" i="0" u="none" strike="noStrike" kern="1200" cap="none" spc="0" normalizeH="0" baseline="0" noProof="0">
                          <a:ln>
                            <a:noFill/>
                          </a:ln>
                          <a:solidFill>
                            <a:schemeClr val="tx1"/>
                          </a:solidFill>
                          <a:effectLst/>
                          <a:uLnTx/>
                          <a:uFillTx/>
                          <a:latin typeface="+mn-lt"/>
                          <a:ea typeface="+mn-ea"/>
                          <a:cs typeface="Segoe UI Semibold" panose="020B0702040204020203" pitchFamily="34" charset="0"/>
                        </a:rPr>
                        <a:t>activate expansion motion.</a:t>
                      </a:r>
                    </a:p>
                    <a:p>
                      <a:pPr marL="288925" marR="0" lvl="1" indent="-114300" algn="l" defTabSz="914367" rtl="0" eaLnBrk="1" fontAlgn="auto" latinLnBrk="0" hangingPunct="1">
                        <a:lnSpc>
                          <a:spcPct val="100000"/>
                        </a:lnSpc>
                        <a:spcBef>
                          <a:spcPts val="0"/>
                        </a:spcBef>
                        <a:spcAft>
                          <a:spcPts val="0"/>
                        </a:spcAft>
                        <a:buClr>
                          <a:schemeClr val="tx1"/>
                        </a:buClr>
                        <a:buSzPct val="100000"/>
                        <a:buFont typeface="Segoe Sans Text" pitchFamily="2" charset="0"/>
                        <a:buChar char="–"/>
                        <a:tabLst/>
                        <a:defRPr/>
                      </a:pPr>
                      <a:r>
                        <a:rPr kumimoji="0" lang="en-US" sz="900" b="0" i="0" u="none" strike="noStrike" kern="1200" cap="none" spc="0" normalizeH="0" baseline="0" noProof="0">
                          <a:ln>
                            <a:noFill/>
                          </a:ln>
                          <a:solidFill>
                            <a:srgbClr val="000000"/>
                          </a:solidFill>
                          <a:effectLst/>
                          <a:uLnTx/>
                          <a:uFillTx/>
                          <a:latin typeface="+mn-lt"/>
                          <a:ea typeface="+mn-ea"/>
                          <a:cs typeface="+mn-cs"/>
                        </a:rPr>
                        <a:t>Go back motion to drive </a:t>
                      </a:r>
                      <a:br>
                        <a:rPr kumimoji="0" lang="en-US" sz="900" b="0" i="0" u="none" strike="noStrike" kern="1200" cap="none" spc="0" normalizeH="0" baseline="0" noProof="0">
                          <a:ln>
                            <a:noFill/>
                          </a:ln>
                          <a:solidFill>
                            <a:srgbClr val="000000"/>
                          </a:solidFill>
                          <a:effectLst/>
                          <a:uLnTx/>
                          <a:uFillTx/>
                          <a:latin typeface="+mn-lt"/>
                          <a:ea typeface="+mn-ea"/>
                          <a:cs typeface="+mn-cs"/>
                        </a:rPr>
                      </a:br>
                      <a:r>
                        <a:rPr kumimoji="0" lang="en-US" sz="900" b="0" i="0" u="none" strike="noStrike" kern="1200" cap="none" spc="0" normalizeH="0" baseline="0" noProof="0">
                          <a:ln>
                            <a:noFill/>
                          </a:ln>
                          <a:solidFill>
                            <a:srgbClr val="000000"/>
                          </a:solidFill>
                          <a:effectLst/>
                          <a:uLnTx/>
                          <a:uFillTx/>
                          <a:latin typeface="+mn-lt"/>
                          <a:ea typeface="+mn-ea"/>
                          <a:cs typeface="+mn-cs"/>
                        </a:rPr>
                        <a:t>expansion department wide, </a:t>
                      </a:r>
                      <a:br>
                        <a:rPr kumimoji="0" lang="en-US" sz="900" b="0" i="0" u="none" strike="noStrike" kern="1200" cap="none" spc="0" normalizeH="0" baseline="0" noProof="0">
                          <a:ln>
                            <a:noFill/>
                          </a:ln>
                          <a:solidFill>
                            <a:srgbClr val="000000"/>
                          </a:solidFill>
                          <a:effectLst/>
                          <a:uLnTx/>
                          <a:uFillTx/>
                          <a:latin typeface="+mn-lt"/>
                          <a:ea typeface="+mn-ea"/>
                          <a:cs typeface="+mn-cs"/>
                        </a:rPr>
                      </a:br>
                      <a:r>
                        <a:rPr kumimoji="0" lang="en-US" sz="900" b="0" i="0" u="none" strike="noStrike" kern="1200" cap="none" spc="0" normalizeH="0" baseline="0" noProof="0">
                          <a:ln>
                            <a:noFill/>
                          </a:ln>
                          <a:solidFill>
                            <a:srgbClr val="000000"/>
                          </a:solidFill>
                          <a:effectLst/>
                          <a:uLnTx/>
                          <a:uFillTx/>
                          <a:latin typeface="+mn-lt"/>
                          <a:ea typeface="+mn-ea"/>
                          <a:cs typeface="+mn-cs"/>
                        </a:rPr>
                        <a:t>the next department, or </a:t>
                      </a:r>
                      <a:br>
                        <a:rPr kumimoji="0" lang="en-US" sz="900" b="0" i="0" u="none" strike="noStrike" kern="1200" cap="none" spc="0" normalizeH="0" baseline="0" noProof="0">
                          <a:ln>
                            <a:noFill/>
                          </a:ln>
                          <a:solidFill>
                            <a:srgbClr val="000000"/>
                          </a:solidFill>
                          <a:effectLst/>
                          <a:uLnTx/>
                          <a:uFillTx/>
                          <a:latin typeface="+mn-lt"/>
                          <a:ea typeface="+mn-ea"/>
                          <a:cs typeface="+mn-cs"/>
                        </a:rPr>
                      </a:br>
                      <a:r>
                        <a:rPr kumimoji="0" lang="en-US" sz="900" b="0" i="0" u="none" strike="noStrike" kern="1200" cap="none" spc="0" normalizeH="0" baseline="0" noProof="0">
                          <a:ln>
                            <a:noFill/>
                          </a:ln>
                          <a:solidFill>
                            <a:srgbClr val="000000"/>
                          </a:solidFill>
                          <a:effectLst/>
                          <a:uLnTx/>
                          <a:uFillTx/>
                          <a:latin typeface="+mn-lt"/>
                          <a:ea typeface="+mn-ea"/>
                          <a:cs typeface="+mn-cs"/>
                        </a:rPr>
                        <a:t>company-wide rollout.</a:t>
                      </a:r>
                    </a:p>
                  </a:txBody>
                  <a:tcPr>
                    <a:lnL w="6350" cap="flat" cmpd="sng" algn="ctr">
                      <a:solidFill>
                        <a:schemeClr val="bg1">
                          <a:lumMod val="85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55674864"/>
                  </a:ext>
                </a:extLst>
              </a:tr>
            </a:tbl>
          </a:graphicData>
        </a:graphic>
      </p:graphicFrame>
      <p:sp>
        <p:nvSpPr>
          <p:cNvPr id="10" name="TextBox 9">
            <a:extLst>
              <a:ext uri="{FF2B5EF4-FFF2-40B4-BE49-F238E27FC236}">
                <a16:creationId xmlns:a16="http://schemas.microsoft.com/office/drawing/2014/main" id="{E4ACB6E5-6261-EAD3-9BA6-D2D55FEFBEE2}"/>
              </a:ext>
              <a:ext uri="{C183D7F6-B498-43B3-948B-1728B52AA6E4}">
                <adec:decorative xmlns:adec="http://schemas.microsoft.com/office/drawing/2017/decorative" val="1"/>
              </a:ext>
            </a:extLst>
          </p:cNvPr>
          <p:cNvSpPr txBox="1">
            <a:spLocks/>
          </p:cNvSpPr>
          <p:nvPr/>
        </p:nvSpPr>
        <p:spPr>
          <a:xfrm>
            <a:off x="495300" y="1269999"/>
            <a:ext cx="11201400" cy="345441"/>
          </a:xfrm>
          <a:prstGeom prst="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16" name="TextBox 15">
            <a:extLst>
              <a:ext uri="{FF2B5EF4-FFF2-40B4-BE49-F238E27FC236}">
                <a16:creationId xmlns:a16="http://schemas.microsoft.com/office/drawing/2014/main" id="{A6B59DBE-CE44-A4F8-4F11-DF7BC814C6A9}"/>
              </a:ext>
              <a:ext uri="{C183D7F6-B498-43B3-948B-1728B52AA6E4}">
                <adec:decorative xmlns:adec="http://schemas.microsoft.com/office/drawing/2017/decorative" val="1"/>
              </a:ext>
            </a:extLst>
          </p:cNvPr>
          <p:cNvSpPr txBox="1"/>
          <p:nvPr/>
        </p:nvSpPr>
        <p:spPr>
          <a:xfrm>
            <a:off x="9620032" y="1350386"/>
            <a:ext cx="1645920"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1200"/>
              <a:t>Manage and optimize</a:t>
            </a:r>
          </a:p>
        </p:txBody>
      </p:sp>
      <p:sp>
        <p:nvSpPr>
          <p:cNvPr id="17" name="TextBox 16">
            <a:extLst>
              <a:ext uri="{FF2B5EF4-FFF2-40B4-BE49-F238E27FC236}">
                <a16:creationId xmlns:a16="http://schemas.microsoft.com/office/drawing/2014/main" id="{FCF688C5-8B03-81A9-40EA-EBE6A0D44B1F}"/>
              </a:ext>
              <a:ext uri="{C183D7F6-B498-43B3-948B-1728B52AA6E4}">
                <adec:decorative xmlns:adec="http://schemas.microsoft.com/office/drawing/2017/decorative" val="1"/>
              </a:ext>
            </a:extLst>
          </p:cNvPr>
          <p:cNvSpPr txBox="1"/>
          <p:nvPr/>
        </p:nvSpPr>
        <p:spPr>
          <a:xfrm>
            <a:off x="7730665" y="1350386"/>
            <a:ext cx="1077662"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1200"/>
              <a:t>Realize value</a:t>
            </a:r>
          </a:p>
        </p:txBody>
      </p:sp>
      <p:sp>
        <p:nvSpPr>
          <p:cNvPr id="18" name="TextBox 17">
            <a:extLst>
              <a:ext uri="{FF2B5EF4-FFF2-40B4-BE49-F238E27FC236}">
                <a16:creationId xmlns:a16="http://schemas.microsoft.com/office/drawing/2014/main" id="{484E8771-0D8E-23E2-733C-D9F4409EBC6F}"/>
              </a:ext>
              <a:ext uri="{C183D7F6-B498-43B3-948B-1728B52AA6E4}">
                <adec:decorative xmlns:adec="http://schemas.microsoft.com/office/drawing/2017/decorative" val="1"/>
              </a:ext>
            </a:extLst>
          </p:cNvPr>
          <p:cNvSpPr txBox="1"/>
          <p:nvPr/>
        </p:nvSpPr>
        <p:spPr>
          <a:xfrm>
            <a:off x="5273040" y="1350386"/>
            <a:ext cx="1645920"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1200"/>
              <a:t>Empower and achieve</a:t>
            </a:r>
          </a:p>
        </p:txBody>
      </p:sp>
      <p:sp>
        <p:nvSpPr>
          <p:cNvPr id="19" name="TextBox 18">
            <a:extLst>
              <a:ext uri="{FF2B5EF4-FFF2-40B4-BE49-F238E27FC236}">
                <a16:creationId xmlns:a16="http://schemas.microsoft.com/office/drawing/2014/main" id="{DDE5E3C0-21AA-2291-D58A-310715B2CB0B}"/>
              </a:ext>
              <a:ext uri="{C183D7F6-B498-43B3-948B-1728B52AA6E4}">
                <adec:decorative xmlns:adec="http://schemas.microsoft.com/office/drawing/2017/decorative" val="1"/>
              </a:ext>
            </a:extLst>
          </p:cNvPr>
          <p:cNvSpPr txBox="1"/>
          <p:nvPr/>
        </p:nvSpPr>
        <p:spPr>
          <a:xfrm>
            <a:off x="3243639" y="1350386"/>
            <a:ext cx="1357732"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1200"/>
              <a:t>Inspire and design</a:t>
            </a:r>
          </a:p>
        </p:txBody>
      </p:sp>
      <p:sp>
        <p:nvSpPr>
          <p:cNvPr id="20" name="TextBox 19">
            <a:extLst>
              <a:ext uri="{FF2B5EF4-FFF2-40B4-BE49-F238E27FC236}">
                <a16:creationId xmlns:a16="http://schemas.microsoft.com/office/drawing/2014/main" id="{00F0ECAA-445D-D427-2F7E-92C8D9AC2699}"/>
              </a:ext>
              <a:ext uri="{C183D7F6-B498-43B3-948B-1728B52AA6E4}">
                <adec:decorative xmlns:adec="http://schemas.microsoft.com/office/drawing/2017/decorative" val="1"/>
              </a:ext>
            </a:extLst>
          </p:cNvPr>
          <p:cNvSpPr txBox="1"/>
          <p:nvPr/>
        </p:nvSpPr>
        <p:spPr>
          <a:xfrm>
            <a:off x="1078261" y="1350387"/>
            <a:ext cx="1341494"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1200"/>
              <a:t>Listen and consult</a:t>
            </a:r>
          </a:p>
        </p:txBody>
      </p:sp>
      <p:grpSp>
        <p:nvGrpSpPr>
          <p:cNvPr id="3" name="Group 2">
            <a:extLst>
              <a:ext uri="{FF2B5EF4-FFF2-40B4-BE49-F238E27FC236}">
                <a16:creationId xmlns:a16="http://schemas.microsoft.com/office/drawing/2014/main" id="{C264BB48-4ABD-AD04-8AEE-90E21E565941}"/>
              </a:ext>
              <a:ext uri="{C183D7F6-B498-43B3-948B-1728B52AA6E4}">
                <adec:decorative xmlns:adec="http://schemas.microsoft.com/office/drawing/2017/decorative" val="1"/>
              </a:ext>
            </a:extLst>
          </p:cNvPr>
          <p:cNvGrpSpPr/>
          <p:nvPr/>
        </p:nvGrpSpPr>
        <p:grpSpPr>
          <a:xfrm>
            <a:off x="2712149" y="1352550"/>
            <a:ext cx="194126" cy="180338"/>
            <a:chOff x="6783234" y="1727674"/>
            <a:chExt cx="414270" cy="384847"/>
          </a:xfrm>
          <a:solidFill>
            <a:schemeClr val="bg1"/>
          </a:solidFill>
        </p:grpSpPr>
        <p:sp>
          <p:nvSpPr>
            <p:cNvPr id="6" name="Freeform 66">
              <a:extLst>
                <a:ext uri="{FF2B5EF4-FFF2-40B4-BE49-F238E27FC236}">
                  <a16:creationId xmlns:a16="http://schemas.microsoft.com/office/drawing/2014/main" id="{0BE4FE3A-6EDE-0F97-231F-2030592BEFDC}"/>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sp>
          <p:nvSpPr>
            <p:cNvPr id="7" name="Freeform 66">
              <a:extLst>
                <a:ext uri="{FF2B5EF4-FFF2-40B4-BE49-F238E27FC236}">
                  <a16:creationId xmlns:a16="http://schemas.microsoft.com/office/drawing/2014/main" id="{7124D93C-1A82-CD88-4049-B317A5627279}"/>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grpSp>
      <p:grpSp>
        <p:nvGrpSpPr>
          <p:cNvPr id="8" name="Group 7">
            <a:extLst>
              <a:ext uri="{FF2B5EF4-FFF2-40B4-BE49-F238E27FC236}">
                <a16:creationId xmlns:a16="http://schemas.microsoft.com/office/drawing/2014/main" id="{F34B336B-829E-DC73-1828-CD55314CDF81}"/>
              </a:ext>
              <a:ext uri="{C183D7F6-B498-43B3-948B-1728B52AA6E4}">
                <adec:decorative xmlns:adec="http://schemas.microsoft.com/office/drawing/2017/decorative" val="1"/>
              </a:ext>
            </a:extLst>
          </p:cNvPr>
          <p:cNvGrpSpPr/>
          <p:nvPr/>
        </p:nvGrpSpPr>
        <p:grpSpPr>
          <a:xfrm>
            <a:off x="5071031" y="1352550"/>
            <a:ext cx="194126" cy="180338"/>
            <a:chOff x="6783234" y="1727674"/>
            <a:chExt cx="414270" cy="384847"/>
          </a:xfrm>
          <a:solidFill>
            <a:schemeClr val="bg1"/>
          </a:solidFill>
        </p:grpSpPr>
        <p:sp>
          <p:nvSpPr>
            <p:cNvPr id="9" name="Freeform 66">
              <a:extLst>
                <a:ext uri="{FF2B5EF4-FFF2-40B4-BE49-F238E27FC236}">
                  <a16:creationId xmlns:a16="http://schemas.microsoft.com/office/drawing/2014/main" id="{B53E1CFA-C4C9-9CC0-9DF9-E4CAD2D17CEB}"/>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sp>
          <p:nvSpPr>
            <p:cNvPr id="12" name="Freeform 66">
              <a:extLst>
                <a:ext uri="{FF2B5EF4-FFF2-40B4-BE49-F238E27FC236}">
                  <a16:creationId xmlns:a16="http://schemas.microsoft.com/office/drawing/2014/main" id="{F02B159F-6706-BB82-E0A0-FA380900B250}"/>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grpSp>
      <p:grpSp>
        <p:nvGrpSpPr>
          <p:cNvPr id="14" name="Group 13">
            <a:extLst>
              <a:ext uri="{FF2B5EF4-FFF2-40B4-BE49-F238E27FC236}">
                <a16:creationId xmlns:a16="http://schemas.microsoft.com/office/drawing/2014/main" id="{75184365-2254-1058-55C6-51B697333E94}"/>
              </a:ext>
              <a:ext uri="{C183D7F6-B498-43B3-948B-1728B52AA6E4}">
                <adec:decorative xmlns:adec="http://schemas.microsoft.com/office/drawing/2017/decorative" val="1"/>
              </a:ext>
            </a:extLst>
          </p:cNvPr>
          <p:cNvGrpSpPr/>
          <p:nvPr/>
        </p:nvGrpSpPr>
        <p:grpSpPr>
          <a:xfrm>
            <a:off x="7304945" y="1352550"/>
            <a:ext cx="194126" cy="180338"/>
            <a:chOff x="6783234" y="1727674"/>
            <a:chExt cx="414270" cy="384847"/>
          </a:xfrm>
          <a:solidFill>
            <a:schemeClr val="bg1"/>
          </a:solidFill>
        </p:grpSpPr>
        <p:sp>
          <p:nvSpPr>
            <p:cNvPr id="21" name="Freeform 66">
              <a:extLst>
                <a:ext uri="{FF2B5EF4-FFF2-40B4-BE49-F238E27FC236}">
                  <a16:creationId xmlns:a16="http://schemas.microsoft.com/office/drawing/2014/main" id="{F840D81A-4E00-6EA0-05D1-7AE88A1F0E9D}"/>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sp>
          <p:nvSpPr>
            <p:cNvPr id="22" name="Freeform 66">
              <a:extLst>
                <a:ext uri="{FF2B5EF4-FFF2-40B4-BE49-F238E27FC236}">
                  <a16:creationId xmlns:a16="http://schemas.microsoft.com/office/drawing/2014/main" id="{0F69805E-8136-7798-12FD-5F49A7C5EBE0}"/>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grpSp>
      <p:grpSp>
        <p:nvGrpSpPr>
          <p:cNvPr id="23" name="Group 22">
            <a:extLst>
              <a:ext uri="{FF2B5EF4-FFF2-40B4-BE49-F238E27FC236}">
                <a16:creationId xmlns:a16="http://schemas.microsoft.com/office/drawing/2014/main" id="{9773F4D7-DB1A-9B4C-2D6C-E0B41B416931}"/>
              </a:ext>
              <a:ext uri="{C183D7F6-B498-43B3-948B-1728B52AA6E4}">
                <adec:decorative xmlns:adec="http://schemas.microsoft.com/office/drawing/2017/decorative" val="1"/>
              </a:ext>
            </a:extLst>
          </p:cNvPr>
          <p:cNvGrpSpPr/>
          <p:nvPr/>
        </p:nvGrpSpPr>
        <p:grpSpPr>
          <a:xfrm>
            <a:off x="9425906" y="1352550"/>
            <a:ext cx="194126" cy="180338"/>
            <a:chOff x="6783234" y="1727674"/>
            <a:chExt cx="414270" cy="384847"/>
          </a:xfrm>
          <a:solidFill>
            <a:schemeClr val="bg1"/>
          </a:solidFill>
        </p:grpSpPr>
        <p:sp>
          <p:nvSpPr>
            <p:cNvPr id="24" name="Freeform 66">
              <a:extLst>
                <a:ext uri="{FF2B5EF4-FFF2-40B4-BE49-F238E27FC236}">
                  <a16:creationId xmlns:a16="http://schemas.microsoft.com/office/drawing/2014/main" id="{368F5903-0AA5-DC76-ACAB-3DBF49D4E845}"/>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sp>
          <p:nvSpPr>
            <p:cNvPr id="25" name="Freeform 66">
              <a:extLst>
                <a:ext uri="{FF2B5EF4-FFF2-40B4-BE49-F238E27FC236}">
                  <a16:creationId xmlns:a16="http://schemas.microsoft.com/office/drawing/2014/main" id="{9E3F4CFE-B3C2-79CE-8EC0-D8B1BAAF8185}"/>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ea typeface="+mn-ea"/>
                <a:cs typeface="+mn-cs"/>
              </a:endParaRPr>
            </a:p>
          </p:txBody>
        </p:sp>
      </p:grpSp>
    </p:spTree>
    <p:extLst>
      <p:ext uri="{BB962C8B-B14F-4D97-AF65-F5344CB8AC3E}">
        <p14:creationId xmlns:p14="http://schemas.microsoft.com/office/powerpoint/2010/main" val="164546234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3B92F13-7888-ED32-DE65-72685A4B39D0}"/>
              </a:ext>
              <a:ext uri="{C183D7F6-B498-43B3-948B-1728B52AA6E4}">
                <adec:decorative xmlns:adec="http://schemas.microsoft.com/office/drawing/2017/decorative" val="1"/>
              </a:ext>
            </a:extLst>
          </p:cNvPr>
          <p:cNvSpPr>
            <a:spLocks/>
          </p:cNvSpPr>
          <p:nvPr/>
        </p:nvSpPr>
        <p:spPr>
          <a:xfrm>
            <a:off x="495300" y="1108393"/>
            <a:ext cx="11201400" cy="5178107"/>
          </a:xfrm>
          <a:prstGeom prst="roundRect">
            <a:avLst>
              <a:gd name="adj" fmla="val 3589"/>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201168" rIns="91440" bIns="45720" rtlCol="0" anchor="t"/>
          <a:lstStyle/>
          <a:p>
            <a:pPr algn="ctr"/>
            <a:endParaRPr lang="en-US" sz="2400" spc="-50">
              <a:ln w="3175">
                <a:noFill/>
              </a:ln>
              <a:solidFill>
                <a:prstClr val="black"/>
              </a:solidFill>
              <a:latin typeface="Segoe Sans Text Semibold"/>
              <a:cs typeface="Segoe UI"/>
            </a:endParaRPr>
          </a:p>
        </p:txBody>
      </p:sp>
      <p:sp>
        <p:nvSpPr>
          <p:cNvPr id="12" name="Rectangle: Rounded Corners 11">
            <a:extLst>
              <a:ext uri="{FF2B5EF4-FFF2-40B4-BE49-F238E27FC236}">
                <a16:creationId xmlns:a16="http://schemas.microsoft.com/office/drawing/2014/main" id="{B8CF1EFA-B133-030C-E616-99AC1C2EC73C}"/>
              </a:ext>
              <a:ext uri="{C183D7F6-B498-43B3-948B-1728B52AA6E4}">
                <adec:decorative xmlns:adec="http://schemas.microsoft.com/office/drawing/2017/decorative" val="1"/>
              </a:ext>
            </a:extLst>
          </p:cNvPr>
          <p:cNvSpPr/>
          <p:nvPr/>
        </p:nvSpPr>
        <p:spPr>
          <a:xfrm>
            <a:off x="609600" y="1817687"/>
            <a:ext cx="10972800" cy="3931920"/>
          </a:xfrm>
          <a:prstGeom prst="roundRect">
            <a:avLst>
              <a:gd name="adj" fmla="val 3009"/>
            </a:avLst>
          </a:prstGeom>
          <a:solidFill>
            <a:schemeClr val="bg1"/>
          </a:solidFill>
          <a:ln w="6350">
            <a:noFill/>
          </a:ln>
          <a:effectLst>
            <a:outerShdw blurRad="63500" algn="ctr" rotWithShape="0">
              <a:schemeClr val="bg1">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nchorCtr="0"/>
          <a:lstStyle/>
          <a:p>
            <a:pPr algn="ctr" defTabSz="932472" fontAlgn="base">
              <a:spcBef>
                <a:spcPct val="0"/>
              </a:spcBef>
              <a:spcAft>
                <a:spcPct val="0"/>
              </a:spcAft>
            </a:pPr>
            <a:endParaRPr lang="en-US" sz="1600">
              <a:solidFill>
                <a:srgbClr val="000000"/>
              </a:solidFill>
              <a:latin typeface="Segoe Sans Text"/>
              <a:cs typeface="Segoe UI" pitchFamily="34" charset="0"/>
            </a:endParaRPr>
          </a:p>
        </p:txBody>
      </p:sp>
      <p:sp>
        <p:nvSpPr>
          <p:cNvPr id="13" name="Rectangle: Top Corners Rounded 12">
            <a:extLst>
              <a:ext uri="{FF2B5EF4-FFF2-40B4-BE49-F238E27FC236}">
                <a16:creationId xmlns:a16="http://schemas.microsoft.com/office/drawing/2014/main" id="{3E25C88F-D09B-3A0F-F688-14370445FE37}"/>
              </a:ext>
              <a:ext uri="{C183D7F6-B498-43B3-948B-1728B52AA6E4}">
                <adec:decorative xmlns:adec="http://schemas.microsoft.com/office/drawing/2017/decorative" val="1"/>
              </a:ext>
            </a:extLst>
          </p:cNvPr>
          <p:cNvSpPr/>
          <p:nvPr/>
        </p:nvSpPr>
        <p:spPr>
          <a:xfrm>
            <a:off x="609600" y="1817687"/>
            <a:ext cx="10972800" cy="640080"/>
          </a:xfrm>
          <a:prstGeom prst="round2Same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p>
            <a:pPr defTabSz="932472" fontAlgn="base">
              <a:spcBef>
                <a:spcPct val="0"/>
              </a:spcBef>
              <a:spcAft>
                <a:spcPct val="0"/>
              </a:spcAft>
            </a:pPr>
            <a:endParaRPr lang="en-US" sz="1800">
              <a:solidFill>
                <a:srgbClr val="FFFFFF"/>
              </a:solidFill>
              <a:latin typeface="+mj-lt"/>
              <a:ea typeface="+mj-ea"/>
              <a:cs typeface="+mj-cs"/>
            </a:endParaRPr>
          </a:p>
        </p:txBody>
      </p:sp>
      <p:grpSp>
        <p:nvGrpSpPr>
          <p:cNvPr id="62" name="Group 61">
            <a:extLst>
              <a:ext uri="{FF2B5EF4-FFF2-40B4-BE49-F238E27FC236}">
                <a16:creationId xmlns:a16="http://schemas.microsoft.com/office/drawing/2014/main" id="{862F760F-AA33-43D1-FD1D-8CD4145C71F4}"/>
              </a:ext>
              <a:ext uri="{C183D7F6-B498-43B3-948B-1728B52AA6E4}">
                <adec:decorative xmlns:adec="http://schemas.microsoft.com/office/drawing/2017/decorative" val="1"/>
              </a:ext>
            </a:extLst>
          </p:cNvPr>
          <p:cNvGrpSpPr/>
          <p:nvPr/>
        </p:nvGrpSpPr>
        <p:grpSpPr>
          <a:xfrm>
            <a:off x="3936774" y="1224054"/>
            <a:ext cx="477972" cy="477972"/>
            <a:chOff x="3936774" y="1224054"/>
            <a:chExt cx="477972" cy="477972"/>
          </a:xfrm>
        </p:grpSpPr>
        <p:grpSp>
          <p:nvGrpSpPr>
            <p:cNvPr id="17" name="Group 16">
              <a:extLst>
                <a:ext uri="{FF2B5EF4-FFF2-40B4-BE49-F238E27FC236}">
                  <a16:creationId xmlns:a16="http://schemas.microsoft.com/office/drawing/2014/main" id="{340A6FE6-CE1F-4E29-EC7B-FDB40E4A1B5B}"/>
                </a:ext>
                <a:ext uri="{C183D7F6-B498-43B3-948B-1728B52AA6E4}">
                  <adec:decorative xmlns:adec="http://schemas.microsoft.com/office/drawing/2017/decorative" val="1"/>
                </a:ext>
              </a:extLst>
            </p:cNvPr>
            <p:cNvGrpSpPr>
              <a:grpSpLocks/>
            </p:cNvGrpSpPr>
            <p:nvPr/>
          </p:nvGrpSpPr>
          <p:grpSpPr>
            <a:xfrm>
              <a:off x="3936774" y="1224054"/>
              <a:ext cx="477972" cy="477972"/>
              <a:chOff x="3101063" y="1686958"/>
              <a:chExt cx="2149566" cy="2149566"/>
            </a:xfrm>
            <a:effectLst/>
          </p:grpSpPr>
          <p:grpSp>
            <p:nvGrpSpPr>
              <p:cNvPr id="18" name="Group 17">
                <a:extLst>
                  <a:ext uri="{FF2B5EF4-FFF2-40B4-BE49-F238E27FC236}">
                    <a16:creationId xmlns:a16="http://schemas.microsoft.com/office/drawing/2014/main" id="{7A77D209-82C8-26DA-B3D7-954EA90DB6D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0" name="Oval 19">
                  <a:extLst>
                    <a:ext uri="{FF2B5EF4-FFF2-40B4-BE49-F238E27FC236}">
                      <a16:creationId xmlns:a16="http://schemas.microsoft.com/office/drawing/2014/main" id="{E12D8031-5F48-F041-42C0-C408FBB32876}"/>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Oval 46_1">
                  <a:extLst>
                    <a:ext uri="{FF2B5EF4-FFF2-40B4-BE49-F238E27FC236}">
                      <a16:creationId xmlns:a16="http://schemas.microsoft.com/office/drawing/2014/main" id="{562D2E44-8465-132B-E7BA-487177FDFBAB}"/>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9" name="Oval 34_1">
                <a:extLst>
                  <a:ext uri="{FF2B5EF4-FFF2-40B4-BE49-F238E27FC236}">
                    <a16:creationId xmlns:a16="http://schemas.microsoft.com/office/drawing/2014/main" id="{1EC880C9-87F1-23BE-42AF-28239708B4FE}"/>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pic>
          <p:nvPicPr>
            <p:cNvPr id="14" name="Graphic 13">
              <a:extLst>
                <a:ext uri="{FF2B5EF4-FFF2-40B4-BE49-F238E27FC236}">
                  <a16:creationId xmlns:a16="http://schemas.microsoft.com/office/drawing/2014/main" id="{423C5406-D598-8DEF-7CAE-B2FFE3C94A9D}"/>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5621" t="27500" r="22496" b="27500"/>
            <a:stretch/>
          </p:blipFill>
          <p:spPr>
            <a:xfrm>
              <a:off x="4055745" y="1358947"/>
              <a:ext cx="240030" cy="208186"/>
            </a:xfrm>
            <a:custGeom>
              <a:avLst/>
              <a:gdLst>
                <a:gd name="connsiteX0" fmla="*/ 0 w 1829694"/>
                <a:gd name="connsiteY0" fmla="*/ 0 h 1829694"/>
                <a:gd name="connsiteX1" fmla="*/ 1829694 w 1829694"/>
                <a:gd name="connsiteY1" fmla="*/ 0 h 1829694"/>
                <a:gd name="connsiteX2" fmla="*/ 1829694 w 1829694"/>
                <a:gd name="connsiteY2" fmla="*/ 1829694 h 1829694"/>
                <a:gd name="connsiteX3" fmla="*/ 0 w 1829694"/>
                <a:gd name="connsiteY3" fmla="*/ 1829694 h 1829694"/>
                <a:gd name="connsiteX4" fmla="*/ 0 w 1829694"/>
                <a:gd name="connsiteY4" fmla="*/ 0 h 1829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694" h="1829694">
                  <a:moveTo>
                    <a:pt x="0" y="0"/>
                  </a:moveTo>
                  <a:lnTo>
                    <a:pt x="1829694" y="0"/>
                  </a:lnTo>
                  <a:lnTo>
                    <a:pt x="1829694" y="1829694"/>
                  </a:lnTo>
                  <a:lnTo>
                    <a:pt x="0" y="1829694"/>
                  </a:lnTo>
                  <a:lnTo>
                    <a:pt x="0" y="0"/>
                  </a:lnTo>
                  <a:close/>
                </a:path>
              </a:pathLst>
            </a:custGeom>
          </p:spPr>
        </p:pic>
      </p:grpSp>
      <p:grpSp>
        <p:nvGrpSpPr>
          <p:cNvPr id="63" name="Group 62">
            <a:extLst>
              <a:ext uri="{FF2B5EF4-FFF2-40B4-BE49-F238E27FC236}">
                <a16:creationId xmlns:a16="http://schemas.microsoft.com/office/drawing/2014/main" id="{31D156D2-DF90-5F1C-64A8-7DF803AED176}"/>
              </a:ext>
              <a:ext uri="{C183D7F6-B498-43B3-948B-1728B52AA6E4}">
                <adec:decorative xmlns:adec="http://schemas.microsoft.com/office/drawing/2017/decorative" val="1"/>
              </a:ext>
            </a:extLst>
          </p:cNvPr>
          <p:cNvGrpSpPr/>
          <p:nvPr/>
        </p:nvGrpSpPr>
        <p:grpSpPr>
          <a:xfrm>
            <a:off x="2290855" y="1224054"/>
            <a:ext cx="477972" cy="477972"/>
            <a:chOff x="2290855" y="1224054"/>
            <a:chExt cx="477972" cy="477972"/>
          </a:xfrm>
        </p:grpSpPr>
        <p:grpSp>
          <p:nvGrpSpPr>
            <p:cNvPr id="3" name="Group 2">
              <a:extLst>
                <a:ext uri="{FF2B5EF4-FFF2-40B4-BE49-F238E27FC236}">
                  <a16:creationId xmlns:a16="http://schemas.microsoft.com/office/drawing/2014/main" id="{733C390F-6CE5-C7DA-3510-DC4C3C822964}"/>
                </a:ext>
                <a:ext uri="{C183D7F6-B498-43B3-948B-1728B52AA6E4}">
                  <adec:decorative xmlns:adec="http://schemas.microsoft.com/office/drawing/2017/decorative" val="1"/>
                </a:ext>
              </a:extLst>
            </p:cNvPr>
            <p:cNvGrpSpPr>
              <a:grpSpLocks/>
            </p:cNvGrpSpPr>
            <p:nvPr/>
          </p:nvGrpSpPr>
          <p:grpSpPr>
            <a:xfrm>
              <a:off x="2290855" y="1224054"/>
              <a:ext cx="477972" cy="477972"/>
              <a:chOff x="3101063" y="1686958"/>
              <a:chExt cx="2149566" cy="2149566"/>
            </a:xfrm>
            <a:effectLst/>
          </p:grpSpPr>
          <p:grpSp>
            <p:nvGrpSpPr>
              <p:cNvPr id="5" name="Group 4">
                <a:extLst>
                  <a:ext uri="{FF2B5EF4-FFF2-40B4-BE49-F238E27FC236}">
                    <a16:creationId xmlns:a16="http://schemas.microsoft.com/office/drawing/2014/main" id="{BB46C53E-5515-79A9-E9C0-572A98F42215}"/>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9" name="Oval 8">
                  <a:extLst>
                    <a:ext uri="{FF2B5EF4-FFF2-40B4-BE49-F238E27FC236}">
                      <a16:creationId xmlns:a16="http://schemas.microsoft.com/office/drawing/2014/main" id="{1E473FFC-4098-54B7-64DC-BD488B0CCCCE}"/>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Oval 46_1">
                  <a:extLst>
                    <a:ext uri="{FF2B5EF4-FFF2-40B4-BE49-F238E27FC236}">
                      <a16:creationId xmlns:a16="http://schemas.microsoft.com/office/drawing/2014/main" id="{2E843710-FB92-F1E7-F9D1-4C182B3B6179}"/>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7" name="Oval 34_1">
                <a:extLst>
                  <a:ext uri="{FF2B5EF4-FFF2-40B4-BE49-F238E27FC236}">
                    <a16:creationId xmlns:a16="http://schemas.microsoft.com/office/drawing/2014/main" id="{28D739D1-9BD9-34E7-EE7F-E1B2DA2D5908}"/>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pic>
          <p:nvPicPr>
            <p:cNvPr id="15" name="Picture 6">
              <a:extLst>
                <a:ext uri="{FF2B5EF4-FFF2-40B4-BE49-F238E27FC236}">
                  <a16:creationId xmlns:a16="http://schemas.microsoft.com/office/drawing/2014/main" id="{7C830404-198B-EC5C-5DF6-2C50C00DD2DE}"/>
                </a:ext>
                <a:ext uri="{C183D7F6-B498-43B3-948B-1728B52AA6E4}">
                  <adec:decorative xmlns:adec="http://schemas.microsoft.com/office/drawing/2017/decorative" val="1"/>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l="18176" r="18176"/>
            <a:stretch/>
          </p:blipFill>
          <p:spPr bwMode="auto">
            <a:xfrm>
              <a:off x="2383157" y="1333328"/>
              <a:ext cx="293368" cy="2594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8" name="Group 57">
            <a:extLst>
              <a:ext uri="{FF2B5EF4-FFF2-40B4-BE49-F238E27FC236}">
                <a16:creationId xmlns:a16="http://schemas.microsoft.com/office/drawing/2014/main" id="{1FD05A17-749A-B51A-252A-8BF23B09AFBB}"/>
              </a:ext>
              <a:ext uri="{C183D7F6-B498-43B3-948B-1728B52AA6E4}">
                <adec:decorative xmlns:adec="http://schemas.microsoft.com/office/drawing/2017/decorative" val="1"/>
              </a:ext>
            </a:extLst>
          </p:cNvPr>
          <p:cNvGrpSpPr/>
          <p:nvPr/>
        </p:nvGrpSpPr>
        <p:grpSpPr>
          <a:xfrm>
            <a:off x="10520454" y="1224054"/>
            <a:ext cx="477972" cy="477972"/>
            <a:chOff x="10520454" y="1224054"/>
            <a:chExt cx="477972" cy="477972"/>
          </a:xfrm>
        </p:grpSpPr>
        <p:grpSp>
          <p:nvGrpSpPr>
            <p:cNvPr id="46" name="Group 45">
              <a:extLst>
                <a:ext uri="{FF2B5EF4-FFF2-40B4-BE49-F238E27FC236}">
                  <a16:creationId xmlns:a16="http://schemas.microsoft.com/office/drawing/2014/main" id="{230114DC-3155-D62A-572A-32B02A932055}"/>
                </a:ext>
                <a:ext uri="{C183D7F6-B498-43B3-948B-1728B52AA6E4}">
                  <adec:decorative xmlns:adec="http://schemas.microsoft.com/office/drawing/2017/decorative" val="1"/>
                </a:ext>
              </a:extLst>
            </p:cNvPr>
            <p:cNvGrpSpPr>
              <a:grpSpLocks/>
            </p:cNvGrpSpPr>
            <p:nvPr/>
          </p:nvGrpSpPr>
          <p:grpSpPr>
            <a:xfrm>
              <a:off x="10520454" y="1224054"/>
              <a:ext cx="477972" cy="477972"/>
              <a:chOff x="3101063" y="1686958"/>
              <a:chExt cx="2149566" cy="2149566"/>
            </a:xfrm>
            <a:effectLst/>
          </p:grpSpPr>
          <p:grpSp>
            <p:nvGrpSpPr>
              <p:cNvPr id="47" name="Group 46">
                <a:extLst>
                  <a:ext uri="{FF2B5EF4-FFF2-40B4-BE49-F238E27FC236}">
                    <a16:creationId xmlns:a16="http://schemas.microsoft.com/office/drawing/2014/main" id="{BA6F1736-A812-7DDC-1D25-8611A5E56DF8}"/>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49" name="Oval 48">
                  <a:extLst>
                    <a:ext uri="{FF2B5EF4-FFF2-40B4-BE49-F238E27FC236}">
                      <a16:creationId xmlns:a16="http://schemas.microsoft.com/office/drawing/2014/main" id="{531EDDEA-FDBD-C94D-B968-E10E6ED02188}"/>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0" name="Oval 46_1">
                  <a:extLst>
                    <a:ext uri="{FF2B5EF4-FFF2-40B4-BE49-F238E27FC236}">
                      <a16:creationId xmlns:a16="http://schemas.microsoft.com/office/drawing/2014/main" id="{E083DA5A-E121-745E-A1A0-681B7197F877}"/>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48" name="Oval 34_1">
                <a:extLst>
                  <a:ext uri="{FF2B5EF4-FFF2-40B4-BE49-F238E27FC236}">
                    <a16:creationId xmlns:a16="http://schemas.microsoft.com/office/drawing/2014/main" id="{40714790-DB8F-F380-FE14-F2A659D962B8}"/>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pic>
          <p:nvPicPr>
            <p:cNvPr id="1026" name="Picture 2">
              <a:extLst>
                <a:ext uri="{FF2B5EF4-FFF2-40B4-BE49-F238E27FC236}">
                  <a16:creationId xmlns:a16="http://schemas.microsoft.com/office/drawing/2014/main" id="{916B1445-4DBC-368C-BB34-74FB60E9330F}"/>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0624304" y="1337305"/>
              <a:ext cx="270272" cy="25147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Group 58">
            <a:extLst>
              <a:ext uri="{FF2B5EF4-FFF2-40B4-BE49-F238E27FC236}">
                <a16:creationId xmlns:a16="http://schemas.microsoft.com/office/drawing/2014/main" id="{0A6F5D33-8A2D-EF04-1702-F1FF19A21857}"/>
              </a:ext>
              <a:ext uri="{C183D7F6-B498-43B3-948B-1728B52AA6E4}">
                <adec:decorative xmlns:adec="http://schemas.microsoft.com/office/drawing/2017/decorative" val="1"/>
              </a:ext>
            </a:extLst>
          </p:cNvPr>
          <p:cNvGrpSpPr/>
          <p:nvPr/>
        </p:nvGrpSpPr>
        <p:grpSpPr>
          <a:xfrm>
            <a:off x="8874535" y="1224054"/>
            <a:ext cx="477972" cy="477972"/>
            <a:chOff x="8874535" y="1224054"/>
            <a:chExt cx="477972" cy="477972"/>
          </a:xfrm>
        </p:grpSpPr>
        <p:grpSp>
          <p:nvGrpSpPr>
            <p:cNvPr id="41" name="Group 40">
              <a:extLst>
                <a:ext uri="{FF2B5EF4-FFF2-40B4-BE49-F238E27FC236}">
                  <a16:creationId xmlns:a16="http://schemas.microsoft.com/office/drawing/2014/main" id="{908DE3E2-2749-C9EE-461D-B873286CFC22}"/>
                </a:ext>
                <a:ext uri="{C183D7F6-B498-43B3-948B-1728B52AA6E4}">
                  <adec:decorative xmlns:adec="http://schemas.microsoft.com/office/drawing/2017/decorative" val="1"/>
                </a:ext>
              </a:extLst>
            </p:cNvPr>
            <p:cNvGrpSpPr>
              <a:grpSpLocks/>
            </p:cNvGrpSpPr>
            <p:nvPr/>
          </p:nvGrpSpPr>
          <p:grpSpPr>
            <a:xfrm>
              <a:off x="8874535" y="1224054"/>
              <a:ext cx="477972" cy="477972"/>
              <a:chOff x="3101063" y="1686958"/>
              <a:chExt cx="2149566" cy="2149566"/>
            </a:xfrm>
            <a:effectLst/>
          </p:grpSpPr>
          <p:grpSp>
            <p:nvGrpSpPr>
              <p:cNvPr id="42" name="Group 41">
                <a:extLst>
                  <a:ext uri="{FF2B5EF4-FFF2-40B4-BE49-F238E27FC236}">
                    <a16:creationId xmlns:a16="http://schemas.microsoft.com/office/drawing/2014/main" id="{12DAFE5B-2D21-8A8A-865A-FD02BA9E8D6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44" name="Oval 43">
                  <a:extLst>
                    <a:ext uri="{FF2B5EF4-FFF2-40B4-BE49-F238E27FC236}">
                      <a16:creationId xmlns:a16="http://schemas.microsoft.com/office/drawing/2014/main" id="{8A15106E-B97B-DF5F-C016-4211AA5234B3}"/>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5" name="Oval 46_1">
                  <a:extLst>
                    <a:ext uri="{FF2B5EF4-FFF2-40B4-BE49-F238E27FC236}">
                      <a16:creationId xmlns:a16="http://schemas.microsoft.com/office/drawing/2014/main" id="{E9846D9C-7C9C-F335-49C5-45010B8E5AC8}"/>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43" name="Oval 34_1">
                <a:extLst>
                  <a:ext uri="{FF2B5EF4-FFF2-40B4-BE49-F238E27FC236}">
                    <a16:creationId xmlns:a16="http://schemas.microsoft.com/office/drawing/2014/main" id="{CE6A04DB-E163-F6F3-EDB1-8167A2B91A06}"/>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pic>
          <p:nvPicPr>
            <p:cNvPr id="1028" name="Picture 4">
              <a:extLst>
                <a:ext uri="{FF2B5EF4-FFF2-40B4-BE49-F238E27FC236}">
                  <a16:creationId xmlns:a16="http://schemas.microsoft.com/office/drawing/2014/main" id="{F26E8BC1-BEFB-E41B-AA97-9C85EF728CD0}"/>
                </a:ext>
                <a:ext uri="{C183D7F6-B498-43B3-948B-1728B52AA6E4}">
                  <adec:decorative xmlns:adec="http://schemas.microsoft.com/office/drawing/2017/decorative" val="1"/>
                </a:ext>
              </a:extLst>
            </p:cNvPr>
            <p:cNvPicPr>
              <a:picLocks noChangeAspect="1" noChangeArrowheads="1"/>
            </p:cNvPicPr>
            <p:nvPr/>
          </p:nvPicPr>
          <p:blipFill rotWithShape="1">
            <a:blip r:embed="rId7">
              <a:extLst>
                <a:ext uri="{28A0092B-C50C-407E-A947-70E740481C1C}">
                  <a14:useLocalDpi xmlns:a14="http://schemas.microsoft.com/office/drawing/2010/main"/>
                </a:ext>
              </a:extLst>
            </a:blip>
            <a:srcRect l="16561" t="19072" r="16561" b="19072"/>
            <a:stretch/>
          </p:blipFill>
          <p:spPr bwMode="auto">
            <a:xfrm>
              <a:off x="8994936" y="1353359"/>
              <a:ext cx="237170" cy="219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0" name="Group 59">
            <a:extLst>
              <a:ext uri="{FF2B5EF4-FFF2-40B4-BE49-F238E27FC236}">
                <a16:creationId xmlns:a16="http://schemas.microsoft.com/office/drawing/2014/main" id="{B0015F16-ACD2-C951-EDD2-06BCAA78E354}"/>
              </a:ext>
              <a:ext uri="{C183D7F6-B498-43B3-948B-1728B52AA6E4}">
                <adec:decorative xmlns:adec="http://schemas.microsoft.com/office/drawing/2017/decorative" val="1"/>
              </a:ext>
            </a:extLst>
          </p:cNvPr>
          <p:cNvGrpSpPr/>
          <p:nvPr/>
        </p:nvGrpSpPr>
        <p:grpSpPr>
          <a:xfrm>
            <a:off x="7228615" y="1224054"/>
            <a:ext cx="477972" cy="477972"/>
            <a:chOff x="7228615" y="1224054"/>
            <a:chExt cx="477972" cy="477972"/>
          </a:xfrm>
        </p:grpSpPr>
        <p:grpSp>
          <p:nvGrpSpPr>
            <p:cNvPr id="34" name="Group 33">
              <a:extLst>
                <a:ext uri="{FF2B5EF4-FFF2-40B4-BE49-F238E27FC236}">
                  <a16:creationId xmlns:a16="http://schemas.microsoft.com/office/drawing/2014/main" id="{B65A16EA-84F8-DCE1-FBCB-E3EB7CDFB6C3}"/>
                </a:ext>
                <a:ext uri="{C183D7F6-B498-43B3-948B-1728B52AA6E4}">
                  <adec:decorative xmlns:adec="http://schemas.microsoft.com/office/drawing/2017/decorative" val="1"/>
                </a:ext>
              </a:extLst>
            </p:cNvPr>
            <p:cNvGrpSpPr>
              <a:grpSpLocks/>
            </p:cNvGrpSpPr>
            <p:nvPr/>
          </p:nvGrpSpPr>
          <p:grpSpPr>
            <a:xfrm>
              <a:off x="7228615" y="1224054"/>
              <a:ext cx="477972" cy="477972"/>
              <a:chOff x="3101063" y="1686958"/>
              <a:chExt cx="2149566" cy="2149566"/>
            </a:xfrm>
            <a:effectLst/>
          </p:grpSpPr>
          <p:grpSp>
            <p:nvGrpSpPr>
              <p:cNvPr id="36" name="Group 35">
                <a:extLst>
                  <a:ext uri="{FF2B5EF4-FFF2-40B4-BE49-F238E27FC236}">
                    <a16:creationId xmlns:a16="http://schemas.microsoft.com/office/drawing/2014/main" id="{0A108AF5-EF28-78F0-4D65-845633C74C4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9" name="Oval 38">
                  <a:extLst>
                    <a:ext uri="{FF2B5EF4-FFF2-40B4-BE49-F238E27FC236}">
                      <a16:creationId xmlns:a16="http://schemas.microsoft.com/office/drawing/2014/main" id="{687707BF-EDF0-AD09-9B41-EFA1231A39F0}"/>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0" name="Oval 46_1">
                  <a:extLst>
                    <a:ext uri="{FF2B5EF4-FFF2-40B4-BE49-F238E27FC236}">
                      <a16:creationId xmlns:a16="http://schemas.microsoft.com/office/drawing/2014/main" id="{435B8ADF-BA36-5EF9-DB5F-A9D2172FB4CE}"/>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8" name="Oval 34_1">
                <a:extLst>
                  <a:ext uri="{FF2B5EF4-FFF2-40B4-BE49-F238E27FC236}">
                    <a16:creationId xmlns:a16="http://schemas.microsoft.com/office/drawing/2014/main" id="{833DB9C7-DDE4-2409-B607-8F4508B48CD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pic>
          <p:nvPicPr>
            <p:cNvPr id="1032" name="Picture 8">
              <a:extLst>
                <a:ext uri="{FF2B5EF4-FFF2-40B4-BE49-F238E27FC236}">
                  <a16:creationId xmlns:a16="http://schemas.microsoft.com/office/drawing/2014/main" id="{42C75EA2-6FEC-5088-847B-635F88721BC0}"/>
                </a:ext>
                <a:ext uri="{C183D7F6-B498-43B3-948B-1728B52AA6E4}">
                  <adec:decorative xmlns:adec="http://schemas.microsoft.com/office/drawing/2017/decorative" val="1"/>
                </a:ext>
              </a:extLst>
            </p:cNvPr>
            <p:cNvPicPr>
              <a:picLocks noChangeAspect="1" noChangeArrowheads="1"/>
            </p:cNvPicPr>
            <p:nvPr/>
          </p:nvPicPr>
          <p:blipFill rotWithShape="1">
            <a:blip r:embed="rId8">
              <a:extLst>
                <a:ext uri="{28A0092B-C50C-407E-A947-70E740481C1C}">
                  <a14:useLocalDpi xmlns:a14="http://schemas.microsoft.com/office/drawing/2010/main"/>
                </a:ext>
              </a:extLst>
            </a:blip>
            <a:srcRect t="5556" b="5556"/>
            <a:stretch/>
          </p:blipFill>
          <p:spPr bwMode="auto">
            <a:xfrm>
              <a:off x="7343301" y="1352550"/>
              <a:ext cx="248602" cy="220980"/>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itle 1">
            <a:extLst>
              <a:ext uri="{FF2B5EF4-FFF2-40B4-BE49-F238E27FC236}">
                <a16:creationId xmlns:a16="http://schemas.microsoft.com/office/drawing/2014/main" id="{EFACD4A5-2CD3-54E5-A4ED-C6E1075ACAC7}"/>
              </a:ext>
            </a:extLst>
          </p:cNvPr>
          <p:cNvSpPr>
            <a:spLocks noGrp="1"/>
          </p:cNvSpPr>
          <p:nvPr>
            <p:ph type="title"/>
          </p:nvPr>
        </p:nvSpPr>
        <p:spPr>
          <a:xfrm>
            <a:off x="495300" y="509156"/>
            <a:ext cx="11201400" cy="443198"/>
          </a:xfrm>
        </p:spPr>
        <p:txBody>
          <a:bodyPr>
            <a:normAutofit/>
          </a:bodyPr>
          <a:lstStyle/>
          <a:p>
            <a:r>
              <a:rPr lang="en-US"/>
              <a:t>Full list of Immersion demos*</a:t>
            </a:r>
            <a:endParaRPr lang="en-US" sz="2800"/>
          </a:p>
        </p:txBody>
      </p:sp>
      <p:graphicFrame>
        <p:nvGraphicFramePr>
          <p:cNvPr id="2" name="Table 1">
            <a:extLst>
              <a:ext uri="{FF2B5EF4-FFF2-40B4-BE49-F238E27FC236}">
                <a16:creationId xmlns:a16="http://schemas.microsoft.com/office/drawing/2014/main" id="{9483B998-640A-8DE1-DA88-813F56446758}"/>
              </a:ext>
            </a:extLst>
          </p:cNvPr>
          <p:cNvGraphicFramePr>
            <a:graphicFrameLocks noGrp="1"/>
          </p:cNvGraphicFramePr>
          <p:nvPr>
            <p:extLst>
              <p:ext uri="{D42A27DB-BD31-4B8C-83A1-F6EECF244321}">
                <p14:modId xmlns:p14="http://schemas.microsoft.com/office/powerpoint/2010/main" val="2027747496"/>
              </p:ext>
            </p:extLst>
          </p:nvPr>
        </p:nvGraphicFramePr>
        <p:xfrm>
          <a:off x="609600" y="1817687"/>
          <a:ext cx="10972800" cy="3931920"/>
        </p:xfrm>
        <a:graphic>
          <a:graphicData uri="http://schemas.openxmlformats.org/drawingml/2006/table">
            <a:tbl>
              <a:tblPr firstRow="1" firstCol="1" bandRow="1">
                <a:tableStyleId>{5C22544A-7EE6-4342-B048-85BDC9FD1C3A}</a:tableStyleId>
              </a:tblPr>
              <a:tblGrid>
                <a:gridCol w="1097280">
                  <a:extLst>
                    <a:ext uri="{9D8B030D-6E8A-4147-A177-3AD203B41FA5}">
                      <a16:colId xmlns:a16="http://schemas.microsoft.com/office/drawing/2014/main" val="2054500888"/>
                    </a:ext>
                  </a:extLst>
                </a:gridCol>
                <a:gridCol w="1645920">
                  <a:extLst>
                    <a:ext uri="{9D8B030D-6E8A-4147-A177-3AD203B41FA5}">
                      <a16:colId xmlns:a16="http://schemas.microsoft.com/office/drawing/2014/main" val="3951417046"/>
                    </a:ext>
                  </a:extLst>
                </a:gridCol>
                <a:gridCol w="1645920">
                  <a:extLst>
                    <a:ext uri="{9D8B030D-6E8A-4147-A177-3AD203B41FA5}">
                      <a16:colId xmlns:a16="http://schemas.microsoft.com/office/drawing/2014/main" val="1936055677"/>
                    </a:ext>
                  </a:extLst>
                </a:gridCol>
                <a:gridCol w="1645920">
                  <a:extLst>
                    <a:ext uri="{9D8B030D-6E8A-4147-A177-3AD203B41FA5}">
                      <a16:colId xmlns:a16="http://schemas.microsoft.com/office/drawing/2014/main" val="836538968"/>
                    </a:ext>
                  </a:extLst>
                </a:gridCol>
                <a:gridCol w="1645920">
                  <a:extLst>
                    <a:ext uri="{9D8B030D-6E8A-4147-A177-3AD203B41FA5}">
                      <a16:colId xmlns:a16="http://schemas.microsoft.com/office/drawing/2014/main" val="3854558496"/>
                    </a:ext>
                  </a:extLst>
                </a:gridCol>
                <a:gridCol w="1645920">
                  <a:extLst>
                    <a:ext uri="{9D8B030D-6E8A-4147-A177-3AD203B41FA5}">
                      <a16:colId xmlns:a16="http://schemas.microsoft.com/office/drawing/2014/main" val="4164089035"/>
                    </a:ext>
                  </a:extLst>
                </a:gridCol>
                <a:gridCol w="1645920">
                  <a:extLst>
                    <a:ext uri="{9D8B030D-6E8A-4147-A177-3AD203B41FA5}">
                      <a16:colId xmlns:a16="http://schemas.microsoft.com/office/drawing/2014/main" val="1782979916"/>
                    </a:ext>
                  </a:extLst>
                </a:gridCol>
              </a:tblGrid>
              <a:tr h="640080">
                <a:tc>
                  <a:txBody>
                    <a:bodyPr/>
                    <a:lstStyle/>
                    <a:p>
                      <a:pPr algn="r"/>
                      <a:r>
                        <a:rPr lang="en-US" sz="1600" b="0">
                          <a:solidFill>
                            <a:schemeClr val="bg1"/>
                          </a:solidFill>
                          <a:latin typeface="+mj-lt"/>
                        </a:rPr>
                        <a:t>Personas</a:t>
                      </a:r>
                    </a:p>
                  </a:txBody>
                  <a:tcPr anchor="ctr">
                    <a:lnL w="12700" cmpd="sng">
                      <a:noFill/>
                    </a:lnL>
                    <a:lnR w="6350" cap="flat" cmpd="sng" algn="ctr">
                      <a:solidFill>
                        <a:schemeClr val="bg1">
                          <a:lumMod val="8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kern="1200">
                          <a:solidFill>
                            <a:schemeClr val="bg1"/>
                          </a:solidFill>
                          <a:latin typeface="+mj-lt"/>
                          <a:ea typeface="+mn-ea"/>
                          <a:cs typeface="+mn-cs"/>
                        </a:rPr>
                        <a:t>Teams</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kern="1200">
                          <a:solidFill>
                            <a:schemeClr val="bg1"/>
                          </a:solidFill>
                          <a:latin typeface="+mj-lt"/>
                          <a:ea typeface="+mn-ea"/>
                          <a:cs typeface="+mn-cs"/>
                        </a:rPr>
                        <a:t>Outlook</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kern="1200">
                          <a:solidFill>
                            <a:schemeClr val="bg1"/>
                          </a:solidFill>
                          <a:latin typeface="+mj-lt"/>
                          <a:ea typeface="+mn-ea"/>
                          <a:cs typeface="+mn-cs"/>
                        </a:rPr>
                        <a:t>Loop + Whiteboard</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kern="1200">
                          <a:solidFill>
                            <a:schemeClr val="bg1"/>
                          </a:solidFill>
                          <a:latin typeface="+mj-lt"/>
                          <a:ea typeface="+mn-ea"/>
                          <a:cs typeface="+mn-cs"/>
                        </a:rPr>
                        <a:t>Word</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kern="1200">
                          <a:solidFill>
                            <a:schemeClr val="bg1"/>
                          </a:solidFill>
                          <a:latin typeface="+mj-lt"/>
                          <a:ea typeface="+mn-ea"/>
                          <a:cs typeface="+mn-cs"/>
                        </a:rPr>
                        <a:t>Excel</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kern="1200">
                          <a:solidFill>
                            <a:schemeClr val="bg1"/>
                          </a:solidFill>
                          <a:latin typeface="+mj-lt"/>
                          <a:ea typeface="+mn-ea"/>
                          <a:cs typeface="+mn-cs"/>
                        </a:rPr>
                        <a:t>PowerPoint</a:t>
                      </a:r>
                    </a:p>
                  </a:txBody>
                  <a:tcPr anchor="ctr">
                    <a:lnL w="6350" cap="flat" cmpd="sng" algn="ctr">
                      <a:solidFill>
                        <a:schemeClr val="bg1">
                          <a:lumMod val="85000"/>
                        </a:schemeClr>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430609"/>
                  </a:ext>
                </a:extLst>
              </a:tr>
              <a:tr h="822960">
                <a:tc>
                  <a:txBody>
                    <a:bodyPr/>
                    <a:lstStyle/>
                    <a:p>
                      <a:pPr algn="r"/>
                      <a:r>
                        <a:rPr lang="en-US" sz="1400">
                          <a:solidFill>
                            <a:schemeClr val="accent3"/>
                          </a:solidFill>
                          <a:latin typeface="+mj-lt"/>
                        </a:rPr>
                        <a:t>Exec</a:t>
                      </a:r>
                    </a:p>
                  </a:txBody>
                  <a:tcPr anchor="ctr">
                    <a:lnL w="12700" cmpd="sng">
                      <a:noFill/>
                    </a:lnL>
                    <a:lnR w="6350" cap="flat" cmpd="sng" algn="ctr">
                      <a:solidFill>
                        <a:schemeClr val="bg1">
                          <a:lumMod val="85000"/>
                        </a:schemeClr>
                      </a:solidFill>
                      <a:prstDash val="solid"/>
                      <a:round/>
                      <a:headEnd type="none" w="med" len="med"/>
                      <a:tailEnd type="none" w="med" len="med"/>
                    </a:lnR>
                    <a:lnT w="38100" cmpd="sng">
                      <a:noFill/>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Exec Teams demo</a:t>
                      </a:r>
                    </a:p>
                    <a:p>
                      <a:pPr algn="ctr">
                        <a:spcAft>
                          <a:spcPts val="600"/>
                        </a:spcAft>
                      </a:pPr>
                      <a:r>
                        <a:rPr lang="en-US" sz="1200"/>
                        <a:t>Exec Teams </a:t>
                      </a:r>
                      <a:br>
                        <a:rPr lang="en-US" sz="1200"/>
                      </a:br>
                      <a:r>
                        <a:rPr lang="en-US" sz="1200"/>
                        <a:t>chat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38100" cmpd="sng">
                      <a:noFill/>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Exec Outlook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38100" cmpd="sng">
                      <a:noFill/>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Exec Loop </a:t>
                      </a:r>
                      <a:br>
                        <a:rPr lang="en-US" sz="1200"/>
                      </a:br>
                      <a:r>
                        <a:rPr lang="en-US" sz="1200"/>
                        <a:t>and </a:t>
                      </a:r>
                      <a:br>
                        <a:rPr lang="en-US" sz="1200"/>
                      </a:br>
                      <a:r>
                        <a:rPr lang="en-US" sz="1200"/>
                        <a:t>Whiteboard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38100" cmpd="sng">
                      <a:noFill/>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Exec Word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38100" cmpd="sng">
                      <a:noFill/>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Exec Excel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38100" cmpd="sng">
                      <a:noFill/>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Exec </a:t>
                      </a:r>
                      <a:br>
                        <a:rPr lang="en-US" sz="1200"/>
                      </a:br>
                      <a:r>
                        <a:rPr lang="en-US" sz="1200"/>
                        <a:t>PowerPoint demo</a:t>
                      </a:r>
                    </a:p>
                  </a:txBody>
                  <a:tcPr anchor="ctr">
                    <a:lnL w="6350" cap="flat" cmpd="sng" algn="ctr">
                      <a:solidFill>
                        <a:schemeClr val="bg1">
                          <a:lumMod val="85000"/>
                        </a:schemeClr>
                      </a:solidFill>
                      <a:prstDash val="solid"/>
                      <a:round/>
                      <a:headEnd type="none" w="med" len="med"/>
                      <a:tailEnd type="none" w="med" len="med"/>
                    </a:lnL>
                    <a:lnR w="12700" cmpd="sng">
                      <a:noFill/>
                    </a:lnR>
                    <a:lnT w="38100" cmpd="sng">
                      <a:noFill/>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2273347"/>
                  </a:ext>
                </a:extLst>
              </a:tr>
              <a:tr h="822960">
                <a:tc>
                  <a:txBody>
                    <a:bodyPr/>
                    <a:lstStyle/>
                    <a:p>
                      <a:pPr algn="r"/>
                      <a:r>
                        <a:rPr lang="en-US" sz="1400">
                          <a:solidFill>
                            <a:schemeClr val="accent3"/>
                          </a:solidFill>
                          <a:latin typeface="+mj-lt"/>
                        </a:rPr>
                        <a:t>Sales</a:t>
                      </a:r>
                    </a:p>
                  </a:txBody>
                  <a:tcPr anchor="ctr">
                    <a:lnL w="12700" cmpd="sng">
                      <a:no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N/A</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Sales Outlook </a:t>
                      </a:r>
                      <a:br>
                        <a:rPr lang="en-US" sz="1200"/>
                      </a:br>
                      <a:r>
                        <a:rPr lang="en-US" sz="1200"/>
                        <a:t>RFP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N/A</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Sales Word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Sales Excel </a:t>
                      </a:r>
                      <a:br>
                        <a:rPr lang="en-US" sz="1200"/>
                      </a:br>
                      <a:r>
                        <a:rPr lang="en-US" sz="1200"/>
                        <a:t>Research demo</a:t>
                      </a:r>
                    </a:p>
                    <a:p>
                      <a:pPr algn="ctr">
                        <a:spcAft>
                          <a:spcPts val="600"/>
                        </a:spcAft>
                      </a:pPr>
                      <a:r>
                        <a:rPr lang="en-US" sz="1200"/>
                        <a:t>Sales Excel RFP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Sales </a:t>
                      </a:r>
                      <a:br>
                        <a:rPr lang="en-US" sz="1200"/>
                      </a:br>
                      <a:r>
                        <a:rPr lang="en-US" sz="1200"/>
                        <a:t>PowerPoint demo</a:t>
                      </a:r>
                    </a:p>
                  </a:txBody>
                  <a:tcPr anchor="ctr">
                    <a:lnL w="6350" cap="flat" cmpd="sng" algn="ctr">
                      <a:solidFill>
                        <a:schemeClr val="bg1">
                          <a:lumMod val="85000"/>
                        </a:schemeClr>
                      </a:solid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2428099"/>
                  </a:ext>
                </a:extLst>
              </a:tr>
              <a:tr h="822960">
                <a:tc>
                  <a:txBody>
                    <a:bodyPr/>
                    <a:lstStyle/>
                    <a:p>
                      <a:pPr algn="r"/>
                      <a:r>
                        <a:rPr lang="en-US" sz="1400">
                          <a:solidFill>
                            <a:schemeClr val="accent3"/>
                          </a:solidFill>
                          <a:latin typeface="+mj-lt"/>
                        </a:rPr>
                        <a:t>Marketing</a:t>
                      </a:r>
                    </a:p>
                  </a:txBody>
                  <a:tcPr anchor="ctr">
                    <a:lnL w="12700" cmpd="sng">
                      <a:no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N/A</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Marketing </a:t>
                      </a:r>
                      <a:br>
                        <a:rPr lang="en-US" sz="1200"/>
                      </a:br>
                      <a:r>
                        <a:rPr lang="en-US" sz="1200"/>
                        <a:t>Outlook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N/A</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Marketing </a:t>
                      </a:r>
                      <a:br>
                        <a:rPr lang="en-US" sz="1200"/>
                      </a:br>
                      <a:r>
                        <a:rPr lang="en-US" sz="1200"/>
                        <a:t>Word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Marketing </a:t>
                      </a:r>
                      <a:br>
                        <a:rPr lang="en-US" sz="1200"/>
                      </a:br>
                      <a:r>
                        <a:rPr lang="en-US" sz="1200"/>
                        <a:t>Excel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en-US" sz="1200"/>
                        <a:t>Marketing PowerPoint demo</a:t>
                      </a:r>
                    </a:p>
                  </a:txBody>
                  <a:tcPr anchor="ctr">
                    <a:lnL w="6350" cap="flat" cmpd="sng" algn="ctr">
                      <a:solidFill>
                        <a:schemeClr val="bg1">
                          <a:lumMod val="85000"/>
                        </a:schemeClr>
                      </a:solid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3610922"/>
                  </a:ext>
                </a:extLst>
              </a:tr>
              <a:tr h="822960">
                <a:tc>
                  <a:txBody>
                    <a:bodyPr/>
                    <a:lstStyle/>
                    <a:p>
                      <a:pPr algn="r"/>
                      <a:r>
                        <a:rPr lang="en-US" sz="1400">
                          <a:solidFill>
                            <a:schemeClr val="accent3"/>
                          </a:solidFill>
                          <a:latin typeface="+mj-lt"/>
                        </a:rPr>
                        <a:t>HR</a:t>
                      </a:r>
                    </a:p>
                  </a:txBody>
                  <a:tcPr anchor="ctr">
                    <a:lnL w="12700" cmpd="sng">
                      <a:no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600"/>
                        </a:spcAft>
                      </a:pPr>
                      <a:r>
                        <a:rPr lang="en-US" sz="1200"/>
                        <a:t>N/A</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600"/>
                        </a:spcAft>
                      </a:pPr>
                      <a:r>
                        <a:rPr lang="en-US" sz="1200"/>
                        <a:t>HR Outlook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600"/>
                        </a:spcAft>
                      </a:pPr>
                      <a:r>
                        <a:rPr lang="en-US" sz="1200"/>
                        <a:t>N/A</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600"/>
                        </a:spcAft>
                      </a:pPr>
                      <a:r>
                        <a:rPr lang="en-US" sz="1200"/>
                        <a:t>HR Word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600"/>
                        </a:spcAft>
                      </a:pPr>
                      <a:r>
                        <a:rPr lang="en-US" sz="1200"/>
                        <a:t>HR Excel demo</a:t>
                      </a: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spcAft>
                          <a:spcPts val="600"/>
                        </a:spcAft>
                      </a:pPr>
                      <a:r>
                        <a:rPr lang="en-US" sz="1200"/>
                        <a:t>HR PowerPoint demo</a:t>
                      </a:r>
                    </a:p>
                  </a:txBody>
                  <a:tcPr anchor="ctr">
                    <a:lnL w="6350" cap="flat" cmpd="sng" algn="ctr">
                      <a:solidFill>
                        <a:schemeClr val="bg1">
                          <a:lumMod val="85000"/>
                        </a:schemeClr>
                      </a:solid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543578"/>
                  </a:ext>
                </a:extLst>
              </a:tr>
            </a:tbl>
          </a:graphicData>
        </a:graphic>
      </p:graphicFrame>
      <p:sp>
        <p:nvSpPr>
          <p:cNvPr id="8" name="TextBox 7">
            <a:extLst>
              <a:ext uri="{FF2B5EF4-FFF2-40B4-BE49-F238E27FC236}">
                <a16:creationId xmlns:a16="http://schemas.microsoft.com/office/drawing/2014/main" id="{084B7629-1288-3570-15EB-9565526E3EF8}"/>
              </a:ext>
            </a:extLst>
          </p:cNvPr>
          <p:cNvSpPr txBox="1"/>
          <p:nvPr/>
        </p:nvSpPr>
        <p:spPr>
          <a:xfrm>
            <a:off x="2886324" y="5894943"/>
            <a:ext cx="684209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chemeClr val="accent3"/>
                </a:solidFill>
                <a:effectLst/>
                <a:uLnTx/>
                <a:uFillTx/>
                <a:latin typeface="+mj-lt"/>
                <a:ea typeface="+mn-ea"/>
                <a:cs typeface="+mn-cs"/>
              </a:rPr>
              <a:t>Legal, Finance, IT, Marketing Communications </a:t>
            </a:r>
            <a:r>
              <a:rPr kumimoji="0" lang="en-US" sz="1600" b="0" i="0" u="none" strike="noStrike" kern="1200" cap="none" spc="0" normalizeH="0" baseline="0" noProof="0">
                <a:ln>
                  <a:noFill/>
                </a:ln>
                <a:solidFill>
                  <a:prstClr val="black"/>
                </a:solidFill>
                <a:effectLst/>
                <a:uLnTx/>
                <a:uFillTx/>
                <a:latin typeface="+mj-lt"/>
                <a:ea typeface="+mn-ea"/>
                <a:cs typeface="+mn-cs"/>
              </a:rPr>
              <a:t>| Coming soon!</a:t>
            </a:r>
          </a:p>
        </p:txBody>
      </p:sp>
      <p:sp>
        <p:nvSpPr>
          <p:cNvPr id="11" name="Text Placeholder 10">
            <a:extLst>
              <a:ext uri="{FF2B5EF4-FFF2-40B4-BE49-F238E27FC236}">
                <a16:creationId xmlns:a16="http://schemas.microsoft.com/office/drawing/2014/main" id="{FA614EF8-F216-3FEE-3C0E-756021787F8B}"/>
              </a:ext>
            </a:extLst>
          </p:cNvPr>
          <p:cNvSpPr txBox="1">
            <a:spLocks/>
          </p:cNvSpPr>
          <p:nvPr/>
        </p:nvSpPr>
        <p:spPr>
          <a:xfrm>
            <a:off x="495300" y="6462041"/>
            <a:ext cx="11201400" cy="123111"/>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CA" sz="800" b="0" i="0" u="none" strike="noStrike" kern="1200" cap="none" spc="0" normalizeH="0" baseline="0" noProof="0">
                <a:ln>
                  <a:noFill/>
                </a:ln>
                <a:solidFill>
                  <a:schemeClr val="tx2"/>
                </a:solidFill>
                <a:effectLst/>
                <a:uLnTx/>
                <a:uFillTx/>
                <a:ea typeface="+mn-ea"/>
                <a:cs typeface="Segoe Sans Display" pitchFamily="2" charset="0"/>
              </a:rPr>
              <a:t>* Also available in CDX</a:t>
            </a:r>
          </a:p>
        </p:txBody>
      </p:sp>
      <p:grpSp>
        <p:nvGrpSpPr>
          <p:cNvPr id="61" name="Group 60">
            <a:extLst>
              <a:ext uri="{FF2B5EF4-FFF2-40B4-BE49-F238E27FC236}">
                <a16:creationId xmlns:a16="http://schemas.microsoft.com/office/drawing/2014/main" id="{11CB9584-6DAB-7223-4DD3-D35928B67A9D}"/>
              </a:ext>
              <a:ext uri="{C183D7F6-B498-43B3-948B-1728B52AA6E4}">
                <adec:decorative xmlns:adec="http://schemas.microsoft.com/office/drawing/2017/decorative" val="1"/>
              </a:ext>
            </a:extLst>
          </p:cNvPr>
          <p:cNvGrpSpPr/>
          <p:nvPr/>
        </p:nvGrpSpPr>
        <p:grpSpPr>
          <a:xfrm>
            <a:off x="5157800" y="1224054"/>
            <a:ext cx="1327763" cy="477972"/>
            <a:chOff x="5157800" y="1224054"/>
            <a:chExt cx="1327763" cy="477972"/>
          </a:xfrm>
        </p:grpSpPr>
        <p:grpSp>
          <p:nvGrpSpPr>
            <p:cNvPr id="22" name="Group 21">
              <a:extLst>
                <a:ext uri="{FF2B5EF4-FFF2-40B4-BE49-F238E27FC236}">
                  <a16:creationId xmlns:a16="http://schemas.microsoft.com/office/drawing/2014/main" id="{E9D73F54-ED2C-4C6A-BB33-62AF557A4D64}"/>
                </a:ext>
                <a:ext uri="{C183D7F6-B498-43B3-948B-1728B52AA6E4}">
                  <adec:decorative xmlns:adec="http://schemas.microsoft.com/office/drawing/2017/decorative" val="1"/>
                </a:ext>
              </a:extLst>
            </p:cNvPr>
            <p:cNvGrpSpPr>
              <a:grpSpLocks/>
            </p:cNvGrpSpPr>
            <p:nvPr/>
          </p:nvGrpSpPr>
          <p:grpSpPr>
            <a:xfrm>
              <a:off x="5157800" y="1224054"/>
              <a:ext cx="477972" cy="477972"/>
              <a:chOff x="3101063" y="1686958"/>
              <a:chExt cx="2149566" cy="2149566"/>
            </a:xfrm>
            <a:effectLst/>
          </p:grpSpPr>
          <p:grpSp>
            <p:nvGrpSpPr>
              <p:cNvPr id="23" name="Group 22">
                <a:extLst>
                  <a:ext uri="{FF2B5EF4-FFF2-40B4-BE49-F238E27FC236}">
                    <a16:creationId xmlns:a16="http://schemas.microsoft.com/office/drawing/2014/main" id="{AB378366-5F82-A09F-122E-9C8E881785E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0" name="Oval 29">
                  <a:extLst>
                    <a:ext uri="{FF2B5EF4-FFF2-40B4-BE49-F238E27FC236}">
                      <a16:creationId xmlns:a16="http://schemas.microsoft.com/office/drawing/2014/main" id="{8A20C9DC-DBCE-205C-02BC-8E7849FA33C2}"/>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2" name="Oval 46_1">
                  <a:extLst>
                    <a:ext uri="{FF2B5EF4-FFF2-40B4-BE49-F238E27FC236}">
                      <a16:creationId xmlns:a16="http://schemas.microsoft.com/office/drawing/2014/main" id="{9EB59BA0-C6E9-6787-A995-0BB9C83F79B9}"/>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9" name="Oval 34_1">
                <a:extLst>
                  <a:ext uri="{FF2B5EF4-FFF2-40B4-BE49-F238E27FC236}">
                    <a16:creationId xmlns:a16="http://schemas.microsoft.com/office/drawing/2014/main" id="{86E22EAB-E8B2-7283-2E7E-99C8F86A4F04}"/>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51" name="Group 50">
              <a:extLst>
                <a:ext uri="{FF2B5EF4-FFF2-40B4-BE49-F238E27FC236}">
                  <a16:creationId xmlns:a16="http://schemas.microsoft.com/office/drawing/2014/main" id="{5D0DE94F-4B80-EBF8-0AC8-06AD017D3C34}"/>
                </a:ext>
                <a:ext uri="{C183D7F6-B498-43B3-948B-1728B52AA6E4}">
                  <adec:decorative xmlns:adec="http://schemas.microsoft.com/office/drawing/2017/decorative" val="1"/>
                </a:ext>
              </a:extLst>
            </p:cNvPr>
            <p:cNvGrpSpPr>
              <a:grpSpLocks/>
            </p:cNvGrpSpPr>
            <p:nvPr/>
          </p:nvGrpSpPr>
          <p:grpSpPr>
            <a:xfrm>
              <a:off x="6007591" y="1224054"/>
              <a:ext cx="477972" cy="477972"/>
              <a:chOff x="3101063" y="1686958"/>
              <a:chExt cx="2149566" cy="2149566"/>
            </a:xfrm>
            <a:effectLst/>
          </p:grpSpPr>
          <p:grpSp>
            <p:nvGrpSpPr>
              <p:cNvPr id="52" name="Group 51">
                <a:extLst>
                  <a:ext uri="{FF2B5EF4-FFF2-40B4-BE49-F238E27FC236}">
                    <a16:creationId xmlns:a16="http://schemas.microsoft.com/office/drawing/2014/main" id="{E00A13FD-7420-E055-09A7-FDF161AB22A0}"/>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54" name="Oval 53">
                  <a:extLst>
                    <a:ext uri="{FF2B5EF4-FFF2-40B4-BE49-F238E27FC236}">
                      <a16:creationId xmlns:a16="http://schemas.microsoft.com/office/drawing/2014/main" id="{C322D0CB-D3B7-9D94-6B51-4F9E6A6F7F47}"/>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5" name="Oval 46_1">
                  <a:extLst>
                    <a:ext uri="{FF2B5EF4-FFF2-40B4-BE49-F238E27FC236}">
                      <a16:creationId xmlns:a16="http://schemas.microsoft.com/office/drawing/2014/main" id="{0CBCEC76-EAC2-61F2-14E7-EFAF98710436}"/>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53" name="Oval 34_1">
                <a:extLst>
                  <a:ext uri="{FF2B5EF4-FFF2-40B4-BE49-F238E27FC236}">
                    <a16:creationId xmlns:a16="http://schemas.microsoft.com/office/drawing/2014/main" id="{75D275A7-CB2B-4519-CD17-CE4F199E0B2B}"/>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37" name="Plus Sign 36">
              <a:extLst>
                <a:ext uri="{FF2B5EF4-FFF2-40B4-BE49-F238E27FC236}">
                  <a16:creationId xmlns:a16="http://schemas.microsoft.com/office/drawing/2014/main" id="{1B422270-88A5-8392-474A-5B1DFF305A0E}"/>
                </a:ext>
                <a:ext uri="{C183D7F6-B498-43B3-948B-1728B52AA6E4}">
                  <adec:decorative xmlns:adec="http://schemas.microsoft.com/office/drawing/2017/decorative" val="1"/>
                </a:ext>
              </a:extLst>
            </p:cNvPr>
            <p:cNvSpPr/>
            <p:nvPr/>
          </p:nvSpPr>
          <p:spPr>
            <a:xfrm>
              <a:off x="5726577" y="1367936"/>
              <a:ext cx="190208" cy="190208"/>
            </a:xfrm>
            <a:prstGeom prst="mathPlus">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6">
              <a:extLst>
                <a:ext uri="{FF2B5EF4-FFF2-40B4-BE49-F238E27FC236}">
                  <a16:creationId xmlns:a16="http://schemas.microsoft.com/office/drawing/2014/main" id="{A7C4AF93-F2BC-E4E5-4ED2-66556DE5F9A8}"/>
                </a:ext>
                <a:ext uri="{C183D7F6-B498-43B3-948B-1728B52AA6E4}">
                  <adec:decorative xmlns:adec="http://schemas.microsoft.com/office/drawing/2017/decorative" val="1"/>
                </a:ext>
              </a:extLst>
            </p:cNvPr>
            <p:cNvPicPr>
              <a:picLocks noChangeAspect="1" noChangeArrowheads="1"/>
            </p:cNvPicPr>
            <p:nvPr/>
          </p:nvPicPr>
          <p:blipFill rotWithShape="1">
            <a:blip r:embed="rId9">
              <a:extLst>
                <a:ext uri="{28A0092B-C50C-407E-A947-70E740481C1C}">
                  <a14:useLocalDpi xmlns:a14="http://schemas.microsoft.com/office/drawing/2010/main"/>
                </a:ext>
              </a:extLst>
            </a:blip>
            <a:srcRect l="5542" t="4186" r="5542" b="16463"/>
            <a:stretch/>
          </p:blipFill>
          <p:spPr bwMode="auto">
            <a:xfrm>
              <a:off x="6122184" y="1352028"/>
              <a:ext cx="248788" cy="22202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10">
              <a:extLst>
                <a:ext uri="{FF2B5EF4-FFF2-40B4-BE49-F238E27FC236}">
                  <a16:creationId xmlns:a16="http://schemas.microsoft.com/office/drawing/2014/main" id="{C7BF4448-47DF-1551-14C9-62ED880B9B5F}"/>
                </a:ext>
                <a:ext uri="{C183D7F6-B498-43B3-948B-1728B52AA6E4}">
                  <adec:decorative xmlns:adec="http://schemas.microsoft.com/office/drawing/2017/decorative" val="1"/>
                </a:ext>
              </a:extLst>
            </p:cNvPr>
            <p:cNvPicPr>
              <a:picLocks noChangeAspect="1" noChangeArrowheads="1"/>
            </p:cNvPicPr>
            <p:nvPr/>
          </p:nvPicPr>
          <p:blipFill rotWithShape="1">
            <a:blip r:embed="rId10">
              <a:extLst>
                <a:ext uri="{28A0092B-C50C-407E-A947-70E740481C1C}">
                  <a14:useLocalDpi xmlns:a14="http://schemas.microsoft.com/office/drawing/2010/main"/>
                </a:ext>
              </a:extLst>
            </a:blip>
            <a:srcRect/>
            <a:stretch/>
          </p:blipFill>
          <p:spPr bwMode="auto">
            <a:xfrm>
              <a:off x="5295829" y="1362075"/>
              <a:ext cx="201914" cy="20193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2164830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40557-57AE-7C74-5F18-28FC178D0939}"/>
              </a:ext>
            </a:extLst>
          </p:cNvPr>
          <p:cNvSpPr>
            <a:spLocks noGrp="1"/>
          </p:cNvSpPr>
          <p:nvPr>
            <p:ph type="title"/>
          </p:nvPr>
        </p:nvSpPr>
        <p:spPr/>
        <p:txBody>
          <a:bodyPr/>
          <a:lstStyle/>
          <a:p>
            <a:r>
              <a:rPr lang="en-US"/>
              <a:t>Appendix</a:t>
            </a:r>
          </a:p>
        </p:txBody>
      </p:sp>
    </p:spTree>
    <p:extLst>
      <p:ext uri="{BB962C8B-B14F-4D97-AF65-F5344CB8AC3E}">
        <p14:creationId xmlns:p14="http://schemas.microsoft.com/office/powerpoint/2010/main" val="31424768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A45A04-2F15-586C-AB2A-FA4946A85B43}"/>
              </a:ext>
            </a:extLst>
          </p:cNvPr>
          <p:cNvSpPr>
            <a:spLocks noGrp="1"/>
          </p:cNvSpPr>
          <p:nvPr>
            <p:ph type="title"/>
          </p:nvPr>
        </p:nvSpPr>
        <p:spPr>
          <a:xfrm>
            <a:off x="495300" y="537145"/>
            <a:ext cx="11201400" cy="387798"/>
          </a:xfrm>
        </p:spPr>
        <p:txBody>
          <a:bodyPr wrap="square">
            <a:spAutoFit/>
          </a:bodyPr>
          <a:lstStyle/>
          <a:p>
            <a:r>
              <a:rPr lang="en-US" sz="2800" noProof="0"/>
              <a:t>Indirect Provider </a:t>
            </a:r>
            <a:r>
              <a:rPr lang="en-US" sz="2800"/>
              <a:t>Partner opportunity: CSP margins and incentives</a:t>
            </a:r>
          </a:p>
        </p:txBody>
      </p:sp>
      <p:sp>
        <p:nvSpPr>
          <p:cNvPr id="17" name="Text Placeholder 16">
            <a:extLst>
              <a:ext uri="{FF2B5EF4-FFF2-40B4-BE49-F238E27FC236}">
                <a16:creationId xmlns:a16="http://schemas.microsoft.com/office/drawing/2014/main" id="{C99DA0D7-F7C6-4085-A95F-98D0FB1F1F22}"/>
              </a:ext>
            </a:extLst>
          </p:cNvPr>
          <p:cNvSpPr>
            <a:spLocks noGrp="1"/>
          </p:cNvSpPr>
          <p:nvPr>
            <p:ph type="body" sz="quarter" idx="11"/>
          </p:nvPr>
        </p:nvSpPr>
        <p:spPr>
          <a:xfrm>
            <a:off x="495300" y="1033654"/>
            <a:ext cx="11201400" cy="553998"/>
          </a:xfrm>
        </p:spPr>
        <p:txBody>
          <a:bodyPr/>
          <a:lstStyle/>
          <a:p>
            <a:r>
              <a:rPr lang="en-US"/>
              <a:t>Partners earn incentives for attaching Copilot for Sales or Copilot for Service on top of the incentives they already earn from customers’ Modern Work products</a:t>
            </a:r>
          </a:p>
        </p:txBody>
      </p:sp>
      <p:sp>
        <p:nvSpPr>
          <p:cNvPr id="3" name="!!Rectangle: Rounded Corners 5">
            <a:extLst>
              <a:ext uri="{FF2B5EF4-FFF2-40B4-BE49-F238E27FC236}">
                <a16:creationId xmlns:a16="http://schemas.microsoft.com/office/drawing/2014/main" id="{A612E896-3FFD-B744-5788-B1C85C3A90F4}"/>
              </a:ext>
              <a:ext uri="{C183D7F6-B498-43B3-948B-1728B52AA6E4}">
                <adec:decorative xmlns:adec="http://schemas.microsoft.com/office/drawing/2017/decorative" val="1"/>
              </a:ext>
            </a:extLst>
          </p:cNvPr>
          <p:cNvSpPr/>
          <p:nvPr/>
        </p:nvSpPr>
        <p:spPr>
          <a:xfrm>
            <a:off x="10004" y="2017713"/>
            <a:ext cx="12192000" cy="3957063"/>
          </a:xfrm>
          <a:prstGeom prst="rect">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201168" rIns="91440" bIns="45720" rtlCol="0" anchor="t"/>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50" normalizeH="0" baseline="0" noProof="0">
              <a:ln w="3175">
                <a:noFill/>
              </a:ln>
              <a:solidFill>
                <a:prstClr val="black"/>
              </a:solidFill>
              <a:effectLst/>
              <a:uLnTx/>
              <a:uFillTx/>
              <a:latin typeface="Segoe Sans Text Semibold"/>
              <a:ea typeface="+mn-ea"/>
              <a:cs typeface="Segoe UI"/>
            </a:endParaRPr>
          </a:p>
        </p:txBody>
      </p:sp>
      <p:sp useBgFill="1">
        <p:nvSpPr>
          <p:cNvPr id="7" name="Rectangle: Top Corners Rounded 6">
            <a:extLst>
              <a:ext uri="{FF2B5EF4-FFF2-40B4-BE49-F238E27FC236}">
                <a16:creationId xmlns:a16="http://schemas.microsoft.com/office/drawing/2014/main" id="{F452A1A9-27DF-81A4-D684-D2AA51E2BB3E}"/>
              </a:ext>
              <a:ext uri="{C183D7F6-B498-43B3-948B-1728B52AA6E4}">
                <adec:decorative xmlns:adec="http://schemas.microsoft.com/office/drawing/2017/decorative" val="1"/>
              </a:ext>
            </a:extLst>
          </p:cNvPr>
          <p:cNvSpPr>
            <a:spLocks/>
          </p:cNvSpPr>
          <p:nvPr/>
        </p:nvSpPr>
        <p:spPr bwMode="auto">
          <a:xfrm>
            <a:off x="495298" y="2884431"/>
            <a:ext cx="9730581" cy="2712477"/>
          </a:xfrm>
          <a:prstGeom prst="round2SameRect">
            <a:avLst>
              <a:gd name="adj1" fmla="val 0"/>
              <a:gd name="adj2" fmla="val 3563"/>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37160" rIns="91440" bIns="45720" numCol="1" spcCol="0" rtlCol="0" fromWordArt="0" anchor="t" anchorCtr="0" forceAA="0" compatLnSpc="1">
            <a:prstTxWarp prst="textNoShape">
              <a:avLst/>
            </a:prstTxWarp>
            <a:noAutofit/>
          </a:bodyPr>
          <a:lstStyle/>
          <a:p>
            <a:pPr marL="228600" marR="0" lvl="0" indent="-22860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Segoe Sans Text"/>
              <a:ea typeface="+mn-ea"/>
              <a:cs typeface="Segoe UI"/>
            </a:endParaRPr>
          </a:p>
        </p:txBody>
      </p:sp>
      <p:sp>
        <p:nvSpPr>
          <p:cNvPr id="9" name="TextBox 8">
            <a:extLst>
              <a:ext uri="{FF2B5EF4-FFF2-40B4-BE49-F238E27FC236}">
                <a16:creationId xmlns:a16="http://schemas.microsoft.com/office/drawing/2014/main" id="{9EE48D72-F992-C543-8595-7E811D568BD1}"/>
              </a:ext>
              <a:ext uri="{C183D7F6-B498-43B3-948B-1728B52AA6E4}">
                <adec:decorative xmlns:adec="http://schemas.microsoft.com/office/drawing/2017/decorative" val="1"/>
              </a:ext>
            </a:extLst>
          </p:cNvPr>
          <p:cNvSpPr txBox="1">
            <a:spLocks/>
          </p:cNvSpPr>
          <p:nvPr/>
        </p:nvSpPr>
        <p:spPr>
          <a:xfrm>
            <a:off x="495298" y="2649899"/>
            <a:ext cx="9730581" cy="850392"/>
          </a:xfrm>
          <a:prstGeom prst="round2SameRect">
            <a:avLst>
              <a:gd name="adj1" fmla="val 25628"/>
              <a:gd name="adj2" fmla="val 0"/>
            </a:avLst>
          </a:prstGeom>
          <a:gradFill>
            <a:gsLst>
              <a:gs pos="0">
                <a:srgbClr val="8661C5">
                  <a:lumMod val="90000"/>
                </a:srgbClr>
              </a:gs>
              <a:gs pos="59000">
                <a:srgbClr val="F6EEFD"/>
              </a:gs>
              <a:gs pos="55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en-US"/>
            </a:defPPr>
            <a:lvl1pPr algn="ctr">
              <a:defRPr sz="3200">
                <a:solidFill>
                  <a:schemeClr val="bg1"/>
                </a:solidFill>
                <a:latin typeface="+mj-lt"/>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Segoe Sans Text Semibold"/>
                <a:ea typeface="+mn-ea"/>
                <a:cs typeface="+mn-cs"/>
              </a:rPr>
              <a:t> </a:t>
            </a:r>
          </a:p>
        </p:txBody>
      </p:sp>
      <p:sp>
        <p:nvSpPr>
          <p:cNvPr id="13" name="Rectangle 12">
            <a:extLst>
              <a:ext uri="{FF2B5EF4-FFF2-40B4-BE49-F238E27FC236}">
                <a16:creationId xmlns:a16="http://schemas.microsoft.com/office/drawing/2014/main" id="{78B24D9C-BFC3-8AC7-1AF6-31E00376FC59}"/>
              </a:ext>
              <a:ext uri="{C183D7F6-B498-43B3-948B-1728B52AA6E4}">
                <adec:decorative xmlns:adec="http://schemas.microsoft.com/office/drawing/2017/decorative" val="1"/>
              </a:ext>
            </a:extLst>
          </p:cNvPr>
          <p:cNvSpPr/>
          <p:nvPr/>
        </p:nvSpPr>
        <p:spPr>
          <a:xfrm>
            <a:off x="6319874" y="2645137"/>
            <a:ext cx="1737360" cy="85039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5" name="Rectangle: Single Corner Rounded 14">
            <a:extLst>
              <a:ext uri="{FF2B5EF4-FFF2-40B4-BE49-F238E27FC236}">
                <a16:creationId xmlns:a16="http://schemas.microsoft.com/office/drawing/2014/main" id="{C8B867EE-3AD6-3874-0D5C-A2C47782315B}"/>
              </a:ext>
              <a:ext uri="{C183D7F6-B498-43B3-948B-1728B52AA6E4}">
                <adec:decorative xmlns:adec="http://schemas.microsoft.com/office/drawing/2017/decorative" val="1"/>
              </a:ext>
            </a:extLst>
          </p:cNvPr>
          <p:cNvSpPr/>
          <p:nvPr/>
        </p:nvSpPr>
        <p:spPr>
          <a:xfrm>
            <a:off x="8488519" y="2654813"/>
            <a:ext cx="1737360" cy="850392"/>
          </a:xfrm>
          <a:prstGeom prst="round1Rect">
            <a:avLst>
              <a:gd name="adj" fmla="val 2488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9" name="Rectangle 18">
            <a:extLst>
              <a:ext uri="{FF2B5EF4-FFF2-40B4-BE49-F238E27FC236}">
                <a16:creationId xmlns:a16="http://schemas.microsoft.com/office/drawing/2014/main" id="{D781A50D-9162-4DF9-046D-0FD99F78E4C3}"/>
              </a:ext>
              <a:ext uri="{C183D7F6-B498-43B3-948B-1728B52AA6E4}">
                <adec:decorative xmlns:adec="http://schemas.microsoft.com/office/drawing/2017/decorative" val="1"/>
              </a:ext>
            </a:extLst>
          </p:cNvPr>
          <p:cNvSpPr/>
          <p:nvPr/>
        </p:nvSpPr>
        <p:spPr>
          <a:xfrm>
            <a:off x="5871095" y="2645137"/>
            <a:ext cx="446833" cy="860068"/>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0" name="Rectangle 19">
            <a:extLst>
              <a:ext uri="{FF2B5EF4-FFF2-40B4-BE49-F238E27FC236}">
                <a16:creationId xmlns:a16="http://schemas.microsoft.com/office/drawing/2014/main" id="{E3A289E2-A1C1-88E6-71F8-82352D582BFC}"/>
              </a:ext>
              <a:ext uri="{C183D7F6-B498-43B3-948B-1728B52AA6E4}">
                <adec:decorative xmlns:adec="http://schemas.microsoft.com/office/drawing/2017/decorative" val="1"/>
              </a:ext>
            </a:extLst>
          </p:cNvPr>
          <p:cNvSpPr/>
          <p:nvPr/>
        </p:nvSpPr>
        <p:spPr>
          <a:xfrm>
            <a:off x="8059179" y="2645137"/>
            <a:ext cx="420624" cy="850392"/>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1" name="Text Placeholder 10">
            <a:extLst>
              <a:ext uri="{FF2B5EF4-FFF2-40B4-BE49-F238E27FC236}">
                <a16:creationId xmlns:a16="http://schemas.microsoft.com/office/drawing/2014/main" id="{BD76C3D0-C1FD-8509-7B79-C1D6850B0FA7}"/>
              </a:ext>
            </a:extLst>
          </p:cNvPr>
          <p:cNvSpPr txBox="1">
            <a:spLocks/>
          </p:cNvSpPr>
          <p:nvPr/>
        </p:nvSpPr>
        <p:spPr>
          <a:xfrm>
            <a:off x="495300" y="2292965"/>
            <a:ext cx="10960694" cy="215444"/>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400" b="0" i="0" u="none" strike="noStrike" kern="0" cap="none" spc="0" normalizeH="0" baseline="0" noProof="0">
                <a:ln>
                  <a:noFill/>
                </a:ln>
                <a:solidFill>
                  <a:prstClr val="black"/>
                </a:solidFill>
                <a:effectLst/>
                <a:uLnTx/>
                <a:uFillTx/>
                <a:latin typeface="Segoe Sans Text"/>
                <a:ea typeface="+mn-ea"/>
                <a:cs typeface="+mn-cs"/>
              </a:rPr>
              <a:t>As an example, here’s a customer using Microsoft 365 E3 </a:t>
            </a:r>
            <a:r>
              <a:rPr lang="en-US" sz="1400" kern="0">
                <a:solidFill>
                  <a:prstClr val="black"/>
                </a:solidFill>
                <a:latin typeface="Segoe Sans Text"/>
              </a:rPr>
              <a:t>that</a:t>
            </a:r>
            <a:r>
              <a:rPr kumimoji="0" lang="en-US" sz="1400" b="0" i="0" u="none" strike="noStrike" kern="0" cap="none" spc="0" normalizeH="0" baseline="0" noProof="0">
                <a:ln>
                  <a:noFill/>
                </a:ln>
                <a:solidFill>
                  <a:prstClr val="black"/>
                </a:solidFill>
                <a:effectLst/>
                <a:uLnTx/>
                <a:uFillTx/>
                <a:latin typeface="Segoe Sans Text"/>
                <a:ea typeface="+mn-ea"/>
                <a:cs typeface="+mn-cs"/>
              </a:rPr>
              <a:t> attaches Copilot:</a:t>
            </a:r>
          </a:p>
        </p:txBody>
      </p:sp>
      <p:graphicFrame>
        <p:nvGraphicFramePr>
          <p:cNvPr id="12" name="Table 11">
            <a:extLst>
              <a:ext uri="{FF2B5EF4-FFF2-40B4-BE49-F238E27FC236}">
                <a16:creationId xmlns:a16="http://schemas.microsoft.com/office/drawing/2014/main" id="{084FA186-2CF9-6CF6-D6A3-BF169E289170}"/>
              </a:ext>
            </a:extLst>
          </p:cNvPr>
          <p:cNvGraphicFramePr>
            <a:graphicFrameLocks noGrp="1"/>
          </p:cNvGraphicFramePr>
          <p:nvPr>
            <p:extLst>
              <p:ext uri="{D42A27DB-BD31-4B8C-83A1-F6EECF244321}">
                <p14:modId xmlns:p14="http://schemas.microsoft.com/office/powerpoint/2010/main" val="1011965535"/>
              </p:ext>
            </p:extLst>
          </p:nvPr>
        </p:nvGraphicFramePr>
        <p:xfrm>
          <a:off x="512713" y="2645137"/>
          <a:ext cx="5358385" cy="2971123"/>
        </p:xfrm>
        <a:graphic>
          <a:graphicData uri="http://schemas.openxmlformats.org/drawingml/2006/table">
            <a:tbl>
              <a:tblPr firstRow="1" bandRow="1"/>
              <a:tblGrid>
                <a:gridCol w="4298578">
                  <a:extLst>
                    <a:ext uri="{9D8B030D-6E8A-4147-A177-3AD203B41FA5}">
                      <a16:colId xmlns:a16="http://schemas.microsoft.com/office/drawing/2014/main" val="1350196797"/>
                    </a:ext>
                  </a:extLst>
                </a:gridCol>
                <a:gridCol w="1059807">
                  <a:extLst>
                    <a:ext uri="{9D8B030D-6E8A-4147-A177-3AD203B41FA5}">
                      <a16:colId xmlns:a16="http://schemas.microsoft.com/office/drawing/2014/main" val="1555097140"/>
                    </a:ext>
                  </a:extLst>
                </a:gridCol>
              </a:tblGrid>
              <a:tr h="847651">
                <a:tc>
                  <a:txBody>
                    <a:bodyPr/>
                    <a:lstStyle/>
                    <a:p>
                      <a:pPr marL="0" marR="0" lvl="0" algn="l" defTabSz="932742" rtl="0" eaLnBrk="1" latinLnBrk="0" hangingPunct="1">
                        <a:spcBef>
                          <a:spcPts val="0"/>
                        </a:spcBef>
                        <a:spcAft>
                          <a:spcPts val="0"/>
                        </a:spcAft>
                        <a:buNone/>
                      </a:pPr>
                      <a:endParaRPr lang="en-US" sz="1400" b="0" kern="1200" baseline="30000">
                        <a:solidFill>
                          <a:schemeClr val="bg1"/>
                        </a:solidFill>
                        <a:latin typeface="+mj-lt"/>
                        <a:ea typeface="+mn-ea"/>
                        <a:cs typeface="+mn-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algn="ctr" defTabSz="932742" rtl="0" eaLnBrk="1" latinLnBrk="0" hangingPunct="1">
                        <a:spcBef>
                          <a:spcPts val="0"/>
                        </a:spcBef>
                        <a:spcAft>
                          <a:spcPts val="0"/>
                        </a:spcAft>
                        <a:buNone/>
                      </a:pPr>
                      <a:r>
                        <a:rPr lang="en-US" sz="1400" b="0" kern="1200">
                          <a:solidFill>
                            <a:schemeClr val="bg1"/>
                          </a:solidFill>
                          <a:latin typeface="+mj-lt"/>
                          <a:ea typeface="+mj-ea"/>
                          <a:cs typeface="+mj-cs"/>
                        </a:rPr>
                        <a:t>Microsoft 365 E3</a:t>
                      </a:r>
                      <a:endParaRPr lang="en-US" sz="1400" b="0" kern="1200" baseline="30000">
                        <a:solidFill>
                          <a:schemeClr val="bg1"/>
                        </a:solidFill>
                        <a:latin typeface="+mj-lt"/>
                        <a:ea typeface="+mj-ea"/>
                        <a:cs typeface="+mj-cs"/>
                      </a:endParaRP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noProof="0">
                          <a:solidFill>
                            <a:schemeClr val="tx1"/>
                          </a:solidFill>
                          <a:latin typeface="+mn-lt"/>
                          <a:ea typeface="+mj-ea"/>
                          <a:cs typeface="+mj-cs"/>
                        </a:rPr>
                        <a:t>Margin</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20%</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l">
                        <a:spcBef>
                          <a:spcPts val="0"/>
                        </a:spcBef>
                        <a:spcAft>
                          <a:spcPts val="0"/>
                        </a:spcAft>
                      </a:pPr>
                      <a:r>
                        <a:rPr lang="en-US" sz="1400" b="0">
                          <a:solidFill>
                            <a:schemeClr val="tx1"/>
                          </a:solidFill>
                          <a:latin typeface="+mn-lt"/>
                          <a:ea typeface="+mj-ea"/>
                          <a:cs typeface="+mj-cs"/>
                        </a:rPr>
                        <a:t>Core—Modern Work and Security</a:t>
                      </a:r>
                      <a:r>
                        <a:rPr lang="en-US" sz="1400" b="0" baseline="30000">
                          <a:solidFill>
                            <a:schemeClr val="tx1"/>
                          </a:solidFill>
                          <a:latin typeface="+mn-lt"/>
                          <a:ea typeface="+mj-ea"/>
                          <a:cs typeface="+mj-cs"/>
                        </a:rPr>
                        <a:t>1</a:t>
                      </a:r>
                      <a:endParaRPr lang="en-US" sz="1000" b="0" baseline="30000">
                        <a:solidFill>
                          <a:schemeClr val="tx1"/>
                        </a:solidFill>
                        <a:latin typeface="+mn-lt"/>
                        <a:ea typeface="+mj-ea"/>
                        <a:cs typeface="+mj-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4.75%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kern="1200">
                          <a:solidFill>
                            <a:schemeClr val="tx1"/>
                          </a:solidFill>
                          <a:latin typeface="+mn-lt"/>
                          <a:ea typeface="+mj-ea"/>
                          <a:cs typeface="+mj-cs"/>
                        </a:rPr>
                        <a:t>Global strategic product accelerator</a:t>
                      </a:r>
                      <a:r>
                        <a:rPr lang="en-US" sz="1400" b="0" kern="1200" baseline="30000">
                          <a:solidFill>
                            <a:schemeClr val="tx1"/>
                          </a:solidFill>
                          <a:latin typeface="+mn-lt"/>
                          <a:ea typeface="+mj-ea"/>
                          <a:cs typeface="+mj-cs"/>
                        </a:rPr>
                        <a:t>1</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i="0">
                          <a:solidFill>
                            <a:schemeClr val="accent2"/>
                          </a:solidFill>
                          <a:latin typeface="+mn-lt"/>
                          <a:ea typeface="+mj-ea"/>
                          <a:cs typeface="+mj-cs"/>
                        </a:rPr>
                        <a:t>Potential license profitability</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i="0" kern="1200">
                          <a:solidFill>
                            <a:schemeClr val="accent2"/>
                          </a:solidFill>
                          <a:latin typeface="+mn-lt"/>
                          <a:ea typeface="+mj-ea"/>
                          <a:cs typeface="+mj-cs"/>
                        </a:rPr>
                        <a:t>27.8%</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3" name="Oval 22">
            <a:extLst>
              <a:ext uri="{FF2B5EF4-FFF2-40B4-BE49-F238E27FC236}">
                <a16:creationId xmlns:a16="http://schemas.microsoft.com/office/drawing/2014/main" id="{F1F5851F-087F-72CA-FA1E-7737E51C7C49}"/>
              </a:ext>
              <a:ext uri="{C183D7F6-B498-43B3-948B-1728B52AA6E4}">
                <adec:decorative xmlns:adec="http://schemas.microsoft.com/office/drawing/2017/decorative" val="0"/>
              </a:ext>
            </a:extLst>
          </p:cNvPr>
          <p:cNvSpPr>
            <a:spLocks/>
          </p:cNvSpPr>
          <p:nvPr/>
        </p:nvSpPr>
        <p:spPr bwMode="auto">
          <a:xfrm>
            <a:off x="5924127" y="2894468"/>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Sans Text"/>
                <a:ea typeface="+mn-ea"/>
                <a:cs typeface="+mn-cs"/>
              </a:rPr>
              <a:t>+</a:t>
            </a:r>
          </a:p>
        </p:txBody>
      </p:sp>
      <p:graphicFrame>
        <p:nvGraphicFramePr>
          <p:cNvPr id="16" name="Table 11_1">
            <a:extLst>
              <a:ext uri="{FF2B5EF4-FFF2-40B4-BE49-F238E27FC236}">
                <a16:creationId xmlns:a16="http://schemas.microsoft.com/office/drawing/2014/main" id="{8695EC5F-E864-154A-9A39-0C79E2920C8B}"/>
              </a:ext>
            </a:extLst>
          </p:cNvPr>
          <p:cNvGraphicFramePr>
            <a:graphicFrameLocks noGrp="1"/>
          </p:cNvGraphicFramePr>
          <p:nvPr/>
        </p:nvGraphicFramePr>
        <p:xfrm>
          <a:off x="6316317" y="2645137"/>
          <a:ext cx="1737360" cy="2973864"/>
        </p:xfrm>
        <a:graphic>
          <a:graphicData uri="http://schemas.openxmlformats.org/drawingml/2006/table">
            <a:tbl>
              <a:tblPr firstRow="1" bandRow="1"/>
              <a:tblGrid>
                <a:gridCol w="1737360">
                  <a:extLst>
                    <a:ext uri="{9D8B030D-6E8A-4147-A177-3AD203B41FA5}">
                      <a16:colId xmlns:a16="http://schemas.microsoft.com/office/drawing/2014/main" val="205682944"/>
                    </a:ext>
                  </a:extLst>
                </a:gridCol>
              </a:tblGrid>
              <a:tr h="850392">
                <a:tc>
                  <a:txBody>
                    <a:bodyPr/>
                    <a:lstStyle/>
                    <a:p>
                      <a:pPr marL="0" lvl="0" algn="ctr">
                        <a:spcBef>
                          <a:spcPts val="0"/>
                        </a:spcBef>
                        <a:spcAft>
                          <a:spcPts val="0"/>
                        </a:spcAft>
                        <a:buNone/>
                      </a:pPr>
                      <a:r>
                        <a:rPr lang="en-US" sz="1400" b="0" kern="1200">
                          <a:solidFill>
                            <a:schemeClr val="bg1"/>
                          </a:solidFill>
                          <a:latin typeface="+mj-lt"/>
                          <a:ea typeface="+mj-ea"/>
                          <a:cs typeface="+mj-cs"/>
                        </a:rPr>
                        <a:t>Copilot for Microsoft 365</a:t>
                      </a:r>
                    </a:p>
                  </a:txBody>
                  <a:tcPr marT="91440" marB="91440"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algn="ctr" rtl="0" fontAlgn="base"/>
                      <a:r>
                        <a:rPr lang="en-US" sz="1400" b="0" i="0">
                          <a:solidFill>
                            <a:srgbClr val="000000"/>
                          </a:solidFill>
                          <a:effectLst/>
                          <a:latin typeface="+mn-lt"/>
                          <a:ea typeface="+mj-ea"/>
                          <a:cs typeface="+mj-cs"/>
                        </a:rPr>
                        <a:t>10%</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algn="ctr" rtl="0" fontAlgn="base"/>
                      <a:r>
                        <a:rPr lang="en-US" sz="1400" b="0" i="0">
                          <a:solidFill>
                            <a:srgbClr val="000000"/>
                          </a:solidFill>
                          <a:effectLst/>
                          <a:latin typeface="+mn-lt"/>
                          <a:ea typeface="+mj-ea"/>
                          <a:cs typeface="+mj-cs"/>
                        </a:rPr>
                        <a:t>4.75%</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algn="ctr" rtl="0" fontAlgn="base"/>
                      <a:r>
                        <a:rPr lang="en-US" sz="1400" b="0" i="0">
                          <a:solidFill>
                            <a:srgbClr val="000000"/>
                          </a:solidFill>
                          <a:effectLst/>
                          <a:latin typeface="+mn-lt"/>
                          <a:ea typeface="+mj-ea"/>
                          <a:cs typeface="+mj-cs"/>
                        </a:rPr>
                        <a:t>7%</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algn="ctr" rtl="0" fontAlgn="base"/>
                      <a:r>
                        <a:rPr lang="en-US" sz="1400" b="0" i="0">
                          <a:solidFill>
                            <a:srgbClr val="8661C5"/>
                          </a:solidFill>
                          <a:effectLst/>
                          <a:latin typeface="+mn-lt"/>
                          <a:ea typeface="+mj-ea"/>
                          <a:cs typeface="+mj-cs"/>
                        </a:rPr>
                        <a:t>20.6%</a:t>
                      </a:r>
                      <a:r>
                        <a:rPr lang="en-US" sz="1400" b="0" i="0">
                          <a:solidFill>
                            <a:srgbClr val="00000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5" name="Oval 24">
            <a:extLst>
              <a:ext uri="{FF2B5EF4-FFF2-40B4-BE49-F238E27FC236}">
                <a16:creationId xmlns:a16="http://schemas.microsoft.com/office/drawing/2014/main" id="{CE615725-0F86-3539-4C16-F7A8DB9E70A2}"/>
              </a:ext>
              <a:ext uri="{C183D7F6-B498-43B3-948B-1728B52AA6E4}">
                <adec:decorative xmlns:adec="http://schemas.microsoft.com/office/drawing/2017/decorative" val="0"/>
              </a:ext>
            </a:extLst>
          </p:cNvPr>
          <p:cNvSpPr>
            <a:spLocks/>
          </p:cNvSpPr>
          <p:nvPr/>
        </p:nvSpPr>
        <p:spPr bwMode="auto">
          <a:xfrm>
            <a:off x="8085950" y="2894468"/>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Sans Text"/>
                <a:ea typeface="+mn-ea"/>
                <a:cs typeface="Segoe Sans Text"/>
              </a:rPr>
              <a:t>or</a:t>
            </a:r>
          </a:p>
        </p:txBody>
      </p:sp>
      <p:graphicFrame>
        <p:nvGraphicFramePr>
          <p:cNvPr id="14" name="Table 11_1_1">
            <a:extLst>
              <a:ext uri="{FF2B5EF4-FFF2-40B4-BE49-F238E27FC236}">
                <a16:creationId xmlns:a16="http://schemas.microsoft.com/office/drawing/2014/main" id="{EBE6A8CA-E123-E17A-3E57-25EB72CF77DA}"/>
              </a:ext>
            </a:extLst>
          </p:cNvPr>
          <p:cNvGraphicFramePr>
            <a:graphicFrameLocks noGrp="1"/>
          </p:cNvGraphicFramePr>
          <p:nvPr/>
        </p:nvGraphicFramePr>
        <p:xfrm>
          <a:off x="8474301" y="2645137"/>
          <a:ext cx="1737360" cy="2971123"/>
        </p:xfrm>
        <a:graphic>
          <a:graphicData uri="http://schemas.openxmlformats.org/drawingml/2006/table">
            <a:tbl>
              <a:tblPr firstRow="1" bandRow="1"/>
              <a:tblGrid>
                <a:gridCol w="1737360">
                  <a:extLst>
                    <a:ext uri="{9D8B030D-6E8A-4147-A177-3AD203B41FA5}">
                      <a16:colId xmlns:a16="http://schemas.microsoft.com/office/drawing/2014/main" val="1826093150"/>
                    </a:ext>
                  </a:extLst>
                </a:gridCol>
              </a:tblGrid>
              <a:tr h="847651">
                <a:tc>
                  <a:txBody>
                    <a:bodyPr/>
                    <a:lstStyle/>
                    <a:p>
                      <a:pPr marL="0" marR="0" lvl="0" algn="ctr" rtl="0" eaLnBrk="1" latinLnBrk="0" hangingPunct="1">
                        <a:spcBef>
                          <a:spcPts val="0"/>
                        </a:spcBef>
                        <a:spcAft>
                          <a:spcPts val="0"/>
                        </a:spcAft>
                        <a:buNone/>
                      </a:pPr>
                      <a:r>
                        <a:rPr lang="en-US" sz="1400" b="0" kern="1200">
                          <a:solidFill>
                            <a:schemeClr val="bg1"/>
                          </a:solidFill>
                          <a:latin typeface="+mj-lt"/>
                          <a:ea typeface="+mj-ea"/>
                          <a:cs typeface="+mj-cs"/>
                        </a:rPr>
                        <a:t>Copilot for Sales/</a:t>
                      </a:r>
                      <a:br>
                        <a:rPr lang="en-US" sz="1400" b="0" kern="1200">
                          <a:solidFill>
                            <a:schemeClr val="bg1"/>
                          </a:solidFill>
                          <a:latin typeface="+mj-lt"/>
                          <a:ea typeface="+mj-ea"/>
                          <a:cs typeface="+mj-cs"/>
                        </a:rPr>
                      </a:br>
                      <a:r>
                        <a:rPr lang="en-US" sz="1400" b="0" kern="1200">
                          <a:solidFill>
                            <a:schemeClr val="bg1"/>
                          </a:solidFill>
                          <a:latin typeface="+mj-lt"/>
                          <a:ea typeface="+mj-ea"/>
                          <a:cs typeface="+mj-cs"/>
                        </a:rPr>
                        <a:t>Copilot for Service</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algn="ctr" defTabSz="932742" rtl="0" eaLnBrk="1" latinLnBrk="0" hangingPunct="1">
                        <a:spcBef>
                          <a:spcPts val="0"/>
                        </a:spcBef>
                        <a:spcAft>
                          <a:spcPts val="600"/>
                        </a:spcAft>
                      </a:pPr>
                      <a:r>
                        <a:rPr lang="en-US" sz="1400" b="0" kern="1200">
                          <a:solidFill>
                            <a:schemeClr val="tx1"/>
                          </a:solidFill>
                          <a:latin typeface="+mn-lt"/>
                          <a:ea typeface="+mj-ea"/>
                          <a:cs typeface="+mj-cs"/>
                        </a:rPr>
                        <a:t>10%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4.75%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7%</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ctr" defTabSz="932742" rtl="0" eaLnBrk="1" fontAlgn="auto" latinLnBrk="0" hangingPunct="1">
                        <a:lnSpc>
                          <a:spcPct val="100000"/>
                        </a:lnSpc>
                        <a:spcBef>
                          <a:spcPts val="0"/>
                        </a:spcBef>
                        <a:spcAft>
                          <a:spcPts val="600"/>
                        </a:spcAft>
                        <a:buClrTx/>
                        <a:buSzTx/>
                        <a:buFontTx/>
                        <a:buNone/>
                        <a:tabLst/>
                        <a:defRPr/>
                      </a:pPr>
                      <a:r>
                        <a:rPr lang="en-US" sz="1400" b="0" i="0" kern="1200" noProof="0">
                          <a:solidFill>
                            <a:srgbClr val="8661C5"/>
                          </a:solidFill>
                          <a:effectLst/>
                          <a:latin typeface="+mn-lt"/>
                          <a:ea typeface="+mj-ea"/>
                          <a:cs typeface="+mj-cs"/>
                        </a:rPr>
                        <a:t>20.6%</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8" name="Text Placeholder 10">
            <a:extLst>
              <a:ext uri="{FF2B5EF4-FFF2-40B4-BE49-F238E27FC236}">
                <a16:creationId xmlns:a16="http://schemas.microsoft.com/office/drawing/2014/main" id="{C9744E2B-F9A5-5B7E-3369-9F70FD8B0C8A}"/>
              </a:ext>
            </a:extLst>
          </p:cNvPr>
          <p:cNvSpPr txBox="1">
            <a:spLocks/>
          </p:cNvSpPr>
          <p:nvPr/>
        </p:nvSpPr>
        <p:spPr>
          <a:xfrm>
            <a:off x="512711" y="5724043"/>
            <a:ext cx="10960694" cy="15388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AutoNum type="arabicPeriod"/>
              <a:tabLst/>
              <a:defRPr/>
            </a:pPr>
            <a:r>
              <a:rPr kumimoji="0" lang="en-US" sz="1000" b="0" i="0" u="none" strike="noStrike" kern="0" cap="none" spc="0" normalizeH="0" baseline="0" noProof="0">
                <a:ln>
                  <a:noFill/>
                </a:ln>
                <a:solidFill>
                  <a:prstClr val="black"/>
                </a:solidFill>
                <a:effectLst/>
                <a:uLnTx/>
                <a:uFillTx/>
                <a:latin typeface="Segoe Sans Text"/>
                <a:ea typeface="+mn-ea"/>
                <a:cs typeface="Segoe UI Semilight" panose="020B0402040204020203" pitchFamily="34" charset="0"/>
              </a:rPr>
              <a:t>Incentives payments based on billed revenue to Microsoft. Refer to Microsoft Partner Center for full details and requirements.</a:t>
            </a:r>
          </a:p>
        </p:txBody>
      </p:sp>
    </p:spTree>
    <p:extLst>
      <p:ext uri="{BB962C8B-B14F-4D97-AF65-F5344CB8AC3E}">
        <p14:creationId xmlns:p14="http://schemas.microsoft.com/office/powerpoint/2010/main" val="363137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3"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5">
            <a:extLst>
              <a:ext uri="{FF2B5EF4-FFF2-40B4-BE49-F238E27FC236}">
                <a16:creationId xmlns:a16="http://schemas.microsoft.com/office/drawing/2014/main" id="{C1086034-9060-4F7F-E2FD-622CABD2DA49}"/>
              </a:ext>
              <a:ext uri="{C183D7F6-B498-43B3-948B-1728B52AA6E4}">
                <adec:decorative xmlns:adec="http://schemas.microsoft.com/office/drawing/2017/decorative" val="1"/>
              </a:ext>
            </a:extLst>
          </p:cNvPr>
          <p:cNvSpPr/>
          <p:nvPr/>
        </p:nvSpPr>
        <p:spPr>
          <a:xfrm>
            <a:off x="10004" y="2017713"/>
            <a:ext cx="12192000" cy="3957063"/>
          </a:xfrm>
          <a:prstGeom prst="rect">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201168" rIns="91440" bIns="45720" rtlCol="0" anchor="t"/>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50" normalizeH="0" baseline="0" noProof="0">
              <a:ln w="3175">
                <a:noFill/>
              </a:ln>
              <a:solidFill>
                <a:prstClr val="black"/>
              </a:solidFill>
              <a:effectLst/>
              <a:uLnTx/>
              <a:uFillTx/>
              <a:latin typeface="Segoe Sans Text Semibold"/>
              <a:ea typeface="+mn-ea"/>
              <a:cs typeface="Segoe UI"/>
            </a:endParaRPr>
          </a:p>
        </p:txBody>
      </p:sp>
      <p:sp>
        <p:nvSpPr>
          <p:cNvPr id="2" name="Title 1">
            <a:extLst>
              <a:ext uri="{FF2B5EF4-FFF2-40B4-BE49-F238E27FC236}">
                <a16:creationId xmlns:a16="http://schemas.microsoft.com/office/drawing/2014/main" id="{B00C2BE3-32AF-5ACB-91E0-5704D0173A47}"/>
              </a:ext>
            </a:extLst>
          </p:cNvPr>
          <p:cNvSpPr>
            <a:spLocks noGrp="1"/>
          </p:cNvSpPr>
          <p:nvPr>
            <p:ph type="title"/>
          </p:nvPr>
        </p:nvSpPr>
        <p:spPr>
          <a:xfrm>
            <a:off x="495300" y="537145"/>
            <a:ext cx="11201400" cy="387798"/>
          </a:xfrm>
        </p:spPr>
        <p:txBody>
          <a:bodyPr/>
          <a:lstStyle/>
          <a:p>
            <a:r>
              <a:rPr lang="en-US" sz="2800"/>
              <a:t>Indirect Provider Partner opportunity: CSP margins and incentives </a:t>
            </a:r>
          </a:p>
        </p:txBody>
      </p:sp>
      <p:sp>
        <p:nvSpPr>
          <p:cNvPr id="3" name="Text Placeholder 2">
            <a:extLst>
              <a:ext uri="{FF2B5EF4-FFF2-40B4-BE49-F238E27FC236}">
                <a16:creationId xmlns:a16="http://schemas.microsoft.com/office/drawing/2014/main" id="{FB646BF9-BE0A-7539-1A69-6CE27C85DCC4}"/>
              </a:ext>
            </a:extLst>
          </p:cNvPr>
          <p:cNvSpPr>
            <a:spLocks noGrp="1"/>
          </p:cNvSpPr>
          <p:nvPr>
            <p:ph type="body" sz="quarter" idx="11"/>
          </p:nvPr>
        </p:nvSpPr>
        <p:spPr>
          <a:xfrm>
            <a:off x="495300" y="1033654"/>
            <a:ext cx="11201400" cy="553998"/>
          </a:xfrm>
        </p:spPr>
        <p:txBody>
          <a:bodyPr/>
          <a:lstStyle/>
          <a:p>
            <a:r>
              <a:rPr lang="en-US"/>
              <a:t>Partners earn incentives for attaching Copilot for Sales or Copilot for Service on top of the incentives they already earn from customers’ Modern Work products</a:t>
            </a:r>
          </a:p>
        </p:txBody>
      </p:sp>
      <p:sp useBgFill="1">
        <p:nvSpPr>
          <p:cNvPr id="15" name="Rectangle: Top Corners Rounded 14">
            <a:extLst>
              <a:ext uri="{FF2B5EF4-FFF2-40B4-BE49-F238E27FC236}">
                <a16:creationId xmlns:a16="http://schemas.microsoft.com/office/drawing/2014/main" id="{FDF7E0EA-FBE8-943D-3356-ACE0FA6359FF}"/>
              </a:ext>
              <a:ext uri="{C183D7F6-B498-43B3-948B-1728B52AA6E4}">
                <adec:decorative xmlns:adec="http://schemas.microsoft.com/office/drawing/2017/decorative" val="1"/>
              </a:ext>
            </a:extLst>
          </p:cNvPr>
          <p:cNvSpPr>
            <a:spLocks/>
          </p:cNvSpPr>
          <p:nvPr/>
        </p:nvSpPr>
        <p:spPr bwMode="auto">
          <a:xfrm>
            <a:off x="495298" y="2884431"/>
            <a:ext cx="9730581" cy="2712477"/>
          </a:xfrm>
          <a:prstGeom prst="round2SameRect">
            <a:avLst>
              <a:gd name="adj1" fmla="val 0"/>
              <a:gd name="adj2" fmla="val 3563"/>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37160" rIns="91440" bIns="45720" numCol="1" spcCol="0" rtlCol="0" fromWordArt="0" anchor="t" anchorCtr="0" forceAA="0" compatLnSpc="1">
            <a:prstTxWarp prst="textNoShape">
              <a:avLst/>
            </a:prstTxWarp>
            <a:noAutofit/>
          </a:bodyPr>
          <a:lstStyle/>
          <a:p>
            <a:pPr marL="228600" marR="0" lvl="0" indent="-22860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Segoe Sans Text"/>
              <a:ea typeface="+mn-ea"/>
              <a:cs typeface="Segoe UI"/>
            </a:endParaRPr>
          </a:p>
        </p:txBody>
      </p:sp>
      <p:sp>
        <p:nvSpPr>
          <p:cNvPr id="16" name="TextBox 15">
            <a:extLst>
              <a:ext uri="{FF2B5EF4-FFF2-40B4-BE49-F238E27FC236}">
                <a16:creationId xmlns:a16="http://schemas.microsoft.com/office/drawing/2014/main" id="{34BC97AB-FF55-A28A-6901-1E316B1D32E9}"/>
              </a:ext>
              <a:ext uri="{C183D7F6-B498-43B3-948B-1728B52AA6E4}">
                <adec:decorative xmlns:adec="http://schemas.microsoft.com/office/drawing/2017/decorative" val="1"/>
              </a:ext>
            </a:extLst>
          </p:cNvPr>
          <p:cNvSpPr txBox="1">
            <a:spLocks/>
          </p:cNvSpPr>
          <p:nvPr/>
        </p:nvSpPr>
        <p:spPr>
          <a:xfrm>
            <a:off x="495298" y="2649899"/>
            <a:ext cx="9730581" cy="850392"/>
          </a:xfrm>
          <a:prstGeom prst="round2SameRect">
            <a:avLst>
              <a:gd name="adj1" fmla="val 25628"/>
              <a:gd name="adj2" fmla="val 0"/>
            </a:avLst>
          </a:prstGeom>
          <a:gradFill>
            <a:gsLst>
              <a:gs pos="0">
                <a:srgbClr val="8661C5">
                  <a:lumMod val="90000"/>
                </a:srgbClr>
              </a:gs>
              <a:gs pos="77000">
                <a:srgbClr val="F6EEFD"/>
              </a:gs>
              <a:gs pos="55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en-US"/>
            </a:defPPr>
            <a:lvl1pPr algn="ctr">
              <a:defRPr sz="3200">
                <a:solidFill>
                  <a:schemeClr val="bg1"/>
                </a:solidFill>
                <a:latin typeface="+mj-lt"/>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Segoe Sans Text Semibold"/>
                <a:ea typeface="+mn-ea"/>
                <a:cs typeface="+mn-cs"/>
              </a:rPr>
              <a:t> </a:t>
            </a:r>
          </a:p>
        </p:txBody>
      </p:sp>
      <p:sp>
        <p:nvSpPr>
          <p:cNvPr id="17" name="Rectangle 16">
            <a:extLst>
              <a:ext uri="{FF2B5EF4-FFF2-40B4-BE49-F238E27FC236}">
                <a16:creationId xmlns:a16="http://schemas.microsoft.com/office/drawing/2014/main" id="{7D735118-F68D-C999-026D-4A3DF90E27E4}"/>
              </a:ext>
              <a:ext uri="{C183D7F6-B498-43B3-948B-1728B52AA6E4}">
                <adec:decorative xmlns:adec="http://schemas.microsoft.com/office/drawing/2017/decorative" val="1"/>
              </a:ext>
            </a:extLst>
          </p:cNvPr>
          <p:cNvSpPr/>
          <p:nvPr/>
        </p:nvSpPr>
        <p:spPr>
          <a:xfrm>
            <a:off x="6319874" y="2645137"/>
            <a:ext cx="1737360" cy="85039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8" name="Rectangle: Single Corner Rounded 17">
            <a:extLst>
              <a:ext uri="{FF2B5EF4-FFF2-40B4-BE49-F238E27FC236}">
                <a16:creationId xmlns:a16="http://schemas.microsoft.com/office/drawing/2014/main" id="{EC4703AA-95FB-B542-BCC1-4A40AA3A2B36}"/>
              </a:ext>
              <a:ext uri="{C183D7F6-B498-43B3-948B-1728B52AA6E4}">
                <adec:decorative xmlns:adec="http://schemas.microsoft.com/office/drawing/2017/decorative" val="1"/>
              </a:ext>
            </a:extLst>
          </p:cNvPr>
          <p:cNvSpPr/>
          <p:nvPr/>
        </p:nvSpPr>
        <p:spPr>
          <a:xfrm>
            <a:off x="8488519" y="2654813"/>
            <a:ext cx="1737360" cy="850392"/>
          </a:xfrm>
          <a:prstGeom prst="round1Rect">
            <a:avLst>
              <a:gd name="adj" fmla="val 2488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2" name="Rectangle 21">
            <a:extLst>
              <a:ext uri="{FF2B5EF4-FFF2-40B4-BE49-F238E27FC236}">
                <a16:creationId xmlns:a16="http://schemas.microsoft.com/office/drawing/2014/main" id="{36CA13DA-790B-8219-AE30-2D1F3D0FC235}"/>
              </a:ext>
              <a:ext uri="{C183D7F6-B498-43B3-948B-1728B52AA6E4}">
                <adec:decorative xmlns:adec="http://schemas.microsoft.com/office/drawing/2017/decorative" val="1"/>
              </a:ext>
            </a:extLst>
          </p:cNvPr>
          <p:cNvSpPr/>
          <p:nvPr/>
        </p:nvSpPr>
        <p:spPr>
          <a:xfrm>
            <a:off x="5871095" y="2645137"/>
            <a:ext cx="446833" cy="860068"/>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7" name="Rectangle 26">
            <a:extLst>
              <a:ext uri="{FF2B5EF4-FFF2-40B4-BE49-F238E27FC236}">
                <a16:creationId xmlns:a16="http://schemas.microsoft.com/office/drawing/2014/main" id="{18284B4D-360F-C4A9-4F60-6C01B11C78D5}"/>
              </a:ext>
              <a:ext uri="{C183D7F6-B498-43B3-948B-1728B52AA6E4}">
                <adec:decorative xmlns:adec="http://schemas.microsoft.com/office/drawing/2017/decorative" val="1"/>
              </a:ext>
            </a:extLst>
          </p:cNvPr>
          <p:cNvSpPr/>
          <p:nvPr/>
        </p:nvSpPr>
        <p:spPr>
          <a:xfrm>
            <a:off x="8059179" y="2645137"/>
            <a:ext cx="420624" cy="850392"/>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8" name="Text Placeholder 10">
            <a:extLst>
              <a:ext uri="{FF2B5EF4-FFF2-40B4-BE49-F238E27FC236}">
                <a16:creationId xmlns:a16="http://schemas.microsoft.com/office/drawing/2014/main" id="{F69414DF-885F-4FBB-44AA-E3C6E1024843}"/>
              </a:ext>
            </a:extLst>
          </p:cNvPr>
          <p:cNvSpPr txBox="1">
            <a:spLocks/>
          </p:cNvSpPr>
          <p:nvPr/>
        </p:nvSpPr>
        <p:spPr>
          <a:xfrm>
            <a:off x="495300" y="2292965"/>
            <a:ext cx="10960694" cy="215444"/>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400" b="0" i="0" u="none" strike="noStrike" kern="0" cap="none" spc="0" normalizeH="0" baseline="0" noProof="0">
                <a:ln>
                  <a:noFill/>
                </a:ln>
                <a:solidFill>
                  <a:prstClr val="black"/>
                </a:solidFill>
                <a:effectLst/>
                <a:uLnTx/>
                <a:uFillTx/>
                <a:latin typeface="Segoe Sans Text"/>
                <a:ea typeface="+mn-ea"/>
                <a:cs typeface="+mn-cs"/>
              </a:rPr>
              <a:t>As an example, here’s a customer using Microsoft 365 E3 </a:t>
            </a:r>
            <a:r>
              <a:rPr lang="en-US" sz="1400" kern="0">
                <a:solidFill>
                  <a:prstClr val="black"/>
                </a:solidFill>
                <a:latin typeface="Segoe Sans Text"/>
              </a:rPr>
              <a:t>that</a:t>
            </a:r>
            <a:r>
              <a:rPr kumimoji="0" lang="en-US" sz="1400" b="0" i="0" u="none" strike="noStrike" kern="0" cap="none" spc="0" normalizeH="0" baseline="0" noProof="0">
                <a:ln>
                  <a:noFill/>
                </a:ln>
                <a:solidFill>
                  <a:prstClr val="black"/>
                </a:solidFill>
                <a:effectLst/>
                <a:uLnTx/>
                <a:uFillTx/>
                <a:latin typeface="Segoe Sans Text"/>
                <a:ea typeface="+mn-ea"/>
                <a:cs typeface="+mn-cs"/>
              </a:rPr>
              <a:t> attaches Copilot:</a:t>
            </a:r>
          </a:p>
        </p:txBody>
      </p:sp>
      <p:graphicFrame>
        <p:nvGraphicFramePr>
          <p:cNvPr id="21" name="Table 20">
            <a:extLst>
              <a:ext uri="{FF2B5EF4-FFF2-40B4-BE49-F238E27FC236}">
                <a16:creationId xmlns:a16="http://schemas.microsoft.com/office/drawing/2014/main" id="{F0174657-7E36-C666-C4B9-D148692075F1}"/>
              </a:ext>
            </a:extLst>
          </p:cNvPr>
          <p:cNvGraphicFramePr>
            <a:graphicFrameLocks noGrp="1"/>
          </p:cNvGraphicFramePr>
          <p:nvPr/>
        </p:nvGraphicFramePr>
        <p:xfrm>
          <a:off x="512712" y="2645137"/>
          <a:ext cx="5358385" cy="2971123"/>
        </p:xfrm>
        <a:graphic>
          <a:graphicData uri="http://schemas.openxmlformats.org/drawingml/2006/table">
            <a:tbl>
              <a:tblPr firstRow="1" bandRow="1"/>
              <a:tblGrid>
                <a:gridCol w="4298578">
                  <a:extLst>
                    <a:ext uri="{9D8B030D-6E8A-4147-A177-3AD203B41FA5}">
                      <a16:colId xmlns:a16="http://schemas.microsoft.com/office/drawing/2014/main" val="1350196797"/>
                    </a:ext>
                  </a:extLst>
                </a:gridCol>
                <a:gridCol w="1059807">
                  <a:extLst>
                    <a:ext uri="{9D8B030D-6E8A-4147-A177-3AD203B41FA5}">
                      <a16:colId xmlns:a16="http://schemas.microsoft.com/office/drawing/2014/main" val="1555097140"/>
                    </a:ext>
                  </a:extLst>
                </a:gridCol>
              </a:tblGrid>
              <a:tr h="847651">
                <a:tc>
                  <a:txBody>
                    <a:bodyPr/>
                    <a:lstStyle/>
                    <a:p>
                      <a:pPr marL="0" marR="0" lvl="0" algn="l" defTabSz="932742" rtl="0" eaLnBrk="1" latinLnBrk="0" hangingPunct="1">
                        <a:spcBef>
                          <a:spcPts val="0"/>
                        </a:spcBef>
                        <a:spcAft>
                          <a:spcPts val="0"/>
                        </a:spcAft>
                        <a:buNone/>
                      </a:pPr>
                      <a:endParaRPr lang="en-US" sz="1400" b="0" kern="1200" baseline="30000">
                        <a:solidFill>
                          <a:schemeClr val="bg1"/>
                        </a:solidFill>
                        <a:latin typeface="+mj-lt"/>
                        <a:ea typeface="+mn-ea"/>
                        <a:cs typeface="+mn-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algn="ctr" defTabSz="932742" rtl="0" eaLnBrk="1" latinLnBrk="0" hangingPunct="1">
                        <a:spcBef>
                          <a:spcPts val="0"/>
                        </a:spcBef>
                        <a:spcAft>
                          <a:spcPts val="0"/>
                        </a:spcAft>
                        <a:buNone/>
                      </a:pPr>
                      <a:r>
                        <a:rPr lang="en-US" sz="1400" b="0" kern="1200">
                          <a:solidFill>
                            <a:schemeClr val="bg1"/>
                          </a:solidFill>
                          <a:latin typeface="+mj-lt"/>
                          <a:ea typeface="+mj-ea"/>
                          <a:cs typeface="+mj-cs"/>
                        </a:rPr>
                        <a:t>Microsoft 365 E3</a:t>
                      </a:r>
                      <a:endParaRPr lang="en-US" sz="1400" b="0" kern="1200" baseline="30000">
                        <a:solidFill>
                          <a:schemeClr val="bg1"/>
                        </a:solidFill>
                        <a:latin typeface="+mj-lt"/>
                        <a:ea typeface="+mj-ea"/>
                        <a:cs typeface="+mj-cs"/>
                      </a:endParaRP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noProof="0">
                          <a:solidFill>
                            <a:schemeClr val="tx1"/>
                          </a:solidFill>
                          <a:latin typeface="+mn-lt"/>
                          <a:ea typeface="+mj-ea"/>
                          <a:cs typeface="+mj-cs"/>
                        </a:rPr>
                        <a:t>Margin</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$86.40</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l">
                        <a:spcBef>
                          <a:spcPts val="0"/>
                        </a:spcBef>
                        <a:spcAft>
                          <a:spcPts val="0"/>
                        </a:spcAft>
                      </a:pPr>
                      <a:r>
                        <a:rPr lang="en-US" sz="1400" b="0">
                          <a:solidFill>
                            <a:schemeClr val="tx1"/>
                          </a:solidFill>
                          <a:latin typeface="+mn-lt"/>
                          <a:ea typeface="+mj-ea"/>
                          <a:cs typeface="+mj-cs"/>
                        </a:rPr>
                        <a:t>Core – Modern Work and Security</a:t>
                      </a:r>
                      <a:r>
                        <a:rPr lang="en-US" sz="1400" b="0" baseline="30000">
                          <a:solidFill>
                            <a:schemeClr val="tx1"/>
                          </a:solidFill>
                          <a:latin typeface="+mn-lt"/>
                          <a:ea typeface="+mj-ea"/>
                          <a:cs typeface="+mj-cs"/>
                        </a:rPr>
                        <a:t>1</a:t>
                      </a:r>
                      <a:endParaRPr lang="en-US" sz="1000" b="0" baseline="30000">
                        <a:solidFill>
                          <a:schemeClr val="tx1"/>
                        </a:solidFill>
                        <a:latin typeface="+mn-lt"/>
                        <a:ea typeface="+mj-ea"/>
                        <a:cs typeface="+mj-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$16.42</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kern="1200">
                          <a:solidFill>
                            <a:schemeClr val="tx1"/>
                          </a:solidFill>
                          <a:latin typeface="+mn-lt"/>
                          <a:ea typeface="+mj-ea"/>
                          <a:cs typeface="+mj-cs"/>
                        </a:rPr>
                        <a:t>Global strategic product accelerator</a:t>
                      </a:r>
                      <a:r>
                        <a:rPr lang="en-US" sz="1400" b="0" kern="1200" baseline="30000">
                          <a:solidFill>
                            <a:schemeClr val="tx1"/>
                          </a:solidFill>
                          <a:latin typeface="+mn-lt"/>
                          <a:ea typeface="+mj-ea"/>
                          <a:cs typeface="+mj-cs"/>
                        </a:rPr>
                        <a:t>1</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$17.28</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i="0">
                          <a:solidFill>
                            <a:schemeClr val="accent2"/>
                          </a:solidFill>
                          <a:latin typeface="+mn-lt"/>
                          <a:ea typeface="+mj-ea"/>
                          <a:cs typeface="+mj-cs"/>
                        </a:rPr>
                        <a:t>Potential license profitability (annualized)</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i="0" kern="1200">
                          <a:solidFill>
                            <a:schemeClr val="accent2"/>
                          </a:solidFill>
                          <a:latin typeface="+mn-lt"/>
                          <a:ea typeface="+mj-ea"/>
                          <a:cs typeface="+mj-cs"/>
                        </a:rPr>
                        <a:t>$120.01</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30" name="Oval 29">
            <a:extLst>
              <a:ext uri="{FF2B5EF4-FFF2-40B4-BE49-F238E27FC236}">
                <a16:creationId xmlns:a16="http://schemas.microsoft.com/office/drawing/2014/main" id="{A39D2DDB-C630-FFE3-9352-6E3BADB5BF04}"/>
              </a:ext>
              <a:ext uri="{C183D7F6-B498-43B3-948B-1728B52AA6E4}">
                <adec:decorative xmlns:adec="http://schemas.microsoft.com/office/drawing/2017/decorative" val="0"/>
              </a:ext>
            </a:extLst>
          </p:cNvPr>
          <p:cNvSpPr>
            <a:spLocks/>
          </p:cNvSpPr>
          <p:nvPr/>
        </p:nvSpPr>
        <p:spPr bwMode="auto">
          <a:xfrm>
            <a:off x="5924127"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Sans Text"/>
                <a:ea typeface="+mn-ea"/>
                <a:cs typeface="+mn-cs"/>
              </a:rPr>
              <a:t>+</a:t>
            </a:r>
          </a:p>
        </p:txBody>
      </p:sp>
      <p:graphicFrame>
        <p:nvGraphicFramePr>
          <p:cNvPr id="24" name="Table 11_1">
            <a:extLst>
              <a:ext uri="{FF2B5EF4-FFF2-40B4-BE49-F238E27FC236}">
                <a16:creationId xmlns:a16="http://schemas.microsoft.com/office/drawing/2014/main" id="{1CC6CDED-5221-D3D6-2562-1B39FBEF5EAC}"/>
              </a:ext>
            </a:extLst>
          </p:cNvPr>
          <p:cNvGraphicFramePr>
            <a:graphicFrameLocks noGrp="1"/>
          </p:cNvGraphicFramePr>
          <p:nvPr/>
        </p:nvGraphicFramePr>
        <p:xfrm>
          <a:off x="6316317" y="2645137"/>
          <a:ext cx="1737360" cy="2973864"/>
        </p:xfrm>
        <a:graphic>
          <a:graphicData uri="http://schemas.openxmlformats.org/drawingml/2006/table">
            <a:tbl>
              <a:tblPr firstRow="1" bandRow="1"/>
              <a:tblGrid>
                <a:gridCol w="1737360">
                  <a:extLst>
                    <a:ext uri="{9D8B030D-6E8A-4147-A177-3AD203B41FA5}">
                      <a16:colId xmlns:a16="http://schemas.microsoft.com/office/drawing/2014/main" val="205682944"/>
                    </a:ext>
                  </a:extLst>
                </a:gridCol>
              </a:tblGrid>
              <a:tr h="850392">
                <a:tc>
                  <a:txBody>
                    <a:bodyPr/>
                    <a:lstStyle/>
                    <a:p>
                      <a:pPr marL="0" lvl="0" algn="ctr">
                        <a:spcBef>
                          <a:spcPts val="0"/>
                        </a:spcBef>
                        <a:spcAft>
                          <a:spcPts val="0"/>
                        </a:spcAft>
                        <a:buNone/>
                      </a:pPr>
                      <a:r>
                        <a:rPr lang="en-US" sz="1400" b="0" kern="1200">
                          <a:solidFill>
                            <a:schemeClr val="bg1"/>
                          </a:solidFill>
                          <a:latin typeface="+mj-lt"/>
                          <a:ea typeface="+mj-ea"/>
                          <a:cs typeface="+mj-cs"/>
                        </a:rPr>
                        <a:t>Copilot for Microsoft 365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algn="ctr" rtl="0" fontAlgn="base"/>
                      <a:r>
                        <a:rPr lang="en-US" sz="1400" b="0" i="0">
                          <a:solidFill>
                            <a:srgbClr val="000000"/>
                          </a:solidFill>
                          <a:effectLst/>
                          <a:latin typeface="+mn-lt"/>
                          <a:ea typeface="+mj-ea"/>
                          <a:cs typeface="+mj-cs"/>
                        </a:rPr>
                        <a:t>$</a:t>
                      </a:r>
                      <a:r>
                        <a:rPr lang="en-US" sz="1400" b="0" i="0">
                          <a:solidFill>
                            <a:schemeClr val="tx1"/>
                          </a:solidFill>
                          <a:effectLst/>
                          <a:latin typeface="+mn-lt"/>
                          <a:ea typeface="+mj-ea"/>
                          <a:cs typeface="+mj-cs"/>
                        </a:rPr>
                        <a:t>36​.00</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algn="ctr" rtl="0" fontAlgn="base"/>
                      <a:r>
                        <a:rPr lang="en-US" sz="1400" b="0" i="0">
                          <a:solidFill>
                            <a:srgbClr val="000000"/>
                          </a:solidFill>
                          <a:effectLst/>
                          <a:latin typeface="+mn-lt"/>
                          <a:ea typeface="+mj-ea"/>
                          <a:cs typeface="+mj-cs"/>
                        </a:rPr>
                        <a:t>$15.39</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algn="ctr" rtl="0" fontAlgn="base"/>
                      <a:r>
                        <a:rPr lang="en-US" sz="1400" b="0" i="0">
                          <a:solidFill>
                            <a:srgbClr val="000000"/>
                          </a:solidFill>
                          <a:effectLst/>
                          <a:latin typeface="+mn-lt"/>
                          <a:ea typeface="+mj-ea"/>
                          <a:cs typeface="+mj-cs"/>
                        </a:rPr>
                        <a:t>$22.68</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algn="ctr" rtl="0" fontAlgn="base"/>
                      <a:r>
                        <a:rPr lang="en-US" sz="1400" b="0" i="0">
                          <a:solidFill>
                            <a:srgbClr val="8661C5"/>
                          </a:solidFill>
                          <a:effectLst/>
                          <a:latin typeface="+mn-lt"/>
                          <a:ea typeface="+mj-ea"/>
                          <a:cs typeface="+mj-cs"/>
                        </a:rPr>
                        <a:t>$74.07</a:t>
                      </a:r>
                      <a:r>
                        <a:rPr lang="en-US" sz="1400" b="0" i="0">
                          <a:solidFill>
                            <a:srgbClr val="00000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32" name="Oval 31">
            <a:extLst>
              <a:ext uri="{FF2B5EF4-FFF2-40B4-BE49-F238E27FC236}">
                <a16:creationId xmlns:a16="http://schemas.microsoft.com/office/drawing/2014/main" id="{5E24E153-EC2C-B6E7-EF56-F3D378A41468}"/>
              </a:ext>
              <a:ext uri="{C183D7F6-B498-43B3-948B-1728B52AA6E4}">
                <adec:decorative xmlns:adec="http://schemas.microsoft.com/office/drawing/2017/decorative" val="0"/>
              </a:ext>
            </a:extLst>
          </p:cNvPr>
          <p:cNvSpPr>
            <a:spLocks/>
          </p:cNvSpPr>
          <p:nvPr/>
        </p:nvSpPr>
        <p:spPr bwMode="auto">
          <a:xfrm>
            <a:off x="8085950"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Sans Text"/>
                <a:ea typeface="+mn-ea"/>
                <a:cs typeface="Segoe Sans Text"/>
              </a:rPr>
              <a:t>or</a:t>
            </a:r>
          </a:p>
        </p:txBody>
      </p:sp>
      <p:graphicFrame>
        <p:nvGraphicFramePr>
          <p:cNvPr id="25" name="Table 11_1_1">
            <a:extLst>
              <a:ext uri="{FF2B5EF4-FFF2-40B4-BE49-F238E27FC236}">
                <a16:creationId xmlns:a16="http://schemas.microsoft.com/office/drawing/2014/main" id="{AD397A16-3425-8D21-AB9B-DDB0778AF0F3}"/>
              </a:ext>
            </a:extLst>
          </p:cNvPr>
          <p:cNvGraphicFramePr>
            <a:graphicFrameLocks noGrp="1"/>
          </p:cNvGraphicFramePr>
          <p:nvPr/>
        </p:nvGraphicFramePr>
        <p:xfrm>
          <a:off x="8474301" y="2645137"/>
          <a:ext cx="1737360" cy="2971123"/>
        </p:xfrm>
        <a:graphic>
          <a:graphicData uri="http://schemas.openxmlformats.org/drawingml/2006/table">
            <a:tbl>
              <a:tblPr firstRow="1" bandRow="1"/>
              <a:tblGrid>
                <a:gridCol w="1737360">
                  <a:extLst>
                    <a:ext uri="{9D8B030D-6E8A-4147-A177-3AD203B41FA5}">
                      <a16:colId xmlns:a16="http://schemas.microsoft.com/office/drawing/2014/main" val="1826093150"/>
                    </a:ext>
                  </a:extLst>
                </a:gridCol>
              </a:tblGrid>
              <a:tr h="847651">
                <a:tc>
                  <a:txBody>
                    <a:bodyPr/>
                    <a:lstStyle/>
                    <a:p>
                      <a:pPr marL="0" marR="0" lvl="0" algn="ctr" rtl="0" eaLnBrk="1" latinLnBrk="0" hangingPunct="1">
                        <a:spcBef>
                          <a:spcPts val="0"/>
                        </a:spcBef>
                        <a:spcAft>
                          <a:spcPts val="0"/>
                        </a:spcAft>
                        <a:buNone/>
                      </a:pPr>
                      <a:r>
                        <a:rPr lang="en-US" sz="1400" b="0" kern="1200">
                          <a:solidFill>
                            <a:schemeClr val="bg1"/>
                          </a:solidFill>
                          <a:latin typeface="+mj-lt"/>
                          <a:ea typeface="+mj-ea"/>
                          <a:cs typeface="+mj-cs"/>
                        </a:rPr>
                        <a:t>Copilot for Sales/</a:t>
                      </a:r>
                      <a:br>
                        <a:rPr lang="en-US" sz="1400" b="0" kern="1200">
                          <a:solidFill>
                            <a:schemeClr val="bg1"/>
                          </a:solidFill>
                          <a:latin typeface="+mj-lt"/>
                          <a:ea typeface="+mj-ea"/>
                          <a:cs typeface="+mj-cs"/>
                        </a:rPr>
                      </a:br>
                      <a:r>
                        <a:rPr lang="en-US" sz="1400" b="0" kern="1200">
                          <a:solidFill>
                            <a:schemeClr val="bg1"/>
                          </a:solidFill>
                          <a:latin typeface="+mj-lt"/>
                          <a:ea typeface="+mj-ea"/>
                          <a:cs typeface="+mj-cs"/>
                        </a:rPr>
                        <a:t>Copilot for Service</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algn="ctr" defTabSz="932742" rtl="0" eaLnBrk="1" latinLnBrk="0" hangingPunct="1">
                        <a:spcBef>
                          <a:spcPts val="0"/>
                        </a:spcBef>
                        <a:spcAft>
                          <a:spcPts val="600"/>
                        </a:spcAft>
                      </a:pPr>
                      <a:r>
                        <a:rPr lang="en-US" sz="1400" b="0" kern="1200">
                          <a:solidFill>
                            <a:schemeClr val="tx1"/>
                          </a:solidFill>
                          <a:latin typeface="+mn-lt"/>
                          <a:ea typeface="+mj-ea"/>
                          <a:cs typeface="+mj-cs"/>
                        </a:rPr>
                        <a:t>$60.00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$25.65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$37.80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algn="ctr">
                        <a:spcBef>
                          <a:spcPts val="0"/>
                        </a:spcBef>
                        <a:spcAft>
                          <a:spcPts val="600"/>
                        </a:spcAft>
                      </a:pPr>
                      <a:r>
                        <a:rPr lang="en-US" sz="1400" b="0" i="0" kern="1200">
                          <a:solidFill>
                            <a:schemeClr val="accent2"/>
                          </a:solidFill>
                          <a:latin typeface="+mn-lt"/>
                          <a:ea typeface="+mj-ea"/>
                          <a:cs typeface="+mj-cs"/>
                        </a:rPr>
                        <a:t>$123.45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36" name="Oval 35">
            <a:extLst>
              <a:ext uri="{FF2B5EF4-FFF2-40B4-BE49-F238E27FC236}">
                <a16:creationId xmlns:a16="http://schemas.microsoft.com/office/drawing/2014/main" id="{5C4571D8-E7F6-BA27-50BA-1BDEA83B9234}"/>
              </a:ext>
              <a:ext uri="{C183D7F6-B498-43B3-948B-1728B52AA6E4}">
                <adec:decorative xmlns:adec="http://schemas.microsoft.com/office/drawing/2017/decorative" val="0"/>
              </a:ext>
            </a:extLst>
          </p:cNvPr>
          <p:cNvSpPr>
            <a:spLocks/>
          </p:cNvSpPr>
          <p:nvPr/>
        </p:nvSpPr>
        <p:spPr bwMode="auto">
          <a:xfrm>
            <a:off x="10266612"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320040" rIns="0" bIns="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Sans Text"/>
                <a:ea typeface="+mn-ea"/>
                <a:cs typeface="+mn-cs"/>
              </a:rPr>
              <a:t>=</a:t>
            </a:r>
          </a:p>
        </p:txBody>
      </p:sp>
      <p:sp>
        <p:nvSpPr>
          <p:cNvPr id="37" name="Oval 34_1">
            <a:extLst>
              <a:ext uri="{FF2B5EF4-FFF2-40B4-BE49-F238E27FC236}">
                <a16:creationId xmlns:a16="http://schemas.microsoft.com/office/drawing/2014/main" id="{547AAD7F-5832-52DA-7AAC-7F2927EF22DE}"/>
              </a:ext>
              <a:ext uri="{C183D7F6-B498-43B3-948B-1728B52AA6E4}">
                <adec:decorative xmlns:adec="http://schemas.microsoft.com/office/drawing/2017/decorative" val="0"/>
              </a:ext>
            </a:extLst>
          </p:cNvPr>
          <p:cNvSpPr>
            <a:spLocks/>
          </p:cNvSpPr>
          <p:nvPr/>
        </p:nvSpPr>
        <p:spPr bwMode="auto">
          <a:xfrm>
            <a:off x="10663239" y="4735530"/>
            <a:ext cx="1033462" cy="880730"/>
          </a:xfrm>
          <a:prstGeom prst="roundRect">
            <a:avLst>
              <a:gd name="adj" fmla="val 9316"/>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8661C5"/>
                </a:solidFill>
                <a:effectLst/>
                <a:uLnTx/>
                <a:uFillTx/>
                <a:latin typeface="Segoe Sans Text"/>
                <a:ea typeface="+mn-ea"/>
                <a:cs typeface="+mn-cs"/>
              </a:rPr>
              <a:t>Up to $243.46 </a:t>
            </a:r>
            <a:br>
              <a:rPr kumimoji="0" lang="en-US" sz="1200" b="0" i="0" u="none" strike="noStrike" kern="1200" cap="none" spc="0" normalizeH="0" baseline="0" noProof="0">
                <a:ln>
                  <a:noFill/>
                </a:ln>
                <a:solidFill>
                  <a:srgbClr val="8661C5"/>
                </a:solidFill>
                <a:effectLst/>
                <a:uLnTx/>
                <a:uFillTx/>
                <a:latin typeface="Segoe Sans Text"/>
                <a:ea typeface="+mn-ea"/>
                <a:cs typeface="+mn-cs"/>
              </a:rPr>
            </a:br>
            <a:r>
              <a:rPr kumimoji="0" lang="en-US" sz="1200" b="0" i="0" u="none" strike="noStrike" kern="1200" cap="none" spc="0" normalizeH="0" baseline="0" noProof="0">
                <a:ln>
                  <a:noFill/>
                </a:ln>
                <a:solidFill>
                  <a:srgbClr val="8661C5"/>
                </a:solidFill>
                <a:effectLst/>
                <a:uLnTx/>
                <a:uFillTx/>
                <a:latin typeface="Segoe Sans Text"/>
                <a:ea typeface="+mn-ea"/>
                <a:cs typeface="+mn-cs"/>
              </a:rPr>
              <a:t>per user </a:t>
            </a:r>
            <a:br>
              <a:rPr kumimoji="0" lang="en-US" sz="1200" b="0" i="0" u="none" strike="noStrike" kern="1200" cap="none" spc="0" normalizeH="0" baseline="0" noProof="0">
                <a:ln>
                  <a:noFill/>
                </a:ln>
                <a:solidFill>
                  <a:srgbClr val="8661C5"/>
                </a:solidFill>
                <a:effectLst/>
                <a:uLnTx/>
                <a:uFillTx/>
                <a:latin typeface="Segoe Sans Text"/>
                <a:ea typeface="+mn-ea"/>
                <a:cs typeface="+mn-cs"/>
              </a:rPr>
            </a:br>
            <a:r>
              <a:rPr kumimoji="0" lang="en-US" sz="1200" b="0" i="0" u="none" strike="noStrike" kern="1200" cap="none" spc="0" normalizeH="0" baseline="0" noProof="0">
                <a:ln>
                  <a:noFill/>
                </a:ln>
                <a:solidFill>
                  <a:srgbClr val="8661C5"/>
                </a:solidFill>
                <a:effectLst/>
                <a:uLnTx/>
                <a:uFillTx/>
                <a:latin typeface="Segoe Sans Text"/>
                <a:ea typeface="+mn-ea"/>
                <a:cs typeface="+mn-cs"/>
              </a:rPr>
              <a:t>per year</a:t>
            </a:r>
          </a:p>
        </p:txBody>
      </p:sp>
      <p:sp>
        <p:nvSpPr>
          <p:cNvPr id="38" name="Text Placeholder 10">
            <a:extLst>
              <a:ext uri="{FF2B5EF4-FFF2-40B4-BE49-F238E27FC236}">
                <a16:creationId xmlns:a16="http://schemas.microsoft.com/office/drawing/2014/main" id="{1FD968D8-6743-F0FF-4309-12FB1E134A4F}"/>
              </a:ext>
            </a:extLst>
          </p:cNvPr>
          <p:cNvSpPr txBox="1">
            <a:spLocks/>
          </p:cNvSpPr>
          <p:nvPr/>
        </p:nvSpPr>
        <p:spPr>
          <a:xfrm>
            <a:off x="512711" y="5724043"/>
            <a:ext cx="10960694" cy="15388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AutoNum type="arabicPeriod"/>
              <a:tabLst/>
              <a:defRPr/>
            </a:pPr>
            <a:r>
              <a:rPr kumimoji="0" lang="en-US" sz="1000" b="0" i="0" u="none" strike="noStrike" kern="0" cap="none" spc="0" normalizeH="0" baseline="0" noProof="0">
                <a:ln>
                  <a:noFill/>
                </a:ln>
                <a:solidFill>
                  <a:prstClr val="black"/>
                </a:solidFill>
                <a:effectLst/>
                <a:uLnTx/>
                <a:uFillTx/>
                <a:latin typeface="Segoe Sans Text"/>
                <a:ea typeface="+mn-ea"/>
                <a:cs typeface="Segoe UI Semilight" panose="020B0402040204020203" pitchFamily="34" charset="0"/>
              </a:rPr>
              <a:t>Incentives payments based on billed revenue to Microsoft. Refer to Microsoft Partner Center for full details and requirements.</a:t>
            </a:r>
          </a:p>
        </p:txBody>
      </p:sp>
    </p:spTree>
    <p:extLst>
      <p:ext uri="{BB962C8B-B14F-4D97-AF65-F5344CB8AC3E}">
        <p14:creationId xmlns:p14="http://schemas.microsoft.com/office/powerpoint/2010/main" val="13080038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3C5993-C5AF-04FA-74D8-07C77A74B146}"/>
              </a:ext>
            </a:extLst>
          </p:cNvPr>
          <p:cNvSpPr>
            <a:spLocks noGrp="1"/>
          </p:cNvSpPr>
          <p:nvPr>
            <p:ph type="title"/>
          </p:nvPr>
        </p:nvSpPr>
        <p:spPr>
          <a:xfrm>
            <a:off x="495300" y="537145"/>
            <a:ext cx="11201400" cy="387798"/>
          </a:xfrm>
        </p:spPr>
        <p:txBody>
          <a:bodyPr/>
          <a:lstStyle/>
          <a:p>
            <a:r>
              <a:rPr lang="en-US" sz="2800"/>
              <a:t>Indirect Reseller Partner opportunity: CSP margins and incentives</a:t>
            </a:r>
          </a:p>
        </p:txBody>
      </p:sp>
      <p:sp>
        <p:nvSpPr>
          <p:cNvPr id="5" name="Text Placeholder 4">
            <a:extLst>
              <a:ext uri="{FF2B5EF4-FFF2-40B4-BE49-F238E27FC236}">
                <a16:creationId xmlns:a16="http://schemas.microsoft.com/office/drawing/2014/main" id="{B81812E7-A413-A0ED-23E5-1145C8A6FCEF}"/>
              </a:ext>
            </a:extLst>
          </p:cNvPr>
          <p:cNvSpPr>
            <a:spLocks noGrp="1"/>
          </p:cNvSpPr>
          <p:nvPr>
            <p:ph type="body" sz="quarter" idx="11"/>
          </p:nvPr>
        </p:nvSpPr>
        <p:spPr>
          <a:xfrm>
            <a:off x="495300" y="1033654"/>
            <a:ext cx="11201400" cy="553998"/>
          </a:xfrm>
        </p:spPr>
        <p:txBody>
          <a:bodyPr/>
          <a:lstStyle/>
          <a:p>
            <a:r>
              <a:rPr lang="en-US"/>
              <a:t>Partners earn incentives for attaching Copilot for Sales or Copilot for Service on top of the incentives they already earn from customers’ Modern Work products</a:t>
            </a:r>
          </a:p>
        </p:txBody>
      </p:sp>
      <p:sp>
        <p:nvSpPr>
          <p:cNvPr id="2" name="!!Rectangle: Rounded Corners 5">
            <a:extLst>
              <a:ext uri="{FF2B5EF4-FFF2-40B4-BE49-F238E27FC236}">
                <a16:creationId xmlns:a16="http://schemas.microsoft.com/office/drawing/2014/main" id="{95DAA9D0-B20C-B511-8DD4-831D6E9A1792}"/>
              </a:ext>
              <a:ext uri="{C183D7F6-B498-43B3-948B-1728B52AA6E4}">
                <adec:decorative xmlns:adec="http://schemas.microsoft.com/office/drawing/2017/decorative" val="1"/>
              </a:ext>
            </a:extLst>
          </p:cNvPr>
          <p:cNvSpPr/>
          <p:nvPr/>
        </p:nvSpPr>
        <p:spPr>
          <a:xfrm>
            <a:off x="10004" y="2017713"/>
            <a:ext cx="12192000" cy="3957063"/>
          </a:xfrm>
          <a:prstGeom prst="rect">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201168" rIns="91440" bIns="45720" rtlCol="0" anchor="t"/>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50" normalizeH="0" baseline="0" noProof="0">
              <a:ln w="3175">
                <a:noFill/>
              </a:ln>
              <a:solidFill>
                <a:prstClr val="black"/>
              </a:solidFill>
              <a:effectLst/>
              <a:uLnTx/>
              <a:uFillTx/>
              <a:latin typeface="Segoe Sans Text Semibold"/>
              <a:ea typeface="+mn-ea"/>
              <a:cs typeface="Segoe UI"/>
            </a:endParaRPr>
          </a:p>
        </p:txBody>
      </p:sp>
      <p:sp useBgFill="1">
        <p:nvSpPr>
          <p:cNvPr id="3" name="Rectangle: Top Corners Rounded 2">
            <a:extLst>
              <a:ext uri="{FF2B5EF4-FFF2-40B4-BE49-F238E27FC236}">
                <a16:creationId xmlns:a16="http://schemas.microsoft.com/office/drawing/2014/main" id="{6DD59754-9D3D-6B7E-809A-7E423507F210}"/>
              </a:ext>
              <a:ext uri="{C183D7F6-B498-43B3-948B-1728B52AA6E4}">
                <adec:decorative xmlns:adec="http://schemas.microsoft.com/office/drawing/2017/decorative" val="1"/>
              </a:ext>
            </a:extLst>
          </p:cNvPr>
          <p:cNvSpPr>
            <a:spLocks/>
          </p:cNvSpPr>
          <p:nvPr/>
        </p:nvSpPr>
        <p:spPr bwMode="auto">
          <a:xfrm>
            <a:off x="495298" y="2884431"/>
            <a:ext cx="9730581" cy="2712477"/>
          </a:xfrm>
          <a:prstGeom prst="round2SameRect">
            <a:avLst>
              <a:gd name="adj1" fmla="val 0"/>
              <a:gd name="adj2" fmla="val 3563"/>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37160" rIns="91440" bIns="45720" numCol="1" spcCol="0" rtlCol="0" fromWordArt="0" anchor="t" anchorCtr="0" forceAA="0" compatLnSpc="1">
            <a:prstTxWarp prst="textNoShape">
              <a:avLst/>
            </a:prstTxWarp>
            <a:noAutofit/>
          </a:bodyPr>
          <a:lstStyle/>
          <a:p>
            <a:pPr marL="228600" marR="0" lvl="0" indent="-22860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Segoe Sans Text"/>
              <a:ea typeface="+mn-ea"/>
              <a:cs typeface="Segoe UI"/>
            </a:endParaRPr>
          </a:p>
        </p:txBody>
      </p:sp>
      <p:sp>
        <p:nvSpPr>
          <p:cNvPr id="7" name="TextBox 6">
            <a:extLst>
              <a:ext uri="{FF2B5EF4-FFF2-40B4-BE49-F238E27FC236}">
                <a16:creationId xmlns:a16="http://schemas.microsoft.com/office/drawing/2014/main" id="{3A37AFE6-25C7-9DD2-205B-2A3ADD453A1A}"/>
              </a:ext>
              <a:ext uri="{C183D7F6-B498-43B3-948B-1728B52AA6E4}">
                <adec:decorative xmlns:adec="http://schemas.microsoft.com/office/drawing/2017/decorative" val="1"/>
              </a:ext>
            </a:extLst>
          </p:cNvPr>
          <p:cNvSpPr txBox="1">
            <a:spLocks/>
          </p:cNvSpPr>
          <p:nvPr/>
        </p:nvSpPr>
        <p:spPr>
          <a:xfrm>
            <a:off x="495298" y="2649899"/>
            <a:ext cx="9730581" cy="850392"/>
          </a:xfrm>
          <a:prstGeom prst="round2SameRect">
            <a:avLst>
              <a:gd name="adj1" fmla="val 25628"/>
              <a:gd name="adj2" fmla="val 0"/>
            </a:avLst>
          </a:prstGeom>
          <a:gradFill>
            <a:gsLst>
              <a:gs pos="0">
                <a:srgbClr val="8661C5">
                  <a:lumMod val="90000"/>
                </a:srgbClr>
              </a:gs>
              <a:gs pos="59000">
                <a:srgbClr val="F6EEFD"/>
              </a:gs>
              <a:gs pos="55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en-US"/>
            </a:defPPr>
            <a:lvl1pPr algn="ctr">
              <a:defRPr sz="3200">
                <a:solidFill>
                  <a:schemeClr val="bg1"/>
                </a:solidFill>
                <a:latin typeface="+mj-lt"/>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Segoe Sans Text Semibold"/>
                <a:ea typeface="+mn-ea"/>
                <a:cs typeface="+mn-cs"/>
              </a:rPr>
              <a:t> </a:t>
            </a:r>
          </a:p>
        </p:txBody>
      </p:sp>
      <p:sp>
        <p:nvSpPr>
          <p:cNvPr id="9" name="Rectangle 8">
            <a:extLst>
              <a:ext uri="{FF2B5EF4-FFF2-40B4-BE49-F238E27FC236}">
                <a16:creationId xmlns:a16="http://schemas.microsoft.com/office/drawing/2014/main" id="{84737693-A53B-0A29-A762-971CEE03125E}"/>
              </a:ext>
              <a:ext uri="{C183D7F6-B498-43B3-948B-1728B52AA6E4}">
                <adec:decorative xmlns:adec="http://schemas.microsoft.com/office/drawing/2017/decorative" val="1"/>
              </a:ext>
            </a:extLst>
          </p:cNvPr>
          <p:cNvSpPr/>
          <p:nvPr/>
        </p:nvSpPr>
        <p:spPr>
          <a:xfrm>
            <a:off x="6319874" y="2645137"/>
            <a:ext cx="1737360" cy="85039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3" name="Rectangle: Single Corner Rounded 12">
            <a:extLst>
              <a:ext uri="{FF2B5EF4-FFF2-40B4-BE49-F238E27FC236}">
                <a16:creationId xmlns:a16="http://schemas.microsoft.com/office/drawing/2014/main" id="{F8374957-0FC1-E240-6CE4-1A6E80DC2973}"/>
              </a:ext>
              <a:ext uri="{C183D7F6-B498-43B3-948B-1728B52AA6E4}">
                <adec:decorative xmlns:adec="http://schemas.microsoft.com/office/drawing/2017/decorative" val="1"/>
              </a:ext>
            </a:extLst>
          </p:cNvPr>
          <p:cNvSpPr/>
          <p:nvPr/>
        </p:nvSpPr>
        <p:spPr>
          <a:xfrm>
            <a:off x="8488519" y="2654813"/>
            <a:ext cx="1737360" cy="850392"/>
          </a:xfrm>
          <a:prstGeom prst="round1Rect">
            <a:avLst>
              <a:gd name="adj" fmla="val 2488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5" name="Rectangle 14">
            <a:extLst>
              <a:ext uri="{FF2B5EF4-FFF2-40B4-BE49-F238E27FC236}">
                <a16:creationId xmlns:a16="http://schemas.microsoft.com/office/drawing/2014/main" id="{05B29CBC-68CD-0A40-A0E7-8FD3D4EF426C}"/>
              </a:ext>
              <a:ext uri="{C183D7F6-B498-43B3-948B-1728B52AA6E4}">
                <adec:decorative xmlns:adec="http://schemas.microsoft.com/office/drawing/2017/decorative" val="1"/>
              </a:ext>
            </a:extLst>
          </p:cNvPr>
          <p:cNvSpPr/>
          <p:nvPr/>
        </p:nvSpPr>
        <p:spPr>
          <a:xfrm>
            <a:off x="5871095" y="2645137"/>
            <a:ext cx="446833" cy="860068"/>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9" name="Rectangle 18">
            <a:extLst>
              <a:ext uri="{FF2B5EF4-FFF2-40B4-BE49-F238E27FC236}">
                <a16:creationId xmlns:a16="http://schemas.microsoft.com/office/drawing/2014/main" id="{84BFAB10-1AC8-B3D7-9E0A-CD7F928F98EA}"/>
              </a:ext>
              <a:ext uri="{C183D7F6-B498-43B3-948B-1728B52AA6E4}">
                <adec:decorative xmlns:adec="http://schemas.microsoft.com/office/drawing/2017/decorative" val="1"/>
              </a:ext>
            </a:extLst>
          </p:cNvPr>
          <p:cNvSpPr/>
          <p:nvPr/>
        </p:nvSpPr>
        <p:spPr>
          <a:xfrm>
            <a:off x="8059179" y="2645137"/>
            <a:ext cx="420624" cy="850392"/>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0" name="Text Placeholder 10">
            <a:extLst>
              <a:ext uri="{FF2B5EF4-FFF2-40B4-BE49-F238E27FC236}">
                <a16:creationId xmlns:a16="http://schemas.microsoft.com/office/drawing/2014/main" id="{A1355F25-2958-CEBD-DE39-6B41457D52FE}"/>
              </a:ext>
            </a:extLst>
          </p:cNvPr>
          <p:cNvSpPr txBox="1">
            <a:spLocks/>
          </p:cNvSpPr>
          <p:nvPr/>
        </p:nvSpPr>
        <p:spPr>
          <a:xfrm>
            <a:off x="495300" y="2292965"/>
            <a:ext cx="10960694" cy="215444"/>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400" b="0" i="0" u="none" strike="noStrike" kern="0" cap="none" spc="0" normalizeH="0" baseline="0" noProof="0">
                <a:ln>
                  <a:noFill/>
                </a:ln>
                <a:solidFill>
                  <a:prstClr val="black"/>
                </a:solidFill>
                <a:effectLst/>
                <a:uLnTx/>
                <a:uFillTx/>
                <a:latin typeface="Segoe Sans Text"/>
                <a:ea typeface="+mn-ea"/>
                <a:cs typeface="+mn-cs"/>
              </a:rPr>
              <a:t>As an example, here’s a customer using Microsoft 365 E3 </a:t>
            </a:r>
            <a:r>
              <a:rPr lang="en-US" sz="1400" kern="0">
                <a:solidFill>
                  <a:prstClr val="black"/>
                </a:solidFill>
                <a:latin typeface="Segoe Sans Text"/>
              </a:rPr>
              <a:t>that</a:t>
            </a:r>
            <a:r>
              <a:rPr kumimoji="0" lang="en-US" sz="1400" b="0" i="0" u="none" strike="noStrike" kern="0" cap="none" spc="0" normalizeH="0" baseline="0" noProof="0">
                <a:ln>
                  <a:noFill/>
                </a:ln>
                <a:solidFill>
                  <a:prstClr val="black"/>
                </a:solidFill>
                <a:effectLst/>
                <a:uLnTx/>
                <a:uFillTx/>
                <a:latin typeface="Segoe Sans Text"/>
                <a:ea typeface="+mn-ea"/>
                <a:cs typeface="+mn-cs"/>
              </a:rPr>
              <a:t> attaches Copilot:</a:t>
            </a:r>
          </a:p>
        </p:txBody>
      </p:sp>
      <p:graphicFrame>
        <p:nvGraphicFramePr>
          <p:cNvPr id="12" name="Table 11">
            <a:extLst>
              <a:ext uri="{FF2B5EF4-FFF2-40B4-BE49-F238E27FC236}">
                <a16:creationId xmlns:a16="http://schemas.microsoft.com/office/drawing/2014/main" id="{084FA186-2CF9-6CF6-D6A3-BF169E289170}"/>
              </a:ext>
            </a:extLst>
          </p:cNvPr>
          <p:cNvGraphicFramePr>
            <a:graphicFrameLocks noGrp="1"/>
          </p:cNvGraphicFramePr>
          <p:nvPr>
            <p:extLst>
              <p:ext uri="{D42A27DB-BD31-4B8C-83A1-F6EECF244321}">
                <p14:modId xmlns:p14="http://schemas.microsoft.com/office/powerpoint/2010/main" val="411590103"/>
              </p:ext>
            </p:extLst>
          </p:nvPr>
        </p:nvGraphicFramePr>
        <p:xfrm>
          <a:off x="512714" y="2645137"/>
          <a:ext cx="5358385" cy="2971123"/>
        </p:xfrm>
        <a:graphic>
          <a:graphicData uri="http://schemas.openxmlformats.org/drawingml/2006/table">
            <a:tbl>
              <a:tblPr firstRow="1" firstCol="1" bandRow="1"/>
              <a:tblGrid>
                <a:gridCol w="4298578">
                  <a:extLst>
                    <a:ext uri="{9D8B030D-6E8A-4147-A177-3AD203B41FA5}">
                      <a16:colId xmlns:a16="http://schemas.microsoft.com/office/drawing/2014/main" val="1350196797"/>
                    </a:ext>
                  </a:extLst>
                </a:gridCol>
                <a:gridCol w="1059807">
                  <a:extLst>
                    <a:ext uri="{9D8B030D-6E8A-4147-A177-3AD203B41FA5}">
                      <a16:colId xmlns:a16="http://schemas.microsoft.com/office/drawing/2014/main" val="1555097140"/>
                    </a:ext>
                  </a:extLst>
                </a:gridCol>
              </a:tblGrid>
              <a:tr h="847651">
                <a:tc>
                  <a:txBody>
                    <a:bodyPr/>
                    <a:lstStyle/>
                    <a:p>
                      <a:pPr marL="0" marR="0" lvl="0" algn="l" defTabSz="932742" rtl="0" eaLnBrk="1" latinLnBrk="0" hangingPunct="1">
                        <a:spcBef>
                          <a:spcPts val="0"/>
                        </a:spcBef>
                        <a:spcAft>
                          <a:spcPts val="0"/>
                        </a:spcAft>
                        <a:buNone/>
                      </a:pPr>
                      <a:endParaRPr lang="en-US" sz="1400" b="0" kern="1200" baseline="30000">
                        <a:solidFill>
                          <a:schemeClr val="bg1"/>
                        </a:solidFill>
                        <a:latin typeface="+mj-lt"/>
                        <a:ea typeface="+mn-ea"/>
                        <a:cs typeface="+mn-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algn="ctr" defTabSz="932742" rtl="0" eaLnBrk="1" latinLnBrk="0" hangingPunct="1">
                        <a:spcBef>
                          <a:spcPts val="0"/>
                        </a:spcBef>
                        <a:spcAft>
                          <a:spcPts val="0"/>
                        </a:spcAft>
                        <a:buNone/>
                      </a:pPr>
                      <a:r>
                        <a:rPr lang="en-US" sz="1400" b="0" kern="1200">
                          <a:solidFill>
                            <a:schemeClr val="bg1"/>
                          </a:solidFill>
                          <a:latin typeface="+mj-lt"/>
                          <a:ea typeface="+mj-ea"/>
                          <a:cs typeface="+mj-cs"/>
                        </a:rPr>
                        <a:t>Microsoft 365 E3</a:t>
                      </a:r>
                      <a:endParaRPr lang="en-US" sz="1400" b="0" kern="1200" baseline="30000">
                        <a:solidFill>
                          <a:schemeClr val="bg1"/>
                        </a:solidFill>
                        <a:latin typeface="+mj-lt"/>
                        <a:ea typeface="+mj-ea"/>
                        <a:cs typeface="+mj-cs"/>
                      </a:endParaRP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noProof="0">
                          <a:solidFill>
                            <a:schemeClr val="tx1"/>
                          </a:solidFill>
                          <a:latin typeface="+mn-lt"/>
                          <a:ea typeface="+mj-ea"/>
                          <a:cs typeface="+mj-cs"/>
                        </a:rPr>
                        <a:t>Margin</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20%</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l">
                        <a:spcBef>
                          <a:spcPts val="0"/>
                        </a:spcBef>
                        <a:spcAft>
                          <a:spcPts val="0"/>
                        </a:spcAft>
                      </a:pPr>
                      <a:r>
                        <a:rPr lang="en-US" sz="1400" b="0">
                          <a:solidFill>
                            <a:schemeClr val="tx1"/>
                          </a:solidFill>
                          <a:latin typeface="+mn-lt"/>
                          <a:ea typeface="+mj-ea"/>
                          <a:cs typeface="+mj-cs"/>
                        </a:rPr>
                        <a:t>Core—Modern Work and Security</a:t>
                      </a:r>
                      <a:r>
                        <a:rPr lang="en-US" sz="1400" b="0" baseline="30000">
                          <a:solidFill>
                            <a:schemeClr val="tx1"/>
                          </a:solidFill>
                          <a:latin typeface="+mn-lt"/>
                          <a:ea typeface="+mj-ea"/>
                          <a:cs typeface="+mj-cs"/>
                        </a:rPr>
                        <a:t>1</a:t>
                      </a:r>
                      <a:endParaRPr lang="en-US" sz="1000" b="0" baseline="30000">
                        <a:solidFill>
                          <a:schemeClr val="tx1"/>
                        </a:solidFill>
                        <a:latin typeface="+mn-lt"/>
                        <a:ea typeface="+mj-ea"/>
                        <a:cs typeface="+mj-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3.75%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kern="1200">
                          <a:solidFill>
                            <a:schemeClr val="tx1"/>
                          </a:solidFill>
                          <a:latin typeface="+mn-lt"/>
                          <a:ea typeface="+mj-ea"/>
                          <a:cs typeface="+mj-cs"/>
                        </a:rPr>
                        <a:t>Global strategic product accelerator</a:t>
                      </a:r>
                      <a:r>
                        <a:rPr lang="en-US" sz="1400" b="0" kern="1200" baseline="30000">
                          <a:solidFill>
                            <a:schemeClr val="tx1"/>
                          </a:solidFill>
                          <a:latin typeface="+mn-lt"/>
                          <a:ea typeface="+mj-ea"/>
                          <a:cs typeface="+mj-cs"/>
                        </a:rPr>
                        <a:t>1</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i="0">
                          <a:solidFill>
                            <a:schemeClr val="accent2"/>
                          </a:solidFill>
                          <a:latin typeface="+mn-lt"/>
                          <a:ea typeface="+mj-ea"/>
                          <a:cs typeface="+mj-cs"/>
                        </a:rPr>
                        <a:t>Potential license profitability</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i="0" kern="1200">
                          <a:solidFill>
                            <a:schemeClr val="accent2"/>
                          </a:solidFill>
                          <a:latin typeface="+mn-lt"/>
                          <a:ea typeface="+mj-ea"/>
                          <a:cs typeface="+mj-cs"/>
                        </a:rPr>
                        <a:t>27%</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2" name="Oval 21">
            <a:extLst>
              <a:ext uri="{FF2B5EF4-FFF2-40B4-BE49-F238E27FC236}">
                <a16:creationId xmlns:a16="http://schemas.microsoft.com/office/drawing/2014/main" id="{CFA0DD00-6203-447C-D2B1-9C0E3B52B8B1}"/>
              </a:ext>
              <a:ext uri="{C183D7F6-B498-43B3-948B-1728B52AA6E4}">
                <adec:decorative xmlns:adec="http://schemas.microsoft.com/office/drawing/2017/decorative" val="0"/>
              </a:ext>
            </a:extLst>
          </p:cNvPr>
          <p:cNvSpPr>
            <a:spLocks/>
          </p:cNvSpPr>
          <p:nvPr/>
        </p:nvSpPr>
        <p:spPr bwMode="auto">
          <a:xfrm>
            <a:off x="5924127" y="2894468"/>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Sans Text"/>
                <a:ea typeface="+mn-ea"/>
                <a:cs typeface="+mn-cs"/>
              </a:rPr>
              <a:t>+</a:t>
            </a:r>
          </a:p>
        </p:txBody>
      </p:sp>
      <p:graphicFrame>
        <p:nvGraphicFramePr>
          <p:cNvPr id="16" name="Table 11_1">
            <a:extLst>
              <a:ext uri="{FF2B5EF4-FFF2-40B4-BE49-F238E27FC236}">
                <a16:creationId xmlns:a16="http://schemas.microsoft.com/office/drawing/2014/main" id="{8695EC5F-E864-154A-9A39-0C79E2920C8B}"/>
              </a:ext>
            </a:extLst>
          </p:cNvPr>
          <p:cNvGraphicFramePr>
            <a:graphicFrameLocks noGrp="1"/>
          </p:cNvGraphicFramePr>
          <p:nvPr/>
        </p:nvGraphicFramePr>
        <p:xfrm>
          <a:off x="6316317" y="2645137"/>
          <a:ext cx="1737360" cy="2973864"/>
        </p:xfrm>
        <a:graphic>
          <a:graphicData uri="http://schemas.openxmlformats.org/drawingml/2006/table">
            <a:tbl>
              <a:tblPr firstRow="1" bandRow="1"/>
              <a:tblGrid>
                <a:gridCol w="1737360">
                  <a:extLst>
                    <a:ext uri="{9D8B030D-6E8A-4147-A177-3AD203B41FA5}">
                      <a16:colId xmlns:a16="http://schemas.microsoft.com/office/drawing/2014/main" val="205682944"/>
                    </a:ext>
                  </a:extLst>
                </a:gridCol>
              </a:tblGrid>
              <a:tr h="850392">
                <a:tc>
                  <a:txBody>
                    <a:bodyPr/>
                    <a:lstStyle/>
                    <a:p>
                      <a:pPr marL="0" lvl="0" algn="ctr">
                        <a:spcBef>
                          <a:spcPts val="0"/>
                        </a:spcBef>
                        <a:spcAft>
                          <a:spcPts val="0"/>
                        </a:spcAft>
                        <a:buNone/>
                      </a:pPr>
                      <a:r>
                        <a:rPr lang="en-US" sz="1400" b="0" kern="1200">
                          <a:solidFill>
                            <a:schemeClr val="bg1"/>
                          </a:solidFill>
                          <a:latin typeface="+mj-lt"/>
                          <a:ea typeface="+mj-ea"/>
                          <a:cs typeface="+mj-cs"/>
                        </a:rPr>
                        <a:t>Copilot for Microsoft 365</a:t>
                      </a:r>
                    </a:p>
                  </a:txBody>
                  <a:tcPr marT="91440" marB="91440"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algn="ctr" rtl="0" fontAlgn="base"/>
                      <a:r>
                        <a:rPr lang="en-US" sz="1400" b="0" i="0">
                          <a:solidFill>
                            <a:srgbClr val="000000"/>
                          </a:solidFill>
                          <a:effectLst/>
                          <a:latin typeface="+mn-lt"/>
                          <a:ea typeface="+mj-ea"/>
                          <a:cs typeface="+mj-cs"/>
                        </a:rPr>
                        <a:t>10%</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algn="ctr" rtl="0" fontAlgn="base"/>
                      <a:r>
                        <a:rPr lang="en-US" sz="1400" b="0" i="0">
                          <a:solidFill>
                            <a:srgbClr val="000000"/>
                          </a:solidFill>
                          <a:effectLst/>
                          <a:latin typeface="+mn-lt"/>
                          <a:ea typeface="+mj-ea"/>
                          <a:cs typeface="+mj-cs"/>
                        </a:rPr>
                        <a:t>3.75%</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algn="ctr" rtl="0" fontAlgn="base"/>
                      <a:r>
                        <a:rPr lang="en-US" sz="1400" b="0" i="0">
                          <a:solidFill>
                            <a:srgbClr val="000000"/>
                          </a:solidFill>
                          <a:effectLst/>
                          <a:latin typeface="+mn-lt"/>
                          <a:ea typeface="+mj-ea"/>
                          <a:cs typeface="+mj-cs"/>
                        </a:rPr>
                        <a:t>7%</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algn="ctr" rtl="0" fontAlgn="base"/>
                      <a:r>
                        <a:rPr lang="en-US" sz="1400" b="0" i="0">
                          <a:solidFill>
                            <a:srgbClr val="8661C5"/>
                          </a:solidFill>
                          <a:effectLst/>
                          <a:latin typeface="+mn-lt"/>
                          <a:ea typeface="+mj-ea"/>
                          <a:cs typeface="+mj-cs"/>
                        </a:rPr>
                        <a:t>19.7%</a:t>
                      </a:r>
                      <a:r>
                        <a:rPr lang="en-US" sz="1400" b="0" i="0">
                          <a:solidFill>
                            <a:srgbClr val="00000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4" name="Oval 23">
            <a:extLst>
              <a:ext uri="{FF2B5EF4-FFF2-40B4-BE49-F238E27FC236}">
                <a16:creationId xmlns:a16="http://schemas.microsoft.com/office/drawing/2014/main" id="{A872210F-4A8F-5000-B858-AB721F5628D3}"/>
              </a:ext>
              <a:ext uri="{C183D7F6-B498-43B3-948B-1728B52AA6E4}">
                <adec:decorative xmlns:adec="http://schemas.microsoft.com/office/drawing/2017/decorative" val="0"/>
              </a:ext>
            </a:extLst>
          </p:cNvPr>
          <p:cNvSpPr>
            <a:spLocks/>
          </p:cNvSpPr>
          <p:nvPr/>
        </p:nvSpPr>
        <p:spPr bwMode="auto">
          <a:xfrm>
            <a:off x="8085950" y="2894468"/>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Sans Text"/>
                <a:ea typeface="+mn-ea"/>
                <a:cs typeface="Segoe Sans Text"/>
              </a:rPr>
              <a:t>or</a:t>
            </a:r>
          </a:p>
        </p:txBody>
      </p:sp>
      <p:graphicFrame>
        <p:nvGraphicFramePr>
          <p:cNvPr id="14" name="Table 11_1_1">
            <a:extLst>
              <a:ext uri="{FF2B5EF4-FFF2-40B4-BE49-F238E27FC236}">
                <a16:creationId xmlns:a16="http://schemas.microsoft.com/office/drawing/2014/main" id="{EBE6A8CA-E123-E17A-3E57-25EB72CF77DA}"/>
              </a:ext>
            </a:extLst>
          </p:cNvPr>
          <p:cNvGraphicFramePr>
            <a:graphicFrameLocks noGrp="1"/>
          </p:cNvGraphicFramePr>
          <p:nvPr/>
        </p:nvGraphicFramePr>
        <p:xfrm>
          <a:off x="8474301" y="2645137"/>
          <a:ext cx="1737360" cy="2971123"/>
        </p:xfrm>
        <a:graphic>
          <a:graphicData uri="http://schemas.openxmlformats.org/drawingml/2006/table">
            <a:tbl>
              <a:tblPr firstRow="1" bandRow="1"/>
              <a:tblGrid>
                <a:gridCol w="1737360">
                  <a:extLst>
                    <a:ext uri="{9D8B030D-6E8A-4147-A177-3AD203B41FA5}">
                      <a16:colId xmlns:a16="http://schemas.microsoft.com/office/drawing/2014/main" val="1826093150"/>
                    </a:ext>
                  </a:extLst>
                </a:gridCol>
              </a:tblGrid>
              <a:tr h="847651">
                <a:tc>
                  <a:txBody>
                    <a:bodyPr/>
                    <a:lstStyle/>
                    <a:p>
                      <a:pPr marL="0" marR="0" lvl="0" algn="ctr" rtl="0" eaLnBrk="1" latinLnBrk="0" hangingPunct="1">
                        <a:spcBef>
                          <a:spcPts val="0"/>
                        </a:spcBef>
                        <a:spcAft>
                          <a:spcPts val="0"/>
                        </a:spcAft>
                        <a:buNone/>
                      </a:pPr>
                      <a:r>
                        <a:rPr lang="en-US" sz="1400" b="0" kern="1200">
                          <a:solidFill>
                            <a:schemeClr val="bg1"/>
                          </a:solidFill>
                          <a:latin typeface="+mj-lt"/>
                          <a:ea typeface="+mj-ea"/>
                          <a:cs typeface="+mj-cs"/>
                        </a:rPr>
                        <a:t>Copilot for Sales/</a:t>
                      </a:r>
                      <a:br>
                        <a:rPr lang="en-US" sz="1400" b="0" kern="1200">
                          <a:solidFill>
                            <a:schemeClr val="bg1"/>
                          </a:solidFill>
                          <a:latin typeface="+mj-lt"/>
                          <a:ea typeface="+mj-ea"/>
                          <a:cs typeface="+mj-cs"/>
                        </a:rPr>
                      </a:br>
                      <a:r>
                        <a:rPr lang="en-US" sz="1400" b="0" kern="1200">
                          <a:solidFill>
                            <a:schemeClr val="bg1"/>
                          </a:solidFill>
                          <a:latin typeface="+mj-lt"/>
                          <a:ea typeface="+mj-ea"/>
                          <a:cs typeface="+mj-cs"/>
                        </a:rPr>
                        <a:t>Copilot for Service</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algn="ctr" defTabSz="932742" rtl="0" eaLnBrk="1" latinLnBrk="0" hangingPunct="1">
                        <a:spcBef>
                          <a:spcPts val="0"/>
                        </a:spcBef>
                        <a:spcAft>
                          <a:spcPts val="600"/>
                        </a:spcAft>
                      </a:pPr>
                      <a:r>
                        <a:rPr lang="en-US" sz="1400" b="0" kern="1200">
                          <a:solidFill>
                            <a:schemeClr val="tx1"/>
                          </a:solidFill>
                          <a:latin typeface="+mn-lt"/>
                          <a:ea typeface="+mj-ea"/>
                          <a:cs typeface="+mj-cs"/>
                        </a:rPr>
                        <a:t>10%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3.75%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7%</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ctr" defTabSz="932742" rtl="0" eaLnBrk="1" fontAlgn="auto" latinLnBrk="0" hangingPunct="1">
                        <a:lnSpc>
                          <a:spcPct val="100000"/>
                        </a:lnSpc>
                        <a:spcBef>
                          <a:spcPts val="0"/>
                        </a:spcBef>
                        <a:spcAft>
                          <a:spcPts val="600"/>
                        </a:spcAft>
                        <a:buClrTx/>
                        <a:buSzTx/>
                        <a:buFontTx/>
                        <a:buNone/>
                        <a:tabLst/>
                        <a:defRPr/>
                      </a:pPr>
                      <a:r>
                        <a:rPr lang="en-US" sz="1400" b="0" i="0" kern="1200" noProof="0">
                          <a:solidFill>
                            <a:srgbClr val="8661C5"/>
                          </a:solidFill>
                          <a:effectLst/>
                          <a:latin typeface="+mn-lt"/>
                          <a:ea typeface="+mj-ea"/>
                          <a:cs typeface="+mj-cs"/>
                        </a:rPr>
                        <a:t>19.7%</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7" name="Text Placeholder 10">
            <a:extLst>
              <a:ext uri="{FF2B5EF4-FFF2-40B4-BE49-F238E27FC236}">
                <a16:creationId xmlns:a16="http://schemas.microsoft.com/office/drawing/2014/main" id="{8CAC357F-153B-4076-1C1B-0AF48240B22F}"/>
              </a:ext>
            </a:extLst>
          </p:cNvPr>
          <p:cNvSpPr txBox="1">
            <a:spLocks/>
          </p:cNvSpPr>
          <p:nvPr/>
        </p:nvSpPr>
        <p:spPr>
          <a:xfrm>
            <a:off x="512711" y="5724043"/>
            <a:ext cx="10960694" cy="15388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AutoNum type="arabicPeriod"/>
              <a:tabLst/>
              <a:defRPr/>
            </a:pPr>
            <a:r>
              <a:rPr kumimoji="0" lang="en-US" sz="1000" b="0" i="0" u="none" strike="noStrike" kern="0" cap="none" spc="0" normalizeH="0" baseline="0" noProof="0">
                <a:ln>
                  <a:noFill/>
                </a:ln>
                <a:solidFill>
                  <a:prstClr val="black"/>
                </a:solidFill>
                <a:effectLst/>
                <a:uLnTx/>
                <a:uFillTx/>
                <a:latin typeface="Segoe Sans Text"/>
                <a:ea typeface="+mn-ea"/>
                <a:cs typeface="Segoe UI Semilight" panose="020B0402040204020203" pitchFamily="34" charset="0"/>
              </a:rPr>
              <a:t>Incentives payments based on billed revenue to Microsoft. Refer to Microsoft Partner Center for full details and requirements.</a:t>
            </a:r>
          </a:p>
        </p:txBody>
      </p:sp>
    </p:spTree>
    <p:extLst>
      <p:ext uri="{BB962C8B-B14F-4D97-AF65-F5344CB8AC3E}">
        <p14:creationId xmlns:p14="http://schemas.microsoft.com/office/powerpoint/2010/main" val="393596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22"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3A2270-3BE4-5AEE-5AA8-31B86CBF0FB0}"/>
              </a:ext>
            </a:extLst>
          </p:cNvPr>
          <p:cNvSpPr>
            <a:spLocks noGrp="1"/>
          </p:cNvSpPr>
          <p:nvPr>
            <p:ph type="title"/>
          </p:nvPr>
        </p:nvSpPr>
        <p:spPr>
          <a:xfrm>
            <a:off x="495300" y="537145"/>
            <a:ext cx="11201400" cy="387798"/>
          </a:xfrm>
        </p:spPr>
        <p:txBody>
          <a:bodyPr/>
          <a:lstStyle/>
          <a:p>
            <a:r>
              <a:rPr lang="en-US" sz="2800"/>
              <a:t>Indirect Reseller Partner opportunity: CSP margins and incentives </a:t>
            </a:r>
          </a:p>
        </p:txBody>
      </p:sp>
      <p:sp>
        <p:nvSpPr>
          <p:cNvPr id="4" name="Text Placeholder 3">
            <a:extLst>
              <a:ext uri="{FF2B5EF4-FFF2-40B4-BE49-F238E27FC236}">
                <a16:creationId xmlns:a16="http://schemas.microsoft.com/office/drawing/2014/main" id="{82AD8C7D-7FC6-06FD-A351-FDDCF1CC181D}"/>
              </a:ext>
            </a:extLst>
          </p:cNvPr>
          <p:cNvSpPr>
            <a:spLocks noGrp="1"/>
          </p:cNvSpPr>
          <p:nvPr>
            <p:ph type="body" sz="quarter" idx="11"/>
          </p:nvPr>
        </p:nvSpPr>
        <p:spPr>
          <a:xfrm>
            <a:off x="495300" y="1033654"/>
            <a:ext cx="11201400" cy="553998"/>
          </a:xfrm>
        </p:spPr>
        <p:txBody>
          <a:bodyPr/>
          <a:lstStyle/>
          <a:p>
            <a:r>
              <a:rPr lang="en-US"/>
              <a:t>Partners earn incentives for attaching Copilot for Sales or Copilot for Service on top of the incentives they already earn from customers’ Modern Work products</a:t>
            </a:r>
          </a:p>
        </p:txBody>
      </p:sp>
      <p:sp>
        <p:nvSpPr>
          <p:cNvPr id="2" name="!!Rectangle: Rounded Corners 5">
            <a:extLst>
              <a:ext uri="{FF2B5EF4-FFF2-40B4-BE49-F238E27FC236}">
                <a16:creationId xmlns:a16="http://schemas.microsoft.com/office/drawing/2014/main" id="{B40F9D3A-AA9E-27B0-A6A0-C062F459FF93}"/>
              </a:ext>
              <a:ext uri="{C183D7F6-B498-43B3-948B-1728B52AA6E4}">
                <adec:decorative xmlns:adec="http://schemas.microsoft.com/office/drawing/2017/decorative" val="1"/>
              </a:ext>
            </a:extLst>
          </p:cNvPr>
          <p:cNvSpPr/>
          <p:nvPr/>
        </p:nvSpPr>
        <p:spPr>
          <a:xfrm>
            <a:off x="10004" y="2017713"/>
            <a:ext cx="12192000" cy="3957063"/>
          </a:xfrm>
          <a:prstGeom prst="rect">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201168" rIns="91440" bIns="45720" rtlCol="0" anchor="t"/>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50" normalizeH="0" baseline="0" noProof="0">
              <a:ln w="3175">
                <a:noFill/>
              </a:ln>
              <a:solidFill>
                <a:prstClr val="black"/>
              </a:solidFill>
              <a:effectLst/>
              <a:uLnTx/>
              <a:uFillTx/>
              <a:latin typeface="Segoe Sans Text Semibold"/>
              <a:ea typeface="+mn-ea"/>
              <a:cs typeface="Segoe UI"/>
            </a:endParaRPr>
          </a:p>
        </p:txBody>
      </p:sp>
      <p:sp useBgFill="1">
        <p:nvSpPr>
          <p:cNvPr id="13" name="Rectangle: Top Corners Rounded 12">
            <a:extLst>
              <a:ext uri="{FF2B5EF4-FFF2-40B4-BE49-F238E27FC236}">
                <a16:creationId xmlns:a16="http://schemas.microsoft.com/office/drawing/2014/main" id="{C1EC5B00-8D03-48FD-EECE-4396E14DFEF4}"/>
              </a:ext>
              <a:ext uri="{C183D7F6-B498-43B3-948B-1728B52AA6E4}">
                <adec:decorative xmlns:adec="http://schemas.microsoft.com/office/drawing/2017/decorative" val="1"/>
              </a:ext>
            </a:extLst>
          </p:cNvPr>
          <p:cNvSpPr>
            <a:spLocks/>
          </p:cNvSpPr>
          <p:nvPr/>
        </p:nvSpPr>
        <p:spPr bwMode="auto">
          <a:xfrm>
            <a:off x="495298" y="2884431"/>
            <a:ext cx="9730581" cy="2712477"/>
          </a:xfrm>
          <a:prstGeom prst="round2SameRect">
            <a:avLst>
              <a:gd name="adj1" fmla="val 0"/>
              <a:gd name="adj2" fmla="val 3563"/>
            </a:avLst>
          </a:prstGeom>
          <a:blipFill dpi="0" rotWithShape="0">
            <a:blip r:embed="rId3">
              <a:lum/>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37160" rIns="91440" bIns="45720" numCol="1" spcCol="0" rtlCol="0" fromWordArt="0" anchor="t" anchorCtr="0" forceAA="0" compatLnSpc="1">
            <a:prstTxWarp prst="textNoShape">
              <a:avLst/>
            </a:prstTxWarp>
            <a:noAutofit/>
          </a:bodyPr>
          <a:lstStyle/>
          <a:p>
            <a:pPr marL="228600" marR="0" lvl="0" indent="-22860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Segoe Sans Text"/>
              <a:ea typeface="+mn-ea"/>
              <a:cs typeface="Segoe UI"/>
            </a:endParaRPr>
          </a:p>
        </p:txBody>
      </p:sp>
      <p:sp>
        <p:nvSpPr>
          <p:cNvPr id="15" name="TextBox 14">
            <a:extLst>
              <a:ext uri="{FF2B5EF4-FFF2-40B4-BE49-F238E27FC236}">
                <a16:creationId xmlns:a16="http://schemas.microsoft.com/office/drawing/2014/main" id="{626BB646-323E-82F4-9E70-1336C8B60F02}"/>
              </a:ext>
              <a:ext uri="{C183D7F6-B498-43B3-948B-1728B52AA6E4}">
                <adec:decorative xmlns:adec="http://schemas.microsoft.com/office/drawing/2017/decorative" val="1"/>
              </a:ext>
            </a:extLst>
          </p:cNvPr>
          <p:cNvSpPr txBox="1">
            <a:spLocks/>
          </p:cNvSpPr>
          <p:nvPr/>
        </p:nvSpPr>
        <p:spPr>
          <a:xfrm>
            <a:off x="495298" y="2649899"/>
            <a:ext cx="9730581" cy="850392"/>
          </a:xfrm>
          <a:prstGeom prst="round2SameRect">
            <a:avLst>
              <a:gd name="adj1" fmla="val 25628"/>
              <a:gd name="adj2" fmla="val 0"/>
            </a:avLst>
          </a:prstGeom>
          <a:gradFill>
            <a:gsLst>
              <a:gs pos="0">
                <a:srgbClr val="8661C5">
                  <a:lumMod val="90000"/>
                </a:srgbClr>
              </a:gs>
              <a:gs pos="77000">
                <a:srgbClr val="F6EEFD"/>
              </a:gs>
              <a:gs pos="55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en-US"/>
            </a:defPPr>
            <a:lvl1pPr algn="ctr">
              <a:defRPr sz="3200">
                <a:solidFill>
                  <a:schemeClr val="bg1"/>
                </a:solidFill>
                <a:latin typeface="+mj-lt"/>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Segoe Sans Text Semibold"/>
                <a:ea typeface="+mn-ea"/>
                <a:cs typeface="+mn-cs"/>
              </a:rPr>
              <a:t> </a:t>
            </a:r>
          </a:p>
        </p:txBody>
      </p:sp>
      <p:sp>
        <p:nvSpPr>
          <p:cNvPr id="16" name="Rectangle 15">
            <a:extLst>
              <a:ext uri="{FF2B5EF4-FFF2-40B4-BE49-F238E27FC236}">
                <a16:creationId xmlns:a16="http://schemas.microsoft.com/office/drawing/2014/main" id="{F12A77E7-2761-74BA-A0E9-97A4EBA84296}"/>
              </a:ext>
              <a:ext uri="{C183D7F6-B498-43B3-948B-1728B52AA6E4}">
                <adec:decorative xmlns:adec="http://schemas.microsoft.com/office/drawing/2017/decorative" val="1"/>
              </a:ext>
            </a:extLst>
          </p:cNvPr>
          <p:cNvSpPr/>
          <p:nvPr/>
        </p:nvSpPr>
        <p:spPr>
          <a:xfrm>
            <a:off x="6319874" y="2645137"/>
            <a:ext cx="1737360" cy="85039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7" name="Rectangle: Single Corner Rounded 16">
            <a:extLst>
              <a:ext uri="{FF2B5EF4-FFF2-40B4-BE49-F238E27FC236}">
                <a16:creationId xmlns:a16="http://schemas.microsoft.com/office/drawing/2014/main" id="{CA0AE63F-C504-05CF-E16C-5EBE878652DB}"/>
              </a:ext>
              <a:ext uri="{C183D7F6-B498-43B3-948B-1728B52AA6E4}">
                <adec:decorative xmlns:adec="http://schemas.microsoft.com/office/drawing/2017/decorative" val="1"/>
              </a:ext>
            </a:extLst>
          </p:cNvPr>
          <p:cNvSpPr/>
          <p:nvPr/>
        </p:nvSpPr>
        <p:spPr>
          <a:xfrm>
            <a:off x="8488519" y="2654813"/>
            <a:ext cx="1737360" cy="850392"/>
          </a:xfrm>
          <a:prstGeom prst="round1Rect">
            <a:avLst>
              <a:gd name="adj" fmla="val 2488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8" name="Rectangle 17">
            <a:extLst>
              <a:ext uri="{FF2B5EF4-FFF2-40B4-BE49-F238E27FC236}">
                <a16:creationId xmlns:a16="http://schemas.microsoft.com/office/drawing/2014/main" id="{3C047A5E-D2B4-603B-FD67-6DE180A74274}"/>
              </a:ext>
              <a:ext uri="{C183D7F6-B498-43B3-948B-1728B52AA6E4}">
                <adec:decorative xmlns:adec="http://schemas.microsoft.com/office/drawing/2017/decorative" val="1"/>
              </a:ext>
            </a:extLst>
          </p:cNvPr>
          <p:cNvSpPr/>
          <p:nvPr/>
        </p:nvSpPr>
        <p:spPr>
          <a:xfrm>
            <a:off x="5871095" y="2645137"/>
            <a:ext cx="446833" cy="860068"/>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2" name="Rectangle 21">
            <a:extLst>
              <a:ext uri="{FF2B5EF4-FFF2-40B4-BE49-F238E27FC236}">
                <a16:creationId xmlns:a16="http://schemas.microsoft.com/office/drawing/2014/main" id="{04B8CE10-DB35-9384-ECF4-6DD2D35F1E3A}"/>
              </a:ext>
              <a:ext uri="{C183D7F6-B498-43B3-948B-1728B52AA6E4}">
                <adec:decorative xmlns:adec="http://schemas.microsoft.com/office/drawing/2017/decorative" val="1"/>
              </a:ext>
            </a:extLst>
          </p:cNvPr>
          <p:cNvSpPr/>
          <p:nvPr/>
        </p:nvSpPr>
        <p:spPr>
          <a:xfrm>
            <a:off x="8059179" y="2645137"/>
            <a:ext cx="420624" cy="850392"/>
          </a:xfrm>
          <a:prstGeom prst="rect">
            <a:avLst/>
          </a:prstGeom>
          <a:solidFill>
            <a:srgbClr val="F6EE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7" name="Text Placeholder 10">
            <a:extLst>
              <a:ext uri="{FF2B5EF4-FFF2-40B4-BE49-F238E27FC236}">
                <a16:creationId xmlns:a16="http://schemas.microsoft.com/office/drawing/2014/main" id="{828C635B-6526-A0F2-0BB8-3600E11DBE61}"/>
              </a:ext>
            </a:extLst>
          </p:cNvPr>
          <p:cNvSpPr txBox="1">
            <a:spLocks/>
          </p:cNvSpPr>
          <p:nvPr/>
        </p:nvSpPr>
        <p:spPr>
          <a:xfrm>
            <a:off x="495300" y="2292965"/>
            <a:ext cx="10960694" cy="215444"/>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400" b="0" i="0" u="none" strike="noStrike" kern="0" cap="none" spc="0" normalizeH="0" baseline="0" noProof="0">
                <a:ln>
                  <a:noFill/>
                </a:ln>
                <a:solidFill>
                  <a:prstClr val="black"/>
                </a:solidFill>
                <a:effectLst/>
                <a:uLnTx/>
                <a:uFillTx/>
                <a:latin typeface="Segoe Sans Text"/>
                <a:ea typeface="+mn-ea"/>
                <a:cs typeface="+mn-cs"/>
              </a:rPr>
              <a:t>As an example, here’s a customer using Microsoft 365 E3 </a:t>
            </a:r>
            <a:r>
              <a:rPr lang="en-US" sz="1400" kern="0">
                <a:solidFill>
                  <a:prstClr val="black"/>
                </a:solidFill>
                <a:latin typeface="Segoe Sans Text"/>
              </a:rPr>
              <a:t>that</a:t>
            </a:r>
            <a:r>
              <a:rPr kumimoji="0" lang="en-US" sz="1400" b="0" i="0" u="none" strike="noStrike" kern="0" cap="none" spc="0" normalizeH="0" baseline="0" noProof="0">
                <a:ln>
                  <a:noFill/>
                </a:ln>
                <a:solidFill>
                  <a:prstClr val="black"/>
                </a:solidFill>
                <a:effectLst/>
                <a:uLnTx/>
                <a:uFillTx/>
                <a:latin typeface="Segoe Sans Text"/>
                <a:ea typeface="+mn-ea"/>
                <a:cs typeface="+mn-cs"/>
              </a:rPr>
              <a:t> attaches Copilot:</a:t>
            </a:r>
          </a:p>
        </p:txBody>
      </p:sp>
      <p:graphicFrame>
        <p:nvGraphicFramePr>
          <p:cNvPr id="21" name="Table 20">
            <a:extLst>
              <a:ext uri="{FF2B5EF4-FFF2-40B4-BE49-F238E27FC236}">
                <a16:creationId xmlns:a16="http://schemas.microsoft.com/office/drawing/2014/main" id="{F0174657-7E36-C666-C4B9-D148692075F1}"/>
              </a:ext>
            </a:extLst>
          </p:cNvPr>
          <p:cNvGraphicFramePr>
            <a:graphicFrameLocks noGrp="1"/>
          </p:cNvGraphicFramePr>
          <p:nvPr>
            <p:extLst>
              <p:ext uri="{D42A27DB-BD31-4B8C-83A1-F6EECF244321}">
                <p14:modId xmlns:p14="http://schemas.microsoft.com/office/powerpoint/2010/main" val="452507102"/>
              </p:ext>
            </p:extLst>
          </p:nvPr>
        </p:nvGraphicFramePr>
        <p:xfrm>
          <a:off x="512713" y="2645137"/>
          <a:ext cx="5358385" cy="2971123"/>
        </p:xfrm>
        <a:graphic>
          <a:graphicData uri="http://schemas.openxmlformats.org/drawingml/2006/table">
            <a:tbl>
              <a:tblPr firstRow="1" firstCol="1" bandRow="1"/>
              <a:tblGrid>
                <a:gridCol w="4298578">
                  <a:extLst>
                    <a:ext uri="{9D8B030D-6E8A-4147-A177-3AD203B41FA5}">
                      <a16:colId xmlns:a16="http://schemas.microsoft.com/office/drawing/2014/main" val="1350196797"/>
                    </a:ext>
                  </a:extLst>
                </a:gridCol>
                <a:gridCol w="1059807">
                  <a:extLst>
                    <a:ext uri="{9D8B030D-6E8A-4147-A177-3AD203B41FA5}">
                      <a16:colId xmlns:a16="http://schemas.microsoft.com/office/drawing/2014/main" val="1555097140"/>
                    </a:ext>
                  </a:extLst>
                </a:gridCol>
              </a:tblGrid>
              <a:tr h="847651">
                <a:tc>
                  <a:txBody>
                    <a:bodyPr/>
                    <a:lstStyle/>
                    <a:p>
                      <a:pPr marL="0" marR="0" lvl="0" algn="l" defTabSz="932742" rtl="0" eaLnBrk="1" latinLnBrk="0" hangingPunct="1">
                        <a:spcBef>
                          <a:spcPts val="0"/>
                        </a:spcBef>
                        <a:spcAft>
                          <a:spcPts val="0"/>
                        </a:spcAft>
                        <a:buNone/>
                      </a:pPr>
                      <a:endParaRPr lang="en-US" sz="1400" b="0" kern="1200" baseline="30000">
                        <a:solidFill>
                          <a:schemeClr val="bg1"/>
                        </a:solidFill>
                        <a:latin typeface="+mj-lt"/>
                        <a:ea typeface="+mn-ea"/>
                        <a:cs typeface="+mn-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algn="ctr" defTabSz="932742" rtl="0" eaLnBrk="1" latinLnBrk="0" hangingPunct="1">
                        <a:spcBef>
                          <a:spcPts val="0"/>
                        </a:spcBef>
                        <a:spcAft>
                          <a:spcPts val="0"/>
                        </a:spcAft>
                        <a:buNone/>
                      </a:pPr>
                      <a:r>
                        <a:rPr lang="en-US" sz="1400" b="0" kern="1200">
                          <a:solidFill>
                            <a:schemeClr val="bg1"/>
                          </a:solidFill>
                          <a:latin typeface="+mj-lt"/>
                          <a:ea typeface="+mj-ea"/>
                          <a:cs typeface="+mj-cs"/>
                        </a:rPr>
                        <a:t>Microsoft 365 E3</a:t>
                      </a:r>
                      <a:endParaRPr lang="en-US" sz="1400" b="0" kern="1200" baseline="30000">
                        <a:solidFill>
                          <a:schemeClr val="bg1"/>
                        </a:solidFill>
                        <a:latin typeface="+mj-lt"/>
                        <a:ea typeface="+mj-ea"/>
                        <a:cs typeface="+mj-cs"/>
                      </a:endParaRP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noProof="0">
                          <a:solidFill>
                            <a:schemeClr val="tx1"/>
                          </a:solidFill>
                          <a:latin typeface="+mn-lt"/>
                          <a:ea typeface="+mj-ea"/>
                          <a:cs typeface="+mj-cs"/>
                        </a:rPr>
                        <a:t>Margin</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$86.40</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l">
                        <a:spcBef>
                          <a:spcPts val="0"/>
                        </a:spcBef>
                        <a:spcAft>
                          <a:spcPts val="0"/>
                        </a:spcAft>
                      </a:pPr>
                      <a:r>
                        <a:rPr lang="en-US" sz="1400" b="0">
                          <a:solidFill>
                            <a:schemeClr val="tx1"/>
                          </a:solidFill>
                          <a:latin typeface="+mn-lt"/>
                          <a:ea typeface="+mj-ea"/>
                          <a:cs typeface="+mj-cs"/>
                        </a:rPr>
                        <a:t>Core—Modern Work and Security</a:t>
                      </a:r>
                      <a:r>
                        <a:rPr lang="en-US" sz="1400" b="0" baseline="30000">
                          <a:solidFill>
                            <a:schemeClr val="tx1"/>
                          </a:solidFill>
                          <a:latin typeface="+mn-lt"/>
                          <a:ea typeface="+mj-ea"/>
                          <a:cs typeface="+mj-cs"/>
                        </a:rPr>
                        <a:t>1</a:t>
                      </a:r>
                      <a:endParaRPr lang="en-US" sz="1000" b="0" baseline="30000">
                        <a:solidFill>
                          <a:schemeClr val="tx1"/>
                        </a:solidFill>
                        <a:latin typeface="+mn-lt"/>
                        <a:ea typeface="+mj-ea"/>
                        <a:cs typeface="+mj-cs"/>
                      </a:endParaRP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$12.96</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kern="1200">
                          <a:solidFill>
                            <a:schemeClr val="tx1"/>
                          </a:solidFill>
                          <a:latin typeface="+mn-lt"/>
                          <a:ea typeface="+mj-ea"/>
                          <a:cs typeface="+mj-cs"/>
                        </a:rPr>
                        <a:t>Global strategic product accelerator</a:t>
                      </a:r>
                      <a:r>
                        <a:rPr lang="en-US" sz="1400" b="0" kern="1200" baseline="30000">
                          <a:solidFill>
                            <a:schemeClr val="tx1"/>
                          </a:solidFill>
                          <a:latin typeface="+mn-lt"/>
                          <a:ea typeface="+mj-ea"/>
                          <a:cs typeface="+mj-cs"/>
                        </a:rPr>
                        <a:t>1</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kern="1200">
                          <a:solidFill>
                            <a:schemeClr val="tx1"/>
                          </a:solidFill>
                          <a:latin typeface="+mn-lt"/>
                          <a:ea typeface="+mj-ea"/>
                          <a:cs typeface="+mj-cs"/>
                        </a:rPr>
                        <a:t>$17.28</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lvl="0" indent="0" algn="l" defTabSz="932742" rtl="0" eaLnBrk="1" fontAlgn="auto" latinLnBrk="0" hangingPunct="1">
                        <a:lnSpc>
                          <a:spcPct val="100000"/>
                        </a:lnSpc>
                        <a:spcBef>
                          <a:spcPts val="0"/>
                        </a:spcBef>
                        <a:spcAft>
                          <a:spcPts val="200"/>
                        </a:spcAft>
                        <a:buClrTx/>
                        <a:buSzTx/>
                        <a:buFontTx/>
                        <a:buNone/>
                        <a:tabLst/>
                        <a:defRPr/>
                      </a:pPr>
                      <a:r>
                        <a:rPr lang="en-US" sz="1400" b="0" i="0">
                          <a:solidFill>
                            <a:schemeClr val="accent2"/>
                          </a:solidFill>
                          <a:latin typeface="+mn-lt"/>
                          <a:ea typeface="+mj-ea"/>
                          <a:cs typeface="+mj-cs"/>
                        </a:rPr>
                        <a:t>Potential license profitability (annualized)</a:t>
                      </a:r>
                    </a:p>
                  </a:txBody>
                  <a:tcPr marL="137160" marT="91440" marB="91440" anchor="ctr">
                    <a:lnL w="12700" cmpd="sng">
                      <a:noFill/>
                      <a:prstDash val="soli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algn="ctr">
                        <a:spcBef>
                          <a:spcPts val="0"/>
                        </a:spcBef>
                        <a:spcAft>
                          <a:spcPts val="600"/>
                        </a:spcAft>
                      </a:pPr>
                      <a:r>
                        <a:rPr lang="en-US" sz="1400" b="0" i="0" kern="1200">
                          <a:solidFill>
                            <a:schemeClr val="accent2"/>
                          </a:solidFill>
                          <a:latin typeface="+mn-lt"/>
                          <a:ea typeface="+mj-ea"/>
                          <a:cs typeface="+mj-cs"/>
                        </a:rPr>
                        <a:t>$116.64</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29" name="Oval 28">
            <a:extLst>
              <a:ext uri="{FF2B5EF4-FFF2-40B4-BE49-F238E27FC236}">
                <a16:creationId xmlns:a16="http://schemas.microsoft.com/office/drawing/2014/main" id="{A5414D88-D25C-DAC8-E3EC-AEEC4C40AC67}"/>
              </a:ext>
              <a:ext uri="{C183D7F6-B498-43B3-948B-1728B52AA6E4}">
                <adec:decorative xmlns:adec="http://schemas.microsoft.com/office/drawing/2017/decorative" val="0"/>
              </a:ext>
            </a:extLst>
          </p:cNvPr>
          <p:cNvSpPr>
            <a:spLocks/>
          </p:cNvSpPr>
          <p:nvPr/>
        </p:nvSpPr>
        <p:spPr bwMode="auto">
          <a:xfrm>
            <a:off x="5924127"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Sans Text"/>
                <a:ea typeface="+mn-ea"/>
                <a:cs typeface="+mn-cs"/>
              </a:rPr>
              <a:t>+</a:t>
            </a:r>
          </a:p>
        </p:txBody>
      </p:sp>
      <p:graphicFrame>
        <p:nvGraphicFramePr>
          <p:cNvPr id="24" name="Table 11_1">
            <a:extLst>
              <a:ext uri="{FF2B5EF4-FFF2-40B4-BE49-F238E27FC236}">
                <a16:creationId xmlns:a16="http://schemas.microsoft.com/office/drawing/2014/main" id="{1CC6CDED-5221-D3D6-2562-1B39FBEF5EAC}"/>
              </a:ext>
            </a:extLst>
          </p:cNvPr>
          <p:cNvGraphicFramePr>
            <a:graphicFrameLocks noGrp="1"/>
          </p:cNvGraphicFramePr>
          <p:nvPr/>
        </p:nvGraphicFramePr>
        <p:xfrm>
          <a:off x="6316317" y="2645137"/>
          <a:ext cx="1737360" cy="2973864"/>
        </p:xfrm>
        <a:graphic>
          <a:graphicData uri="http://schemas.openxmlformats.org/drawingml/2006/table">
            <a:tbl>
              <a:tblPr firstRow="1" bandRow="1"/>
              <a:tblGrid>
                <a:gridCol w="1737360">
                  <a:extLst>
                    <a:ext uri="{9D8B030D-6E8A-4147-A177-3AD203B41FA5}">
                      <a16:colId xmlns:a16="http://schemas.microsoft.com/office/drawing/2014/main" val="205682944"/>
                    </a:ext>
                  </a:extLst>
                </a:gridCol>
              </a:tblGrid>
              <a:tr h="850392">
                <a:tc>
                  <a:txBody>
                    <a:bodyPr/>
                    <a:lstStyle/>
                    <a:p>
                      <a:pPr marL="0" lvl="0" algn="ctr">
                        <a:spcBef>
                          <a:spcPts val="0"/>
                        </a:spcBef>
                        <a:spcAft>
                          <a:spcPts val="0"/>
                        </a:spcAft>
                        <a:buNone/>
                      </a:pPr>
                      <a:r>
                        <a:rPr lang="en-US" sz="1400" b="0" kern="1200">
                          <a:solidFill>
                            <a:schemeClr val="bg1"/>
                          </a:solidFill>
                          <a:latin typeface="+mj-lt"/>
                          <a:ea typeface="+mj-ea"/>
                          <a:cs typeface="+mj-cs"/>
                        </a:rPr>
                        <a:t>Copilot for Microsoft 365</a:t>
                      </a:r>
                    </a:p>
                  </a:txBody>
                  <a:tcPr marT="91440" marB="9144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algn="ctr" rtl="0" fontAlgn="base"/>
                      <a:r>
                        <a:rPr lang="en-US" sz="1400" b="0" i="0">
                          <a:solidFill>
                            <a:srgbClr val="000000"/>
                          </a:solidFill>
                          <a:effectLst/>
                          <a:latin typeface="+mn-lt"/>
                          <a:ea typeface="+mj-ea"/>
                          <a:cs typeface="+mj-cs"/>
                        </a:rPr>
                        <a:t>$3</a:t>
                      </a:r>
                      <a:r>
                        <a:rPr lang="en-US" sz="1400" b="0" i="0">
                          <a:solidFill>
                            <a:schemeClr val="tx1"/>
                          </a:solidFill>
                          <a:effectLst/>
                          <a:latin typeface="+mn-lt"/>
                          <a:ea typeface="+mj-ea"/>
                          <a:cs typeface="+mj-cs"/>
                        </a:rPr>
                        <a:t>6​.00</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algn="ctr" rtl="0" fontAlgn="base"/>
                      <a:r>
                        <a:rPr lang="en-US" sz="1400" b="0" i="0">
                          <a:solidFill>
                            <a:srgbClr val="000000"/>
                          </a:solidFill>
                          <a:effectLst/>
                          <a:latin typeface="+mn-lt"/>
                          <a:ea typeface="+mj-ea"/>
                          <a:cs typeface="+mj-cs"/>
                        </a:rPr>
                        <a:t>$12</a:t>
                      </a:r>
                      <a:r>
                        <a:rPr lang="en-US" sz="1400" b="0" i="0">
                          <a:solidFill>
                            <a:schemeClr val="tx1"/>
                          </a:solidFill>
                          <a:effectLst/>
                          <a:latin typeface="+mn-lt"/>
                          <a:ea typeface="+mj-ea"/>
                          <a:cs typeface="+mj-cs"/>
                        </a:rPr>
                        <a:t>​.15</a:t>
                      </a:r>
                      <a:endParaRPr lang="en-US" b="0" i="0">
                        <a:solidFill>
                          <a:schemeClr val="tx1"/>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algn="ctr" rtl="0" fontAlgn="base"/>
                      <a:r>
                        <a:rPr lang="en-US" sz="1400" b="0" i="0">
                          <a:solidFill>
                            <a:srgbClr val="000000"/>
                          </a:solidFill>
                          <a:effectLst/>
                          <a:latin typeface="+mn-lt"/>
                          <a:ea typeface="+mj-ea"/>
                          <a:cs typeface="+mj-cs"/>
                        </a:rPr>
                        <a:t>$22.68</a:t>
                      </a:r>
                      <a:r>
                        <a:rPr lang="en-US" sz="1400" b="0" i="0">
                          <a:solidFill>
                            <a:srgbClr val="80808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algn="ctr" rtl="0" fontAlgn="base"/>
                      <a:r>
                        <a:rPr lang="en-US" sz="1400" b="0" i="0">
                          <a:solidFill>
                            <a:srgbClr val="8661C5"/>
                          </a:solidFill>
                          <a:effectLst/>
                          <a:latin typeface="+mn-lt"/>
                          <a:ea typeface="+mj-ea"/>
                          <a:cs typeface="+mj-cs"/>
                        </a:rPr>
                        <a:t>$70.83</a:t>
                      </a:r>
                      <a:r>
                        <a:rPr lang="en-US" sz="1400" b="0" i="0">
                          <a:solidFill>
                            <a:srgbClr val="000000"/>
                          </a:solidFill>
                          <a:effectLst/>
                          <a:latin typeface="+mn-lt"/>
                          <a:ea typeface="+mj-ea"/>
                          <a:cs typeface="+mj-cs"/>
                        </a:rPr>
                        <a:t>​</a:t>
                      </a:r>
                      <a:endParaRPr lang="en-US" b="0" i="0">
                        <a:solidFill>
                          <a:srgbClr val="000000"/>
                        </a:solidFill>
                        <a:effectLst/>
                        <a:latin typeface="+mn-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31" name="Oval 30">
            <a:extLst>
              <a:ext uri="{FF2B5EF4-FFF2-40B4-BE49-F238E27FC236}">
                <a16:creationId xmlns:a16="http://schemas.microsoft.com/office/drawing/2014/main" id="{E7934B0A-5157-92BC-A281-582D0670A0DD}"/>
              </a:ext>
              <a:ext uri="{C183D7F6-B498-43B3-948B-1728B52AA6E4}">
                <adec:decorative xmlns:adec="http://schemas.microsoft.com/office/drawing/2017/decorative" val="0"/>
              </a:ext>
            </a:extLst>
          </p:cNvPr>
          <p:cNvSpPr>
            <a:spLocks/>
          </p:cNvSpPr>
          <p:nvPr/>
        </p:nvSpPr>
        <p:spPr bwMode="auto">
          <a:xfrm>
            <a:off x="8085950"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Sans Text"/>
                <a:ea typeface="+mn-ea"/>
                <a:cs typeface="Segoe Sans Text"/>
              </a:rPr>
              <a:t>or</a:t>
            </a:r>
          </a:p>
        </p:txBody>
      </p:sp>
      <p:graphicFrame>
        <p:nvGraphicFramePr>
          <p:cNvPr id="32" name="Table 11_1_1">
            <a:extLst>
              <a:ext uri="{FF2B5EF4-FFF2-40B4-BE49-F238E27FC236}">
                <a16:creationId xmlns:a16="http://schemas.microsoft.com/office/drawing/2014/main" id="{A6E0CE6F-E472-1F6D-F804-528D2BA9F1F6}"/>
              </a:ext>
            </a:extLst>
          </p:cNvPr>
          <p:cNvGraphicFramePr>
            <a:graphicFrameLocks noGrp="1"/>
          </p:cNvGraphicFramePr>
          <p:nvPr/>
        </p:nvGraphicFramePr>
        <p:xfrm>
          <a:off x="8474301" y="2645137"/>
          <a:ext cx="1737360" cy="2971123"/>
        </p:xfrm>
        <a:graphic>
          <a:graphicData uri="http://schemas.openxmlformats.org/drawingml/2006/table">
            <a:tbl>
              <a:tblPr firstRow="1" bandRow="1"/>
              <a:tblGrid>
                <a:gridCol w="1737360">
                  <a:extLst>
                    <a:ext uri="{9D8B030D-6E8A-4147-A177-3AD203B41FA5}">
                      <a16:colId xmlns:a16="http://schemas.microsoft.com/office/drawing/2014/main" val="1826093150"/>
                    </a:ext>
                  </a:extLst>
                </a:gridCol>
              </a:tblGrid>
              <a:tr h="847651">
                <a:tc>
                  <a:txBody>
                    <a:bodyPr/>
                    <a:lstStyle/>
                    <a:p>
                      <a:pPr marL="0" marR="0" lvl="0" algn="ctr" rtl="0" eaLnBrk="1" latinLnBrk="0" hangingPunct="1">
                        <a:spcBef>
                          <a:spcPts val="0"/>
                        </a:spcBef>
                        <a:spcAft>
                          <a:spcPts val="0"/>
                        </a:spcAft>
                        <a:buNone/>
                      </a:pPr>
                      <a:r>
                        <a:rPr lang="en-US" sz="1400" b="0" kern="1200">
                          <a:solidFill>
                            <a:schemeClr val="bg1"/>
                          </a:solidFill>
                          <a:latin typeface="+mj-lt"/>
                          <a:ea typeface="+mj-ea"/>
                          <a:cs typeface="+mj-cs"/>
                        </a:rPr>
                        <a:t>Copilot for Sales/</a:t>
                      </a:r>
                      <a:br>
                        <a:rPr lang="en-US" sz="1400" b="0" kern="1200">
                          <a:solidFill>
                            <a:schemeClr val="bg1"/>
                          </a:solidFill>
                          <a:latin typeface="+mj-lt"/>
                          <a:ea typeface="+mj-ea"/>
                          <a:cs typeface="+mj-cs"/>
                        </a:rPr>
                      </a:br>
                      <a:r>
                        <a:rPr lang="en-US" sz="1400" b="0" kern="1200">
                          <a:solidFill>
                            <a:schemeClr val="bg1"/>
                          </a:solidFill>
                          <a:latin typeface="+mj-lt"/>
                          <a:ea typeface="+mj-ea"/>
                          <a:cs typeface="+mj-cs"/>
                        </a:rPr>
                        <a:t>Copilot for Service</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12700" cmpd="sng">
                      <a:noFill/>
                      <a:prstDash val="soli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173855"/>
                  </a:ext>
                </a:extLst>
              </a:tr>
              <a:tr h="530868">
                <a:tc>
                  <a:txBody>
                    <a:bodyPr/>
                    <a:lstStyle/>
                    <a:p>
                      <a:pPr marL="0" marR="0" algn="ctr" defTabSz="932742" rtl="0" eaLnBrk="1" latinLnBrk="0" hangingPunct="1">
                        <a:spcBef>
                          <a:spcPts val="0"/>
                        </a:spcBef>
                        <a:spcAft>
                          <a:spcPts val="600"/>
                        </a:spcAft>
                      </a:pPr>
                      <a:r>
                        <a:rPr lang="en-US" sz="1400" b="0" kern="1200">
                          <a:solidFill>
                            <a:schemeClr val="tx1"/>
                          </a:solidFill>
                          <a:latin typeface="+mn-lt"/>
                          <a:ea typeface="+mj-ea"/>
                          <a:cs typeface="+mj-cs"/>
                        </a:rPr>
                        <a:t>$60.00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710414"/>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$20.25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14582915"/>
                  </a:ext>
                </a:extLst>
              </a:tr>
              <a:tr h="530868">
                <a:tc>
                  <a:txBody>
                    <a:bodyPr/>
                    <a:lstStyle/>
                    <a:p>
                      <a:pPr marL="0" marR="0" algn="ctr">
                        <a:spcBef>
                          <a:spcPts val="0"/>
                        </a:spcBef>
                        <a:spcAft>
                          <a:spcPts val="600"/>
                        </a:spcAft>
                      </a:pPr>
                      <a:r>
                        <a:rPr lang="en-US" sz="1400" b="0" kern="1200">
                          <a:solidFill>
                            <a:schemeClr val="tx1"/>
                          </a:solidFill>
                          <a:latin typeface="+mn-lt"/>
                          <a:ea typeface="+mj-ea"/>
                          <a:cs typeface="+mj-cs"/>
                        </a:rPr>
                        <a:t>$37.80</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6966220"/>
                  </a:ext>
                </a:extLst>
              </a:tr>
              <a:tr h="530868">
                <a:tc>
                  <a:txBody>
                    <a:bodyPr/>
                    <a:lstStyle/>
                    <a:p>
                      <a:pPr marL="0" marR="0" algn="ctr">
                        <a:spcBef>
                          <a:spcPts val="0"/>
                        </a:spcBef>
                        <a:spcAft>
                          <a:spcPts val="600"/>
                        </a:spcAft>
                      </a:pPr>
                      <a:r>
                        <a:rPr lang="en-US" sz="1400" b="0" i="0" kern="1200">
                          <a:solidFill>
                            <a:schemeClr val="accent2"/>
                          </a:solidFill>
                          <a:latin typeface="+mn-lt"/>
                          <a:ea typeface="+mj-ea"/>
                          <a:cs typeface="+mj-cs"/>
                        </a:rPr>
                        <a:t>$118.05</a:t>
                      </a:r>
                    </a:p>
                  </a:txBody>
                  <a:tcPr marT="91440" marB="91440" anchor="ctr">
                    <a:lnL w="6350" cap="flat" cmpd="sng" algn="ctr">
                      <a:solidFill>
                        <a:schemeClr val="bg1">
                          <a:lumMod val="85000"/>
                        </a:schemeClr>
                      </a:solidFill>
                      <a:prstDash val="solid"/>
                      <a:round/>
                      <a:headEnd type="none" w="med" len="med"/>
                      <a:tailEnd type="none" w="med" len="med"/>
                    </a:lnL>
                    <a:lnR w="12700" cmpd="sng">
                      <a:noFill/>
                      <a:prstDash val="solid"/>
                    </a:lnR>
                    <a:lnT w="635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76591935"/>
                  </a:ext>
                </a:extLst>
              </a:tr>
            </a:tbl>
          </a:graphicData>
        </a:graphic>
      </p:graphicFrame>
      <p:sp>
        <p:nvSpPr>
          <p:cNvPr id="33" name="Oval 32">
            <a:extLst>
              <a:ext uri="{FF2B5EF4-FFF2-40B4-BE49-F238E27FC236}">
                <a16:creationId xmlns:a16="http://schemas.microsoft.com/office/drawing/2014/main" id="{C619255D-7CF3-19A9-E565-35B63E4E0E00}"/>
              </a:ext>
              <a:ext uri="{C183D7F6-B498-43B3-948B-1728B52AA6E4}">
                <adec:decorative xmlns:adec="http://schemas.microsoft.com/office/drawing/2017/decorative" val="0"/>
              </a:ext>
            </a:extLst>
          </p:cNvPr>
          <p:cNvSpPr>
            <a:spLocks/>
          </p:cNvSpPr>
          <p:nvPr/>
        </p:nvSpPr>
        <p:spPr bwMode="auto">
          <a:xfrm>
            <a:off x="10266612" y="5195243"/>
            <a:ext cx="363754" cy="36375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320040" rIns="0" bIns="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Sans Text"/>
                <a:ea typeface="+mn-ea"/>
                <a:cs typeface="+mn-cs"/>
              </a:rPr>
              <a:t>=</a:t>
            </a:r>
          </a:p>
        </p:txBody>
      </p:sp>
      <p:sp>
        <p:nvSpPr>
          <p:cNvPr id="36" name="Oval 34_1">
            <a:extLst>
              <a:ext uri="{FF2B5EF4-FFF2-40B4-BE49-F238E27FC236}">
                <a16:creationId xmlns:a16="http://schemas.microsoft.com/office/drawing/2014/main" id="{8BAFFFEE-EEFE-A349-4ABF-767FB2FE096A}"/>
              </a:ext>
              <a:ext uri="{C183D7F6-B498-43B3-948B-1728B52AA6E4}">
                <adec:decorative xmlns:adec="http://schemas.microsoft.com/office/drawing/2017/decorative" val="0"/>
              </a:ext>
            </a:extLst>
          </p:cNvPr>
          <p:cNvSpPr>
            <a:spLocks/>
          </p:cNvSpPr>
          <p:nvPr/>
        </p:nvSpPr>
        <p:spPr bwMode="auto">
          <a:xfrm>
            <a:off x="10663239" y="4735530"/>
            <a:ext cx="1033462" cy="880730"/>
          </a:xfrm>
          <a:prstGeom prst="roundRect">
            <a:avLst>
              <a:gd name="adj" fmla="val 9316"/>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8661C5"/>
                </a:solidFill>
                <a:effectLst/>
                <a:uLnTx/>
                <a:uFillTx/>
                <a:latin typeface="Segoe Sans Text"/>
                <a:ea typeface="+mn-ea"/>
                <a:cs typeface="+mn-cs"/>
              </a:rPr>
              <a:t>Up to $234.69 </a:t>
            </a:r>
            <a:br>
              <a:rPr kumimoji="0" lang="en-US" sz="1200" b="0" i="0" u="none" strike="noStrike" kern="1200" cap="none" spc="0" normalizeH="0" baseline="0" noProof="0">
                <a:ln>
                  <a:noFill/>
                </a:ln>
                <a:solidFill>
                  <a:srgbClr val="8661C5"/>
                </a:solidFill>
                <a:effectLst/>
                <a:uLnTx/>
                <a:uFillTx/>
                <a:latin typeface="Segoe Sans Text"/>
                <a:ea typeface="+mn-ea"/>
                <a:cs typeface="+mn-cs"/>
              </a:rPr>
            </a:br>
            <a:r>
              <a:rPr kumimoji="0" lang="en-US" sz="1200" b="0" i="0" u="none" strike="noStrike" kern="1200" cap="none" spc="0" normalizeH="0" baseline="0" noProof="0">
                <a:ln>
                  <a:noFill/>
                </a:ln>
                <a:solidFill>
                  <a:srgbClr val="8661C5"/>
                </a:solidFill>
                <a:effectLst/>
                <a:uLnTx/>
                <a:uFillTx/>
                <a:latin typeface="Segoe Sans Text"/>
                <a:ea typeface="+mn-ea"/>
                <a:cs typeface="+mn-cs"/>
              </a:rPr>
              <a:t>per user </a:t>
            </a:r>
            <a:br>
              <a:rPr kumimoji="0" lang="en-US" sz="1200" b="0" i="0" u="none" strike="noStrike" kern="1200" cap="none" spc="0" normalizeH="0" baseline="0" noProof="0">
                <a:ln>
                  <a:noFill/>
                </a:ln>
                <a:solidFill>
                  <a:srgbClr val="8661C5"/>
                </a:solidFill>
                <a:effectLst/>
                <a:uLnTx/>
                <a:uFillTx/>
                <a:latin typeface="Segoe Sans Text"/>
                <a:ea typeface="+mn-ea"/>
                <a:cs typeface="+mn-cs"/>
              </a:rPr>
            </a:br>
            <a:r>
              <a:rPr kumimoji="0" lang="en-US" sz="1200" b="0" i="0" u="none" strike="noStrike" kern="1200" cap="none" spc="0" normalizeH="0" baseline="0" noProof="0">
                <a:ln>
                  <a:noFill/>
                </a:ln>
                <a:solidFill>
                  <a:srgbClr val="8661C5"/>
                </a:solidFill>
                <a:effectLst/>
                <a:uLnTx/>
                <a:uFillTx/>
                <a:latin typeface="Segoe Sans Text"/>
                <a:ea typeface="+mn-ea"/>
                <a:cs typeface="+mn-cs"/>
              </a:rPr>
              <a:t>per year</a:t>
            </a:r>
          </a:p>
        </p:txBody>
      </p:sp>
      <p:sp>
        <p:nvSpPr>
          <p:cNvPr id="37" name="Text Placeholder 10">
            <a:extLst>
              <a:ext uri="{FF2B5EF4-FFF2-40B4-BE49-F238E27FC236}">
                <a16:creationId xmlns:a16="http://schemas.microsoft.com/office/drawing/2014/main" id="{151DC25F-3FC1-EFD0-DB64-68F3AF62DFF4}"/>
              </a:ext>
            </a:extLst>
          </p:cNvPr>
          <p:cNvSpPr txBox="1">
            <a:spLocks/>
          </p:cNvSpPr>
          <p:nvPr/>
        </p:nvSpPr>
        <p:spPr>
          <a:xfrm>
            <a:off x="512711" y="5724043"/>
            <a:ext cx="10960694" cy="15388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AutoNum type="arabicPeriod"/>
              <a:tabLst/>
              <a:defRPr/>
            </a:pPr>
            <a:r>
              <a:rPr kumimoji="0" lang="en-US" sz="1000" b="0" i="0" u="none" strike="noStrike" kern="0" cap="none" spc="0" normalizeH="0" baseline="0" noProof="0">
                <a:ln>
                  <a:noFill/>
                </a:ln>
                <a:solidFill>
                  <a:prstClr val="black"/>
                </a:solidFill>
                <a:effectLst/>
                <a:uLnTx/>
                <a:uFillTx/>
                <a:latin typeface="Segoe Sans Text"/>
                <a:ea typeface="+mn-ea"/>
                <a:cs typeface="Segoe UI Semilight" panose="020B0402040204020203" pitchFamily="34" charset="0"/>
              </a:rPr>
              <a:t>Incentives payments based on billed revenue to Microsoft. Refer to Microsoft Partner Center for full details and requirements.</a:t>
            </a:r>
          </a:p>
        </p:txBody>
      </p:sp>
    </p:spTree>
    <p:extLst>
      <p:ext uri="{BB962C8B-B14F-4D97-AF65-F5344CB8AC3E}">
        <p14:creationId xmlns:p14="http://schemas.microsoft.com/office/powerpoint/2010/main" val="16886288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7C3F23E-83D4-1B01-F423-5BED9E6B4D22}"/>
              </a:ext>
              <a:ext uri="{C183D7F6-B498-43B3-948B-1728B52AA6E4}">
                <adec:decorative xmlns:adec="http://schemas.microsoft.com/office/drawing/2017/decorative" val="1"/>
              </a:ext>
            </a:extLst>
          </p:cNvPr>
          <p:cNvSpPr>
            <a:spLocks/>
          </p:cNvSpPr>
          <p:nvPr/>
        </p:nvSpPr>
        <p:spPr bwMode="auto">
          <a:xfrm>
            <a:off x="493486" y="1427124"/>
            <a:ext cx="11201400" cy="4832350"/>
          </a:xfrm>
          <a:prstGeom prst="roundRect">
            <a:avLst>
              <a:gd name="adj" fmla="val 2196"/>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cxnSp>
        <p:nvCxnSpPr>
          <p:cNvPr id="16" name="Straight Connector 15">
            <a:extLst>
              <a:ext uri="{FF2B5EF4-FFF2-40B4-BE49-F238E27FC236}">
                <a16:creationId xmlns:a16="http://schemas.microsoft.com/office/drawing/2014/main" id="{720D4063-A0A8-83C1-923C-E001677FC599}"/>
              </a:ext>
              <a:ext uri="{C183D7F6-B498-43B3-948B-1728B52AA6E4}">
                <adec:decorative xmlns:adec="http://schemas.microsoft.com/office/drawing/2017/decorative" val="1"/>
              </a:ext>
            </a:extLst>
          </p:cNvPr>
          <p:cNvCxnSpPr/>
          <p:nvPr/>
        </p:nvCxnSpPr>
        <p:spPr>
          <a:xfrm>
            <a:off x="4027334" y="2527317"/>
            <a:ext cx="75066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5AAEE5C-D086-3242-ED82-3DF3E63A6999}"/>
              </a:ext>
              <a:ext uri="{C183D7F6-B498-43B3-948B-1728B52AA6E4}">
                <adec:decorative xmlns:adec="http://schemas.microsoft.com/office/drawing/2017/decorative" val="1"/>
              </a:ext>
            </a:extLst>
          </p:cNvPr>
          <p:cNvCxnSpPr/>
          <p:nvPr/>
        </p:nvCxnSpPr>
        <p:spPr>
          <a:xfrm>
            <a:off x="4027334" y="3424929"/>
            <a:ext cx="7506616"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978B7795-05D7-AADB-B8D1-B9940BD79999}"/>
              </a:ext>
              <a:ext uri="{C183D7F6-B498-43B3-948B-1728B52AA6E4}">
                <adec:decorative xmlns:adec="http://schemas.microsoft.com/office/drawing/2017/decorative" val="1"/>
              </a:ext>
            </a:extLst>
          </p:cNvPr>
          <p:cNvSpPr/>
          <p:nvPr/>
        </p:nvSpPr>
        <p:spPr bwMode="auto">
          <a:xfrm>
            <a:off x="616220" y="1559423"/>
            <a:ext cx="2377440" cy="4586880"/>
          </a:xfrm>
          <a:prstGeom prst="roundRect">
            <a:avLst>
              <a:gd name="adj" fmla="val 3787"/>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40" name="Title 39">
            <a:extLst>
              <a:ext uri="{FF2B5EF4-FFF2-40B4-BE49-F238E27FC236}">
                <a16:creationId xmlns:a16="http://schemas.microsoft.com/office/drawing/2014/main" id="{4C709060-3913-5642-3DC3-78BCDE36A507}"/>
              </a:ext>
            </a:extLst>
          </p:cNvPr>
          <p:cNvSpPr>
            <a:spLocks noGrp="1"/>
          </p:cNvSpPr>
          <p:nvPr>
            <p:ph type="title"/>
          </p:nvPr>
        </p:nvSpPr>
        <p:spPr>
          <a:xfrm>
            <a:off x="495300" y="509588"/>
            <a:ext cx="11201400" cy="442912"/>
          </a:xfrm>
        </p:spPr>
        <p:txBody>
          <a:bodyPr/>
          <a:lstStyle/>
          <a:p>
            <a:r>
              <a:rPr lang="en-US"/>
              <a:t>Steps to drive Copilot success with customers </a:t>
            </a:r>
          </a:p>
        </p:txBody>
      </p:sp>
      <p:grpSp>
        <p:nvGrpSpPr>
          <p:cNvPr id="2" name="Group 1">
            <a:extLst>
              <a:ext uri="{FF2B5EF4-FFF2-40B4-BE49-F238E27FC236}">
                <a16:creationId xmlns:a16="http://schemas.microsoft.com/office/drawing/2014/main" id="{A992F5AD-5833-6106-9D93-82DF02A79FF8}"/>
              </a:ext>
              <a:ext uri="{C183D7F6-B498-43B3-948B-1728B52AA6E4}">
                <adec:decorative xmlns:adec="http://schemas.microsoft.com/office/drawing/2017/decorative" val="1"/>
              </a:ext>
            </a:extLst>
          </p:cNvPr>
          <p:cNvGrpSpPr>
            <a:grpSpLocks/>
          </p:cNvGrpSpPr>
          <p:nvPr/>
        </p:nvGrpSpPr>
        <p:grpSpPr>
          <a:xfrm>
            <a:off x="1363774" y="2960966"/>
            <a:ext cx="882333" cy="882333"/>
            <a:chOff x="3101063" y="1686958"/>
            <a:chExt cx="2149566" cy="2149566"/>
          </a:xfrm>
          <a:effectLst/>
        </p:grpSpPr>
        <p:grpSp>
          <p:nvGrpSpPr>
            <p:cNvPr id="5" name="Group 4">
              <a:extLst>
                <a:ext uri="{FF2B5EF4-FFF2-40B4-BE49-F238E27FC236}">
                  <a16:creationId xmlns:a16="http://schemas.microsoft.com/office/drawing/2014/main" id="{B349794F-827D-E5F4-175E-EA69F5EDD3CA}"/>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7" name="Oval 6">
                <a:extLst>
                  <a:ext uri="{FF2B5EF4-FFF2-40B4-BE49-F238E27FC236}">
                    <a16:creationId xmlns:a16="http://schemas.microsoft.com/office/drawing/2014/main" id="{044AE23C-99C3-A064-88B9-594604ED721A}"/>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 name="Oval 46_1">
                <a:extLst>
                  <a:ext uri="{FF2B5EF4-FFF2-40B4-BE49-F238E27FC236}">
                    <a16:creationId xmlns:a16="http://schemas.microsoft.com/office/drawing/2014/main" id="{3FA03BB3-B7CF-CC88-DB71-BECA7FF76A3D}"/>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6" name="Oval 34_1">
              <a:extLst>
                <a:ext uri="{FF2B5EF4-FFF2-40B4-BE49-F238E27FC236}">
                  <a16:creationId xmlns:a16="http://schemas.microsoft.com/office/drawing/2014/main" id="{7FCE57ED-E233-F11A-0FF6-33EE221198D3}"/>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34" name="!!Graphic 32">
            <a:extLst>
              <a:ext uri="{FF2B5EF4-FFF2-40B4-BE49-F238E27FC236}">
                <a16:creationId xmlns:a16="http://schemas.microsoft.com/office/drawing/2014/main" id="{5C8223C4-9753-7BA9-B331-EC1AA9618D94}"/>
              </a:ext>
              <a:ext uri="{C183D7F6-B498-43B3-948B-1728B52AA6E4}">
                <adec:decorative xmlns:adec="http://schemas.microsoft.com/office/drawing/2017/decorative" val="1"/>
              </a:ext>
            </a:extLst>
          </p:cNvPr>
          <p:cNvSpPr/>
          <p:nvPr/>
        </p:nvSpPr>
        <p:spPr>
          <a:xfrm>
            <a:off x="1607689" y="3209925"/>
            <a:ext cx="394504" cy="384416"/>
          </a:xfrm>
          <a:custGeom>
            <a:avLst/>
            <a:gdLst>
              <a:gd name="connsiteX0" fmla="*/ 45708 w 200203"/>
              <a:gd name="connsiteY0" fmla="*/ 12014 h 195084"/>
              <a:gd name="connsiteX1" fmla="*/ 45351 w 200203"/>
              <a:gd name="connsiteY1" fmla="*/ 1917 h 195084"/>
              <a:gd name="connsiteX2" fmla="*/ 35611 w 200203"/>
              <a:gd name="connsiteY2" fmla="*/ 1917 h 195084"/>
              <a:gd name="connsiteX3" fmla="*/ 16847 w 200203"/>
              <a:gd name="connsiteY3" fmla="*/ 20682 h 195084"/>
              <a:gd name="connsiteX4" fmla="*/ 12370 w 200203"/>
              <a:gd name="connsiteY4" fmla="*/ 16205 h 195084"/>
              <a:gd name="connsiteX5" fmla="*/ 2274 w 200203"/>
              <a:gd name="connsiteY5" fmla="*/ 16561 h 195084"/>
              <a:gd name="connsiteX6" fmla="*/ 2274 w 200203"/>
              <a:gd name="connsiteY6" fmla="*/ 26301 h 195084"/>
              <a:gd name="connsiteX7" fmla="*/ 11799 w 200203"/>
              <a:gd name="connsiteY7" fmla="*/ 35826 h 195084"/>
              <a:gd name="connsiteX8" fmla="*/ 21895 w 200203"/>
              <a:gd name="connsiteY8" fmla="*/ 35826 h 195084"/>
              <a:gd name="connsiteX9" fmla="*/ 45708 w 200203"/>
              <a:gd name="connsiteY9" fmla="*/ 12014 h 195084"/>
              <a:gd name="connsiteX10" fmla="*/ 85903 w 200203"/>
              <a:gd name="connsiteY10" fmla="*/ 142697 h 195084"/>
              <a:gd name="connsiteX11" fmla="*/ 86646 w 200203"/>
              <a:gd name="connsiteY11" fmla="*/ 152288 h 195084"/>
              <a:gd name="connsiteX12" fmla="*/ 73997 w 200203"/>
              <a:gd name="connsiteY12" fmla="*/ 152288 h 195084"/>
              <a:gd name="connsiteX13" fmla="*/ 66855 w 200203"/>
              <a:gd name="connsiteY13" fmla="*/ 145143 h 195084"/>
              <a:gd name="connsiteX14" fmla="*/ 73025 w 200203"/>
              <a:gd name="connsiteY14" fmla="*/ 138068 h 195084"/>
              <a:gd name="connsiteX15" fmla="*/ 73997 w 200203"/>
              <a:gd name="connsiteY15" fmla="*/ 138001 h 195084"/>
              <a:gd name="connsiteX16" fmla="*/ 86075 w 200203"/>
              <a:gd name="connsiteY16" fmla="*/ 138001 h 195084"/>
              <a:gd name="connsiteX17" fmla="*/ 85903 w 200203"/>
              <a:gd name="connsiteY17" fmla="*/ 142697 h 195084"/>
              <a:gd name="connsiteX18" fmla="*/ 147816 w 200203"/>
              <a:gd name="connsiteY18" fmla="*/ 80784 h 195084"/>
              <a:gd name="connsiteX19" fmla="*/ 180829 w 200203"/>
              <a:gd name="connsiteY19" fmla="*/ 90309 h 195084"/>
              <a:gd name="connsiteX20" fmla="*/ 183534 w 200203"/>
              <a:gd name="connsiteY20" fmla="*/ 90309 h 195084"/>
              <a:gd name="connsiteX21" fmla="*/ 184506 w 200203"/>
              <a:gd name="connsiteY21" fmla="*/ 90243 h 195084"/>
              <a:gd name="connsiteX22" fmla="*/ 190610 w 200203"/>
              <a:gd name="connsiteY22" fmla="*/ 82192 h 195084"/>
              <a:gd name="connsiteX23" fmla="*/ 183534 w 200203"/>
              <a:gd name="connsiteY23" fmla="*/ 76022 h 195084"/>
              <a:gd name="connsiteX24" fmla="*/ 73997 w 200203"/>
              <a:gd name="connsiteY24" fmla="*/ 76022 h 195084"/>
              <a:gd name="connsiteX25" fmla="*/ 73025 w 200203"/>
              <a:gd name="connsiteY25" fmla="*/ 76088 h 195084"/>
              <a:gd name="connsiteX26" fmla="*/ 66922 w 200203"/>
              <a:gd name="connsiteY26" fmla="*/ 84139 h 195084"/>
              <a:gd name="connsiteX27" fmla="*/ 73997 w 200203"/>
              <a:gd name="connsiteY27" fmla="*/ 90309 h 195084"/>
              <a:gd name="connsiteX28" fmla="*/ 114802 w 200203"/>
              <a:gd name="connsiteY28" fmla="*/ 90309 h 195084"/>
              <a:gd name="connsiteX29" fmla="*/ 147816 w 200203"/>
              <a:gd name="connsiteY29" fmla="*/ 80784 h 195084"/>
              <a:gd name="connsiteX30" fmla="*/ 183534 w 200203"/>
              <a:gd name="connsiteY30" fmla="*/ 14109 h 195084"/>
              <a:gd name="connsiteX31" fmla="*/ 73997 w 200203"/>
              <a:gd name="connsiteY31" fmla="*/ 14109 h 195084"/>
              <a:gd name="connsiteX32" fmla="*/ 73025 w 200203"/>
              <a:gd name="connsiteY32" fmla="*/ 14176 h 195084"/>
              <a:gd name="connsiteX33" fmla="*/ 66922 w 200203"/>
              <a:gd name="connsiteY33" fmla="*/ 22227 h 195084"/>
              <a:gd name="connsiteX34" fmla="*/ 73997 w 200203"/>
              <a:gd name="connsiteY34" fmla="*/ 28397 h 195084"/>
              <a:gd name="connsiteX35" fmla="*/ 183534 w 200203"/>
              <a:gd name="connsiteY35" fmla="*/ 28397 h 195084"/>
              <a:gd name="connsiteX36" fmla="*/ 184506 w 200203"/>
              <a:gd name="connsiteY36" fmla="*/ 28330 h 195084"/>
              <a:gd name="connsiteX37" fmla="*/ 190610 w 200203"/>
              <a:gd name="connsiteY37" fmla="*/ 20279 h 195084"/>
              <a:gd name="connsiteX38" fmla="*/ 183534 w 200203"/>
              <a:gd name="connsiteY38" fmla="*/ 14109 h 195084"/>
              <a:gd name="connsiteX39" fmla="*/ 45708 w 200203"/>
              <a:gd name="connsiteY39" fmla="*/ 135839 h 195084"/>
              <a:gd name="connsiteX40" fmla="*/ 46064 w 200203"/>
              <a:gd name="connsiteY40" fmla="*/ 125742 h 195084"/>
              <a:gd name="connsiteX41" fmla="*/ 35968 w 200203"/>
              <a:gd name="connsiteY41" fmla="*/ 125386 h 195084"/>
              <a:gd name="connsiteX42" fmla="*/ 35611 w 200203"/>
              <a:gd name="connsiteY42" fmla="*/ 125742 h 195084"/>
              <a:gd name="connsiteX43" fmla="*/ 16847 w 200203"/>
              <a:gd name="connsiteY43" fmla="*/ 144507 h 195084"/>
              <a:gd name="connsiteX44" fmla="*/ 12370 w 200203"/>
              <a:gd name="connsiteY44" fmla="*/ 140030 h 195084"/>
              <a:gd name="connsiteX45" fmla="*/ 2274 w 200203"/>
              <a:gd name="connsiteY45" fmla="*/ 140386 h 195084"/>
              <a:gd name="connsiteX46" fmla="*/ 2274 w 200203"/>
              <a:gd name="connsiteY46" fmla="*/ 150126 h 195084"/>
              <a:gd name="connsiteX47" fmla="*/ 11799 w 200203"/>
              <a:gd name="connsiteY47" fmla="*/ 159651 h 195084"/>
              <a:gd name="connsiteX48" fmla="*/ 21895 w 200203"/>
              <a:gd name="connsiteY48" fmla="*/ 159651 h 195084"/>
              <a:gd name="connsiteX49" fmla="*/ 45708 w 200203"/>
              <a:gd name="connsiteY49" fmla="*/ 135839 h 195084"/>
              <a:gd name="connsiteX50" fmla="*/ 45708 w 200203"/>
              <a:gd name="connsiteY50" fmla="*/ 63830 h 195084"/>
              <a:gd name="connsiteX51" fmla="*/ 45708 w 200203"/>
              <a:gd name="connsiteY51" fmla="*/ 73926 h 195084"/>
              <a:gd name="connsiteX52" fmla="*/ 21895 w 200203"/>
              <a:gd name="connsiteY52" fmla="*/ 97739 h 195084"/>
              <a:gd name="connsiteX53" fmla="*/ 11799 w 200203"/>
              <a:gd name="connsiteY53" fmla="*/ 97739 h 195084"/>
              <a:gd name="connsiteX54" fmla="*/ 2274 w 200203"/>
              <a:gd name="connsiteY54" fmla="*/ 88214 h 195084"/>
              <a:gd name="connsiteX55" fmla="*/ 1917 w 200203"/>
              <a:gd name="connsiteY55" fmla="*/ 78117 h 195084"/>
              <a:gd name="connsiteX56" fmla="*/ 12014 w 200203"/>
              <a:gd name="connsiteY56" fmla="*/ 77761 h 195084"/>
              <a:gd name="connsiteX57" fmla="*/ 12370 w 200203"/>
              <a:gd name="connsiteY57" fmla="*/ 78117 h 195084"/>
              <a:gd name="connsiteX58" fmla="*/ 16847 w 200203"/>
              <a:gd name="connsiteY58" fmla="*/ 82594 h 195084"/>
              <a:gd name="connsiteX59" fmla="*/ 35611 w 200203"/>
              <a:gd name="connsiteY59" fmla="*/ 63830 h 195084"/>
              <a:gd name="connsiteX60" fmla="*/ 45708 w 200203"/>
              <a:gd name="connsiteY60" fmla="*/ 63830 h 195084"/>
              <a:gd name="connsiteX61" fmla="*/ 200203 w 200203"/>
              <a:gd name="connsiteY61" fmla="*/ 142697 h 195084"/>
              <a:gd name="connsiteX62" fmla="*/ 147816 w 200203"/>
              <a:gd name="connsiteY62" fmla="*/ 90309 h 195084"/>
              <a:gd name="connsiteX63" fmla="*/ 95428 w 200203"/>
              <a:gd name="connsiteY63" fmla="*/ 142697 h 195084"/>
              <a:gd name="connsiteX64" fmla="*/ 147816 w 200203"/>
              <a:gd name="connsiteY64" fmla="*/ 195084 h 195084"/>
              <a:gd name="connsiteX65" fmla="*/ 200203 w 200203"/>
              <a:gd name="connsiteY65" fmla="*/ 142697 h 195084"/>
              <a:gd name="connsiteX66" fmla="*/ 152578 w 200203"/>
              <a:gd name="connsiteY66" fmla="*/ 147459 h 195084"/>
              <a:gd name="connsiteX67" fmla="*/ 152588 w 200203"/>
              <a:gd name="connsiteY67" fmla="*/ 171300 h 195084"/>
              <a:gd name="connsiteX68" fmla="*/ 147825 w 200203"/>
              <a:gd name="connsiteY68" fmla="*/ 176063 h 195084"/>
              <a:gd name="connsiteX69" fmla="*/ 143063 w 200203"/>
              <a:gd name="connsiteY69" fmla="*/ 171300 h 195084"/>
              <a:gd name="connsiteX70" fmla="*/ 143063 w 200203"/>
              <a:gd name="connsiteY70" fmla="*/ 147459 h 195084"/>
              <a:gd name="connsiteX71" fmla="*/ 119203 w 200203"/>
              <a:gd name="connsiteY71" fmla="*/ 147459 h 195084"/>
              <a:gd name="connsiteX72" fmla="*/ 114440 w 200203"/>
              <a:gd name="connsiteY72" fmla="*/ 142697 h 195084"/>
              <a:gd name="connsiteX73" fmla="*/ 119203 w 200203"/>
              <a:gd name="connsiteY73" fmla="*/ 137934 h 195084"/>
              <a:gd name="connsiteX74" fmla="*/ 143053 w 200203"/>
              <a:gd name="connsiteY74" fmla="*/ 137934 h 195084"/>
              <a:gd name="connsiteX75" fmla="*/ 143053 w 200203"/>
              <a:gd name="connsiteY75" fmla="*/ 114122 h 195084"/>
              <a:gd name="connsiteX76" fmla="*/ 147816 w 200203"/>
              <a:gd name="connsiteY76" fmla="*/ 109359 h 195084"/>
              <a:gd name="connsiteX77" fmla="*/ 152578 w 200203"/>
              <a:gd name="connsiteY77" fmla="*/ 114122 h 195084"/>
              <a:gd name="connsiteX78" fmla="*/ 152578 w 200203"/>
              <a:gd name="connsiteY78" fmla="*/ 137934 h 195084"/>
              <a:gd name="connsiteX79" fmla="*/ 176362 w 200203"/>
              <a:gd name="connsiteY79" fmla="*/ 137934 h 195084"/>
              <a:gd name="connsiteX80" fmla="*/ 181125 w 200203"/>
              <a:gd name="connsiteY80" fmla="*/ 142697 h 195084"/>
              <a:gd name="connsiteX81" fmla="*/ 176362 w 200203"/>
              <a:gd name="connsiteY81" fmla="*/ 147459 h 195084"/>
              <a:gd name="connsiteX82" fmla="*/ 152578 w 200203"/>
              <a:gd name="connsiteY82" fmla="*/ 147459 h 19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00203" h="195084">
                <a:moveTo>
                  <a:pt x="45708" y="12014"/>
                </a:moveTo>
                <a:cubicBezTo>
                  <a:pt x="48397" y="9127"/>
                  <a:pt x="48238" y="4607"/>
                  <a:pt x="45351" y="1917"/>
                </a:cubicBezTo>
                <a:cubicBezTo>
                  <a:pt x="42608" y="-639"/>
                  <a:pt x="38355" y="-639"/>
                  <a:pt x="35611" y="1917"/>
                </a:cubicBezTo>
                <a:lnTo>
                  <a:pt x="16847" y="20682"/>
                </a:lnTo>
                <a:lnTo>
                  <a:pt x="12370" y="16205"/>
                </a:lnTo>
                <a:cubicBezTo>
                  <a:pt x="9484" y="13515"/>
                  <a:pt x="4963" y="13675"/>
                  <a:pt x="2274" y="16561"/>
                </a:cubicBezTo>
                <a:cubicBezTo>
                  <a:pt x="-283" y="19305"/>
                  <a:pt x="-283" y="23558"/>
                  <a:pt x="2274" y="26301"/>
                </a:cubicBezTo>
                <a:lnTo>
                  <a:pt x="11799" y="35826"/>
                </a:lnTo>
                <a:cubicBezTo>
                  <a:pt x="14588" y="38612"/>
                  <a:pt x="19106" y="38612"/>
                  <a:pt x="21895" y="35826"/>
                </a:cubicBezTo>
                <a:lnTo>
                  <a:pt x="45708" y="12014"/>
                </a:lnTo>
                <a:close/>
                <a:moveTo>
                  <a:pt x="85903" y="142697"/>
                </a:moveTo>
                <a:cubicBezTo>
                  <a:pt x="85903" y="145954"/>
                  <a:pt x="86160" y="149164"/>
                  <a:pt x="86646" y="152288"/>
                </a:cubicBezTo>
                <a:lnTo>
                  <a:pt x="73997" y="152288"/>
                </a:lnTo>
                <a:cubicBezTo>
                  <a:pt x="70052" y="152288"/>
                  <a:pt x="66854" y="149088"/>
                  <a:pt x="66855" y="145143"/>
                </a:cubicBezTo>
                <a:cubicBezTo>
                  <a:pt x="66856" y="141574"/>
                  <a:pt x="69490" y="138554"/>
                  <a:pt x="73025" y="138068"/>
                </a:cubicBezTo>
                <a:lnTo>
                  <a:pt x="73997" y="138001"/>
                </a:lnTo>
                <a:lnTo>
                  <a:pt x="86075" y="138001"/>
                </a:lnTo>
                <a:cubicBezTo>
                  <a:pt x="85959" y="139564"/>
                  <a:pt x="85902" y="141130"/>
                  <a:pt x="85903" y="142697"/>
                </a:cubicBezTo>
                <a:close/>
                <a:moveTo>
                  <a:pt x="147816" y="80784"/>
                </a:moveTo>
                <a:cubicBezTo>
                  <a:pt x="159501" y="80765"/>
                  <a:pt x="170950" y="84069"/>
                  <a:pt x="180829" y="90309"/>
                </a:cubicBezTo>
                <a:lnTo>
                  <a:pt x="183534" y="90309"/>
                </a:lnTo>
                <a:lnTo>
                  <a:pt x="184506" y="90243"/>
                </a:lnTo>
                <a:cubicBezTo>
                  <a:pt x="188414" y="89704"/>
                  <a:pt x="191147" y="86100"/>
                  <a:pt x="190610" y="82192"/>
                </a:cubicBezTo>
                <a:cubicBezTo>
                  <a:pt x="190123" y="78656"/>
                  <a:pt x="187103" y="76023"/>
                  <a:pt x="183534" y="76022"/>
                </a:cubicBezTo>
                <a:lnTo>
                  <a:pt x="73997" y="76022"/>
                </a:lnTo>
                <a:lnTo>
                  <a:pt x="73025" y="76088"/>
                </a:lnTo>
                <a:cubicBezTo>
                  <a:pt x="69117" y="76627"/>
                  <a:pt x="66384" y="80231"/>
                  <a:pt x="66922" y="84139"/>
                </a:cubicBezTo>
                <a:cubicBezTo>
                  <a:pt x="67408" y="87675"/>
                  <a:pt x="70429" y="90308"/>
                  <a:pt x="73997" y="90309"/>
                </a:cubicBezTo>
                <a:lnTo>
                  <a:pt x="114802" y="90309"/>
                </a:lnTo>
                <a:cubicBezTo>
                  <a:pt x="124681" y="84069"/>
                  <a:pt x="136130" y="80765"/>
                  <a:pt x="147816" y="80784"/>
                </a:cubicBezTo>
                <a:close/>
                <a:moveTo>
                  <a:pt x="183534" y="14109"/>
                </a:moveTo>
                <a:lnTo>
                  <a:pt x="73997" y="14109"/>
                </a:lnTo>
                <a:lnTo>
                  <a:pt x="73025" y="14176"/>
                </a:lnTo>
                <a:cubicBezTo>
                  <a:pt x="69117" y="14714"/>
                  <a:pt x="66384" y="18318"/>
                  <a:pt x="66922" y="22227"/>
                </a:cubicBezTo>
                <a:cubicBezTo>
                  <a:pt x="67408" y="25762"/>
                  <a:pt x="70429" y="28396"/>
                  <a:pt x="73997" y="28397"/>
                </a:cubicBezTo>
                <a:lnTo>
                  <a:pt x="183534" y="28397"/>
                </a:lnTo>
                <a:lnTo>
                  <a:pt x="184506" y="28330"/>
                </a:lnTo>
                <a:cubicBezTo>
                  <a:pt x="188414" y="27792"/>
                  <a:pt x="191147" y="24188"/>
                  <a:pt x="190610" y="20279"/>
                </a:cubicBezTo>
                <a:cubicBezTo>
                  <a:pt x="190123" y="16744"/>
                  <a:pt x="187103" y="14110"/>
                  <a:pt x="183534" y="14109"/>
                </a:cubicBezTo>
                <a:close/>
                <a:moveTo>
                  <a:pt x="45708" y="135839"/>
                </a:moveTo>
                <a:cubicBezTo>
                  <a:pt x="48594" y="133149"/>
                  <a:pt x="48754" y="128628"/>
                  <a:pt x="46064" y="125742"/>
                </a:cubicBezTo>
                <a:cubicBezTo>
                  <a:pt x="43374" y="122856"/>
                  <a:pt x="38854" y="122696"/>
                  <a:pt x="35968" y="125386"/>
                </a:cubicBezTo>
                <a:cubicBezTo>
                  <a:pt x="35845" y="125500"/>
                  <a:pt x="35726" y="125619"/>
                  <a:pt x="35611" y="125742"/>
                </a:cubicBezTo>
                <a:lnTo>
                  <a:pt x="16847" y="144507"/>
                </a:lnTo>
                <a:lnTo>
                  <a:pt x="12370" y="140030"/>
                </a:lnTo>
                <a:cubicBezTo>
                  <a:pt x="9484" y="137340"/>
                  <a:pt x="4963" y="137500"/>
                  <a:pt x="2274" y="140386"/>
                </a:cubicBezTo>
                <a:cubicBezTo>
                  <a:pt x="-283" y="143129"/>
                  <a:pt x="-283" y="147383"/>
                  <a:pt x="2274" y="150126"/>
                </a:cubicBezTo>
                <a:lnTo>
                  <a:pt x="11799" y="159651"/>
                </a:lnTo>
                <a:cubicBezTo>
                  <a:pt x="14588" y="162437"/>
                  <a:pt x="19106" y="162437"/>
                  <a:pt x="21895" y="159651"/>
                </a:cubicBezTo>
                <a:lnTo>
                  <a:pt x="45708" y="135839"/>
                </a:lnTo>
                <a:close/>
                <a:moveTo>
                  <a:pt x="45708" y="63830"/>
                </a:moveTo>
                <a:cubicBezTo>
                  <a:pt x="48493" y="66619"/>
                  <a:pt x="48493" y="71137"/>
                  <a:pt x="45708" y="73926"/>
                </a:cubicBezTo>
                <a:lnTo>
                  <a:pt x="21895" y="97739"/>
                </a:lnTo>
                <a:cubicBezTo>
                  <a:pt x="19106" y="100525"/>
                  <a:pt x="14588" y="100525"/>
                  <a:pt x="11799" y="97739"/>
                </a:cubicBezTo>
                <a:lnTo>
                  <a:pt x="2274" y="88214"/>
                </a:lnTo>
                <a:cubicBezTo>
                  <a:pt x="-613" y="85524"/>
                  <a:pt x="-772" y="81003"/>
                  <a:pt x="1917" y="78117"/>
                </a:cubicBezTo>
                <a:cubicBezTo>
                  <a:pt x="4607" y="75231"/>
                  <a:pt x="9127" y="75071"/>
                  <a:pt x="12014" y="77761"/>
                </a:cubicBezTo>
                <a:cubicBezTo>
                  <a:pt x="12137" y="77875"/>
                  <a:pt x="12256" y="77994"/>
                  <a:pt x="12370" y="78117"/>
                </a:cubicBezTo>
                <a:lnTo>
                  <a:pt x="16847" y="82594"/>
                </a:lnTo>
                <a:lnTo>
                  <a:pt x="35611" y="63830"/>
                </a:lnTo>
                <a:cubicBezTo>
                  <a:pt x="38400" y="61044"/>
                  <a:pt x="42919" y="61044"/>
                  <a:pt x="45708" y="63830"/>
                </a:cubicBezTo>
                <a:close/>
                <a:moveTo>
                  <a:pt x="200203" y="142697"/>
                </a:moveTo>
                <a:cubicBezTo>
                  <a:pt x="200203" y="113764"/>
                  <a:pt x="176749" y="90309"/>
                  <a:pt x="147816" y="90309"/>
                </a:cubicBezTo>
                <a:cubicBezTo>
                  <a:pt x="118883" y="90309"/>
                  <a:pt x="95428" y="113764"/>
                  <a:pt x="95428" y="142697"/>
                </a:cubicBezTo>
                <a:cubicBezTo>
                  <a:pt x="95428" y="171630"/>
                  <a:pt x="118883" y="195084"/>
                  <a:pt x="147816" y="195084"/>
                </a:cubicBezTo>
                <a:cubicBezTo>
                  <a:pt x="176749" y="195084"/>
                  <a:pt x="200203" y="171630"/>
                  <a:pt x="200203" y="142697"/>
                </a:cubicBezTo>
                <a:close/>
                <a:moveTo>
                  <a:pt x="152578" y="147459"/>
                </a:moveTo>
                <a:lnTo>
                  <a:pt x="152588" y="171300"/>
                </a:lnTo>
                <a:cubicBezTo>
                  <a:pt x="152588" y="173930"/>
                  <a:pt x="150455" y="176063"/>
                  <a:pt x="147825" y="176063"/>
                </a:cubicBezTo>
                <a:cubicBezTo>
                  <a:pt x="145195" y="176063"/>
                  <a:pt x="143063" y="173930"/>
                  <a:pt x="143063" y="171300"/>
                </a:cubicBezTo>
                <a:lnTo>
                  <a:pt x="143063" y="147459"/>
                </a:lnTo>
                <a:lnTo>
                  <a:pt x="119203" y="147459"/>
                </a:lnTo>
                <a:cubicBezTo>
                  <a:pt x="116573" y="147459"/>
                  <a:pt x="114440" y="145327"/>
                  <a:pt x="114440" y="142697"/>
                </a:cubicBezTo>
                <a:cubicBezTo>
                  <a:pt x="114440" y="140067"/>
                  <a:pt x="116573" y="137934"/>
                  <a:pt x="119203" y="137934"/>
                </a:cubicBezTo>
                <a:lnTo>
                  <a:pt x="143053" y="137934"/>
                </a:lnTo>
                <a:lnTo>
                  <a:pt x="143053" y="114122"/>
                </a:lnTo>
                <a:cubicBezTo>
                  <a:pt x="143053" y="111492"/>
                  <a:pt x="145186" y="109359"/>
                  <a:pt x="147816" y="109359"/>
                </a:cubicBezTo>
                <a:cubicBezTo>
                  <a:pt x="150446" y="109359"/>
                  <a:pt x="152578" y="111492"/>
                  <a:pt x="152578" y="114122"/>
                </a:cubicBezTo>
                <a:lnTo>
                  <a:pt x="152578" y="137934"/>
                </a:lnTo>
                <a:lnTo>
                  <a:pt x="176362" y="137934"/>
                </a:lnTo>
                <a:cubicBezTo>
                  <a:pt x="178992" y="137934"/>
                  <a:pt x="181125" y="140067"/>
                  <a:pt x="181125" y="142697"/>
                </a:cubicBezTo>
                <a:cubicBezTo>
                  <a:pt x="181125" y="145327"/>
                  <a:pt x="178992" y="147459"/>
                  <a:pt x="176362" y="147459"/>
                </a:cubicBezTo>
                <a:lnTo>
                  <a:pt x="152578" y="147459"/>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7" name="!!Rectangle: Rounded Corners 35">
            <a:extLst>
              <a:ext uri="{FF2B5EF4-FFF2-40B4-BE49-F238E27FC236}">
                <a16:creationId xmlns:a16="http://schemas.microsoft.com/office/drawing/2014/main" id="{853F67E8-496E-BB88-1B6B-68A276A0B2C1}"/>
              </a:ext>
              <a:ext uri="{C183D7F6-B498-43B3-948B-1728B52AA6E4}">
                <adec:decorative xmlns:adec="http://schemas.microsoft.com/office/drawing/2017/decorative" val="0"/>
              </a:ext>
            </a:extLst>
          </p:cNvPr>
          <p:cNvSpPr>
            <a:spLocks/>
          </p:cNvSpPr>
          <p:nvPr/>
        </p:nvSpPr>
        <p:spPr bwMode="auto">
          <a:xfrm>
            <a:off x="881096" y="4227808"/>
            <a:ext cx="1847688" cy="553742"/>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chemeClr val="bg1"/>
                </a:solidFill>
                <a:effectLst/>
                <a:uLnTx/>
                <a:uFillTx/>
                <a:latin typeface="+mj-lt"/>
                <a:ea typeface="+mn-ea"/>
                <a:cs typeface="+mn-cs"/>
              </a:rPr>
              <a:t>Get ready</a:t>
            </a:r>
          </a:p>
        </p:txBody>
      </p:sp>
      <p:sp>
        <p:nvSpPr>
          <p:cNvPr id="3" name="Text Placeholder 11">
            <a:extLst>
              <a:ext uri="{FF2B5EF4-FFF2-40B4-BE49-F238E27FC236}">
                <a16:creationId xmlns:a16="http://schemas.microsoft.com/office/drawing/2014/main" id="{17CB2921-333B-8887-D90F-B05FEC296384}"/>
              </a:ext>
              <a:ext uri="{C183D7F6-B498-43B3-948B-1728B52AA6E4}">
                <adec:decorative xmlns:adec="http://schemas.microsoft.com/office/drawing/2017/decorative" val="0"/>
              </a:ext>
            </a:extLst>
          </p:cNvPr>
          <p:cNvSpPr txBox="1">
            <a:spLocks/>
          </p:cNvSpPr>
          <p:nvPr/>
        </p:nvSpPr>
        <p:spPr>
          <a:xfrm>
            <a:off x="3250044" y="1852508"/>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2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1</a:t>
            </a:r>
          </a:p>
        </p:txBody>
      </p:sp>
      <p:sp>
        <p:nvSpPr>
          <p:cNvPr id="19" name="TextBox 18">
            <a:extLst>
              <a:ext uri="{FF2B5EF4-FFF2-40B4-BE49-F238E27FC236}">
                <a16:creationId xmlns:a16="http://schemas.microsoft.com/office/drawing/2014/main" id="{FEA27A4B-1F0D-B50B-4125-E5C54945975C}"/>
              </a:ext>
            </a:extLst>
          </p:cNvPr>
          <p:cNvSpPr txBox="1"/>
          <p:nvPr/>
        </p:nvSpPr>
        <p:spPr>
          <a:xfrm>
            <a:off x="4027334" y="1940010"/>
            <a:ext cx="7506616" cy="276999"/>
          </a:xfrm>
          <a:prstGeom prst="rect">
            <a:avLst/>
          </a:prstGeom>
          <a:noFill/>
        </p:spPr>
        <p:txBody>
          <a:bodyPr wrap="square" lIns="0" tIns="0" rIns="0" bIns="0"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ea typeface="+mn-ea"/>
                <a:cs typeface="+mn-cs"/>
              </a:rPr>
              <a:t>Secure LT sponsorship and identify a single line of business to pilot</a:t>
            </a:r>
          </a:p>
        </p:txBody>
      </p:sp>
      <p:sp>
        <p:nvSpPr>
          <p:cNvPr id="22" name="Text Placeholder 11">
            <a:extLst>
              <a:ext uri="{FF2B5EF4-FFF2-40B4-BE49-F238E27FC236}">
                <a16:creationId xmlns:a16="http://schemas.microsoft.com/office/drawing/2014/main" id="{8C800260-5914-BF28-AADC-165BF4C12C31}"/>
              </a:ext>
              <a:ext uri="{C183D7F6-B498-43B3-948B-1728B52AA6E4}">
                <adec:decorative xmlns:adec="http://schemas.microsoft.com/office/drawing/2017/decorative" val="0"/>
              </a:ext>
            </a:extLst>
          </p:cNvPr>
          <p:cNvSpPr txBox="1">
            <a:spLocks/>
          </p:cNvSpPr>
          <p:nvPr/>
        </p:nvSpPr>
        <p:spPr>
          <a:xfrm>
            <a:off x="3250044" y="2750120"/>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2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2</a:t>
            </a:r>
          </a:p>
        </p:txBody>
      </p:sp>
      <p:sp>
        <p:nvSpPr>
          <p:cNvPr id="25" name="TextBox 24">
            <a:extLst>
              <a:ext uri="{FF2B5EF4-FFF2-40B4-BE49-F238E27FC236}">
                <a16:creationId xmlns:a16="http://schemas.microsoft.com/office/drawing/2014/main" id="{9934C443-3063-089A-45CF-2DB05B0CB363}"/>
              </a:ext>
            </a:extLst>
          </p:cNvPr>
          <p:cNvSpPr txBox="1"/>
          <p:nvPr/>
        </p:nvSpPr>
        <p:spPr>
          <a:xfrm>
            <a:off x="4027334" y="2834414"/>
            <a:ext cx="7506616" cy="276999"/>
          </a:xfrm>
          <a:prstGeom prst="rect">
            <a:avLst/>
          </a:prstGeom>
          <a:noFill/>
        </p:spPr>
        <p:txBody>
          <a:bodyPr wrap="squar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ea typeface="+mn-ea"/>
                <a:cs typeface="+mn-cs"/>
              </a:rPr>
              <a:t>Identify success owners and detail high value personas</a:t>
            </a:r>
          </a:p>
        </p:txBody>
      </p:sp>
      <p:sp>
        <p:nvSpPr>
          <p:cNvPr id="23" name="Text Placeholder 11">
            <a:extLst>
              <a:ext uri="{FF2B5EF4-FFF2-40B4-BE49-F238E27FC236}">
                <a16:creationId xmlns:a16="http://schemas.microsoft.com/office/drawing/2014/main" id="{8C743591-6BCB-7A0F-A54C-28B26E3F891E}"/>
              </a:ext>
              <a:ext uri="{C183D7F6-B498-43B3-948B-1728B52AA6E4}">
                <adec:decorative xmlns:adec="http://schemas.microsoft.com/office/drawing/2017/decorative" val="0"/>
              </a:ext>
            </a:extLst>
          </p:cNvPr>
          <p:cNvSpPr txBox="1">
            <a:spLocks/>
          </p:cNvSpPr>
          <p:nvPr/>
        </p:nvSpPr>
        <p:spPr>
          <a:xfrm>
            <a:off x="3250044" y="3647732"/>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2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3</a:t>
            </a:r>
          </a:p>
        </p:txBody>
      </p:sp>
      <p:sp>
        <p:nvSpPr>
          <p:cNvPr id="11" name="TextBox 10">
            <a:extLst>
              <a:ext uri="{FF2B5EF4-FFF2-40B4-BE49-F238E27FC236}">
                <a16:creationId xmlns:a16="http://schemas.microsoft.com/office/drawing/2014/main" id="{F9C657B6-0BCC-D2C6-AE02-C1FED74A0A59}"/>
              </a:ext>
            </a:extLst>
          </p:cNvPr>
          <p:cNvSpPr txBox="1"/>
          <p:nvPr/>
        </p:nvSpPr>
        <p:spPr>
          <a:xfrm>
            <a:off x="4027334" y="3768543"/>
            <a:ext cx="7506616" cy="276999"/>
          </a:xfrm>
          <a:prstGeom prst="rect">
            <a:avLst/>
          </a:prstGeom>
          <a:noFill/>
        </p:spPr>
        <p:txBody>
          <a:bodyPr wrap="square" lIns="0" tIns="0" rIns="0" bIns="0"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ea typeface="+mn-ea"/>
                <a:cs typeface="+mn-cs"/>
              </a:rPr>
              <a:t>Define success criteria, KPIs, and success measurement plan​</a:t>
            </a:r>
          </a:p>
        </p:txBody>
      </p:sp>
    </p:spTree>
    <p:custDataLst>
      <p:tags r:id="rId1"/>
    </p:custDataLst>
    <p:extLst>
      <p:ext uri="{BB962C8B-B14F-4D97-AF65-F5344CB8AC3E}">
        <p14:creationId xmlns:p14="http://schemas.microsoft.com/office/powerpoint/2010/main" val="27832891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7D6060CF-ADE4-B4AB-28BD-0BE4AD8E8BD7}"/>
              </a:ext>
              <a:ext uri="{C183D7F6-B498-43B3-948B-1728B52AA6E4}">
                <adec:decorative xmlns:adec="http://schemas.microsoft.com/office/drawing/2017/decorative" val="1"/>
              </a:ext>
            </a:extLst>
          </p:cNvPr>
          <p:cNvSpPr>
            <a:spLocks/>
          </p:cNvSpPr>
          <p:nvPr/>
        </p:nvSpPr>
        <p:spPr bwMode="auto">
          <a:xfrm>
            <a:off x="493486" y="1427124"/>
            <a:ext cx="11201400" cy="4832350"/>
          </a:xfrm>
          <a:prstGeom prst="roundRect">
            <a:avLst>
              <a:gd name="adj" fmla="val 2196"/>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16" name="Rectangle: Rounded Corners 15">
            <a:extLst>
              <a:ext uri="{FF2B5EF4-FFF2-40B4-BE49-F238E27FC236}">
                <a16:creationId xmlns:a16="http://schemas.microsoft.com/office/drawing/2014/main" id="{15791C92-1E7A-6492-B02F-C1970E853AB4}"/>
              </a:ext>
              <a:ext uri="{C183D7F6-B498-43B3-948B-1728B52AA6E4}">
                <adec:decorative xmlns:adec="http://schemas.microsoft.com/office/drawing/2017/decorative" val="1"/>
              </a:ext>
            </a:extLst>
          </p:cNvPr>
          <p:cNvSpPr/>
          <p:nvPr/>
        </p:nvSpPr>
        <p:spPr bwMode="auto">
          <a:xfrm>
            <a:off x="616220" y="1559423"/>
            <a:ext cx="2377440" cy="4586880"/>
          </a:xfrm>
          <a:prstGeom prst="roundRect">
            <a:avLst>
              <a:gd name="adj" fmla="val 3787"/>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grpSp>
        <p:nvGrpSpPr>
          <p:cNvPr id="2" name="Group 1">
            <a:extLst>
              <a:ext uri="{FF2B5EF4-FFF2-40B4-BE49-F238E27FC236}">
                <a16:creationId xmlns:a16="http://schemas.microsoft.com/office/drawing/2014/main" id="{BEF4D4CA-B89C-6A03-FD5A-93610643420F}"/>
              </a:ext>
              <a:ext uri="{C183D7F6-B498-43B3-948B-1728B52AA6E4}">
                <adec:decorative xmlns:adec="http://schemas.microsoft.com/office/drawing/2017/decorative" val="1"/>
              </a:ext>
            </a:extLst>
          </p:cNvPr>
          <p:cNvGrpSpPr>
            <a:grpSpLocks/>
          </p:cNvGrpSpPr>
          <p:nvPr/>
        </p:nvGrpSpPr>
        <p:grpSpPr>
          <a:xfrm>
            <a:off x="1363774" y="2960966"/>
            <a:ext cx="882333" cy="882333"/>
            <a:chOff x="3101063" y="1686958"/>
            <a:chExt cx="2149566" cy="2149566"/>
          </a:xfrm>
          <a:effectLst/>
        </p:grpSpPr>
        <p:grpSp>
          <p:nvGrpSpPr>
            <p:cNvPr id="3" name="Group 2">
              <a:extLst>
                <a:ext uri="{FF2B5EF4-FFF2-40B4-BE49-F238E27FC236}">
                  <a16:creationId xmlns:a16="http://schemas.microsoft.com/office/drawing/2014/main" id="{11449B26-B66B-CF6E-829A-22C68158C219}"/>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5" name="Oval 4">
                <a:extLst>
                  <a:ext uri="{FF2B5EF4-FFF2-40B4-BE49-F238E27FC236}">
                    <a16:creationId xmlns:a16="http://schemas.microsoft.com/office/drawing/2014/main" id="{7C156D79-E944-AFDA-012F-43C264030339}"/>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Oval 46_1">
                <a:extLst>
                  <a:ext uri="{FF2B5EF4-FFF2-40B4-BE49-F238E27FC236}">
                    <a16:creationId xmlns:a16="http://schemas.microsoft.com/office/drawing/2014/main" id="{6735CC09-DBCE-6177-7380-7F7924275123}"/>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4" name="Oval 34_1">
              <a:extLst>
                <a:ext uri="{FF2B5EF4-FFF2-40B4-BE49-F238E27FC236}">
                  <a16:creationId xmlns:a16="http://schemas.microsoft.com/office/drawing/2014/main" id="{0D766594-53BC-2936-F040-DC3225549B96}"/>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12" name="Graphic 20">
            <a:extLst>
              <a:ext uri="{FF2B5EF4-FFF2-40B4-BE49-F238E27FC236}">
                <a16:creationId xmlns:a16="http://schemas.microsoft.com/office/drawing/2014/main" id="{35BF7D81-166B-2D9D-E63D-AB937B976433}"/>
              </a:ext>
              <a:ext uri="{C183D7F6-B498-43B3-948B-1728B52AA6E4}">
                <adec:decorative xmlns:adec="http://schemas.microsoft.com/office/drawing/2017/decorative" val="1"/>
              </a:ext>
            </a:extLst>
          </p:cNvPr>
          <p:cNvSpPr>
            <a:spLocks noChangeAspect="1"/>
          </p:cNvSpPr>
          <p:nvPr/>
        </p:nvSpPr>
        <p:spPr>
          <a:xfrm>
            <a:off x="1598781" y="3180928"/>
            <a:ext cx="483414" cy="483414"/>
          </a:xfrm>
          <a:custGeom>
            <a:avLst/>
            <a:gdLst>
              <a:gd name="connsiteX0" fmla="*/ 0 w 190516"/>
              <a:gd name="connsiteY0" fmla="*/ 30956 h 190516"/>
              <a:gd name="connsiteX1" fmla="*/ 30956 w 190516"/>
              <a:gd name="connsiteY1" fmla="*/ 0 h 190516"/>
              <a:gd name="connsiteX2" fmla="*/ 140494 w 190516"/>
              <a:gd name="connsiteY2" fmla="*/ 0 h 190516"/>
              <a:gd name="connsiteX3" fmla="*/ 171450 w 190516"/>
              <a:gd name="connsiteY3" fmla="*/ 30956 h 190516"/>
              <a:gd name="connsiteX4" fmla="*/ 171450 w 190516"/>
              <a:gd name="connsiteY4" fmla="*/ 76316 h 190516"/>
              <a:gd name="connsiteX5" fmla="*/ 157163 w 190516"/>
              <a:gd name="connsiteY5" fmla="*/ 78414 h 190516"/>
              <a:gd name="connsiteX6" fmla="*/ 157163 w 190516"/>
              <a:gd name="connsiteY6" fmla="*/ 30956 h 190516"/>
              <a:gd name="connsiteX7" fmla="*/ 140494 w 190516"/>
              <a:gd name="connsiteY7" fmla="*/ 14288 h 190516"/>
              <a:gd name="connsiteX8" fmla="*/ 30956 w 190516"/>
              <a:gd name="connsiteY8" fmla="*/ 14288 h 190516"/>
              <a:gd name="connsiteX9" fmla="*/ 14288 w 190516"/>
              <a:gd name="connsiteY9" fmla="*/ 30956 h 190516"/>
              <a:gd name="connsiteX10" fmla="*/ 14288 w 190516"/>
              <a:gd name="connsiteY10" fmla="*/ 140494 h 190516"/>
              <a:gd name="connsiteX11" fmla="*/ 30956 w 190516"/>
              <a:gd name="connsiteY11" fmla="*/ 157163 h 190516"/>
              <a:gd name="connsiteX12" fmla="*/ 81353 w 190516"/>
              <a:gd name="connsiteY12" fmla="*/ 157163 h 190516"/>
              <a:gd name="connsiteX13" fmla="*/ 81162 w 190516"/>
              <a:gd name="connsiteY13" fmla="*/ 157894 h 190516"/>
              <a:gd name="connsiteX14" fmla="*/ 77773 w 190516"/>
              <a:gd name="connsiteY14" fmla="*/ 171450 h 190516"/>
              <a:gd name="connsiteX15" fmla="*/ 30956 w 190516"/>
              <a:gd name="connsiteY15" fmla="*/ 171450 h 190516"/>
              <a:gd name="connsiteX16" fmla="*/ 0 w 190516"/>
              <a:gd name="connsiteY16" fmla="*/ 140494 h 190516"/>
              <a:gd name="connsiteX17" fmla="*/ 0 w 190516"/>
              <a:gd name="connsiteY17" fmla="*/ 30956 h 190516"/>
              <a:gd name="connsiteX18" fmla="*/ 117681 w 190516"/>
              <a:gd name="connsiteY18" fmla="*/ 114300 h 190516"/>
              <a:gd name="connsiteX19" fmla="*/ 103394 w 190516"/>
              <a:gd name="connsiteY19" fmla="*/ 128588 h 190516"/>
              <a:gd name="connsiteX20" fmla="*/ 78582 w 190516"/>
              <a:gd name="connsiteY20" fmla="*/ 128588 h 190516"/>
              <a:gd name="connsiteX21" fmla="*/ 71438 w 190516"/>
              <a:gd name="connsiteY21" fmla="*/ 121444 h 190516"/>
              <a:gd name="connsiteX22" fmla="*/ 78582 w 190516"/>
              <a:gd name="connsiteY22" fmla="*/ 114300 h 190516"/>
              <a:gd name="connsiteX23" fmla="*/ 117681 w 190516"/>
              <a:gd name="connsiteY23" fmla="*/ 114300 h 190516"/>
              <a:gd name="connsiteX24" fmla="*/ 45244 w 190516"/>
              <a:gd name="connsiteY24" fmla="*/ 59531 h 190516"/>
              <a:gd name="connsiteX25" fmla="*/ 54769 w 190516"/>
              <a:gd name="connsiteY25" fmla="*/ 50006 h 190516"/>
              <a:gd name="connsiteX26" fmla="*/ 45244 w 190516"/>
              <a:gd name="connsiteY26" fmla="*/ 40481 h 190516"/>
              <a:gd name="connsiteX27" fmla="*/ 35719 w 190516"/>
              <a:gd name="connsiteY27" fmla="*/ 50006 h 190516"/>
              <a:gd name="connsiteX28" fmla="*/ 45244 w 190516"/>
              <a:gd name="connsiteY28" fmla="*/ 59531 h 190516"/>
              <a:gd name="connsiteX29" fmla="*/ 78581 w 190516"/>
              <a:gd name="connsiteY29" fmla="*/ 42863 h 190516"/>
              <a:gd name="connsiteX30" fmla="*/ 71438 w 190516"/>
              <a:gd name="connsiteY30" fmla="*/ 50006 h 190516"/>
              <a:gd name="connsiteX31" fmla="*/ 78581 w 190516"/>
              <a:gd name="connsiteY31" fmla="*/ 57150 h 190516"/>
              <a:gd name="connsiteX32" fmla="*/ 130969 w 190516"/>
              <a:gd name="connsiteY32" fmla="*/ 57150 h 190516"/>
              <a:gd name="connsiteX33" fmla="*/ 138113 w 190516"/>
              <a:gd name="connsiteY33" fmla="*/ 50006 h 190516"/>
              <a:gd name="connsiteX34" fmla="*/ 130969 w 190516"/>
              <a:gd name="connsiteY34" fmla="*/ 42863 h 190516"/>
              <a:gd name="connsiteX35" fmla="*/ 78581 w 190516"/>
              <a:gd name="connsiteY35" fmla="*/ 42863 h 190516"/>
              <a:gd name="connsiteX36" fmla="*/ 71438 w 190516"/>
              <a:gd name="connsiteY36" fmla="*/ 85725 h 190516"/>
              <a:gd name="connsiteX37" fmla="*/ 78582 w 190516"/>
              <a:gd name="connsiteY37" fmla="*/ 78581 h 190516"/>
              <a:gd name="connsiteX38" fmla="*/ 130968 w 190516"/>
              <a:gd name="connsiteY38" fmla="*/ 78581 h 190516"/>
              <a:gd name="connsiteX39" fmla="*/ 138112 w 190516"/>
              <a:gd name="connsiteY39" fmla="*/ 85725 h 190516"/>
              <a:gd name="connsiteX40" fmla="*/ 130968 w 190516"/>
              <a:gd name="connsiteY40" fmla="*/ 92869 h 190516"/>
              <a:gd name="connsiteX41" fmla="*/ 78582 w 190516"/>
              <a:gd name="connsiteY41" fmla="*/ 92869 h 190516"/>
              <a:gd name="connsiteX42" fmla="*/ 71438 w 190516"/>
              <a:gd name="connsiteY42" fmla="*/ 85725 h 190516"/>
              <a:gd name="connsiteX43" fmla="*/ 45244 w 190516"/>
              <a:gd name="connsiteY43" fmla="*/ 95250 h 190516"/>
              <a:gd name="connsiteX44" fmla="*/ 54769 w 190516"/>
              <a:gd name="connsiteY44" fmla="*/ 85725 h 190516"/>
              <a:gd name="connsiteX45" fmla="*/ 45244 w 190516"/>
              <a:gd name="connsiteY45" fmla="*/ 76200 h 190516"/>
              <a:gd name="connsiteX46" fmla="*/ 35719 w 190516"/>
              <a:gd name="connsiteY46" fmla="*/ 85725 h 190516"/>
              <a:gd name="connsiteX47" fmla="*/ 45244 w 190516"/>
              <a:gd name="connsiteY47" fmla="*/ 95250 h 190516"/>
              <a:gd name="connsiteX48" fmla="*/ 45244 w 190516"/>
              <a:gd name="connsiteY48" fmla="*/ 130969 h 190516"/>
              <a:gd name="connsiteX49" fmla="*/ 54769 w 190516"/>
              <a:gd name="connsiteY49" fmla="*/ 121444 h 190516"/>
              <a:gd name="connsiteX50" fmla="*/ 45244 w 190516"/>
              <a:gd name="connsiteY50" fmla="*/ 111919 h 190516"/>
              <a:gd name="connsiteX51" fmla="*/ 35719 w 190516"/>
              <a:gd name="connsiteY51" fmla="*/ 121444 h 190516"/>
              <a:gd name="connsiteX52" fmla="*/ 45244 w 190516"/>
              <a:gd name="connsiteY52" fmla="*/ 130969 h 190516"/>
              <a:gd name="connsiteX53" fmla="*/ 153352 w 190516"/>
              <a:gd name="connsiteY53" fmla="*/ 92102 h 190516"/>
              <a:gd name="connsiteX54" fmla="*/ 97130 w 190516"/>
              <a:gd name="connsiteY54" fmla="*/ 148322 h 190516"/>
              <a:gd name="connsiteX55" fmla="*/ 90403 w 190516"/>
              <a:gd name="connsiteY55" fmla="*/ 160205 h 190516"/>
              <a:gd name="connsiteX56" fmla="*/ 86043 w 190516"/>
              <a:gd name="connsiteY56" fmla="*/ 177642 h 190516"/>
              <a:gd name="connsiteX57" fmla="*/ 98600 w 190516"/>
              <a:gd name="connsiteY57" fmla="*/ 190198 h 190516"/>
              <a:gd name="connsiteX58" fmla="*/ 116037 w 190516"/>
              <a:gd name="connsiteY58" fmla="*/ 185838 h 190516"/>
              <a:gd name="connsiteX59" fmla="*/ 127920 w 190516"/>
              <a:gd name="connsiteY59" fmla="*/ 179111 h 190516"/>
              <a:gd name="connsiteX60" fmla="*/ 184140 w 190516"/>
              <a:gd name="connsiteY60" fmla="*/ 122891 h 190516"/>
              <a:gd name="connsiteX61" fmla="*/ 184140 w 190516"/>
              <a:gd name="connsiteY61" fmla="*/ 92102 h 190516"/>
              <a:gd name="connsiteX62" fmla="*/ 153352 w 190516"/>
              <a:gd name="connsiteY62" fmla="*/ 92102 h 19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90516" h="190516">
                <a:moveTo>
                  <a:pt x="0" y="30956"/>
                </a:moveTo>
                <a:cubicBezTo>
                  <a:pt x="0" y="13860"/>
                  <a:pt x="13860" y="0"/>
                  <a:pt x="30956" y="0"/>
                </a:cubicBezTo>
                <a:lnTo>
                  <a:pt x="140494" y="0"/>
                </a:lnTo>
                <a:cubicBezTo>
                  <a:pt x="157590" y="0"/>
                  <a:pt x="171450" y="13860"/>
                  <a:pt x="171450" y="30956"/>
                </a:cubicBezTo>
                <a:lnTo>
                  <a:pt x="171450" y="76316"/>
                </a:lnTo>
                <a:cubicBezTo>
                  <a:pt x="166626" y="75900"/>
                  <a:pt x="161724" y="76599"/>
                  <a:pt x="157163" y="78414"/>
                </a:cubicBezTo>
                <a:lnTo>
                  <a:pt x="157163" y="30956"/>
                </a:lnTo>
                <a:cubicBezTo>
                  <a:pt x="157163" y="21750"/>
                  <a:pt x="149700" y="14288"/>
                  <a:pt x="140494" y="14288"/>
                </a:cubicBezTo>
                <a:lnTo>
                  <a:pt x="30956" y="14288"/>
                </a:lnTo>
                <a:cubicBezTo>
                  <a:pt x="21750" y="14288"/>
                  <a:pt x="14288" y="21750"/>
                  <a:pt x="14288" y="30956"/>
                </a:cubicBezTo>
                <a:lnTo>
                  <a:pt x="14288" y="140494"/>
                </a:lnTo>
                <a:cubicBezTo>
                  <a:pt x="14288" y="149700"/>
                  <a:pt x="21750" y="157163"/>
                  <a:pt x="30956" y="157163"/>
                </a:cubicBezTo>
                <a:lnTo>
                  <a:pt x="81353" y="157163"/>
                </a:lnTo>
                <a:cubicBezTo>
                  <a:pt x="81286" y="157405"/>
                  <a:pt x="81223" y="157649"/>
                  <a:pt x="81162" y="157894"/>
                </a:cubicBezTo>
                <a:lnTo>
                  <a:pt x="77773" y="171450"/>
                </a:lnTo>
                <a:lnTo>
                  <a:pt x="30956" y="171450"/>
                </a:lnTo>
                <a:cubicBezTo>
                  <a:pt x="13860" y="171450"/>
                  <a:pt x="0" y="157590"/>
                  <a:pt x="0" y="140494"/>
                </a:cubicBezTo>
                <a:lnTo>
                  <a:pt x="0" y="30956"/>
                </a:lnTo>
                <a:close/>
                <a:moveTo>
                  <a:pt x="117681" y="114300"/>
                </a:moveTo>
                <a:lnTo>
                  <a:pt x="103394" y="128588"/>
                </a:lnTo>
                <a:lnTo>
                  <a:pt x="78582" y="128588"/>
                </a:lnTo>
                <a:cubicBezTo>
                  <a:pt x="74636" y="128588"/>
                  <a:pt x="71438" y="125389"/>
                  <a:pt x="71438" y="121444"/>
                </a:cubicBezTo>
                <a:cubicBezTo>
                  <a:pt x="71438" y="117499"/>
                  <a:pt x="74636" y="114300"/>
                  <a:pt x="78582" y="114300"/>
                </a:cubicBezTo>
                <a:lnTo>
                  <a:pt x="117681" y="114300"/>
                </a:lnTo>
                <a:close/>
                <a:moveTo>
                  <a:pt x="45244" y="59531"/>
                </a:moveTo>
                <a:cubicBezTo>
                  <a:pt x="50504" y="59531"/>
                  <a:pt x="54769" y="55267"/>
                  <a:pt x="54769" y="50006"/>
                </a:cubicBezTo>
                <a:cubicBezTo>
                  <a:pt x="54769" y="44746"/>
                  <a:pt x="50504" y="40481"/>
                  <a:pt x="45244" y="40481"/>
                </a:cubicBezTo>
                <a:cubicBezTo>
                  <a:pt x="39983" y="40481"/>
                  <a:pt x="35719" y="44746"/>
                  <a:pt x="35719" y="50006"/>
                </a:cubicBezTo>
                <a:cubicBezTo>
                  <a:pt x="35719" y="55267"/>
                  <a:pt x="39983" y="59531"/>
                  <a:pt x="45244" y="59531"/>
                </a:cubicBezTo>
                <a:close/>
                <a:moveTo>
                  <a:pt x="78581" y="42863"/>
                </a:moveTo>
                <a:cubicBezTo>
                  <a:pt x="74636" y="42863"/>
                  <a:pt x="71438" y="46061"/>
                  <a:pt x="71438" y="50006"/>
                </a:cubicBezTo>
                <a:cubicBezTo>
                  <a:pt x="71438" y="53952"/>
                  <a:pt x="74636" y="57150"/>
                  <a:pt x="78581" y="57150"/>
                </a:cubicBezTo>
                <a:lnTo>
                  <a:pt x="130969" y="57150"/>
                </a:lnTo>
                <a:cubicBezTo>
                  <a:pt x="134914" y="57150"/>
                  <a:pt x="138113" y="53952"/>
                  <a:pt x="138113" y="50006"/>
                </a:cubicBezTo>
                <a:cubicBezTo>
                  <a:pt x="138113" y="46061"/>
                  <a:pt x="134914" y="42863"/>
                  <a:pt x="130969" y="42863"/>
                </a:cubicBezTo>
                <a:lnTo>
                  <a:pt x="78581" y="42863"/>
                </a:lnTo>
                <a:close/>
                <a:moveTo>
                  <a:pt x="71438" y="85725"/>
                </a:moveTo>
                <a:cubicBezTo>
                  <a:pt x="71438" y="81780"/>
                  <a:pt x="74636" y="78581"/>
                  <a:pt x="78582" y="78581"/>
                </a:cubicBezTo>
                <a:lnTo>
                  <a:pt x="130968" y="78581"/>
                </a:lnTo>
                <a:cubicBezTo>
                  <a:pt x="134914" y="78581"/>
                  <a:pt x="138112" y="81780"/>
                  <a:pt x="138112" y="85725"/>
                </a:cubicBezTo>
                <a:cubicBezTo>
                  <a:pt x="138112" y="89670"/>
                  <a:pt x="134914" y="92869"/>
                  <a:pt x="130968" y="92869"/>
                </a:cubicBezTo>
                <a:lnTo>
                  <a:pt x="78582" y="92869"/>
                </a:lnTo>
                <a:cubicBezTo>
                  <a:pt x="74636" y="92869"/>
                  <a:pt x="71438" y="89670"/>
                  <a:pt x="71438" y="85725"/>
                </a:cubicBezTo>
                <a:close/>
                <a:moveTo>
                  <a:pt x="45244" y="95250"/>
                </a:moveTo>
                <a:cubicBezTo>
                  <a:pt x="50504" y="95250"/>
                  <a:pt x="54769" y="90986"/>
                  <a:pt x="54769" y="85725"/>
                </a:cubicBezTo>
                <a:cubicBezTo>
                  <a:pt x="54769" y="80464"/>
                  <a:pt x="50504" y="76200"/>
                  <a:pt x="45244" y="76200"/>
                </a:cubicBezTo>
                <a:cubicBezTo>
                  <a:pt x="39983" y="76200"/>
                  <a:pt x="35719" y="80464"/>
                  <a:pt x="35719" y="85725"/>
                </a:cubicBezTo>
                <a:cubicBezTo>
                  <a:pt x="35719" y="90986"/>
                  <a:pt x="39983" y="95250"/>
                  <a:pt x="45244" y="95250"/>
                </a:cubicBezTo>
                <a:close/>
                <a:moveTo>
                  <a:pt x="45244" y="130969"/>
                </a:moveTo>
                <a:cubicBezTo>
                  <a:pt x="50504" y="130969"/>
                  <a:pt x="54769" y="126704"/>
                  <a:pt x="54769" y="121444"/>
                </a:cubicBezTo>
                <a:cubicBezTo>
                  <a:pt x="54769" y="116183"/>
                  <a:pt x="50504" y="111919"/>
                  <a:pt x="45244" y="111919"/>
                </a:cubicBezTo>
                <a:cubicBezTo>
                  <a:pt x="39983" y="111919"/>
                  <a:pt x="35719" y="116183"/>
                  <a:pt x="35719" y="121444"/>
                </a:cubicBezTo>
                <a:cubicBezTo>
                  <a:pt x="35719" y="126704"/>
                  <a:pt x="39983" y="130969"/>
                  <a:pt x="45244" y="130969"/>
                </a:cubicBezTo>
                <a:close/>
                <a:moveTo>
                  <a:pt x="153352" y="92102"/>
                </a:moveTo>
                <a:lnTo>
                  <a:pt x="97130" y="148322"/>
                </a:lnTo>
                <a:cubicBezTo>
                  <a:pt x="93853" y="151600"/>
                  <a:pt x="91528" y="155707"/>
                  <a:pt x="90403" y="160205"/>
                </a:cubicBezTo>
                <a:lnTo>
                  <a:pt x="86043" y="177642"/>
                </a:lnTo>
                <a:cubicBezTo>
                  <a:pt x="84148" y="185225"/>
                  <a:pt x="91017" y="192094"/>
                  <a:pt x="98600" y="190198"/>
                </a:cubicBezTo>
                <a:lnTo>
                  <a:pt x="116037" y="185838"/>
                </a:lnTo>
                <a:cubicBezTo>
                  <a:pt x="120534" y="184715"/>
                  <a:pt x="124641" y="182389"/>
                  <a:pt x="127920" y="179111"/>
                </a:cubicBezTo>
                <a:lnTo>
                  <a:pt x="184140" y="122891"/>
                </a:lnTo>
                <a:cubicBezTo>
                  <a:pt x="192642" y="114389"/>
                  <a:pt x="192642" y="100604"/>
                  <a:pt x="184140" y="92102"/>
                </a:cubicBezTo>
                <a:cubicBezTo>
                  <a:pt x="175638" y="83599"/>
                  <a:pt x="161854" y="83599"/>
                  <a:pt x="153352" y="92102"/>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cxnSp>
        <p:nvCxnSpPr>
          <p:cNvPr id="20" name="Straight Connector 19">
            <a:extLst>
              <a:ext uri="{FF2B5EF4-FFF2-40B4-BE49-F238E27FC236}">
                <a16:creationId xmlns:a16="http://schemas.microsoft.com/office/drawing/2014/main" id="{6BED6A29-BC7E-868D-E055-05B095AC7B63}"/>
              </a:ext>
              <a:ext uri="{C183D7F6-B498-43B3-948B-1728B52AA6E4}">
                <adec:decorative xmlns:adec="http://schemas.microsoft.com/office/drawing/2017/decorative" val="1"/>
              </a:ext>
            </a:extLst>
          </p:cNvPr>
          <p:cNvCxnSpPr/>
          <p:nvPr/>
        </p:nvCxnSpPr>
        <p:spPr>
          <a:xfrm>
            <a:off x="4026190" y="2491193"/>
            <a:ext cx="75066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D6FC6E9-2625-3500-99D4-2E1A5204450B}"/>
              </a:ext>
              <a:ext uri="{C183D7F6-B498-43B3-948B-1728B52AA6E4}">
                <adec:decorative xmlns:adec="http://schemas.microsoft.com/office/drawing/2017/decorative" val="1"/>
              </a:ext>
            </a:extLst>
          </p:cNvPr>
          <p:cNvCxnSpPr/>
          <p:nvPr/>
        </p:nvCxnSpPr>
        <p:spPr>
          <a:xfrm>
            <a:off x="4026190" y="4498422"/>
            <a:ext cx="7506616" cy="0"/>
          </a:xfrm>
          <a:prstGeom prst="line">
            <a:avLst/>
          </a:prstGeom>
        </p:spPr>
        <p:style>
          <a:lnRef idx="1">
            <a:schemeClr val="accent1"/>
          </a:lnRef>
          <a:fillRef idx="0">
            <a:schemeClr val="accent1"/>
          </a:fillRef>
          <a:effectRef idx="0">
            <a:schemeClr val="accent1"/>
          </a:effectRef>
          <a:fontRef idx="minor">
            <a:schemeClr val="tx1"/>
          </a:fontRef>
        </p:style>
      </p:cxnSp>
      <p:sp>
        <p:nvSpPr>
          <p:cNvPr id="47" name="Title 46">
            <a:extLst>
              <a:ext uri="{FF2B5EF4-FFF2-40B4-BE49-F238E27FC236}">
                <a16:creationId xmlns:a16="http://schemas.microsoft.com/office/drawing/2014/main" id="{4A932EA8-EB04-68B9-E095-0543E5BEDDB8}"/>
              </a:ext>
            </a:extLst>
          </p:cNvPr>
          <p:cNvSpPr>
            <a:spLocks noGrp="1"/>
          </p:cNvSpPr>
          <p:nvPr>
            <p:ph type="title"/>
          </p:nvPr>
        </p:nvSpPr>
        <p:spPr/>
        <p:txBody>
          <a:bodyPr/>
          <a:lstStyle/>
          <a:p>
            <a:r>
              <a:rPr lang="en-US" noProof="0"/>
              <a:t>Steps to drive Copilot success with customers</a:t>
            </a:r>
            <a:endParaRPr lang="en-US"/>
          </a:p>
        </p:txBody>
      </p:sp>
      <p:sp>
        <p:nvSpPr>
          <p:cNvPr id="17" name="!!Rectangle: Rounded Corners 35">
            <a:extLst>
              <a:ext uri="{FF2B5EF4-FFF2-40B4-BE49-F238E27FC236}">
                <a16:creationId xmlns:a16="http://schemas.microsoft.com/office/drawing/2014/main" id="{853F67E8-496E-BB88-1B6B-68A276A0B2C1}"/>
              </a:ext>
              <a:ext uri="{C183D7F6-B498-43B3-948B-1728B52AA6E4}">
                <adec:decorative xmlns:adec="http://schemas.microsoft.com/office/drawing/2017/decorative" val="0"/>
              </a:ext>
            </a:extLst>
          </p:cNvPr>
          <p:cNvSpPr>
            <a:spLocks/>
          </p:cNvSpPr>
          <p:nvPr/>
        </p:nvSpPr>
        <p:spPr bwMode="auto">
          <a:xfrm>
            <a:off x="881096" y="4227808"/>
            <a:ext cx="1847688" cy="553742"/>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chemeClr val="bg1"/>
                </a:solidFill>
                <a:effectLst/>
                <a:uLnTx/>
                <a:uFillTx/>
                <a:latin typeface="+mj-lt"/>
                <a:ea typeface="+mn-ea"/>
                <a:cs typeface="+mn-cs"/>
              </a:rPr>
              <a:t>Create a pilot</a:t>
            </a:r>
          </a:p>
        </p:txBody>
      </p:sp>
      <p:sp>
        <p:nvSpPr>
          <p:cNvPr id="22" name="Text Placeholder 11">
            <a:extLst>
              <a:ext uri="{FF2B5EF4-FFF2-40B4-BE49-F238E27FC236}">
                <a16:creationId xmlns:a16="http://schemas.microsoft.com/office/drawing/2014/main" id="{8C800260-5914-BF28-AADC-165BF4C12C31}"/>
              </a:ext>
              <a:ext uri="{C183D7F6-B498-43B3-948B-1728B52AA6E4}">
                <adec:decorative xmlns:adec="http://schemas.microsoft.com/office/drawing/2017/decorative" val="0"/>
              </a:ext>
            </a:extLst>
          </p:cNvPr>
          <p:cNvSpPr txBox="1">
            <a:spLocks/>
          </p:cNvSpPr>
          <p:nvPr/>
        </p:nvSpPr>
        <p:spPr>
          <a:xfrm>
            <a:off x="3250044" y="1849910"/>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1</a:t>
            </a:r>
          </a:p>
        </p:txBody>
      </p:sp>
      <p:sp>
        <p:nvSpPr>
          <p:cNvPr id="30" name="Content Placeholder 36">
            <a:extLst>
              <a:ext uri="{FF2B5EF4-FFF2-40B4-BE49-F238E27FC236}">
                <a16:creationId xmlns:a16="http://schemas.microsoft.com/office/drawing/2014/main" id="{820BA74F-F837-725C-AF63-2F10CECD1D47}"/>
              </a:ext>
            </a:extLst>
          </p:cNvPr>
          <p:cNvSpPr txBox="1">
            <a:spLocks/>
          </p:cNvSpPr>
          <p:nvPr/>
        </p:nvSpPr>
        <p:spPr>
          <a:xfrm>
            <a:off x="4027334" y="1940010"/>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a:rPr>
              <a:t>Launch a pilot with one department and help them get started</a:t>
            </a:r>
          </a:p>
        </p:txBody>
      </p:sp>
      <p:sp>
        <p:nvSpPr>
          <p:cNvPr id="23" name="Text Placeholder 11">
            <a:extLst>
              <a:ext uri="{FF2B5EF4-FFF2-40B4-BE49-F238E27FC236}">
                <a16:creationId xmlns:a16="http://schemas.microsoft.com/office/drawing/2014/main" id="{8C743591-6BCB-7A0F-A54C-28B26E3F891E}"/>
              </a:ext>
              <a:ext uri="{C183D7F6-B498-43B3-948B-1728B52AA6E4}">
                <adec:decorative xmlns:adec="http://schemas.microsoft.com/office/drawing/2017/decorative" val="0"/>
              </a:ext>
            </a:extLst>
          </p:cNvPr>
          <p:cNvSpPr txBox="1">
            <a:spLocks/>
          </p:cNvSpPr>
          <p:nvPr/>
        </p:nvSpPr>
        <p:spPr>
          <a:xfrm>
            <a:off x="3250044" y="2691511"/>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2</a:t>
            </a:r>
          </a:p>
        </p:txBody>
      </p:sp>
      <p:sp>
        <p:nvSpPr>
          <p:cNvPr id="18" name="Content Placeholder 36">
            <a:extLst>
              <a:ext uri="{FF2B5EF4-FFF2-40B4-BE49-F238E27FC236}">
                <a16:creationId xmlns:a16="http://schemas.microsoft.com/office/drawing/2014/main" id="{D9E08AB1-B186-629B-33ED-C5388440FF45}"/>
              </a:ext>
            </a:extLst>
          </p:cNvPr>
          <p:cNvSpPr txBox="1">
            <a:spLocks/>
          </p:cNvSpPr>
          <p:nvPr/>
        </p:nvSpPr>
        <p:spPr>
          <a:xfrm>
            <a:off x="4027334" y="2765377"/>
            <a:ext cx="7506616" cy="1458861"/>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Prepare and deploy Copilot for M365</a:t>
            </a:r>
          </a:p>
          <a:p>
            <a:pPr marL="290513" marR="0" lvl="0" indent="-169863" algn="l" defTabSz="932742" rtl="0" eaLnBrk="1" fontAlgn="auto" latinLnBrk="0" hangingPunct="1">
              <a:lnSpc>
                <a:spcPct val="100000"/>
              </a:lnSpc>
              <a:spcBef>
                <a:spcPct val="20000"/>
              </a:spcBef>
              <a:spcAft>
                <a:spcPts val="0"/>
              </a:spcAft>
              <a:buClrTx/>
              <a:buSzPct val="100000"/>
              <a:buFont typeface="Arial" panose="020B0604020202020204" pitchFamily="34" charset="0"/>
              <a:buChar char="•"/>
              <a:tabLst/>
              <a:defRPr/>
            </a:pPr>
            <a:r>
              <a:rPr kumimoji="0" lang="en-US" sz="1600" b="0" i="0" u="none" strike="noStrike" kern="1200" cap="none" spc="0" normalizeH="0" baseline="0" noProof="0">
                <a:ln>
                  <a:noFill/>
                </a:ln>
                <a:effectLst/>
                <a:uLnTx/>
                <a:uFillTx/>
                <a:ea typeface="+mn-ea"/>
                <a:cs typeface="Segoe UI" panose="020B0502040204020203" pitchFamily="34" charset="0"/>
              </a:rPr>
              <a:t>Discover, label, and protect data</a:t>
            </a:r>
          </a:p>
          <a:p>
            <a:pPr marL="290513" marR="0" lvl="0" indent="-169863" algn="l" defTabSz="932742" rtl="0" eaLnBrk="1" fontAlgn="auto" latinLnBrk="0" hangingPunct="1">
              <a:lnSpc>
                <a:spcPct val="100000"/>
              </a:lnSpc>
              <a:spcBef>
                <a:spcPct val="20000"/>
              </a:spcBef>
              <a:spcAft>
                <a:spcPts val="0"/>
              </a:spcAft>
              <a:buClrTx/>
              <a:buSzPct val="100000"/>
              <a:buFont typeface="Arial" panose="020B0604020202020204" pitchFamily="34" charset="0"/>
              <a:buChar char="•"/>
              <a:tabLst/>
              <a:defRPr/>
            </a:pPr>
            <a:r>
              <a:rPr kumimoji="0" lang="en-US" sz="1600" b="0" i="0" u="none" strike="noStrike" kern="1200" cap="none" spc="0" normalizeH="0" baseline="0" noProof="0">
                <a:ln>
                  <a:noFill/>
                </a:ln>
                <a:effectLst/>
                <a:uLnTx/>
                <a:uFillTx/>
                <a:ea typeface="+mn-ea"/>
                <a:cs typeface="Segoe UI" panose="020B0502040204020203" pitchFamily="34" charset="0"/>
              </a:rPr>
              <a:t>Migrate data to Microsoft 365</a:t>
            </a:r>
          </a:p>
          <a:p>
            <a:pPr marL="290513" marR="0" lvl="0" indent="-169863" algn="l" defTabSz="932742" rtl="0" eaLnBrk="1" fontAlgn="auto" latinLnBrk="0" hangingPunct="1">
              <a:lnSpc>
                <a:spcPct val="100000"/>
              </a:lnSpc>
              <a:spcBef>
                <a:spcPct val="20000"/>
              </a:spcBef>
              <a:spcAft>
                <a:spcPts val="0"/>
              </a:spcAft>
              <a:buClrTx/>
              <a:buSzPct val="100000"/>
              <a:buFont typeface="Arial" panose="020B0604020202020204" pitchFamily="34" charset="0"/>
              <a:buChar char="•"/>
              <a:tabLst/>
              <a:defRPr/>
            </a:pPr>
            <a:r>
              <a:rPr kumimoji="0" lang="en-US" sz="1600" b="0" i="0" u="none" strike="noStrike" kern="1200" cap="none" spc="0" normalizeH="0" baseline="0" noProof="0">
                <a:ln>
                  <a:noFill/>
                </a:ln>
                <a:effectLst/>
                <a:uLnTx/>
                <a:uFillTx/>
                <a:ea typeface="+mn-ea"/>
                <a:cs typeface="Segoe UI" panose="020B0502040204020203" pitchFamily="34" charset="0"/>
              </a:rPr>
              <a:t>Implement Identify and Access Management</a:t>
            </a:r>
          </a:p>
          <a:p>
            <a:pPr marL="290513" marR="0" lvl="0" indent="-169863" algn="l" defTabSz="932742" rtl="0" eaLnBrk="1" fontAlgn="auto" latinLnBrk="0" hangingPunct="1">
              <a:lnSpc>
                <a:spcPct val="100000"/>
              </a:lnSpc>
              <a:spcBef>
                <a:spcPct val="20000"/>
              </a:spcBef>
              <a:spcAft>
                <a:spcPts val="0"/>
              </a:spcAft>
              <a:buClrTx/>
              <a:buSzPct val="100000"/>
              <a:buFont typeface="Arial" panose="020B0604020202020204" pitchFamily="34" charset="0"/>
              <a:buChar char="•"/>
              <a:tabLst/>
              <a:defRPr/>
            </a:pPr>
            <a:r>
              <a:rPr kumimoji="0" lang="en-US" sz="1600" b="0" i="0" u="none" strike="noStrike" kern="1200" cap="none" spc="0" normalizeH="0" baseline="0" noProof="0">
                <a:ln>
                  <a:noFill/>
                </a:ln>
                <a:effectLst/>
                <a:uLnTx/>
                <a:uFillTx/>
                <a:ea typeface="+mn-ea"/>
                <a:cs typeface="Segoe UI" panose="020B0502040204020203" pitchFamily="34" charset="0"/>
              </a:rPr>
              <a:t>Configure Copilot and assign licenses</a:t>
            </a:r>
          </a:p>
        </p:txBody>
      </p:sp>
      <p:sp>
        <p:nvSpPr>
          <p:cNvPr id="13" name="Text Placeholder 11">
            <a:extLst>
              <a:ext uri="{FF2B5EF4-FFF2-40B4-BE49-F238E27FC236}">
                <a16:creationId xmlns:a16="http://schemas.microsoft.com/office/drawing/2014/main" id="{C9C34034-9D68-87E7-B84A-628422E3EB1D}"/>
              </a:ext>
              <a:ext uri="{C183D7F6-B498-43B3-948B-1728B52AA6E4}">
                <adec:decorative xmlns:adec="http://schemas.microsoft.com/office/drawing/2017/decorative" val="0"/>
              </a:ext>
            </a:extLst>
          </p:cNvPr>
          <p:cNvSpPr txBox="1">
            <a:spLocks/>
          </p:cNvSpPr>
          <p:nvPr/>
        </p:nvSpPr>
        <p:spPr>
          <a:xfrm>
            <a:off x="3250044" y="4633421"/>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3</a:t>
            </a:r>
          </a:p>
        </p:txBody>
      </p:sp>
      <p:sp>
        <p:nvSpPr>
          <p:cNvPr id="32" name="TextBox 31">
            <a:extLst>
              <a:ext uri="{FF2B5EF4-FFF2-40B4-BE49-F238E27FC236}">
                <a16:creationId xmlns:a16="http://schemas.microsoft.com/office/drawing/2014/main" id="{7BC6B248-30D2-AAEF-38F1-84D76658E707}"/>
              </a:ext>
            </a:extLst>
          </p:cNvPr>
          <p:cNvSpPr txBox="1"/>
          <p:nvPr/>
        </p:nvSpPr>
        <p:spPr>
          <a:xfrm>
            <a:off x="4027334" y="4772605"/>
            <a:ext cx="7506616" cy="1114151"/>
          </a:xfrm>
          <a:prstGeom prst="rect">
            <a:avLst/>
          </a:prstGeom>
          <a:noFill/>
        </p:spPr>
        <p:txBody>
          <a:bodyPr wrap="square" lIns="0" tIns="0" rIns="0" bIns="0">
            <a:spAutoFit/>
          </a:body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mn-cs"/>
              </a:rPr>
              <a:t>Drive Adoption</a:t>
            </a:r>
          </a:p>
          <a:p>
            <a:pPr marL="290513" marR="0" lvl="0" indent="-169863"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600" b="0" i="0" u="none" strike="noStrike" kern="1200" cap="none" spc="0" normalizeH="0" baseline="0" noProof="0">
                <a:ln>
                  <a:noFill/>
                </a:ln>
                <a:effectLst/>
                <a:uLnTx/>
                <a:uFillTx/>
                <a:ea typeface="+mn-ea"/>
                <a:cs typeface="+mn-cs"/>
              </a:rPr>
              <a:t>Identify Copilot champions (decisions makers)</a:t>
            </a:r>
          </a:p>
          <a:p>
            <a:pPr marL="290513" marR="0" lvl="0" indent="-169863" algn="l" defTabSz="932742" rtl="0" eaLnBrk="1" fontAlgn="auto" latinLnBrk="0" hangingPunct="1">
              <a:lnSpc>
                <a:spcPct val="100000"/>
              </a:lnSpc>
              <a:spcBef>
                <a:spcPct val="20000"/>
              </a:spcBef>
              <a:spcAft>
                <a:spcPts val="0"/>
              </a:spcAft>
              <a:buClrTx/>
              <a:buSzPct val="100000"/>
              <a:buFont typeface="Arial" panose="020B0604020202020204" pitchFamily="34" charset="0"/>
              <a:buChar char="•"/>
              <a:tabLst/>
              <a:defRPr/>
            </a:pPr>
            <a:r>
              <a:rPr kumimoji="0" lang="en-US" sz="1600" b="0" i="0" u="none" strike="noStrike" kern="1200" cap="none" spc="0" normalizeH="0" baseline="0" noProof="0">
                <a:ln>
                  <a:noFill/>
                </a:ln>
                <a:effectLst/>
                <a:uLnTx/>
                <a:uFillTx/>
                <a:ea typeface="+mn-ea"/>
                <a:cs typeface="+mn-cs"/>
              </a:rPr>
              <a:t>Build and execute adoption plan</a:t>
            </a:r>
          </a:p>
          <a:p>
            <a:pPr marL="290513" marR="0" lvl="0" indent="-169863" algn="l" defTabSz="932742" rtl="0" eaLnBrk="1" fontAlgn="auto" latinLnBrk="0" hangingPunct="1">
              <a:lnSpc>
                <a:spcPct val="100000"/>
              </a:lnSpc>
              <a:spcBef>
                <a:spcPct val="20000"/>
              </a:spcBef>
              <a:spcAft>
                <a:spcPts val="0"/>
              </a:spcAft>
              <a:buClrTx/>
              <a:buSzPct val="100000"/>
              <a:buFont typeface="Arial" panose="020B0604020202020204" pitchFamily="34" charset="0"/>
              <a:buChar char="•"/>
              <a:tabLst/>
              <a:defRPr/>
            </a:pPr>
            <a:r>
              <a:rPr kumimoji="0" lang="en-US" sz="1600" b="0" i="0" u="none" strike="noStrike" kern="1200" cap="none" spc="0" normalizeH="0" baseline="0" noProof="0">
                <a:ln>
                  <a:noFill/>
                </a:ln>
                <a:effectLst/>
                <a:uLnTx/>
                <a:uFillTx/>
                <a:ea typeface="+mn-ea"/>
                <a:cs typeface="+mn-cs"/>
              </a:rPr>
              <a:t>Deliver adoption training and materials on Copilot for Microsoft 365</a:t>
            </a:r>
          </a:p>
        </p:txBody>
      </p:sp>
    </p:spTree>
    <p:custDataLst>
      <p:tags r:id="rId1"/>
    </p:custDataLst>
    <p:extLst>
      <p:ext uri="{BB962C8B-B14F-4D97-AF65-F5344CB8AC3E}">
        <p14:creationId xmlns:p14="http://schemas.microsoft.com/office/powerpoint/2010/main" val="18219604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2C0A695C-F6E3-E3A7-86D4-54844FE09E19}"/>
              </a:ext>
              <a:ext uri="{C183D7F6-B498-43B3-948B-1728B52AA6E4}">
                <adec:decorative xmlns:adec="http://schemas.microsoft.com/office/drawing/2017/decorative" val="1"/>
              </a:ext>
            </a:extLst>
          </p:cNvPr>
          <p:cNvSpPr/>
          <p:nvPr/>
        </p:nvSpPr>
        <p:spPr>
          <a:xfrm>
            <a:off x="495301" y="2048720"/>
            <a:ext cx="11201400" cy="2760560"/>
          </a:xfrm>
          <a:prstGeom prst="roundRect">
            <a:avLst>
              <a:gd name="adj" fmla="val 7371"/>
            </a:avLst>
          </a:prstGeom>
          <a:gradFill flip="none" rotWithShape="1">
            <a:gsLst>
              <a:gs pos="92000">
                <a:schemeClr val="bg1">
                  <a:alpha val="62000"/>
                </a:schemeClr>
              </a:gs>
              <a:gs pos="100000">
                <a:schemeClr val="bg1"/>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 name="Title 2">
            <a:extLst>
              <a:ext uri="{FF2B5EF4-FFF2-40B4-BE49-F238E27FC236}">
                <a16:creationId xmlns:a16="http://schemas.microsoft.com/office/drawing/2014/main" id="{AFFEA5BC-F863-827B-14BB-9875AA110EBB}"/>
              </a:ext>
            </a:extLst>
          </p:cNvPr>
          <p:cNvSpPr>
            <a:spLocks noGrp="1"/>
          </p:cNvSpPr>
          <p:nvPr>
            <p:ph type="title" idx="4294967295"/>
          </p:nvPr>
        </p:nvSpPr>
        <p:spPr>
          <a:xfrm>
            <a:off x="1173163" y="-554038"/>
            <a:ext cx="11018837" cy="554038"/>
          </a:xfrm>
        </p:spPr>
        <p:txBody>
          <a:bodyPr>
            <a:normAutofit/>
          </a:bodyPr>
          <a:lstStyle/>
          <a:p>
            <a:r>
              <a:rPr lang="en-US"/>
              <a:t>Stat</a:t>
            </a:r>
          </a:p>
        </p:txBody>
      </p:sp>
      <p:sp>
        <p:nvSpPr>
          <p:cNvPr id="12" name="Title 32">
            <a:extLst>
              <a:ext uri="{FF2B5EF4-FFF2-40B4-BE49-F238E27FC236}">
                <a16:creationId xmlns:a16="http://schemas.microsoft.com/office/drawing/2014/main" id="{B0415B95-C5E8-E793-621F-8B2498DE95FF}"/>
              </a:ext>
            </a:extLst>
          </p:cNvPr>
          <p:cNvSpPr txBox="1">
            <a:spLocks/>
          </p:cNvSpPr>
          <p:nvPr/>
        </p:nvSpPr>
        <p:spPr>
          <a:xfrm>
            <a:off x="1127919" y="2559050"/>
            <a:ext cx="2824163" cy="173990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51121"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IN" sz="11300" b="0" i="0" u="none" strike="noStrike" kern="1200" cap="none" spc="-49" normalizeH="0" baseline="0" noProof="0">
                <a:ln w="3175">
                  <a:noFill/>
                </a:ln>
                <a:gradFill flip="none">
                  <a:gsLst>
                    <a:gs pos="20000">
                      <a:srgbClr val="8661C5"/>
                    </a:gs>
                    <a:gs pos="100000">
                      <a:srgbClr val="C03BC4"/>
                    </a:gs>
                  </a:gsLst>
                  <a:lin ang="0" scaled="1"/>
                  <a:tileRect/>
                </a:gradFill>
                <a:effectLst/>
                <a:uLnTx/>
                <a:uFillTx/>
                <a:cs typeface="Segoe UI Semibold"/>
              </a:rPr>
              <a:t>87</a:t>
            </a:r>
            <a:r>
              <a:rPr kumimoji="0" lang="en-IN" sz="8000" b="0" i="0" u="none" strike="noStrike" kern="1200" cap="none" spc="-1500" normalizeH="0" baseline="0" noProof="0">
                <a:ln w="3175">
                  <a:noFill/>
                </a:ln>
                <a:gradFill>
                  <a:gsLst>
                    <a:gs pos="20000">
                      <a:srgbClr val="8661C5"/>
                    </a:gs>
                    <a:gs pos="100000">
                      <a:srgbClr val="C03BC4"/>
                    </a:gs>
                  </a:gsLst>
                  <a:lin ang="0" scaled="1"/>
                </a:gradFill>
                <a:effectLst/>
                <a:uLnTx/>
                <a:uFillTx/>
                <a:cs typeface="Segoe UI Semibold"/>
              </a:rPr>
              <a:t>%</a:t>
            </a:r>
            <a:endParaRPr kumimoji="0" lang="en-IN" sz="4800" b="0" i="0" u="none" strike="noStrike" kern="1200" cap="none" spc="-1500" normalizeH="0" baseline="0" noProof="0">
              <a:ln w="3175">
                <a:noFill/>
              </a:ln>
              <a:gradFill>
                <a:gsLst>
                  <a:gs pos="20000">
                    <a:srgbClr val="8661C5"/>
                  </a:gs>
                  <a:gs pos="100000">
                    <a:srgbClr val="C03BC4"/>
                  </a:gs>
                </a:gsLst>
                <a:lin ang="0" scaled="1"/>
              </a:gradFill>
              <a:effectLst/>
              <a:uLnTx/>
              <a:uFillTx/>
              <a:cs typeface="Segoe UI Semibold"/>
            </a:endParaRPr>
          </a:p>
        </p:txBody>
      </p:sp>
      <p:sp>
        <p:nvSpPr>
          <p:cNvPr id="13" name="TextBox 12">
            <a:extLst>
              <a:ext uri="{FF2B5EF4-FFF2-40B4-BE49-F238E27FC236}">
                <a16:creationId xmlns:a16="http://schemas.microsoft.com/office/drawing/2014/main" id="{5A84C5FA-8937-1146-62DA-59A115840AD3}"/>
              </a:ext>
            </a:extLst>
          </p:cNvPr>
          <p:cNvSpPr txBox="1"/>
          <p:nvPr/>
        </p:nvSpPr>
        <p:spPr>
          <a:xfrm>
            <a:off x="4208206" y="2936558"/>
            <a:ext cx="6205794" cy="984885"/>
          </a:xfrm>
          <a:prstGeom prst="rect">
            <a:avLst/>
          </a:prstGeom>
          <a:noFill/>
        </p:spPr>
        <p:txBody>
          <a:bodyPr wrap="square" lIns="0" tIns="0" rIns="0" bIns="0">
            <a:spAutoFit/>
          </a:bodyPr>
          <a:lstStyle/>
          <a:p>
            <a:pPr marL="0" marR="0" lvl="0" indent="0" algn="l" defTabSz="914225" rtl="0" eaLnBrk="1" fontAlgn="auto" latinLnBrk="0" hangingPunct="1">
              <a:lnSpc>
                <a:spcPct val="100000"/>
              </a:lnSpc>
              <a:spcBef>
                <a:spcPts val="0"/>
              </a:spcBef>
              <a:spcAft>
                <a:spcPts val="1800"/>
              </a:spcAft>
              <a:buClrTx/>
              <a:buSzTx/>
              <a:buFontTx/>
              <a:buNone/>
              <a:tabLst/>
              <a:defRPr/>
            </a:pPr>
            <a:r>
              <a:rPr kumimoji="0" lang="en-US" sz="3200" b="0" i="0" u="none" strike="noStrike" kern="1200" cap="none" spc="-50" normalizeH="0" baseline="0" noProof="0">
                <a:ln w="3175">
                  <a:noFill/>
                </a:ln>
                <a:effectLst/>
                <a:uLnTx/>
                <a:uFillTx/>
                <a:latin typeface="+mj-lt"/>
                <a:ea typeface="+mj-lt"/>
                <a:cs typeface="Segoe UI Semibold"/>
              </a:rPr>
              <a:t>of organizations believe AI will give them a </a:t>
            </a:r>
            <a:r>
              <a:rPr kumimoji="0" lang="en-US" sz="3200" b="1" i="0" u="none" strike="noStrike" kern="1200" cap="none" spc="0" normalizeH="0" baseline="0" noProof="0">
                <a:ln w="3175">
                  <a:noFill/>
                </a:ln>
                <a:solidFill>
                  <a:schemeClr val="accent6"/>
                </a:solidFill>
                <a:effectLst/>
                <a:uLnTx/>
                <a:uFillTx/>
                <a:latin typeface="+mj-lt"/>
                <a:ea typeface="+mj-lt"/>
                <a:cs typeface="Segoe UI Semibold"/>
              </a:rPr>
              <a:t>competitive edge</a:t>
            </a:r>
          </a:p>
        </p:txBody>
      </p:sp>
      <p:sp>
        <p:nvSpPr>
          <p:cNvPr id="5" name="Text Placeholder 10">
            <a:extLst>
              <a:ext uri="{FF2B5EF4-FFF2-40B4-BE49-F238E27FC236}">
                <a16:creationId xmlns:a16="http://schemas.microsoft.com/office/drawing/2014/main" id="{084D80B2-57C8-B089-7DF0-6529B24403ED}"/>
              </a:ext>
            </a:extLst>
          </p:cNvPr>
          <p:cNvSpPr txBox="1">
            <a:spLocks/>
          </p:cNvSpPr>
          <p:nvPr/>
        </p:nvSpPr>
        <p:spPr>
          <a:xfrm>
            <a:off x="500785" y="6462041"/>
            <a:ext cx="9142703" cy="123111"/>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CA" sz="800" b="0" i="0" u="none" strike="noStrike" kern="1200" cap="none" spc="0" normalizeH="0" baseline="0" noProof="0">
                <a:ln>
                  <a:noFill/>
                </a:ln>
                <a:solidFill>
                  <a:schemeClr val="tx2"/>
                </a:solidFill>
                <a:effectLst/>
                <a:uLnTx/>
                <a:uFillTx/>
                <a:ea typeface="+mn-ea"/>
                <a:cs typeface="Segoe Sans Display" pitchFamily="2" charset="0"/>
              </a:rPr>
              <a:t>Source: </a:t>
            </a:r>
            <a:r>
              <a:rPr kumimoji="0" lang="en-CA" sz="800" b="0" i="0" u="none" strike="noStrike" kern="1200" cap="none" spc="0" normalizeH="0" baseline="0" noProof="0">
                <a:ln>
                  <a:noFill/>
                </a:ln>
                <a:solidFill>
                  <a:schemeClr val="accent6">
                    <a:lumMod val="75000"/>
                  </a:schemeClr>
                </a:solidFill>
                <a:effectLst/>
                <a:uLnTx/>
                <a:uFillTx/>
                <a:ea typeface="+mn-ea"/>
                <a:cs typeface="Segoe Sans Display" pitchFamily="2" charset="0"/>
                <a:hlinkClick r:id="rId3">
                  <a:extLst>
                    <a:ext uri="{A12FA001-AC4F-418D-AE19-62706E023703}">
                      <ahyp:hlinkClr xmlns:ahyp="http://schemas.microsoft.com/office/drawing/2018/hyperlinkcolor" val="tx"/>
                    </a:ext>
                  </a:extLst>
                </a:hlinkClick>
              </a:rPr>
              <a:t>MIT Sloan Management Review</a:t>
            </a:r>
            <a:r>
              <a:rPr kumimoji="0" lang="en-CA" sz="800" b="0" i="0" u="none" strike="noStrike" kern="1200" cap="none" spc="0" normalizeH="0" baseline="0" noProof="0">
                <a:ln>
                  <a:noFill/>
                </a:ln>
                <a:solidFill>
                  <a:schemeClr val="tx2"/>
                </a:solidFill>
                <a:effectLst/>
                <a:uLnTx/>
                <a:uFillTx/>
                <a:ea typeface="+mn-ea"/>
                <a:cs typeface="Segoe Sans Display" pitchFamily="2" charset="0"/>
              </a:rPr>
              <a:t>.</a:t>
            </a:r>
            <a:r>
              <a:rPr kumimoji="0" lang="en-US" sz="800" b="0" i="0" u="none" strike="noStrike" kern="1200" cap="none" spc="0" normalizeH="0" baseline="0" noProof="0">
                <a:ln>
                  <a:noFill/>
                </a:ln>
                <a:solidFill>
                  <a:schemeClr val="tx2"/>
                </a:solidFill>
                <a:effectLst/>
                <a:uLnTx/>
                <a:uFillTx/>
                <a:ea typeface="+mn-ea"/>
                <a:cs typeface="Segoe Sans Display" pitchFamily="2" charset="0"/>
              </a:rPr>
              <a:t> Expanding AI’s Impact With Organizational Learning. October 2020.</a:t>
            </a:r>
            <a:endParaRPr kumimoji="0" lang="en-CA" sz="800" b="0" i="0" u="none" strike="noStrike" kern="1200" cap="none" spc="0" normalizeH="0" baseline="0" noProof="0">
              <a:ln>
                <a:noFill/>
              </a:ln>
              <a:solidFill>
                <a:schemeClr val="tx2"/>
              </a:solidFill>
              <a:effectLst/>
              <a:uLnTx/>
              <a:uFillTx/>
              <a:ea typeface="+mn-ea"/>
              <a:cs typeface="Segoe Sans Display" pitchFamily="2" charset="0"/>
            </a:endParaRPr>
          </a:p>
        </p:txBody>
      </p:sp>
    </p:spTree>
    <p:extLst>
      <p:ext uri="{BB962C8B-B14F-4D97-AF65-F5344CB8AC3E}">
        <p14:creationId xmlns:p14="http://schemas.microsoft.com/office/powerpoint/2010/main" val="114079013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0"/>
                                  </p:stCondLst>
                                  <p:childTnLst>
                                    <p:animMotion origin="layout" path="M -3.33333E-6 0 L -3.33333E-6 0.01968 " pathEditMode="relative" rAng="0" ptsTypes="AA">
                                      <p:cBhvr>
                                        <p:cTn id="9" dur="500" spd="-100000" fill="hold"/>
                                        <p:tgtEl>
                                          <p:spTgt spid="12"/>
                                        </p:tgtEl>
                                        <p:attrNameLst>
                                          <p:attrName>ppt_x</p:attrName>
                                          <p:attrName>ppt_y</p:attrName>
                                        </p:attrNameLst>
                                      </p:cBhvr>
                                      <p:rCtr x="0" y="972"/>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42" presetClass="path" presetSubtype="0" decel="100000" fill="hold" grpId="1" nodeType="withEffect">
                                  <p:stCondLst>
                                    <p:cond delay="0"/>
                                  </p:stCondLst>
                                  <p:childTnLst>
                                    <p:animMotion origin="layout" path="M -4.16667E-6 0 L -4.16667E-6 0.01968 " pathEditMode="relative" rAng="0" ptsTypes="AA">
                                      <p:cBhvr>
                                        <p:cTn id="14" dur="500" spd="-100000" fill="hold"/>
                                        <p:tgtEl>
                                          <p:spTgt spid="13"/>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6EABC0C-82E7-EC16-7521-D8C10B797C1D}"/>
              </a:ext>
              <a:ext uri="{C183D7F6-B498-43B3-948B-1728B52AA6E4}">
                <adec:decorative xmlns:adec="http://schemas.microsoft.com/office/drawing/2017/decorative" val="1"/>
              </a:ext>
            </a:extLst>
          </p:cNvPr>
          <p:cNvSpPr>
            <a:spLocks/>
          </p:cNvSpPr>
          <p:nvPr/>
        </p:nvSpPr>
        <p:spPr bwMode="auto">
          <a:xfrm>
            <a:off x="493486" y="1427124"/>
            <a:ext cx="11201400" cy="4832350"/>
          </a:xfrm>
          <a:prstGeom prst="roundRect">
            <a:avLst>
              <a:gd name="adj" fmla="val 2196"/>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21" name="Rectangle: Rounded Corners 20">
            <a:extLst>
              <a:ext uri="{FF2B5EF4-FFF2-40B4-BE49-F238E27FC236}">
                <a16:creationId xmlns:a16="http://schemas.microsoft.com/office/drawing/2014/main" id="{97A312A2-B797-481C-ED4B-60072499FB83}"/>
              </a:ext>
              <a:ext uri="{C183D7F6-B498-43B3-948B-1728B52AA6E4}">
                <adec:decorative xmlns:adec="http://schemas.microsoft.com/office/drawing/2017/decorative" val="1"/>
              </a:ext>
            </a:extLst>
          </p:cNvPr>
          <p:cNvSpPr/>
          <p:nvPr/>
        </p:nvSpPr>
        <p:spPr bwMode="auto">
          <a:xfrm>
            <a:off x="616220" y="1559423"/>
            <a:ext cx="2377440" cy="4586880"/>
          </a:xfrm>
          <a:prstGeom prst="roundRect">
            <a:avLst>
              <a:gd name="adj" fmla="val 3787"/>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cxnSp>
        <p:nvCxnSpPr>
          <p:cNvPr id="10" name="Straight Connector 9">
            <a:extLst>
              <a:ext uri="{FF2B5EF4-FFF2-40B4-BE49-F238E27FC236}">
                <a16:creationId xmlns:a16="http://schemas.microsoft.com/office/drawing/2014/main" id="{C728D110-4044-2968-BE74-DEC4C36F72B2}"/>
              </a:ext>
              <a:ext uri="{C183D7F6-B498-43B3-948B-1728B52AA6E4}">
                <adec:decorative xmlns:adec="http://schemas.microsoft.com/office/drawing/2017/decorative" val="1"/>
              </a:ext>
            </a:extLst>
          </p:cNvPr>
          <p:cNvCxnSpPr>
            <a:cxnSpLocks/>
          </p:cNvCxnSpPr>
          <p:nvPr/>
        </p:nvCxnSpPr>
        <p:spPr>
          <a:xfrm>
            <a:off x="4027334" y="2527131"/>
            <a:ext cx="75066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DBEED85-48A7-C218-871A-F805A55F6B3F}"/>
              </a:ext>
              <a:ext uri="{C183D7F6-B498-43B3-948B-1728B52AA6E4}">
                <adec:decorative xmlns:adec="http://schemas.microsoft.com/office/drawing/2017/decorative" val="1"/>
              </a:ext>
            </a:extLst>
          </p:cNvPr>
          <p:cNvCxnSpPr>
            <a:cxnSpLocks/>
          </p:cNvCxnSpPr>
          <p:nvPr/>
        </p:nvCxnSpPr>
        <p:spPr>
          <a:xfrm>
            <a:off x="4027334" y="3424374"/>
            <a:ext cx="75066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B0FA076-C884-97E8-F43A-3D4542CE2DA2}"/>
              </a:ext>
              <a:ext uri="{C183D7F6-B498-43B3-948B-1728B52AA6E4}">
                <adec:decorative xmlns:adec="http://schemas.microsoft.com/office/drawing/2017/decorative" val="1"/>
              </a:ext>
            </a:extLst>
          </p:cNvPr>
          <p:cNvCxnSpPr>
            <a:cxnSpLocks/>
          </p:cNvCxnSpPr>
          <p:nvPr/>
        </p:nvCxnSpPr>
        <p:spPr>
          <a:xfrm>
            <a:off x="4027334" y="4321617"/>
            <a:ext cx="7506616"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F84705ED-B2FB-A378-2025-C916F61161C4}"/>
              </a:ext>
              <a:ext uri="{C183D7F6-B498-43B3-948B-1728B52AA6E4}">
                <adec:decorative xmlns:adec="http://schemas.microsoft.com/office/drawing/2017/decorative" val="1"/>
              </a:ext>
            </a:extLst>
          </p:cNvPr>
          <p:cNvGrpSpPr>
            <a:grpSpLocks/>
          </p:cNvGrpSpPr>
          <p:nvPr/>
        </p:nvGrpSpPr>
        <p:grpSpPr>
          <a:xfrm>
            <a:off x="1363774" y="2960966"/>
            <a:ext cx="882333" cy="882333"/>
            <a:chOff x="3101063" y="1686958"/>
            <a:chExt cx="2149566" cy="2149566"/>
          </a:xfrm>
          <a:effectLst/>
        </p:grpSpPr>
        <p:grpSp>
          <p:nvGrpSpPr>
            <p:cNvPr id="3" name="Group 2">
              <a:extLst>
                <a:ext uri="{FF2B5EF4-FFF2-40B4-BE49-F238E27FC236}">
                  <a16:creationId xmlns:a16="http://schemas.microsoft.com/office/drawing/2014/main" id="{369AC8B7-2BBF-25C9-EEB9-3110EE080E75}"/>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5" name="Oval 4">
                <a:extLst>
                  <a:ext uri="{FF2B5EF4-FFF2-40B4-BE49-F238E27FC236}">
                    <a16:creationId xmlns:a16="http://schemas.microsoft.com/office/drawing/2014/main" id="{E5C94908-DA8E-1267-18A3-4E140E684F15}"/>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Oval 46_1">
                <a:extLst>
                  <a:ext uri="{FF2B5EF4-FFF2-40B4-BE49-F238E27FC236}">
                    <a16:creationId xmlns:a16="http://schemas.microsoft.com/office/drawing/2014/main" id="{3E3D689B-B008-057B-98C3-B8C18AD28324}"/>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4" name="Oval 34_1">
              <a:extLst>
                <a:ext uri="{FF2B5EF4-FFF2-40B4-BE49-F238E27FC236}">
                  <a16:creationId xmlns:a16="http://schemas.microsoft.com/office/drawing/2014/main" id="{D1581236-39BD-D307-22A5-8798D68D123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30" name="Graphic 20">
            <a:extLst>
              <a:ext uri="{FF2B5EF4-FFF2-40B4-BE49-F238E27FC236}">
                <a16:creationId xmlns:a16="http://schemas.microsoft.com/office/drawing/2014/main" id="{034281D5-3868-0CC7-8530-549FCF90ABD4}"/>
              </a:ext>
              <a:ext uri="{C183D7F6-B498-43B3-948B-1728B52AA6E4}">
                <adec:decorative xmlns:adec="http://schemas.microsoft.com/office/drawing/2017/decorative" val="1"/>
              </a:ext>
            </a:extLst>
          </p:cNvPr>
          <p:cNvSpPr>
            <a:spLocks noChangeAspect="1"/>
          </p:cNvSpPr>
          <p:nvPr/>
        </p:nvSpPr>
        <p:spPr>
          <a:xfrm>
            <a:off x="1598781" y="3180928"/>
            <a:ext cx="483414" cy="483414"/>
          </a:xfrm>
          <a:custGeom>
            <a:avLst/>
            <a:gdLst>
              <a:gd name="connsiteX0" fmla="*/ 0 w 190516"/>
              <a:gd name="connsiteY0" fmla="*/ 30956 h 190516"/>
              <a:gd name="connsiteX1" fmla="*/ 30956 w 190516"/>
              <a:gd name="connsiteY1" fmla="*/ 0 h 190516"/>
              <a:gd name="connsiteX2" fmla="*/ 140494 w 190516"/>
              <a:gd name="connsiteY2" fmla="*/ 0 h 190516"/>
              <a:gd name="connsiteX3" fmla="*/ 171450 w 190516"/>
              <a:gd name="connsiteY3" fmla="*/ 30956 h 190516"/>
              <a:gd name="connsiteX4" fmla="*/ 171450 w 190516"/>
              <a:gd name="connsiteY4" fmla="*/ 76316 h 190516"/>
              <a:gd name="connsiteX5" fmla="*/ 157163 w 190516"/>
              <a:gd name="connsiteY5" fmla="*/ 78414 h 190516"/>
              <a:gd name="connsiteX6" fmla="*/ 157163 w 190516"/>
              <a:gd name="connsiteY6" fmla="*/ 30956 h 190516"/>
              <a:gd name="connsiteX7" fmla="*/ 140494 w 190516"/>
              <a:gd name="connsiteY7" fmla="*/ 14288 h 190516"/>
              <a:gd name="connsiteX8" fmla="*/ 30956 w 190516"/>
              <a:gd name="connsiteY8" fmla="*/ 14288 h 190516"/>
              <a:gd name="connsiteX9" fmla="*/ 14288 w 190516"/>
              <a:gd name="connsiteY9" fmla="*/ 30956 h 190516"/>
              <a:gd name="connsiteX10" fmla="*/ 14288 w 190516"/>
              <a:gd name="connsiteY10" fmla="*/ 140494 h 190516"/>
              <a:gd name="connsiteX11" fmla="*/ 30956 w 190516"/>
              <a:gd name="connsiteY11" fmla="*/ 157163 h 190516"/>
              <a:gd name="connsiteX12" fmla="*/ 81353 w 190516"/>
              <a:gd name="connsiteY12" fmla="*/ 157163 h 190516"/>
              <a:gd name="connsiteX13" fmla="*/ 81162 w 190516"/>
              <a:gd name="connsiteY13" fmla="*/ 157894 h 190516"/>
              <a:gd name="connsiteX14" fmla="*/ 77773 w 190516"/>
              <a:gd name="connsiteY14" fmla="*/ 171450 h 190516"/>
              <a:gd name="connsiteX15" fmla="*/ 30956 w 190516"/>
              <a:gd name="connsiteY15" fmla="*/ 171450 h 190516"/>
              <a:gd name="connsiteX16" fmla="*/ 0 w 190516"/>
              <a:gd name="connsiteY16" fmla="*/ 140494 h 190516"/>
              <a:gd name="connsiteX17" fmla="*/ 0 w 190516"/>
              <a:gd name="connsiteY17" fmla="*/ 30956 h 190516"/>
              <a:gd name="connsiteX18" fmla="*/ 117681 w 190516"/>
              <a:gd name="connsiteY18" fmla="*/ 114300 h 190516"/>
              <a:gd name="connsiteX19" fmla="*/ 103394 w 190516"/>
              <a:gd name="connsiteY19" fmla="*/ 128588 h 190516"/>
              <a:gd name="connsiteX20" fmla="*/ 78582 w 190516"/>
              <a:gd name="connsiteY20" fmla="*/ 128588 h 190516"/>
              <a:gd name="connsiteX21" fmla="*/ 71438 w 190516"/>
              <a:gd name="connsiteY21" fmla="*/ 121444 h 190516"/>
              <a:gd name="connsiteX22" fmla="*/ 78582 w 190516"/>
              <a:gd name="connsiteY22" fmla="*/ 114300 h 190516"/>
              <a:gd name="connsiteX23" fmla="*/ 117681 w 190516"/>
              <a:gd name="connsiteY23" fmla="*/ 114300 h 190516"/>
              <a:gd name="connsiteX24" fmla="*/ 45244 w 190516"/>
              <a:gd name="connsiteY24" fmla="*/ 59531 h 190516"/>
              <a:gd name="connsiteX25" fmla="*/ 54769 w 190516"/>
              <a:gd name="connsiteY25" fmla="*/ 50006 h 190516"/>
              <a:gd name="connsiteX26" fmla="*/ 45244 w 190516"/>
              <a:gd name="connsiteY26" fmla="*/ 40481 h 190516"/>
              <a:gd name="connsiteX27" fmla="*/ 35719 w 190516"/>
              <a:gd name="connsiteY27" fmla="*/ 50006 h 190516"/>
              <a:gd name="connsiteX28" fmla="*/ 45244 w 190516"/>
              <a:gd name="connsiteY28" fmla="*/ 59531 h 190516"/>
              <a:gd name="connsiteX29" fmla="*/ 78581 w 190516"/>
              <a:gd name="connsiteY29" fmla="*/ 42863 h 190516"/>
              <a:gd name="connsiteX30" fmla="*/ 71438 w 190516"/>
              <a:gd name="connsiteY30" fmla="*/ 50006 h 190516"/>
              <a:gd name="connsiteX31" fmla="*/ 78581 w 190516"/>
              <a:gd name="connsiteY31" fmla="*/ 57150 h 190516"/>
              <a:gd name="connsiteX32" fmla="*/ 130969 w 190516"/>
              <a:gd name="connsiteY32" fmla="*/ 57150 h 190516"/>
              <a:gd name="connsiteX33" fmla="*/ 138113 w 190516"/>
              <a:gd name="connsiteY33" fmla="*/ 50006 h 190516"/>
              <a:gd name="connsiteX34" fmla="*/ 130969 w 190516"/>
              <a:gd name="connsiteY34" fmla="*/ 42863 h 190516"/>
              <a:gd name="connsiteX35" fmla="*/ 78581 w 190516"/>
              <a:gd name="connsiteY35" fmla="*/ 42863 h 190516"/>
              <a:gd name="connsiteX36" fmla="*/ 71438 w 190516"/>
              <a:gd name="connsiteY36" fmla="*/ 85725 h 190516"/>
              <a:gd name="connsiteX37" fmla="*/ 78582 w 190516"/>
              <a:gd name="connsiteY37" fmla="*/ 78581 h 190516"/>
              <a:gd name="connsiteX38" fmla="*/ 130968 w 190516"/>
              <a:gd name="connsiteY38" fmla="*/ 78581 h 190516"/>
              <a:gd name="connsiteX39" fmla="*/ 138112 w 190516"/>
              <a:gd name="connsiteY39" fmla="*/ 85725 h 190516"/>
              <a:gd name="connsiteX40" fmla="*/ 130968 w 190516"/>
              <a:gd name="connsiteY40" fmla="*/ 92869 h 190516"/>
              <a:gd name="connsiteX41" fmla="*/ 78582 w 190516"/>
              <a:gd name="connsiteY41" fmla="*/ 92869 h 190516"/>
              <a:gd name="connsiteX42" fmla="*/ 71438 w 190516"/>
              <a:gd name="connsiteY42" fmla="*/ 85725 h 190516"/>
              <a:gd name="connsiteX43" fmla="*/ 45244 w 190516"/>
              <a:gd name="connsiteY43" fmla="*/ 95250 h 190516"/>
              <a:gd name="connsiteX44" fmla="*/ 54769 w 190516"/>
              <a:gd name="connsiteY44" fmla="*/ 85725 h 190516"/>
              <a:gd name="connsiteX45" fmla="*/ 45244 w 190516"/>
              <a:gd name="connsiteY45" fmla="*/ 76200 h 190516"/>
              <a:gd name="connsiteX46" fmla="*/ 35719 w 190516"/>
              <a:gd name="connsiteY46" fmla="*/ 85725 h 190516"/>
              <a:gd name="connsiteX47" fmla="*/ 45244 w 190516"/>
              <a:gd name="connsiteY47" fmla="*/ 95250 h 190516"/>
              <a:gd name="connsiteX48" fmla="*/ 45244 w 190516"/>
              <a:gd name="connsiteY48" fmla="*/ 130969 h 190516"/>
              <a:gd name="connsiteX49" fmla="*/ 54769 w 190516"/>
              <a:gd name="connsiteY49" fmla="*/ 121444 h 190516"/>
              <a:gd name="connsiteX50" fmla="*/ 45244 w 190516"/>
              <a:gd name="connsiteY50" fmla="*/ 111919 h 190516"/>
              <a:gd name="connsiteX51" fmla="*/ 35719 w 190516"/>
              <a:gd name="connsiteY51" fmla="*/ 121444 h 190516"/>
              <a:gd name="connsiteX52" fmla="*/ 45244 w 190516"/>
              <a:gd name="connsiteY52" fmla="*/ 130969 h 190516"/>
              <a:gd name="connsiteX53" fmla="*/ 153352 w 190516"/>
              <a:gd name="connsiteY53" fmla="*/ 92102 h 190516"/>
              <a:gd name="connsiteX54" fmla="*/ 97130 w 190516"/>
              <a:gd name="connsiteY54" fmla="*/ 148322 h 190516"/>
              <a:gd name="connsiteX55" fmla="*/ 90403 w 190516"/>
              <a:gd name="connsiteY55" fmla="*/ 160205 h 190516"/>
              <a:gd name="connsiteX56" fmla="*/ 86043 w 190516"/>
              <a:gd name="connsiteY56" fmla="*/ 177642 h 190516"/>
              <a:gd name="connsiteX57" fmla="*/ 98600 w 190516"/>
              <a:gd name="connsiteY57" fmla="*/ 190198 h 190516"/>
              <a:gd name="connsiteX58" fmla="*/ 116037 w 190516"/>
              <a:gd name="connsiteY58" fmla="*/ 185838 h 190516"/>
              <a:gd name="connsiteX59" fmla="*/ 127920 w 190516"/>
              <a:gd name="connsiteY59" fmla="*/ 179111 h 190516"/>
              <a:gd name="connsiteX60" fmla="*/ 184140 w 190516"/>
              <a:gd name="connsiteY60" fmla="*/ 122891 h 190516"/>
              <a:gd name="connsiteX61" fmla="*/ 184140 w 190516"/>
              <a:gd name="connsiteY61" fmla="*/ 92102 h 190516"/>
              <a:gd name="connsiteX62" fmla="*/ 153352 w 190516"/>
              <a:gd name="connsiteY62" fmla="*/ 92102 h 19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90516" h="190516">
                <a:moveTo>
                  <a:pt x="0" y="30956"/>
                </a:moveTo>
                <a:cubicBezTo>
                  <a:pt x="0" y="13860"/>
                  <a:pt x="13860" y="0"/>
                  <a:pt x="30956" y="0"/>
                </a:cubicBezTo>
                <a:lnTo>
                  <a:pt x="140494" y="0"/>
                </a:lnTo>
                <a:cubicBezTo>
                  <a:pt x="157590" y="0"/>
                  <a:pt x="171450" y="13860"/>
                  <a:pt x="171450" y="30956"/>
                </a:cubicBezTo>
                <a:lnTo>
                  <a:pt x="171450" y="76316"/>
                </a:lnTo>
                <a:cubicBezTo>
                  <a:pt x="166626" y="75900"/>
                  <a:pt x="161724" y="76599"/>
                  <a:pt x="157163" y="78414"/>
                </a:cubicBezTo>
                <a:lnTo>
                  <a:pt x="157163" y="30956"/>
                </a:lnTo>
                <a:cubicBezTo>
                  <a:pt x="157163" y="21750"/>
                  <a:pt x="149700" y="14288"/>
                  <a:pt x="140494" y="14288"/>
                </a:cubicBezTo>
                <a:lnTo>
                  <a:pt x="30956" y="14288"/>
                </a:lnTo>
                <a:cubicBezTo>
                  <a:pt x="21750" y="14288"/>
                  <a:pt x="14288" y="21750"/>
                  <a:pt x="14288" y="30956"/>
                </a:cubicBezTo>
                <a:lnTo>
                  <a:pt x="14288" y="140494"/>
                </a:lnTo>
                <a:cubicBezTo>
                  <a:pt x="14288" y="149700"/>
                  <a:pt x="21750" y="157163"/>
                  <a:pt x="30956" y="157163"/>
                </a:cubicBezTo>
                <a:lnTo>
                  <a:pt x="81353" y="157163"/>
                </a:lnTo>
                <a:cubicBezTo>
                  <a:pt x="81286" y="157405"/>
                  <a:pt x="81223" y="157649"/>
                  <a:pt x="81162" y="157894"/>
                </a:cubicBezTo>
                <a:lnTo>
                  <a:pt x="77773" y="171450"/>
                </a:lnTo>
                <a:lnTo>
                  <a:pt x="30956" y="171450"/>
                </a:lnTo>
                <a:cubicBezTo>
                  <a:pt x="13860" y="171450"/>
                  <a:pt x="0" y="157590"/>
                  <a:pt x="0" y="140494"/>
                </a:cubicBezTo>
                <a:lnTo>
                  <a:pt x="0" y="30956"/>
                </a:lnTo>
                <a:close/>
                <a:moveTo>
                  <a:pt x="117681" y="114300"/>
                </a:moveTo>
                <a:lnTo>
                  <a:pt x="103394" y="128588"/>
                </a:lnTo>
                <a:lnTo>
                  <a:pt x="78582" y="128588"/>
                </a:lnTo>
                <a:cubicBezTo>
                  <a:pt x="74636" y="128588"/>
                  <a:pt x="71438" y="125389"/>
                  <a:pt x="71438" y="121444"/>
                </a:cubicBezTo>
                <a:cubicBezTo>
                  <a:pt x="71438" y="117499"/>
                  <a:pt x="74636" y="114300"/>
                  <a:pt x="78582" y="114300"/>
                </a:cubicBezTo>
                <a:lnTo>
                  <a:pt x="117681" y="114300"/>
                </a:lnTo>
                <a:close/>
                <a:moveTo>
                  <a:pt x="45244" y="59531"/>
                </a:moveTo>
                <a:cubicBezTo>
                  <a:pt x="50504" y="59531"/>
                  <a:pt x="54769" y="55267"/>
                  <a:pt x="54769" y="50006"/>
                </a:cubicBezTo>
                <a:cubicBezTo>
                  <a:pt x="54769" y="44746"/>
                  <a:pt x="50504" y="40481"/>
                  <a:pt x="45244" y="40481"/>
                </a:cubicBezTo>
                <a:cubicBezTo>
                  <a:pt x="39983" y="40481"/>
                  <a:pt x="35719" y="44746"/>
                  <a:pt x="35719" y="50006"/>
                </a:cubicBezTo>
                <a:cubicBezTo>
                  <a:pt x="35719" y="55267"/>
                  <a:pt x="39983" y="59531"/>
                  <a:pt x="45244" y="59531"/>
                </a:cubicBezTo>
                <a:close/>
                <a:moveTo>
                  <a:pt x="78581" y="42863"/>
                </a:moveTo>
                <a:cubicBezTo>
                  <a:pt x="74636" y="42863"/>
                  <a:pt x="71438" y="46061"/>
                  <a:pt x="71438" y="50006"/>
                </a:cubicBezTo>
                <a:cubicBezTo>
                  <a:pt x="71438" y="53952"/>
                  <a:pt x="74636" y="57150"/>
                  <a:pt x="78581" y="57150"/>
                </a:cubicBezTo>
                <a:lnTo>
                  <a:pt x="130969" y="57150"/>
                </a:lnTo>
                <a:cubicBezTo>
                  <a:pt x="134914" y="57150"/>
                  <a:pt x="138113" y="53952"/>
                  <a:pt x="138113" y="50006"/>
                </a:cubicBezTo>
                <a:cubicBezTo>
                  <a:pt x="138113" y="46061"/>
                  <a:pt x="134914" y="42863"/>
                  <a:pt x="130969" y="42863"/>
                </a:cubicBezTo>
                <a:lnTo>
                  <a:pt x="78581" y="42863"/>
                </a:lnTo>
                <a:close/>
                <a:moveTo>
                  <a:pt x="71438" y="85725"/>
                </a:moveTo>
                <a:cubicBezTo>
                  <a:pt x="71438" y="81780"/>
                  <a:pt x="74636" y="78581"/>
                  <a:pt x="78582" y="78581"/>
                </a:cubicBezTo>
                <a:lnTo>
                  <a:pt x="130968" y="78581"/>
                </a:lnTo>
                <a:cubicBezTo>
                  <a:pt x="134914" y="78581"/>
                  <a:pt x="138112" y="81780"/>
                  <a:pt x="138112" y="85725"/>
                </a:cubicBezTo>
                <a:cubicBezTo>
                  <a:pt x="138112" y="89670"/>
                  <a:pt x="134914" y="92869"/>
                  <a:pt x="130968" y="92869"/>
                </a:cubicBezTo>
                <a:lnTo>
                  <a:pt x="78582" y="92869"/>
                </a:lnTo>
                <a:cubicBezTo>
                  <a:pt x="74636" y="92869"/>
                  <a:pt x="71438" y="89670"/>
                  <a:pt x="71438" y="85725"/>
                </a:cubicBezTo>
                <a:close/>
                <a:moveTo>
                  <a:pt x="45244" y="95250"/>
                </a:moveTo>
                <a:cubicBezTo>
                  <a:pt x="50504" y="95250"/>
                  <a:pt x="54769" y="90986"/>
                  <a:pt x="54769" y="85725"/>
                </a:cubicBezTo>
                <a:cubicBezTo>
                  <a:pt x="54769" y="80464"/>
                  <a:pt x="50504" y="76200"/>
                  <a:pt x="45244" y="76200"/>
                </a:cubicBezTo>
                <a:cubicBezTo>
                  <a:pt x="39983" y="76200"/>
                  <a:pt x="35719" y="80464"/>
                  <a:pt x="35719" y="85725"/>
                </a:cubicBezTo>
                <a:cubicBezTo>
                  <a:pt x="35719" y="90986"/>
                  <a:pt x="39983" y="95250"/>
                  <a:pt x="45244" y="95250"/>
                </a:cubicBezTo>
                <a:close/>
                <a:moveTo>
                  <a:pt x="45244" y="130969"/>
                </a:moveTo>
                <a:cubicBezTo>
                  <a:pt x="50504" y="130969"/>
                  <a:pt x="54769" y="126704"/>
                  <a:pt x="54769" y="121444"/>
                </a:cubicBezTo>
                <a:cubicBezTo>
                  <a:pt x="54769" y="116183"/>
                  <a:pt x="50504" y="111919"/>
                  <a:pt x="45244" y="111919"/>
                </a:cubicBezTo>
                <a:cubicBezTo>
                  <a:pt x="39983" y="111919"/>
                  <a:pt x="35719" y="116183"/>
                  <a:pt x="35719" y="121444"/>
                </a:cubicBezTo>
                <a:cubicBezTo>
                  <a:pt x="35719" y="126704"/>
                  <a:pt x="39983" y="130969"/>
                  <a:pt x="45244" y="130969"/>
                </a:cubicBezTo>
                <a:close/>
                <a:moveTo>
                  <a:pt x="153352" y="92102"/>
                </a:moveTo>
                <a:lnTo>
                  <a:pt x="97130" y="148322"/>
                </a:lnTo>
                <a:cubicBezTo>
                  <a:pt x="93853" y="151600"/>
                  <a:pt x="91528" y="155707"/>
                  <a:pt x="90403" y="160205"/>
                </a:cubicBezTo>
                <a:lnTo>
                  <a:pt x="86043" y="177642"/>
                </a:lnTo>
                <a:cubicBezTo>
                  <a:pt x="84148" y="185225"/>
                  <a:pt x="91017" y="192094"/>
                  <a:pt x="98600" y="190198"/>
                </a:cubicBezTo>
                <a:lnTo>
                  <a:pt x="116037" y="185838"/>
                </a:lnTo>
                <a:cubicBezTo>
                  <a:pt x="120534" y="184715"/>
                  <a:pt x="124641" y="182389"/>
                  <a:pt x="127920" y="179111"/>
                </a:cubicBezTo>
                <a:lnTo>
                  <a:pt x="184140" y="122891"/>
                </a:lnTo>
                <a:cubicBezTo>
                  <a:pt x="192642" y="114389"/>
                  <a:pt x="192642" y="100604"/>
                  <a:pt x="184140" y="92102"/>
                </a:cubicBezTo>
                <a:cubicBezTo>
                  <a:pt x="175638" y="83599"/>
                  <a:pt x="161854" y="83599"/>
                  <a:pt x="153352" y="92102"/>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7" name="Title 2">
            <a:extLst>
              <a:ext uri="{FF2B5EF4-FFF2-40B4-BE49-F238E27FC236}">
                <a16:creationId xmlns:a16="http://schemas.microsoft.com/office/drawing/2014/main" id="{4D18103D-76F0-01C1-1103-E0721EF686C3}"/>
              </a:ext>
            </a:extLst>
          </p:cNvPr>
          <p:cNvSpPr>
            <a:spLocks noGrp="1"/>
          </p:cNvSpPr>
          <p:nvPr>
            <p:ph type="title"/>
          </p:nvPr>
        </p:nvSpPr>
        <p:spPr/>
        <p:txBody>
          <a:bodyPr/>
          <a:lstStyle/>
          <a:p>
            <a:r>
              <a:rPr lang="en-US"/>
              <a:t>Steps to drive Copilot success with customers </a:t>
            </a:r>
          </a:p>
        </p:txBody>
      </p:sp>
      <p:sp>
        <p:nvSpPr>
          <p:cNvPr id="8" name="!!Rectangle: Rounded Corners 35">
            <a:extLst>
              <a:ext uri="{FF2B5EF4-FFF2-40B4-BE49-F238E27FC236}">
                <a16:creationId xmlns:a16="http://schemas.microsoft.com/office/drawing/2014/main" id="{8C08203D-F002-4759-3935-593DD77D9C99}"/>
              </a:ext>
              <a:ext uri="{C183D7F6-B498-43B3-948B-1728B52AA6E4}">
                <adec:decorative xmlns:adec="http://schemas.microsoft.com/office/drawing/2017/decorative" val="0"/>
              </a:ext>
            </a:extLst>
          </p:cNvPr>
          <p:cNvSpPr>
            <a:spLocks/>
          </p:cNvSpPr>
          <p:nvPr/>
        </p:nvSpPr>
        <p:spPr bwMode="auto">
          <a:xfrm>
            <a:off x="881096" y="4227808"/>
            <a:ext cx="1847688" cy="553742"/>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mj-lt"/>
                <a:ea typeface="+mn-ea"/>
                <a:cs typeface="+mn-cs"/>
              </a:rPr>
              <a:t>Expand to key</a:t>
            </a:r>
            <a:br>
              <a:rPr kumimoji="0" lang="en-US" sz="1400" b="0" i="0" u="none" strike="noStrike" kern="1200" cap="none" spc="0" normalizeH="0" baseline="0" noProof="0">
                <a:ln>
                  <a:noFill/>
                </a:ln>
                <a:solidFill>
                  <a:schemeClr val="bg1"/>
                </a:solidFill>
                <a:effectLst/>
                <a:uLnTx/>
                <a:uFillTx/>
                <a:latin typeface="+mj-lt"/>
                <a:ea typeface="+mn-ea"/>
                <a:cs typeface="+mn-cs"/>
              </a:rPr>
            </a:br>
            <a:r>
              <a:rPr kumimoji="0" lang="en-US" sz="1400" b="0" i="0" u="none" strike="noStrike" kern="1200" cap="none" spc="0" normalizeH="0" baseline="0" noProof="0">
                <a:ln>
                  <a:noFill/>
                </a:ln>
                <a:solidFill>
                  <a:schemeClr val="bg1"/>
                </a:solidFill>
                <a:effectLst/>
                <a:uLnTx/>
                <a:uFillTx/>
                <a:latin typeface="+mj-lt"/>
                <a:ea typeface="+mn-ea"/>
                <a:cs typeface="+mn-cs"/>
              </a:rPr>
              <a:t> departments</a:t>
            </a:r>
          </a:p>
        </p:txBody>
      </p:sp>
      <p:sp>
        <p:nvSpPr>
          <p:cNvPr id="18" name="Text Placeholder 11">
            <a:extLst>
              <a:ext uri="{FF2B5EF4-FFF2-40B4-BE49-F238E27FC236}">
                <a16:creationId xmlns:a16="http://schemas.microsoft.com/office/drawing/2014/main" id="{EF762E68-E138-424B-9C31-512F6E590611}"/>
              </a:ext>
              <a:ext uri="{C183D7F6-B498-43B3-948B-1728B52AA6E4}">
                <adec:decorative xmlns:adec="http://schemas.microsoft.com/office/drawing/2017/decorative" val="0"/>
              </a:ext>
            </a:extLst>
          </p:cNvPr>
          <p:cNvSpPr txBox="1">
            <a:spLocks/>
          </p:cNvSpPr>
          <p:nvPr/>
        </p:nvSpPr>
        <p:spPr>
          <a:xfrm>
            <a:off x="3250044" y="1849910"/>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1</a:t>
            </a:r>
          </a:p>
        </p:txBody>
      </p:sp>
      <p:sp>
        <p:nvSpPr>
          <p:cNvPr id="19" name="Content Placeholder 36">
            <a:extLst>
              <a:ext uri="{FF2B5EF4-FFF2-40B4-BE49-F238E27FC236}">
                <a16:creationId xmlns:a16="http://schemas.microsoft.com/office/drawing/2014/main" id="{80B53A84-2AAA-4CAF-00AB-AE57CC8252C5}"/>
              </a:ext>
            </a:extLst>
          </p:cNvPr>
          <p:cNvSpPr txBox="1">
            <a:spLocks/>
          </p:cNvSpPr>
          <p:nvPr/>
        </p:nvSpPr>
        <p:spPr>
          <a:xfrm>
            <a:off x="4027334" y="1940010"/>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Review success measures and gather and amplify success stories</a:t>
            </a:r>
            <a:endParaRPr kumimoji="0" lang="en-US" sz="2400" b="0" i="0" u="none" strike="noStrike" kern="1200" cap="none" spc="0" normalizeH="0" baseline="0" noProof="0">
              <a:ln>
                <a:noFill/>
              </a:ln>
              <a:effectLst/>
              <a:uLnTx/>
              <a:uFillTx/>
              <a:ea typeface="+mn-ea"/>
              <a:cs typeface="Segoe UI" panose="020B0502040204020203" pitchFamily="34" charset="0"/>
            </a:endParaRPr>
          </a:p>
        </p:txBody>
      </p:sp>
      <p:sp>
        <p:nvSpPr>
          <p:cNvPr id="20" name="Text Placeholder 11">
            <a:extLst>
              <a:ext uri="{FF2B5EF4-FFF2-40B4-BE49-F238E27FC236}">
                <a16:creationId xmlns:a16="http://schemas.microsoft.com/office/drawing/2014/main" id="{881BF9AE-0E5C-38B6-F2DD-A175393BC364}"/>
              </a:ext>
              <a:ext uri="{C183D7F6-B498-43B3-948B-1728B52AA6E4}">
                <adec:decorative xmlns:adec="http://schemas.microsoft.com/office/drawing/2017/decorative" val="0"/>
              </a:ext>
            </a:extLst>
          </p:cNvPr>
          <p:cNvSpPr txBox="1">
            <a:spLocks/>
          </p:cNvSpPr>
          <p:nvPr/>
        </p:nvSpPr>
        <p:spPr>
          <a:xfrm>
            <a:off x="3250044" y="2747152"/>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2</a:t>
            </a:r>
          </a:p>
        </p:txBody>
      </p:sp>
      <p:sp>
        <p:nvSpPr>
          <p:cNvPr id="26" name="Content Placeholder 36">
            <a:extLst>
              <a:ext uri="{FF2B5EF4-FFF2-40B4-BE49-F238E27FC236}">
                <a16:creationId xmlns:a16="http://schemas.microsoft.com/office/drawing/2014/main" id="{F787EC35-ECD3-4D43-B61C-6DB15B00907F}"/>
              </a:ext>
            </a:extLst>
          </p:cNvPr>
          <p:cNvSpPr txBox="1">
            <a:spLocks/>
          </p:cNvSpPr>
          <p:nvPr/>
        </p:nvSpPr>
        <p:spPr>
          <a:xfrm>
            <a:off x="4027334" y="2837253"/>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Create deployment and adoption plan jointly with customer</a:t>
            </a:r>
            <a:endParaRPr kumimoji="0" lang="en-US" sz="2400" b="0" i="0" u="none" strike="noStrike" kern="1200" cap="none" spc="0" normalizeH="0" baseline="0" noProof="0">
              <a:ln>
                <a:noFill/>
              </a:ln>
              <a:effectLst/>
              <a:uLnTx/>
              <a:uFillTx/>
              <a:ea typeface="+mn-ea"/>
              <a:cs typeface="Segoe UI" panose="020B0502040204020203" pitchFamily="34" charset="0"/>
            </a:endParaRPr>
          </a:p>
        </p:txBody>
      </p:sp>
      <p:sp>
        <p:nvSpPr>
          <p:cNvPr id="23" name="Text Placeholder 11">
            <a:extLst>
              <a:ext uri="{FF2B5EF4-FFF2-40B4-BE49-F238E27FC236}">
                <a16:creationId xmlns:a16="http://schemas.microsoft.com/office/drawing/2014/main" id="{3612454D-9DB0-3041-7AE3-4387228B1F8B}"/>
              </a:ext>
              <a:ext uri="{C183D7F6-B498-43B3-948B-1728B52AA6E4}">
                <adec:decorative xmlns:adec="http://schemas.microsoft.com/office/drawing/2017/decorative" val="0"/>
              </a:ext>
            </a:extLst>
          </p:cNvPr>
          <p:cNvSpPr txBox="1">
            <a:spLocks/>
          </p:cNvSpPr>
          <p:nvPr/>
        </p:nvSpPr>
        <p:spPr>
          <a:xfrm>
            <a:off x="3250044" y="3644395"/>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3</a:t>
            </a:r>
          </a:p>
        </p:txBody>
      </p:sp>
      <p:sp>
        <p:nvSpPr>
          <p:cNvPr id="22" name="Content Placeholder 36">
            <a:extLst>
              <a:ext uri="{FF2B5EF4-FFF2-40B4-BE49-F238E27FC236}">
                <a16:creationId xmlns:a16="http://schemas.microsoft.com/office/drawing/2014/main" id="{AFB5C34A-B638-0DB7-A6C9-69EB0EFD365F}"/>
              </a:ext>
            </a:extLst>
          </p:cNvPr>
          <p:cNvSpPr txBox="1">
            <a:spLocks/>
          </p:cNvSpPr>
          <p:nvPr/>
        </p:nvSpPr>
        <p:spPr>
          <a:xfrm>
            <a:off x="4027334" y="3734496"/>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Rollout Copilot licenses to the identified key departments</a:t>
            </a:r>
            <a:endParaRPr kumimoji="0" lang="en-US" sz="2400" b="0" i="0" u="none" strike="noStrike" kern="1200" cap="none" spc="0" normalizeH="0" baseline="0" noProof="0">
              <a:ln>
                <a:noFill/>
              </a:ln>
              <a:effectLst/>
              <a:uLnTx/>
              <a:uFillTx/>
              <a:ea typeface="+mn-ea"/>
              <a:cs typeface="Segoe UI" panose="020B0502040204020203" pitchFamily="34" charset="0"/>
            </a:endParaRPr>
          </a:p>
        </p:txBody>
      </p:sp>
      <p:sp>
        <p:nvSpPr>
          <p:cNvPr id="25" name="Text Placeholder 11">
            <a:extLst>
              <a:ext uri="{FF2B5EF4-FFF2-40B4-BE49-F238E27FC236}">
                <a16:creationId xmlns:a16="http://schemas.microsoft.com/office/drawing/2014/main" id="{07D05367-EE20-9FD0-1C64-04223F3CD25A}"/>
              </a:ext>
              <a:ext uri="{C183D7F6-B498-43B3-948B-1728B52AA6E4}">
                <adec:decorative xmlns:adec="http://schemas.microsoft.com/office/drawing/2017/decorative" val="0"/>
              </a:ext>
            </a:extLst>
          </p:cNvPr>
          <p:cNvSpPr txBox="1">
            <a:spLocks/>
          </p:cNvSpPr>
          <p:nvPr/>
        </p:nvSpPr>
        <p:spPr>
          <a:xfrm>
            <a:off x="3250044" y="4541638"/>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80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4</a:t>
            </a:r>
          </a:p>
        </p:txBody>
      </p:sp>
      <p:sp>
        <p:nvSpPr>
          <p:cNvPr id="24" name="Content Placeholder 36">
            <a:extLst>
              <a:ext uri="{FF2B5EF4-FFF2-40B4-BE49-F238E27FC236}">
                <a16:creationId xmlns:a16="http://schemas.microsoft.com/office/drawing/2014/main" id="{0335D7EE-E626-C2B9-F625-59B5DC35B145}"/>
              </a:ext>
            </a:extLst>
          </p:cNvPr>
          <p:cNvSpPr txBox="1">
            <a:spLocks/>
          </p:cNvSpPr>
          <p:nvPr/>
        </p:nvSpPr>
        <p:spPr>
          <a:xfrm>
            <a:off x="4027334" y="4631739"/>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Tailor Copilot for the specific department leveraging Copilot Studio</a:t>
            </a:r>
            <a:endParaRPr kumimoji="0" lang="en-US" sz="2400" b="0" i="0" u="none" strike="noStrike" kern="1200" cap="none" spc="0" normalizeH="0" baseline="0" noProof="0">
              <a:ln>
                <a:noFill/>
              </a:ln>
              <a:effectLst/>
              <a:uLnTx/>
              <a:uFillTx/>
              <a:ea typeface="+mn-ea"/>
              <a:cs typeface="Segoe UI" panose="020B0502040204020203" pitchFamily="34" charset="0"/>
            </a:endParaRPr>
          </a:p>
        </p:txBody>
      </p:sp>
    </p:spTree>
    <p:custDataLst>
      <p:tags r:id="rId1"/>
    </p:custDataLst>
    <p:extLst>
      <p:ext uri="{BB962C8B-B14F-4D97-AF65-F5344CB8AC3E}">
        <p14:creationId xmlns:p14="http://schemas.microsoft.com/office/powerpoint/2010/main" val="412166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6A6D1F3F-3442-BC80-0D33-382A3E9E989B}"/>
              </a:ext>
              <a:ext uri="{C183D7F6-B498-43B3-948B-1728B52AA6E4}">
                <adec:decorative xmlns:adec="http://schemas.microsoft.com/office/drawing/2017/decorative" val="1"/>
              </a:ext>
            </a:extLst>
          </p:cNvPr>
          <p:cNvSpPr>
            <a:spLocks/>
          </p:cNvSpPr>
          <p:nvPr/>
        </p:nvSpPr>
        <p:spPr bwMode="auto">
          <a:xfrm>
            <a:off x="493486" y="1427124"/>
            <a:ext cx="11201400" cy="4832350"/>
          </a:xfrm>
          <a:prstGeom prst="roundRect">
            <a:avLst>
              <a:gd name="adj" fmla="val 2196"/>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25" name="Rectangle: Rounded Corners 24">
            <a:extLst>
              <a:ext uri="{FF2B5EF4-FFF2-40B4-BE49-F238E27FC236}">
                <a16:creationId xmlns:a16="http://schemas.microsoft.com/office/drawing/2014/main" id="{EC843AFD-6EEF-C780-18A8-368920F5AE2A}"/>
              </a:ext>
              <a:ext uri="{C183D7F6-B498-43B3-948B-1728B52AA6E4}">
                <adec:decorative xmlns:adec="http://schemas.microsoft.com/office/drawing/2017/decorative" val="1"/>
              </a:ext>
            </a:extLst>
          </p:cNvPr>
          <p:cNvSpPr/>
          <p:nvPr/>
        </p:nvSpPr>
        <p:spPr bwMode="auto">
          <a:xfrm>
            <a:off x="616220" y="1559423"/>
            <a:ext cx="2377440" cy="4586880"/>
          </a:xfrm>
          <a:prstGeom prst="roundRect">
            <a:avLst>
              <a:gd name="adj" fmla="val 3787"/>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grpSp>
        <p:nvGrpSpPr>
          <p:cNvPr id="2" name="Group 1">
            <a:extLst>
              <a:ext uri="{FF2B5EF4-FFF2-40B4-BE49-F238E27FC236}">
                <a16:creationId xmlns:a16="http://schemas.microsoft.com/office/drawing/2014/main" id="{6E1E3A01-E986-20DD-DE5E-6E2E4FCDA26B}"/>
              </a:ext>
              <a:ext uri="{C183D7F6-B498-43B3-948B-1728B52AA6E4}">
                <adec:decorative xmlns:adec="http://schemas.microsoft.com/office/drawing/2017/decorative" val="1"/>
              </a:ext>
            </a:extLst>
          </p:cNvPr>
          <p:cNvGrpSpPr>
            <a:grpSpLocks/>
          </p:cNvGrpSpPr>
          <p:nvPr/>
        </p:nvGrpSpPr>
        <p:grpSpPr>
          <a:xfrm>
            <a:off x="1363774" y="2960966"/>
            <a:ext cx="882333" cy="882333"/>
            <a:chOff x="3101063" y="1686958"/>
            <a:chExt cx="2149566" cy="2149566"/>
          </a:xfrm>
          <a:effectLst/>
        </p:grpSpPr>
        <p:grpSp>
          <p:nvGrpSpPr>
            <p:cNvPr id="3" name="Group 2">
              <a:extLst>
                <a:ext uri="{FF2B5EF4-FFF2-40B4-BE49-F238E27FC236}">
                  <a16:creationId xmlns:a16="http://schemas.microsoft.com/office/drawing/2014/main" id="{20A2B87B-037C-6137-D39A-73034A09038D}"/>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5" name="Oval 4">
                <a:extLst>
                  <a:ext uri="{FF2B5EF4-FFF2-40B4-BE49-F238E27FC236}">
                    <a16:creationId xmlns:a16="http://schemas.microsoft.com/office/drawing/2014/main" id="{C15AC4F9-B2CA-4446-EF53-E685AFA0C7CA}"/>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Oval 46_1">
                <a:extLst>
                  <a:ext uri="{FF2B5EF4-FFF2-40B4-BE49-F238E27FC236}">
                    <a16:creationId xmlns:a16="http://schemas.microsoft.com/office/drawing/2014/main" id="{DBCF9631-FC10-F927-17EF-0E8FEDE328F2}"/>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4" name="Oval 34_1">
              <a:extLst>
                <a:ext uri="{FF2B5EF4-FFF2-40B4-BE49-F238E27FC236}">
                  <a16:creationId xmlns:a16="http://schemas.microsoft.com/office/drawing/2014/main" id="{86E5C3D1-FDD6-AEF2-3684-9A86D67B968A}"/>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38" name="Group 37">
            <a:extLst>
              <a:ext uri="{FF2B5EF4-FFF2-40B4-BE49-F238E27FC236}">
                <a16:creationId xmlns:a16="http://schemas.microsoft.com/office/drawing/2014/main" id="{E1231016-72F7-07CA-F278-99B81BC2CC81}"/>
              </a:ext>
              <a:ext uri="{C183D7F6-B498-43B3-948B-1728B52AA6E4}">
                <adec:decorative xmlns:adec="http://schemas.microsoft.com/office/drawing/2017/decorative" val="1"/>
              </a:ext>
            </a:extLst>
          </p:cNvPr>
          <p:cNvGrpSpPr/>
          <p:nvPr/>
        </p:nvGrpSpPr>
        <p:grpSpPr>
          <a:xfrm>
            <a:off x="1562005" y="3207774"/>
            <a:ext cx="485870" cy="388695"/>
            <a:chOff x="1601115" y="3239072"/>
            <a:chExt cx="407650" cy="326120"/>
          </a:xfrm>
        </p:grpSpPr>
        <p:sp>
          <p:nvSpPr>
            <p:cNvPr id="36" name="Freeform: Shape 35">
              <a:extLst>
                <a:ext uri="{FF2B5EF4-FFF2-40B4-BE49-F238E27FC236}">
                  <a16:creationId xmlns:a16="http://schemas.microsoft.com/office/drawing/2014/main" id="{563EDD0D-8379-F4DA-8A2C-516DFD2EC44D}"/>
                </a:ext>
              </a:extLst>
            </p:cNvPr>
            <p:cNvSpPr/>
            <p:nvPr/>
          </p:nvSpPr>
          <p:spPr>
            <a:xfrm>
              <a:off x="1662269" y="3346069"/>
              <a:ext cx="285669" cy="112124"/>
            </a:xfrm>
            <a:custGeom>
              <a:avLst/>
              <a:gdLst>
                <a:gd name="connsiteX0" fmla="*/ 61019 w 285669"/>
                <a:gd name="connsiteY0" fmla="*/ 3802 h 112124"/>
                <a:gd name="connsiteX1" fmla="*/ 62446 w 285669"/>
                <a:gd name="connsiteY1" fmla="*/ 25366 h 112124"/>
                <a:gd name="connsiteX2" fmla="*/ 48973 w 285669"/>
                <a:gd name="connsiteY2" fmla="*/ 40776 h 112124"/>
                <a:gd name="connsiteX3" fmla="*/ 107308 w 285669"/>
                <a:gd name="connsiteY3" fmla="*/ 40776 h 112124"/>
                <a:gd name="connsiteX4" fmla="*/ 122594 w 285669"/>
                <a:gd name="connsiteY4" fmla="*/ 56063 h 112124"/>
                <a:gd name="connsiteX5" fmla="*/ 107308 w 285669"/>
                <a:gd name="connsiteY5" fmla="*/ 71349 h 112124"/>
                <a:gd name="connsiteX6" fmla="*/ 48973 w 285669"/>
                <a:gd name="connsiteY6" fmla="*/ 71349 h 112124"/>
                <a:gd name="connsiteX7" fmla="*/ 62446 w 285669"/>
                <a:gd name="connsiteY7" fmla="*/ 86759 h 112124"/>
                <a:gd name="connsiteX8" fmla="*/ 60467 w 285669"/>
                <a:gd name="connsiteY8" fmla="*/ 108287 h 112124"/>
                <a:gd name="connsiteX9" fmla="*/ 39454 w 285669"/>
                <a:gd name="connsiteY9" fmla="*/ 106897 h 112124"/>
                <a:gd name="connsiteX10" fmla="*/ 3785 w 285669"/>
                <a:gd name="connsiteY10" fmla="*/ 66132 h 112124"/>
                <a:gd name="connsiteX11" fmla="*/ 3785 w 285669"/>
                <a:gd name="connsiteY11" fmla="*/ 45994 h 112124"/>
                <a:gd name="connsiteX12" fmla="*/ 39454 w 285669"/>
                <a:gd name="connsiteY12" fmla="*/ 5228 h 112124"/>
                <a:gd name="connsiteX13" fmla="*/ 61019 w 285669"/>
                <a:gd name="connsiteY13" fmla="*/ 3802 h 112124"/>
                <a:gd name="connsiteX14" fmla="*/ 223182 w 285669"/>
                <a:gd name="connsiteY14" fmla="*/ 25366 h 112124"/>
                <a:gd name="connsiteX15" fmla="*/ 224629 w 285669"/>
                <a:gd name="connsiteY15" fmla="*/ 3781 h 112124"/>
                <a:gd name="connsiteX16" fmla="*/ 246215 w 285669"/>
                <a:gd name="connsiteY16" fmla="*/ 5228 h 112124"/>
                <a:gd name="connsiteX17" fmla="*/ 281884 w 285669"/>
                <a:gd name="connsiteY17" fmla="*/ 45994 h 112124"/>
                <a:gd name="connsiteX18" fmla="*/ 281884 w 285669"/>
                <a:gd name="connsiteY18" fmla="*/ 66132 h 112124"/>
                <a:gd name="connsiteX19" fmla="*/ 246215 w 285669"/>
                <a:gd name="connsiteY19" fmla="*/ 106897 h 112124"/>
                <a:gd name="connsiteX20" fmla="*/ 224629 w 285669"/>
                <a:gd name="connsiteY20" fmla="*/ 108344 h 112124"/>
                <a:gd name="connsiteX21" fmla="*/ 223182 w 285669"/>
                <a:gd name="connsiteY21" fmla="*/ 86759 h 112124"/>
                <a:gd name="connsiteX22" fmla="*/ 236676 w 285669"/>
                <a:gd name="connsiteY22" fmla="*/ 71349 h 112124"/>
                <a:gd name="connsiteX23" fmla="*/ 178341 w 285669"/>
                <a:gd name="connsiteY23" fmla="*/ 71349 h 112124"/>
                <a:gd name="connsiteX24" fmla="*/ 163054 w 285669"/>
                <a:gd name="connsiteY24" fmla="*/ 56063 h 112124"/>
                <a:gd name="connsiteX25" fmla="*/ 178341 w 285669"/>
                <a:gd name="connsiteY25" fmla="*/ 40776 h 112124"/>
                <a:gd name="connsiteX26" fmla="*/ 236676 w 285669"/>
                <a:gd name="connsiteY26" fmla="*/ 40776 h 112124"/>
                <a:gd name="connsiteX27" fmla="*/ 223182 w 285669"/>
                <a:gd name="connsiteY27" fmla="*/ 25366 h 11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5669" h="112124">
                  <a:moveTo>
                    <a:pt x="61019" y="3802"/>
                  </a:moveTo>
                  <a:cubicBezTo>
                    <a:pt x="67365" y="9364"/>
                    <a:pt x="68004" y="19017"/>
                    <a:pt x="62446" y="25366"/>
                  </a:cubicBezTo>
                  <a:lnTo>
                    <a:pt x="48973" y="40776"/>
                  </a:lnTo>
                  <a:lnTo>
                    <a:pt x="107308" y="40776"/>
                  </a:lnTo>
                  <a:cubicBezTo>
                    <a:pt x="115750" y="40776"/>
                    <a:pt x="122594" y="47620"/>
                    <a:pt x="122594" y="56063"/>
                  </a:cubicBezTo>
                  <a:cubicBezTo>
                    <a:pt x="122594" y="64505"/>
                    <a:pt x="115750" y="71349"/>
                    <a:pt x="107308" y="71349"/>
                  </a:cubicBezTo>
                  <a:lnTo>
                    <a:pt x="48973" y="71349"/>
                  </a:lnTo>
                  <a:lnTo>
                    <a:pt x="62446" y="86759"/>
                  </a:lnTo>
                  <a:cubicBezTo>
                    <a:pt x="67844" y="93250"/>
                    <a:pt x="66958" y="102887"/>
                    <a:pt x="60467" y="108287"/>
                  </a:cubicBezTo>
                  <a:cubicBezTo>
                    <a:pt x="54209" y="113490"/>
                    <a:pt x="44971" y="112879"/>
                    <a:pt x="39454" y="106897"/>
                  </a:cubicBezTo>
                  <a:lnTo>
                    <a:pt x="3785" y="66132"/>
                  </a:lnTo>
                  <a:cubicBezTo>
                    <a:pt x="-1262" y="60367"/>
                    <a:pt x="-1262" y="51758"/>
                    <a:pt x="3785" y="45994"/>
                  </a:cubicBezTo>
                  <a:lnTo>
                    <a:pt x="39454" y="5228"/>
                  </a:lnTo>
                  <a:cubicBezTo>
                    <a:pt x="45016" y="-1118"/>
                    <a:pt x="54669" y="-1756"/>
                    <a:pt x="61019" y="3802"/>
                  </a:cubicBezTo>
                  <a:close/>
                  <a:moveTo>
                    <a:pt x="223182" y="25366"/>
                  </a:moveTo>
                  <a:cubicBezTo>
                    <a:pt x="217622" y="19007"/>
                    <a:pt x="218270" y="9342"/>
                    <a:pt x="224629" y="3781"/>
                  </a:cubicBezTo>
                  <a:cubicBezTo>
                    <a:pt x="230989" y="-1780"/>
                    <a:pt x="240654" y="-1132"/>
                    <a:pt x="246215" y="5228"/>
                  </a:cubicBezTo>
                  <a:lnTo>
                    <a:pt x="281884" y="45994"/>
                  </a:lnTo>
                  <a:cubicBezTo>
                    <a:pt x="286931" y="51758"/>
                    <a:pt x="286931" y="60367"/>
                    <a:pt x="281884" y="66132"/>
                  </a:cubicBezTo>
                  <a:lnTo>
                    <a:pt x="246215" y="106897"/>
                  </a:lnTo>
                  <a:cubicBezTo>
                    <a:pt x="240654" y="113256"/>
                    <a:pt x="230989" y="113904"/>
                    <a:pt x="224629" y="108344"/>
                  </a:cubicBezTo>
                  <a:cubicBezTo>
                    <a:pt x="218270" y="102783"/>
                    <a:pt x="217622" y="93118"/>
                    <a:pt x="223182" y="86759"/>
                  </a:cubicBezTo>
                  <a:lnTo>
                    <a:pt x="236676" y="71349"/>
                  </a:lnTo>
                  <a:lnTo>
                    <a:pt x="178341" y="71349"/>
                  </a:lnTo>
                  <a:cubicBezTo>
                    <a:pt x="169898" y="71349"/>
                    <a:pt x="163054" y="64505"/>
                    <a:pt x="163054" y="56063"/>
                  </a:cubicBezTo>
                  <a:cubicBezTo>
                    <a:pt x="163054" y="47620"/>
                    <a:pt x="169898" y="40776"/>
                    <a:pt x="178341" y="40776"/>
                  </a:cubicBezTo>
                  <a:lnTo>
                    <a:pt x="236676" y="40776"/>
                  </a:lnTo>
                  <a:lnTo>
                    <a:pt x="223182" y="25366"/>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37" name="Freeform: Shape 36">
              <a:extLst>
                <a:ext uri="{FF2B5EF4-FFF2-40B4-BE49-F238E27FC236}">
                  <a16:creationId xmlns:a16="http://schemas.microsoft.com/office/drawing/2014/main" id="{25F2E98A-EEB8-5C0D-F861-35189206AF09}"/>
                </a:ext>
              </a:extLst>
            </p:cNvPr>
            <p:cNvSpPr/>
            <p:nvPr/>
          </p:nvSpPr>
          <p:spPr>
            <a:xfrm>
              <a:off x="1601115" y="3239072"/>
              <a:ext cx="407650" cy="326120"/>
            </a:xfrm>
            <a:custGeom>
              <a:avLst/>
              <a:gdLst>
                <a:gd name="connsiteX0" fmla="*/ 0 w 407650"/>
                <a:gd name="connsiteY0" fmla="*/ 45861 h 326120"/>
                <a:gd name="connsiteX1" fmla="*/ 45861 w 407650"/>
                <a:gd name="connsiteY1" fmla="*/ 0 h 326120"/>
                <a:gd name="connsiteX2" fmla="*/ 361790 w 407650"/>
                <a:gd name="connsiteY2" fmla="*/ 0 h 326120"/>
                <a:gd name="connsiteX3" fmla="*/ 407651 w 407650"/>
                <a:gd name="connsiteY3" fmla="*/ 45861 h 326120"/>
                <a:gd name="connsiteX4" fmla="*/ 407651 w 407650"/>
                <a:gd name="connsiteY4" fmla="*/ 280260 h 326120"/>
                <a:gd name="connsiteX5" fmla="*/ 361790 w 407650"/>
                <a:gd name="connsiteY5" fmla="*/ 326121 h 326120"/>
                <a:gd name="connsiteX6" fmla="*/ 45861 w 407650"/>
                <a:gd name="connsiteY6" fmla="*/ 326121 h 326120"/>
                <a:gd name="connsiteX7" fmla="*/ 0 w 407650"/>
                <a:gd name="connsiteY7" fmla="*/ 280260 h 326120"/>
                <a:gd name="connsiteX8" fmla="*/ 0 w 407650"/>
                <a:gd name="connsiteY8" fmla="*/ 45861 h 326120"/>
                <a:gd name="connsiteX9" fmla="*/ 45861 w 407650"/>
                <a:gd name="connsiteY9" fmla="*/ 30574 h 326120"/>
                <a:gd name="connsiteX10" fmla="*/ 30574 w 407650"/>
                <a:gd name="connsiteY10" fmla="*/ 45861 h 326120"/>
                <a:gd name="connsiteX11" fmla="*/ 30574 w 407650"/>
                <a:gd name="connsiteY11" fmla="*/ 280260 h 326120"/>
                <a:gd name="connsiteX12" fmla="*/ 45861 w 407650"/>
                <a:gd name="connsiteY12" fmla="*/ 295547 h 326120"/>
                <a:gd name="connsiteX13" fmla="*/ 361790 w 407650"/>
                <a:gd name="connsiteY13" fmla="*/ 295547 h 326120"/>
                <a:gd name="connsiteX14" fmla="*/ 377077 w 407650"/>
                <a:gd name="connsiteY14" fmla="*/ 280260 h 326120"/>
                <a:gd name="connsiteX15" fmla="*/ 377077 w 407650"/>
                <a:gd name="connsiteY15" fmla="*/ 45861 h 326120"/>
                <a:gd name="connsiteX16" fmla="*/ 361790 w 407650"/>
                <a:gd name="connsiteY16" fmla="*/ 30574 h 326120"/>
                <a:gd name="connsiteX17" fmla="*/ 45861 w 407650"/>
                <a:gd name="connsiteY17" fmla="*/ 30574 h 32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7650" h="326120">
                  <a:moveTo>
                    <a:pt x="0" y="45861"/>
                  </a:moveTo>
                  <a:cubicBezTo>
                    <a:pt x="0" y="20533"/>
                    <a:pt x="20533" y="0"/>
                    <a:pt x="45861" y="0"/>
                  </a:cubicBezTo>
                  <a:lnTo>
                    <a:pt x="361790" y="0"/>
                  </a:lnTo>
                  <a:cubicBezTo>
                    <a:pt x="387117" y="0"/>
                    <a:pt x="407651" y="20533"/>
                    <a:pt x="407651" y="45861"/>
                  </a:cubicBezTo>
                  <a:lnTo>
                    <a:pt x="407651" y="280260"/>
                  </a:lnTo>
                  <a:cubicBezTo>
                    <a:pt x="407651" y="305587"/>
                    <a:pt x="387117" y="326121"/>
                    <a:pt x="361790" y="326121"/>
                  </a:cubicBezTo>
                  <a:lnTo>
                    <a:pt x="45861" y="326121"/>
                  </a:lnTo>
                  <a:cubicBezTo>
                    <a:pt x="20533" y="326121"/>
                    <a:pt x="0" y="305587"/>
                    <a:pt x="0" y="280260"/>
                  </a:cubicBezTo>
                  <a:lnTo>
                    <a:pt x="0" y="45861"/>
                  </a:lnTo>
                  <a:close/>
                  <a:moveTo>
                    <a:pt x="45861" y="30574"/>
                  </a:moveTo>
                  <a:cubicBezTo>
                    <a:pt x="37418" y="30574"/>
                    <a:pt x="30574" y="37418"/>
                    <a:pt x="30574" y="45861"/>
                  </a:cubicBezTo>
                  <a:lnTo>
                    <a:pt x="30574" y="280260"/>
                  </a:lnTo>
                  <a:cubicBezTo>
                    <a:pt x="30574" y="288698"/>
                    <a:pt x="37422" y="295547"/>
                    <a:pt x="45861" y="295547"/>
                  </a:cubicBezTo>
                  <a:lnTo>
                    <a:pt x="361790" y="295547"/>
                  </a:lnTo>
                  <a:cubicBezTo>
                    <a:pt x="370233" y="295547"/>
                    <a:pt x="377077" y="288702"/>
                    <a:pt x="377077" y="280260"/>
                  </a:cubicBezTo>
                  <a:lnTo>
                    <a:pt x="377077" y="45861"/>
                  </a:lnTo>
                  <a:cubicBezTo>
                    <a:pt x="377077" y="37418"/>
                    <a:pt x="370233" y="30574"/>
                    <a:pt x="361790" y="30574"/>
                  </a:cubicBezTo>
                  <a:lnTo>
                    <a:pt x="45861" y="30574"/>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grpSp>
      <p:cxnSp>
        <p:nvCxnSpPr>
          <p:cNvPr id="9" name="Straight Connector 8">
            <a:extLst>
              <a:ext uri="{FF2B5EF4-FFF2-40B4-BE49-F238E27FC236}">
                <a16:creationId xmlns:a16="http://schemas.microsoft.com/office/drawing/2014/main" id="{6268D728-2129-BD5A-12F0-5192A5C276C5}"/>
              </a:ext>
              <a:ext uri="{C183D7F6-B498-43B3-948B-1728B52AA6E4}">
                <adec:decorative xmlns:adec="http://schemas.microsoft.com/office/drawing/2017/decorative" val="1"/>
              </a:ext>
            </a:extLst>
          </p:cNvPr>
          <p:cNvCxnSpPr/>
          <p:nvPr/>
        </p:nvCxnSpPr>
        <p:spPr>
          <a:xfrm>
            <a:off x="4027334" y="2527133"/>
            <a:ext cx="7506616"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B54E44-B3B3-88DF-AD84-B45F8D0AB1BD}"/>
              </a:ext>
              <a:ext uri="{C183D7F6-B498-43B3-948B-1728B52AA6E4}">
                <adec:decorative xmlns:adec="http://schemas.microsoft.com/office/drawing/2017/decorative" val="1"/>
              </a:ext>
            </a:extLst>
          </p:cNvPr>
          <p:cNvCxnSpPr/>
          <p:nvPr/>
        </p:nvCxnSpPr>
        <p:spPr>
          <a:xfrm>
            <a:off x="4027334" y="3424376"/>
            <a:ext cx="7506616"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711E658-47DD-5D18-E897-E470351D1452}"/>
              </a:ext>
              <a:ext uri="{C183D7F6-B498-43B3-948B-1728B52AA6E4}">
                <adec:decorative xmlns:adec="http://schemas.microsoft.com/office/drawing/2017/decorative" val="1"/>
              </a:ext>
            </a:extLst>
          </p:cNvPr>
          <p:cNvCxnSpPr/>
          <p:nvPr/>
        </p:nvCxnSpPr>
        <p:spPr>
          <a:xfrm>
            <a:off x="4027334" y="4321619"/>
            <a:ext cx="7506616"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itle 2">
            <a:extLst>
              <a:ext uri="{FF2B5EF4-FFF2-40B4-BE49-F238E27FC236}">
                <a16:creationId xmlns:a16="http://schemas.microsoft.com/office/drawing/2014/main" id="{CB55D90C-D449-2AF0-5A80-8B18F9AAFD53}"/>
              </a:ext>
            </a:extLst>
          </p:cNvPr>
          <p:cNvSpPr>
            <a:spLocks noGrp="1"/>
          </p:cNvSpPr>
          <p:nvPr>
            <p:ph type="title"/>
          </p:nvPr>
        </p:nvSpPr>
        <p:spPr/>
        <p:txBody>
          <a:bodyPr/>
          <a:lstStyle/>
          <a:p>
            <a:r>
              <a:rPr lang="en-US"/>
              <a:t>Steps to drive Copilot success with customers  </a:t>
            </a:r>
          </a:p>
        </p:txBody>
      </p:sp>
      <p:sp>
        <p:nvSpPr>
          <p:cNvPr id="21" name="!!Rectangle: Rounded Corners 35">
            <a:extLst>
              <a:ext uri="{FF2B5EF4-FFF2-40B4-BE49-F238E27FC236}">
                <a16:creationId xmlns:a16="http://schemas.microsoft.com/office/drawing/2014/main" id="{E25D4F17-620E-BABB-B8D7-DEA30A0A6549}"/>
              </a:ext>
              <a:ext uri="{C183D7F6-B498-43B3-948B-1728B52AA6E4}">
                <adec:decorative xmlns:adec="http://schemas.microsoft.com/office/drawing/2017/decorative" val="0"/>
              </a:ext>
            </a:extLst>
          </p:cNvPr>
          <p:cNvSpPr>
            <a:spLocks/>
          </p:cNvSpPr>
          <p:nvPr/>
        </p:nvSpPr>
        <p:spPr bwMode="auto">
          <a:xfrm>
            <a:off x="881096" y="4227808"/>
            <a:ext cx="1847688" cy="553742"/>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mj-lt"/>
                <a:ea typeface="+mn-ea"/>
                <a:cs typeface="+mn-cs"/>
              </a:rPr>
              <a:t>Scale to </a:t>
            </a:r>
            <a:br>
              <a:rPr kumimoji="0" lang="en-US" sz="1400" b="0" i="0" u="none" strike="noStrike" kern="1200" cap="none" spc="0" normalizeH="0" baseline="0" noProof="0">
                <a:ln>
                  <a:noFill/>
                </a:ln>
                <a:solidFill>
                  <a:schemeClr val="bg1"/>
                </a:solidFill>
                <a:effectLst/>
                <a:uLnTx/>
                <a:uFillTx/>
                <a:latin typeface="+mj-lt"/>
                <a:ea typeface="+mn-ea"/>
                <a:cs typeface="+mn-cs"/>
              </a:rPr>
            </a:br>
            <a:r>
              <a:rPr kumimoji="0" lang="en-US" sz="1400" b="0" i="0" u="none" strike="noStrike" kern="1200" cap="none" spc="0" normalizeH="0" baseline="0" noProof="0">
                <a:ln>
                  <a:noFill/>
                </a:ln>
                <a:solidFill>
                  <a:schemeClr val="bg1"/>
                </a:solidFill>
                <a:effectLst/>
                <a:uLnTx/>
                <a:uFillTx/>
                <a:latin typeface="+mj-lt"/>
                <a:ea typeface="+mn-ea"/>
                <a:cs typeface="+mn-cs"/>
              </a:rPr>
              <a:t>organization</a:t>
            </a:r>
          </a:p>
        </p:txBody>
      </p:sp>
      <p:sp>
        <p:nvSpPr>
          <p:cNvPr id="15" name="Text Placeholder 11">
            <a:extLst>
              <a:ext uri="{FF2B5EF4-FFF2-40B4-BE49-F238E27FC236}">
                <a16:creationId xmlns:a16="http://schemas.microsoft.com/office/drawing/2014/main" id="{21293ECE-9521-A571-F83A-B5CF776A3E22}"/>
              </a:ext>
              <a:ext uri="{C183D7F6-B498-43B3-948B-1728B52AA6E4}">
                <adec:decorative xmlns:adec="http://schemas.microsoft.com/office/drawing/2017/decorative" val="0"/>
              </a:ext>
            </a:extLst>
          </p:cNvPr>
          <p:cNvSpPr txBox="1">
            <a:spLocks/>
          </p:cNvSpPr>
          <p:nvPr/>
        </p:nvSpPr>
        <p:spPr>
          <a:xfrm>
            <a:off x="3250044" y="1849912"/>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1</a:t>
            </a:r>
          </a:p>
        </p:txBody>
      </p:sp>
      <p:sp>
        <p:nvSpPr>
          <p:cNvPr id="16" name="Content Placeholder 36">
            <a:extLst>
              <a:ext uri="{FF2B5EF4-FFF2-40B4-BE49-F238E27FC236}">
                <a16:creationId xmlns:a16="http://schemas.microsoft.com/office/drawing/2014/main" id="{DC95AC85-37F2-7427-EAE0-135F2A0EB2ED}"/>
              </a:ext>
            </a:extLst>
          </p:cNvPr>
          <p:cNvSpPr txBox="1">
            <a:spLocks/>
          </p:cNvSpPr>
          <p:nvPr/>
        </p:nvSpPr>
        <p:spPr>
          <a:xfrm>
            <a:off x="4027334" y="1940012"/>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Build an org-wide Copilot adoption plan </a:t>
            </a:r>
            <a:endParaRPr kumimoji="0" lang="en-US" sz="2400" b="0" i="0" u="none" strike="noStrike" kern="1200" cap="none" spc="0" normalizeH="0" baseline="0" noProof="0">
              <a:ln>
                <a:noFill/>
              </a:ln>
              <a:effectLst/>
              <a:uLnTx/>
              <a:uFillTx/>
              <a:ea typeface="+mn-ea"/>
              <a:cs typeface="Segoe UI" panose="020B0502040204020203" pitchFamily="34" charset="0"/>
            </a:endParaRPr>
          </a:p>
        </p:txBody>
      </p:sp>
      <p:sp>
        <p:nvSpPr>
          <p:cNvPr id="17" name="Text Placeholder 11">
            <a:extLst>
              <a:ext uri="{FF2B5EF4-FFF2-40B4-BE49-F238E27FC236}">
                <a16:creationId xmlns:a16="http://schemas.microsoft.com/office/drawing/2014/main" id="{8DA6E0B4-E9E9-8118-DA66-EDE24688898C}"/>
              </a:ext>
              <a:ext uri="{C183D7F6-B498-43B3-948B-1728B52AA6E4}">
                <adec:decorative xmlns:adec="http://schemas.microsoft.com/office/drawing/2017/decorative" val="0"/>
              </a:ext>
            </a:extLst>
          </p:cNvPr>
          <p:cNvSpPr txBox="1">
            <a:spLocks/>
          </p:cNvSpPr>
          <p:nvPr/>
        </p:nvSpPr>
        <p:spPr>
          <a:xfrm>
            <a:off x="3250044" y="2747154"/>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2</a:t>
            </a:r>
          </a:p>
        </p:txBody>
      </p:sp>
      <p:sp>
        <p:nvSpPr>
          <p:cNvPr id="18" name="Content Placeholder 36">
            <a:extLst>
              <a:ext uri="{FF2B5EF4-FFF2-40B4-BE49-F238E27FC236}">
                <a16:creationId xmlns:a16="http://schemas.microsoft.com/office/drawing/2014/main" id="{C39676ED-695B-FE61-3285-0B707AED5486}"/>
              </a:ext>
            </a:extLst>
          </p:cNvPr>
          <p:cNvSpPr txBox="1">
            <a:spLocks/>
          </p:cNvSpPr>
          <p:nvPr/>
        </p:nvSpPr>
        <p:spPr>
          <a:xfrm>
            <a:off x="4027334" y="2837255"/>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Establish the business case and ROI with Copilot Dashboard</a:t>
            </a:r>
            <a:endParaRPr kumimoji="0" lang="en-US" sz="2400" b="0" i="0" u="none" strike="noStrike" kern="1200" cap="none" spc="0" normalizeH="0" baseline="0" noProof="0">
              <a:ln>
                <a:noFill/>
              </a:ln>
              <a:effectLst/>
              <a:uLnTx/>
              <a:uFillTx/>
              <a:ea typeface="+mn-ea"/>
              <a:cs typeface="Segoe UI" panose="020B0502040204020203" pitchFamily="34" charset="0"/>
            </a:endParaRPr>
          </a:p>
        </p:txBody>
      </p:sp>
      <p:sp>
        <p:nvSpPr>
          <p:cNvPr id="19" name="Text Placeholder 11">
            <a:extLst>
              <a:ext uri="{FF2B5EF4-FFF2-40B4-BE49-F238E27FC236}">
                <a16:creationId xmlns:a16="http://schemas.microsoft.com/office/drawing/2014/main" id="{0ABED117-32EC-9532-4C20-71B51A28703B}"/>
              </a:ext>
              <a:ext uri="{C183D7F6-B498-43B3-948B-1728B52AA6E4}">
                <adec:decorative xmlns:adec="http://schemas.microsoft.com/office/drawing/2017/decorative" val="0"/>
              </a:ext>
            </a:extLst>
          </p:cNvPr>
          <p:cNvSpPr txBox="1">
            <a:spLocks/>
          </p:cNvSpPr>
          <p:nvPr/>
        </p:nvSpPr>
        <p:spPr>
          <a:xfrm>
            <a:off x="3250044" y="3644396"/>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3</a:t>
            </a:r>
          </a:p>
        </p:txBody>
      </p:sp>
      <p:sp>
        <p:nvSpPr>
          <p:cNvPr id="20" name="Content Placeholder 36">
            <a:extLst>
              <a:ext uri="{FF2B5EF4-FFF2-40B4-BE49-F238E27FC236}">
                <a16:creationId xmlns:a16="http://schemas.microsoft.com/office/drawing/2014/main" id="{7247FBCD-4A21-47C4-6F2A-40996824A0A7}"/>
              </a:ext>
            </a:extLst>
          </p:cNvPr>
          <p:cNvSpPr txBox="1">
            <a:spLocks/>
          </p:cNvSpPr>
          <p:nvPr/>
        </p:nvSpPr>
        <p:spPr>
          <a:xfrm>
            <a:off x="4027334" y="3734498"/>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panose="020B0502040204020203" pitchFamily="34" charset="0"/>
              </a:rPr>
              <a:t>Support customer with adoption and change management services</a:t>
            </a:r>
            <a:endParaRPr kumimoji="0" lang="en-US" sz="2400" b="0" i="0" u="none" strike="noStrike" kern="1200" cap="none" spc="0" normalizeH="0" baseline="0" noProof="0">
              <a:ln>
                <a:noFill/>
              </a:ln>
              <a:effectLst/>
              <a:uLnTx/>
              <a:uFillTx/>
              <a:ea typeface="+mn-ea"/>
              <a:cs typeface="Segoe UI" panose="020B0502040204020203" pitchFamily="34" charset="0"/>
            </a:endParaRPr>
          </a:p>
        </p:txBody>
      </p:sp>
      <p:sp>
        <p:nvSpPr>
          <p:cNvPr id="22" name="Text Placeholder 11">
            <a:extLst>
              <a:ext uri="{FF2B5EF4-FFF2-40B4-BE49-F238E27FC236}">
                <a16:creationId xmlns:a16="http://schemas.microsoft.com/office/drawing/2014/main" id="{EBEBD360-93F1-0919-F8BC-F71D090A0871}"/>
              </a:ext>
              <a:ext uri="{C183D7F6-B498-43B3-948B-1728B52AA6E4}">
                <adec:decorative xmlns:adec="http://schemas.microsoft.com/office/drawing/2017/decorative" val="0"/>
              </a:ext>
            </a:extLst>
          </p:cNvPr>
          <p:cNvSpPr txBox="1">
            <a:spLocks/>
          </p:cNvSpPr>
          <p:nvPr/>
        </p:nvSpPr>
        <p:spPr>
          <a:xfrm>
            <a:off x="3250044" y="4541639"/>
            <a:ext cx="457200" cy="457200"/>
          </a:xfrm>
          <a:prstGeom prst="ellipse">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800" b="0" i="0" u="none" strike="noStrike" kern="1200" cap="none" spc="0" normalizeH="0" baseline="0" noProof="0">
                <a:ln>
                  <a:noFill/>
                </a:ln>
                <a:solidFill>
                  <a:schemeClr val="bg1"/>
                </a:solidFill>
                <a:effectLst/>
                <a:uLnTx/>
                <a:uFillTx/>
                <a:ea typeface="+mj-ea"/>
                <a:cs typeface="+mj-cs"/>
              </a:rPr>
              <a:t>4</a:t>
            </a:r>
          </a:p>
        </p:txBody>
      </p:sp>
      <p:sp>
        <p:nvSpPr>
          <p:cNvPr id="23" name="Content Placeholder 36">
            <a:extLst>
              <a:ext uri="{FF2B5EF4-FFF2-40B4-BE49-F238E27FC236}">
                <a16:creationId xmlns:a16="http://schemas.microsoft.com/office/drawing/2014/main" id="{9A41E387-C6F3-7133-ECB3-E74274BB9E91}"/>
              </a:ext>
            </a:extLst>
          </p:cNvPr>
          <p:cNvSpPr txBox="1">
            <a:spLocks/>
          </p:cNvSpPr>
          <p:nvPr/>
        </p:nvSpPr>
        <p:spPr>
          <a:xfrm>
            <a:off x="4027334" y="4631740"/>
            <a:ext cx="7506616"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effectLst/>
                <a:uLnTx/>
                <a:uFillTx/>
                <a:ea typeface="+mn-ea"/>
                <a:cs typeface="Segoe UI"/>
              </a:rPr>
              <a:t>Pilot role-based Copilots (Copilot for Sales/Copilot Service)</a:t>
            </a:r>
            <a:endParaRPr kumimoji="0" lang="en-US" sz="2400" b="0" i="0" u="none" strike="noStrike" kern="1200" cap="none" spc="0" normalizeH="0" baseline="0" noProof="0">
              <a:ln>
                <a:noFill/>
              </a:ln>
              <a:effectLst/>
              <a:uLnTx/>
              <a:uFillTx/>
              <a:ea typeface="+mn-ea"/>
              <a:cs typeface="Segoe UI"/>
            </a:endParaRPr>
          </a:p>
        </p:txBody>
      </p:sp>
    </p:spTree>
    <p:custDataLst>
      <p:tags r:id="rId1"/>
    </p:custDataLst>
    <p:extLst>
      <p:ext uri="{BB962C8B-B14F-4D97-AF65-F5344CB8AC3E}">
        <p14:creationId xmlns:p14="http://schemas.microsoft.com/office/powerpoint/2010/main" val="969420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70D91-0A70-20AF-D917-866790901399}"/>
            </a:ext>
          </a:extLst>
        </p:cNvPr>
        <p:cNvGrpSpPr/>
        <p:nvPr/>
      </p:nvGrpSpPr>
      <p:grpSpPr>
        <a:xfrm>
          <a:off x="0" y="0"/>
          <a:ext cx="0" cy="0"/>
          <a:chOff x="0" y="0"/>
          <a:chExt cx="0" cy="0"/>
        </a:xfrm>
      </p:grpSpPr>
      <p:sp>
        <p:nvSpPr>
          <p:cNvPr id="20" name="!!Rectangle: Rounded Corners 5">
            <a:extLst>
              <a:ext uri="{FF2B5EF4-FFF2-40B4-BE49-F238E27FC236}">
                <a16:creationId xmlns:a16="http://schemas.microsoft.com/office/drawing/2014/main" id="{C46561C9-BC9A-B208-EEA8-5AAC5BC43D4D}"/>
              </a:ext>
              <a:ext uri="{C183D7F6-B498-43B3-948B-1728B52AA6E4}">
                <adec:decorative xmlns:adec="http://schemas.microsoft.com/office/drawing/2017/decorative" val="1"/>
              </a:ext>
            </a:extLst>
          </p:cNvPr>
          <p:cNvSpPr>
            <a:spLocks/>
          </p:cNvSpPr>
          <p:nvPr/>
        </p:nvSpPr>
        <p:spPr>
          <a:xfrm>
            <a:off x="508002" y="1159915"/>
            <a:ext cx="11201400" cy="4609046"/>
          </a:xfrm>
          <a:prstGeom prst="roundRect">
            <a:avLst>
              <a:gd name="adj" fmla="val 5372"/>
            </a:avLst>
          </a:prstGeom>
          <a:gradFill flip="none" rotWithShape="1">
            <a:gsLst>
              <a:gs pos="89000">
                <a:schemeClr val="bg1">
                  <a:alpha val="58000"/>
                </a:schemeClr>
              </a:gs>
              <a:gs pos="100000">
                <a:schemeClr val="bg1">
                  <a:alpha val="73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latin typeface="Segoe Sans Text"/>
            </a:endParaRPr>
          </a:p>
        </p:txBody>
      </p:sp>
      <p:sp>
        <p:nvSpPr>
          <p:cNvPr id="9" name="!!Rectangle: Rounded Corners 5">
            <a:extLst>
              <a:ext uri="{FF2B5EF4-FFF2-40B4-BE49-F238E27FC236}">
                <a16:creationId xmlns:a16="http://schemas.microsoft.com/office/drawing/2014/main" id="{8DD61681-C3A4-AD05-AFF9-29D274D31BD6}"/>
              </a:ext>
              <a:ext uri="{C183D7F6-B498-43B3-948B-1728B52AA6E4}">
                <adec:decorative xmlns:adec="http://schemas.microsoft.com/office/drawing/2017/decorative" val="1"/>
              </a:ext>
            </a:extLst>
          </p:cNvPr>
          <p:cNvSpPr>
            <a:spLocks/>
          </p:cNvSpPr>
          <p:nvPr/>
        </p:nvSpPr>
        <p:spPr>
          <a:xfrm>
            <a:off x="815779" y="3635362"/>
            <a:ext cx="10560444" cy="1822822"/>
          </a:xfrm>
          <a:prstGeom prst="roundRect">
            <a:avLst>
              <a:gd name="adj" fmla="val 1041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latin typeface="Segoe Sans Text"/>
            </a:endParaRPr>
          </a:p>
        </p:txBody>
      </p:sp>
      <p:sp>
        <p:nvSpPr>
          <p:cNvPr id="12" name="Rectangle: Rounded Corners 34">
            <a:extLst>
              <a:ext uri="{FF2B5EF4-FFF2-40B4-BE49-F238E27FC236}">
                <a16:creationId xmlns:a16="http://schemas.microsoft.com/office/drawing/2014/main" id="{E3CEB5F6-0127-26D5-98AB-2299CF9910B4}"/>
              </a:ext>
              <a:ext uri="{C183D7F6-B498-43B3-948B-1728B52AA6E4}">
                <adec:decorative xmlns:adec="http://schemas.microsoft.com/office/drawing/2017/decorative" val="1"/>
              </a:ext>
            </a:extLst>
          </p:cNvPr>
          <p:cNvSpPr>
            <a:spLocks/>
          </p:cNvSpPr>
          <p:nvPr/>
        </p:nvSpPr>
        <p:spPr bwMode="auto">
          <a:xfrm>
            <a:off x="815779" y="3635362"/>
            <a:ext cx="10560444" cy="1822822"/>
          </a:xfrm>
          <a:prstGeom prst="roundRect">
            <a:avLst>
              <a:gd name="adj" fmla="val 9489"/>
            </a:avLst>
          </a:prstGeom>
          <a:noFill/>
          <a:ln>
            <a:gradFill flip="none" rotWithShape="1">
              <a:gsLst>
                <a:gs pos="0">
                  <a:srgbClr val="1264B1"/>
                </a:gs>
                <a:gs pos="100000">
                  <a:srgbClr val="944DCF"/>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Sans Text Semibold"/>
              <a:ea typeface="+mn-ea"/>
              <a:cs typeface="Segoe UI" pitchFamily="34" charset="0"/>
            </a:endParaRPr>
          </a:p>
        </p:txBody>
      </p:sp>
      <p:sp>
        <p:nvSpPr>
          <p:cNvPr id="19" name="Title 2">
            <a:extLst>
              <a:ext uri="{FF2B5EF4-FFF2-40B4-BE49-F238E27FC236}">
                <a16:creationId xmlns:a16="http://schemas.microsoft.com/office/drawing/2014/main" id="{8050AAAC-AC7D-268F-034A-603850F1DBB2}"/>
              </a:ext>
            </a:extLst>
          </p:cNvPr>
          <p:cNvSpPr txBox="1">
            <a:spLocks noGrp="1"/>
          </p:cNvSpPr>
          <p:nvPr>
            <p:ph type="title" idx="4294967295"/>
          </p:nvPr>
        </p:nvSpPr>
        <p:spPr>
          <a:xfrm>
            <a:off x="495300" y="398463"/>
            <a:ext cx="11201400" cy="554037"/>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nn-NO" sz="3600" b="0" i="0" u="none" strike="noStrike" kern="1200" cap="none" spc="-50" normalizeH="0" baseline="0" noProof="0">
                <a:ln w="3175">
                  <a:noFill/>
                </a:ln>
                <a:solidFill>
                  <a:schemeClr val="tx1"/>
                </a:solidFill>
                <a:effectLst/>
                <a:uLnTx/>
                <a:uFillTx/>
                <a:latin typeface="+mj-lt"/>
                <a:ea typeface="+mn-ea"/>
                <a:cs typeface="Segoe UI" pitchFamily="34" charset="0"/>
              </a:rPr>
              <a:t>Microsoft Copilot for </a:t>
            </a:r>
            <a:r>
              <a:rPr kumimoji="0" lang="nn-NO" sz="3600" b="0" i="0" u="none" strike="noStrike" kern="1200" cap="none" spc="-50" normalizeH="0" baseline="0" noProof="0">
                <a:ln w="3175">
                  <a:noFill/>
                </a:ln>
                <a:solidFill>
                  <a:schemeClr val="accent2"/>
                </a:solidFill>
                <a:effectLst/>
                <a:uLnTx/>
                <a:uFillTx/>
                <a:latin typeface="+mj-lt"/>
                <a:ea typeface="+mn-ea"/>
                <a:cs typeface="Segoe UI" pitchFamily="34" charset="0"/>
              </a:rPr>
              <a:t>Microsoft 365</a:t>
            </a:r>
          </a:p>
        </p:txBody>
      </p:sp>
      <p:pic>
        <p:nvPicPr>
          <p:cNvPr id="4" name="!Copilot" descr="Microsoft Copilot logo">
            <a:extLst>
              <a:ext uri="{FF2B5EF4-FFF2-40B4-BE49-F238E27FC236}">
                <a16:creationId xmlns:a16="http://schemas.microsoft.com/office/drawing/2014/main" id="{6F5EF92F-AB54-F336-1CF4-726D5DFB8337}"/>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70052" y="1262464"/>
            <a:ext cx="1051897" cy="1051896"/>
          </a:xfrm>
          <a:prstGeom prst="rect">
            <a:avLst/>
          </a:prstGeom>
          <a:noFill/>
          <a:ln>
            <a:noFill/>
            <a:headEnd type="none" w="med" len="med"/>
            <a:tailEnd type="none" w="med" len="med"/>
          </a:ln>
          <a:effectLst>
            <a:outerShdw blurRad="63500" dist="63500" dir="8100000" algn="tr" rotWithShape="0">
              <a:prstClr val="black">
                <a:alpha val="10000"/>
              </a:prstClr>
            </a:outerShdw>
          </a:effectLst>
        </p:spPr>
      </p:pic>
      <p:sp>
        <p:nvSpPr>
          <p:cNvPr id="55" name="Text Placeholder 6">
            <a:extLst>
              <a:ext uri="{FF2B5EF4-FFF2-40B4-BE49-F238E27FC236}">
                <a16:creationId xmlns:a16="http://schemas.microsoft.com/office/drawing/2014/main" id="{0C682461-CCAF-089E-3DE6-44BD1CB1C0D4}"/>
              </a:ext>
            </a:extLst>
          </p:cNvPr>
          <p:cNvSpPr txBox="1">
            <a:spLocks/>
          </p:cNvSpPr>
          <p:nvPr/>
        </p:nvSpPr>
        <p:spPr>
          <a:xfrm>
            <a:off x="2824886" y="2609361"/>
            <a:ext cx="6542230" cy="558944"/>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US" sz="2400"/>
              <a:t>Your AI assistant at work</a:t>
            </a:r>
          </a:p>
        </p:txBody>
      </p:sp>
      <p:sp>
        <p:nvSpPr>
          <p:cNvPr id="45" name="TextBox 44">
            <a:extLst>
              <a:ext uri="{FF2B5EF4-FFF2-40B4-BE49-F238E27FC236}">
                <a16:creationId xmlns:a16="http://schemas.microsoft.com/office/drawing/2014/main" id="{B107B208-6C03-FA22-6E01-D45A5318A6AD}"/>
              </a:ext>
            </a:extLst>
          </p:cNvPr>
          <p:cNvSpPr txBox="1"/>
          <p:nvPr/>
        </p:nvSpPr>
        <p:spPr>
          <a:xfrm>
            <a:off x="4907281" y="3482813"/>
            <a:ext cx="2377440" cy="311855"/>
          </a:xfrm>
          <a:prstGeom prst="roundRect">
            <a:avLst>
              <a:gd name="adj" fmla="val 50000"/>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LnTx/>
                <a:uFillTx/>
                <a:latin typeface="Segoe Sans Text"/>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solidFill>
                  <a:schemeClr val="tx1"/>
                </a:solidFill>
                <a:latin typeface="+mj-lt"/>
              </a:rPr>
              <a:t>Natural language</a:t>
            </a:r>
          </a:p>
        </p:txBody>
      </p:sp>
      <p:grpSp>
        <p:nvGrpSpPr>
          <p:cNvPr id="74" name="Group 73">
            <a:extLst>
              <a:ext uri="{FF2B5EF4-FFF2-40B4-BE49-F238E27FC236}">
                <a16:creationId xmlns:a16="http://schemas.microsoft.com/office/drawing/2014/main" id="{BBF376F5-D7EE-64A9-2DEF-9A82B6DDC5AA}"/>
              </a:ext>
              <a:ext uri="{C183D7F6-B498-43B3-948B-1728B52AA6E4}">
                <adec:decorative xmlns:adec="http://schemas.microsoft.com/office/drawing/2017/decorative" val="1"/>
              </a:ext>
            </a:extLst>
          </p:cNvPr>
          <p:cNvGrpSpPr>
            <a:grpSpLocks/>
          </p:cNvGrpSpPr>
          <p:nvPr/>
        </p:nvGrpSpPr>
        <p:grpSpPr>
          <a:xfrm>
            <a:off x="1510002" y="3959470"/>
            <a:ext cx="723638" cy="723638"/>
            <a:chOff x="1510002" y="5936136"/>
            <a:chExt cx="723638" cy="723638"/>
          </a:xfrm>
        </p:grpSpPr>
        <p:grpSp>
          <p:nvGrpSpPr>
            <p:cNvPr id="75" name="Group 74">
              <a:extLst>
                <a:ext uri="{FF2B5EF4-FFF2-40B4-BE49-F238E27FC236}">
                  <a16:creationId xmlns:a16="http://schemas.microsoft.com/office/drawing/2014/main" id="{7FC0F4E0-CB33-9FED-C3C2-1F20CE4FB9C6}"/>
                </a:ext>
                <a:ext uri="{C183D7F6-B498-43B3-948B-1728B52AA6E4}">
                  <adec:decorative xmlns:adec="http://schemas.microsoft.com/office/drawing/2017/decorative" val="1"/>
                </a:ext>
              </a:extLst>
            </p:cNvPr>
            <p:cNvGrpSpPr>
              <a:grpSpLocks/>
            </p:cNvGrpSpPr>
            <p:nvPr/>
          </p:nvGrpSpPr>
          <p:grpSpPr>
            <a:xfrm>
              <a:off x="1510002" y="5936136"/>
              <a:ext cx="723638" cy="723638"/>
              <a:chOff x="3101063" y="1686958"/>
              <a:chExt cx="2149566" cy="2149566"/>
            </a:xfrm>
            <a:effectLst/>
          </p:grpSpPr>
          <p:grpSp>
            <p:nvGrpSpPr>
              <p:cNvPr id="77" name="Group 76">
                <a:extLst>
                  <a:ext uri="{FF2B5EF4-FFF2-40B4-BE49-F238E27FC236}">
                    <a16:creationId xmlns:a16="http://schemas.microsoft.com/office/drawing/2014/main" id="{F8503834-AA68-682E-EA55-73A6F96C8067}"/>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79" name="Oval 78">
                  <a:extLst>
                    <a:ext uri="{FF2B5EF4-FFF2-40B4-BE49-F238E27FC236}">
                      <a16:creationId xmlns:a16="http://schemas.microsoft.com/office/drawing/2014/main" id="{6E08CD46-2B4A-F8F3-5FE5-1E1B4BAE0DDC}"/>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0" name="Oval 46_1">
                  <a:extLst>
                    <a:ext uri="{FF2B5EF4-FFF2-40B4-BE49-F238E27FC236}">
                      <a16:creationId xmlns:a16="http://schemas.microsoft.com/office/drawing/2014/main" id="{2D7FC398-1318-681D-906F-BFB691C6ABAA}"/>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78" name="Oval 34_1">
                <a:extLst>
                  <a:ext uri="{FF2B5EF4-FFF2-40B4-BE49-F238E27FC236}">
                    <a16:creationId xmlns:a16="http://schemas.microsoft.com/office/drawing/2014/main" id="{D257407E-B27C-08C6-CBC6-D305C5E6610E}"/>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76" name="Graphic 80" descr="Icon of a person with a chat bubble">
              <a:extLst>
                <a:ext uri="{FF2B5EF4-FFF2-40B4-BE49-F238E27FC236}">
                  <a16:creationId xmlns:a16="http://schemas.microsoft.com/office/drawing/2014/main" id="{44A0AB13-BE6A-23D3-87EE-8BDE5DFF5DC6}"/>
                </a:ext>
              </a:extLst>
            </p:cNvPr>
            <p:cNvSpPr/>
            <p:nvPr/>
          </p:nvSpPr>
          <p:spPr>
            <a:xfrm>
              <a:off x="1676153" y="6081665"/>
              <a:ext cx="391340" cy="432589"/>
            </a:xfrm>
            <a:custGeom>
              <a:avLst/>
              <a:gdLst>
                <a:gd name="connsiteX0" fmla="*/ 98639 w 256381"/>
                <a:gd name="connsiteY0" fmla="*/ 182139 h 283406"/>
                <a:gd name="connsiteX1" fmla="*/ 108220 w 256381"/>
                <a:gd name="connsiteY1" fmla="*/ 161898 h 283406"/>
                <a:gd name="connsiteX2" fmla="*/ 30361 w 256381"/>
                <a:gd name="connsiteY2" fmla="*/ 161898 h 283406"/>
                <a:gd name="connsiteX3" fmla="*/ 0 w 256381"/>
                <a:gd name="connsiteY3" fmla="*/ 192259 h 283406"/>
                <a:gd name="connsiteX4" fmla="*/ 0 w 256381"/>
                <a:gd name="connsiteY4" fmla="*/ 200045 h 283406"/>
                <a:gd name="connsiteX5" fmla="*/ 12117 w 256381"/>
                <a:gd name="connsiteY5" fmla="*/ 232916 h 283406"/>
                <a:gd name="connsiteX6" fmla="*/ 95671 w 256381"/>
                <a:gd name="connsiteY6" fmla="*/ 269524 h 283406"/>
                <a:gd name="connsiteX7" fmla="*/ 101756 w 256381"/>
                <a:gd name="connsiteY7" fmla="*/ 249553 h 283406"/>
                <a:gd name="connsiteX8" fmla="*/ 27514 w 256381"/>
                <a:gd name="connsiteY8" fmla="*/ 219773 h 283406"/>
                <a:gd name="connsiteX9" fmla="*/ 20241 w 256381"/>
                <a:gd name="connsiteY9" fmla="*/ 200045 h 283406"/>
                <a:gd name="connsiteX10" fmla="*/ 20241 w 256381"/>
                <a:gd name="connsiteY10" fmla="*/ 192245 h 283406"/>
                <a:gd name="connsiteX11" fmla="*/ 30361 w 256381"/>
                <a:gd name="connsiteY11" fmla="*/ 182139 h 283406"/>
                <a:gd name="connsiteX12" fmla="*/ 98639 w 256381"/>
                <a:gd name="connsiteY12" fmla="*/ 182139 h 283406"/>
                <a:gd name="connsiteX13" fmla="*/ 107937 w 256381"/>
                <a:gd name="connsiteY13" fmla="*/ 0 h 283406"/>
                <a:gd name="connsiteX14" fmla="*/ 175419 w 256381"/>
                <a:gd name="connsiteY14" fmla="*/ 67482 h 283406"/>
                <a:gd name="connsiteX15" fmla="*/ 107937 w 256381"/>
                <a:gd name="connsiteY15" fmla="*/ 134964 h 283406"/>
                <a:gd name="connsiteX16" fmla="*/ 40454 w 256381"/>
                <a:gd name="connsiteY16" fmla="*/ 67482 h 283406"/>
                <a:gd name="connsiteX17" fmla="*/ 107937 w 256381"/>
                <a:gd name="connsiteY17" fmla="*/ 0 h 283406"/>
                <a:gd name="connsiteX18" fmla="*/ 107937 w 256381"/>
                <a:gd name="connsiteY18" fmla="*/ 20241 h 283406"/>
                <a:gd name="connsiteX19" fmla="*/ 60695 w 256381"/>
                <a:gd name="connsiteY19" fmla="*/ 67482 h 283406"/>
                <a:gd name="connsiteX20" fmla="*/ 107937 w 256381"/>
                <a:gd name="connsiteY20" fmla="*/ 114724 h 283406"/>
                <a:gd name="connsiteX21" fmla="*/ 155178 w 256381"/>
                <a:gd name="connsiteY21" fmla="*/ 67482 h 283406"/>
                <a:gd name="connsiteX22" fmla="*/ 107937 w 256381"/>
                <a:gd name="connsiteY22" fmla="*/ 20241 h 283406"/>
                <a:gd name="connsiteX23" fmla="*/ 256381 w 256381"/>
                <a:gd name="connsiteY23" fmla="*/ 209153 h 283406"/>
                <a:gd name="connsiteX24" fmla="*/ 182176 w 256381"/>
                <a:gd name="connsiteY24" fmla="*/ 283407 h 283406"/>
                <a:gd name="connsiteX25" fmla="*/ 146164 w 256381"/>
                <a:gd name="connsiteY25" fmla="*/ 274099 h 283406"/>
                <a:gd name="connsiteX26" fmla="*/ 116653 w 256381"/>
                <a:gd name="connsiteY26" fmla="*/ 283072 h 283406"/>
                <a:gd name="connsiteX27" fmla="*/ 108233 w 256381"/>
                <a:gd name="connsiteY27" fmla="*/ 278584 h 283406"/>
                <a:gd name="connsiteX28" fmla="*/ 108233 w 256381"/>
                <a:gd name="connsiteY28" fmla="*/ 274652 h 283406"/>
                <a:gd name="connsiteX29" fmla="*/ 117220 w 256381"/>
                <a:gd name="connsiteY29" fmla="*/ 245141 h 283406"/>
                <a:gd name="connsiteX30" fmla="*/ 146183 w 256381"/>
                <a:gd name="connsiteY30" fmla="*/ 144240 h 283406"/>
                <a:gd name="connsiteX31" fmla="*/ 247084 w 256381"/>
                <a:gd name="connsiteY31" fmla="*/ 173202 h 283406"/>
                <a:gd name="connsiteX32" fmla="*/ 256381 w 256381"/>
                <a:gd name="connsiteY32" fmla="*/ 209126 h 283406"/>
                <a:gd name="connsiteX33" fmla="*/ 155151 w 256381"/>
                <a:gd name="connsiteY33" fmla="*/ 188913 h 283406"/>
                <a:gd name="connsiteX34" fmla="*/ 148404 w 256381"/>
                <a:gd name="connsiteY34" fmla="*/ 195659 h 283406"/>
                <a:gd name="connsiteX35" fmla="*/ 155151 w 256381"/>
                <a:gd name="connsiteY35" fmla="*/ 202406 h 283406"/>
                <a:gd name="connsiteX36" fmla="*/ 209153 w 256381"/>
                <a:gd name="connsiteY36" fmla="*/ 202406 h 283406"/>
                <a:gd name="connsiteX37" fmla="*/ 215900 w 256381"/>
                <a:gd name="connsiteY37" fmla="*/ 195659 h 283406"/>
                <a:gd name="connsiteX38" fmla="*/ 209153 w 256381"/>
                <a:gd name="connsiteY38" fmla="*/ 188913 h 283406"/>
                <a:gd name="connsiteX39" fmla="*/ 155178 w 256381"/>
                <a:gd name="connsiteY39" fmla="*/ 188913 h 283406"/>
                <a:gd name="connsiteX40" fmla="*/ 148404 w 256381"/>
                <a:gd name="connsiteY40" fmla="*/ 222647 h 283406"/>
                <a:gd name="connsiteX41" fmla="*/ 155151 w 256381"/>
                <a:gd name="connsiteY41" fmla="*/ 229394 h 283406"/>
                <a:gd name="connsiteX42" fmla="*/ 182139 w 256381"/>
                <a:gd name="connsiteY42" fmla="*/ 229394 h 283406"/>
                <a:gd name="connsiteX43" fmla="*/ 188886 w 256381"/>
                <a:gd name="connsiteY43" fmla="*/ 222647 h 283406"/>
                <a:gd name="connsiteX44" fmla="*/ 182139 w 256381"/>
                <a:gd name="connsiteY44" fmla="*/ 215900 h 283406"/>
                <a:gd name="connsiteX45" fmla="*/ 155151 w 256381"/>
                <a:gd name="connsiteY45" fmla="*/ 215900 h 283406"/>
                <a:gd name="connsiteX46" fmla="*/ 148404 w 256381"/>
                <a:gd name="connsiteY46" fmla="*/ 222647 h 2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56381" h="283406">
                  <a:moveTo>
                    <a:pt x="98639" y="182139"/>
                  </a:moveTo>
                  <a:cubicBezTo>
                    <a:pt x="100952" y="175009"/>
                    <a:pt x="104172" y="168206"/>
                    <a:pt x="108220" y="161898"/>
                  </a:cubicBezTo>
                  <a:lnTo>
                    <a:pt x="30361" y="161898"/>
                  </a:lnTo>
                  <a:cubicBezTo>
                    <a:pt x="13593" y="161898"/>
                    <a:pt x="0" y="175492"/>
                    <a:pt x="0" y="192259"/>
                  </a:cubicBezTo>
                  <a:lnTo>
                    <a:pt x="0" y="200045"/>
                  </a:lnTo>
                  <a:cubicBezTo>
                    <a:pt x="0" y="212095"/>
                    <a:pt x="4305" y="223753"/>
                    <a:pt x="12117" y="232916"/>
                  </a:cubicBezTo>
                  <a:cubicBezTo>
                    <a:pt x="31184" y="255234"/>
                    <a:pt x="59224" y="267352"/>
                    <a:pt x="95671" y="269524"/>
                  </a:cubicBezTo>
                  <a:lnTo>
                    <a:pt x="101756" y="249553"/>
                  </a:lnTo>
                  <a:cubicBezTo>
                    <a:pt x="67995" y="248474"/>
                    <a:pt x="43477" y="238462"/>
                    <a:pt x="27514" y="219773"/>
                  </a:cubicBezTo>
                  <a:cubicBezTo>
                    <a:pt x="22817" y="214273"/>
                    <a:pt x="20238" y="207278"/>
                    <a:pt x="20241" y="200045"/>
                  </a:cubicBezTo>
                  <a:lnTo>
                    <a:pt x="20241" y="192245"/>
                  </a:lnTo>
                  <a:cubicBezTo>
                    <a:pt x="20241" y="186673"/>
                    <a:pt x="24775" y="182139"/>
                    <a:pt x="30361" y="182139"/>
                  </a:cubicBezTo>
                  <a:lnTo>
                    <a:pt x="98639" y="182139"/>
                  </a:lnTo>
                  <a:close/>
                  <a:moveTo>
                    <a:pt x="107937" y="0"/>
                  </a:moveTo>
                  <a:cubicBezTo>
                    <a:pt x="145206" y="0"/>
                    <a:pt x="175419" y="30213"/>
                    <a:pt x="175419" y="67482"/>
                  </a:cubicBezTo>
                  <a:cubicBezTo>
                    <a:pt x="175419" y="104752"/>
                    <a:pt x="145206" y="134964"/>
                    <a:pt x="107937" y="134964"/>
                  </a:cubicBezTo>
                  <a:cubicBezTo>
                    <a:pt x="70667" y="134964"/>
                    <a:pt x="40454" y="104752"/>
                    <a:pt x="40454" y="67482"/>
                  </a:cubicBezTo>
                  <a:cubicBezTo>
                    <a:pt x="40454" y="30213"/>
                    <a:pt x="70667" y="0"/>
                    <a:pt x="107937" y="0"/>
                  </a:cubicBezTo>
                  <a:close/>
                  <a:moveTo>
                    <a:pt x="107937" y="20241"/>
                  </a:moveTo>
                  <a:cubicBezTo>
                    <a:pt x="81846" y="20241"/>
                    <a:pt x="60695" y="41391"/>
                    <a:pt x="60695" y="67482"/>
                  </a:cubicBezTo>
                  <a:cubicBezTo>
                    <a:pt x="60695" y="93573"/>
                    <a:pt x="81846" y="114724"/>
                    <a:pt x="107937" y="114724"/>
                  </a:cubicBezTo>
                  <a:cubicBezTo>
                    <a:pt x="134027" y="114724"/>
                    <a:pt x="155178" y="93573"/>
                    <a:pt x="155178" y="67482"/>
                  </a:cubicBezTo>
                  <a:cubicBezTo>
                    <a:pt x="155178" y="41391"/>
                    <a:pt x="134027" y="20241"/>
                    <a:pt x="107937" y="20241"/>
                  </a:cubicBezTo>
                  <a:close/>
                  <a:moveTo>
                    <a:pt x="256381" y="209153"/>
                  </a:moveTo>
                  <a:cubicBezTo>
                    <a:pt x="256395" y="250148"/>
                    <a:pt x="223172" y="283393"/>
                    <a:pt x="182176" y="283407"/>
                  </a:cubicBezTo>
                  <a:cubicBezTo>
                    <a:pt x="169576" y="283409"/>
                    <a:pt x="157183" y="280207"/>
                    <a:pt x="146164" y="274099"/>
                  </a:cubicBezTo>
                  <a:lnTo>
                    <a:pt x="116653" y="283072"/>
                  </a:lnTo>
                  <a:cubicBezTo>
                    <a:pt x="113088" y="284158"/>
                    <a:pt x="109320" y="282149"/>
                    <a:pt x="108233" y="278584"/>
                  </a:cubicBezTo>
                  <a:cubicBezTo>
                    <a:pt x="107843" y="277302"/>
                    <a:pt x="107843" y="275934"/>
                    <a:pt x="108233" y="274652"/>
                  </a:cubicBezTo>
                  <a:lnTo>
                    <a:pt x="117220" y="245141"/>
                  </a:lnTo>
                  <a:cubicBezTo>
                    <a:pt x="97355" y="209280"/>
                    <a:pt x="110322" y="164106"/>
                    <a:pt x="146183" y="144240"/>
                  </a:cubicBezTo>
                  <a:cubicBezTo>
                    <a:pt x="182044" y="124375"/>
                    <a:pt x="227219" y="137341"/>
                    <a:pt x="247084" y="173202"/>
                  </a:cubicBezTo>
                  <a:cubicBezTo>
                    <a:pt x="253175" y="184196"/>
                    <a:pt x="256373" y="196558"/>
                    <a:pt x="256381" y="209126"/>
                  </a:cubicBezTo>
                  <a:close/>
                  <a:moveTo>
                    <a:pt x="155151" y="188913"/>
                  </a:moveTo>
                  <a:cubicBezTo>
                    <a:pt x="151426" y="188913"/>
                    <a:pt x="148404" y="191934"/>
                    <a:pt x="148404" y="195659"/>
                  </a:cubicBezTo>
                  <a:cubicBezTo>
                    <a:pt x="148404" y="199385"/>
                    <a:pt x="151426" y="202406"/>
                    <a:pt x="155151" y="202406"/>
                  </a:cubicBezTo>
                  <a:lnTo>
                    <a:pt x="209153" y="202406"/>
                  </a:lnTo>
                  <a:cubicBezTo>
                    <a:pt x="212879" y="202406"/>
                    <a:pt x="215900" y="199385"/>
                    <a:pt x="215900" y="195659"/>
                  </a:cubicBezTo>
                  <a:cubicBezTo>
                    <a:pt x="215900" y="191934"/>
                    <a:pt x="212879" y="188913"/>
                    <a:pt x="209153" y="188913"/>
                  </a:cubicBezTo>
                  <a:lnTo>
                    <a:pt x="155178" y="188913"/>
                  </a:lnTo>
                  <a:close/>
                  <a:moveTo>
                    <a:pt x="148404" y="222647"/>
                  </a:moveTo>
                  <a:cubicBezTo>
                    <a:pt x="148404" y="226373"/>
                    <a:pt x="151426" y="229394"/>
                    <a:pt x="155151" y="229394"/>
                  </a:cubicBezTo>
                  <a:lnTo>
                    <a:pt x="182139" y="229394"/>
                  </a:lnTo>
                  <a:cubicBezTo>
                    <a:pt x="185864" y="229394"/>
                    <a:pt x="188886" y="226373"/>
                    <a:pt x="188886" y="222647"/>
                  </a:cubicBezTo>
                  <a:cubicBezTo>
                    <a:pt x="188886" y="218921"/>
                    <a:pt x="185864" y="215900"/>
                    <a:pt x="182139" y="215900"/>
                  </a:cubicBezTo>
                  <a:lnTo>
                    <a:pt x="155151" y="215900"/>
                  </a:lnTo>
                  <a:cubicBezTo>
                    <a:pt x="151426" y="215900"/>
                    <a:pt x="148404" y="218921"/>
                    <a:pt x="148404" y="222647"/>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grpSp>
        <p:nvGrpSpPr>
          <p:cNvPr id="81" name="Group 80">
            <a:extLst>
              <a:ext uri="{FF2B5EF4-FFF2-40B4-BE49-F238E27FC236}">
                <a16:creationId xmlns:a16="http://schemas.microsoft.com/office/drawing/2014/main" id="{34956A2F-5C37-DF6E-1AC6-D06C7F61C081}"/>
              </a:ext>
              <a:ext uri="{C183D7F6-B498-43B3-948B-1728B52AA6E4}">
                <adec:decorative xmlns:adec="http://schemas.microsoft.com/office/drawing/2017/decorative" val="1"/>
              </a:ext>
            </a:extLst>
          </p:cNvPr>
          <p:cNvGrpSpPr>
            <a:grpSpLocks/>
          </p:cNvGrpSpPr>
          <p:nvPr/>
        </p:nvGrpSpPr>
        <p:grpSpPr>
          <a:xfrm>
            <a:off x="3618931" y="3959474"/>
            <a:ext cx="723638" cy="723638"/>
            <a:chOff x="3618931" y="5936140"/>
            <a:chExt cx="723638" cy="723638"/>
          </a:xfrm>
        </p:grpSpPr>
        <p:grpSp>
          <p:nvGrpSpPr>
            <p:cNvPr id="82" name="Group 81">
              <a:extLst>
                <a:ext uri="{FF2B5EF4-FFF2-40B4-BE49-F238E27FC236}">
                  <a16:creationId xmlns:a16="http://schemas.microsoft.com/office/drawing/2014/main" id="{89617FC4-9767-4734-F782-812BBCC2E24A}"/>
                </a:ext>
                <a:ext uri="{C183D7F6-B498-43B3-948B-1728B52AA6E4}">
                  <adec:decorative xmlns:adec="http://schemas.microsoft.com/office/drawing/2017/decorative" val="1"/>
                </a:ext>
              </a:extLst>
            </p:cNvPr>
            <p:cNvGrpSpPr>
              <a:grpSpLocks/>
            </p:cNvGrpSpPr>
            <p:nvPr/>
          </p:nvGrpSpPr>
          <p:grpSpPr>
            <a:xfrm>
              <a:off x="3618931" y="5936140"/>
              <a:ext cx="723638" cy="723638"/>
              <a:chOff x="3101063" y="1686958"/>
              <a:chExt cx="2149566" cy="2149566"/>
            </a:xfrm>
            <a:effectLst/>
          </p:grpSpPr>
          <p:grpSp>
            <p:nvGrpSpPr>
              <p:cNvPr id="88" name="Group 87">
                <a:extLst>
                  <a:ext uri="{FF2B5EF4-FFF2-40B4-BE49-F238E27FC236}">
                    <a16:creationId xmlns:a16="http://schemas.microsoft.com/office/drawing/2014/main" id="{6AC7E0C1-0102-390F-2FE3-B4957ACF0CAD}"/>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90" name="Oval 89">
                  <a:extLst>
                    <a:ext uri="{FF2B5EF4-FFF2-40B4-BE49-F238E27FC236}">
                      <a16:creationId xmlns:a16="http://schemas.microsoft.com/office/drawing/2014/main" id="{03097431-F39A-7CE9-9F6B-1168F9D56B25}"/>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1" name="Oval 46_1">
                  <a:extLst>
                    <a:ext uri="{FF2B5EF4-FFF2-40B4-BE49-F238E27FC236}">
                      <a16:creationId xmlns:a16="http://schemas.microsoft.com/office/drawing/2014/main" id="{E6FA1A9A-ED14-5266-E3AD-7BF65E0A7DBA}"/>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89" name="Oval 34_1">
                <a:extLst>
                  <a:ext uri="{FF2B5EF4-FFF2-40B4-BE49-F238E27FC236}">
                    <a16:creationId xmlns:a16="http://schemas.microsoft.com/office/drawing/2014/main" id="{86F755A1-8163-8BE6-226A-2D4CD02FF42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87" name="Graphic 39">
              <a:extLst>
                <a:ext uri="{FF2B5EF4-FFF2-40B4-BE49-F238E27FC236}">
                  <a16:creationId xmlns:a16="http://schemas.microsoft.com/office/drawing/2014/main" id="{AA22188D-89F8-95AC-0BB6-E74A8C9CDD7B}"/>
                </a:ext>
              </a:extLst>
            </p:cNvPr>
            <p:cNvSpPr/>
            <p:nvPr/>
          </p:nvSpPr>
          <p:spPr>
            <a:xfrm>
              <a:off x="3829375" y="6114474"/>
              <a:ext cx="302750" cy="366970"/>
            </a:xfrm>
            <a:custGeom>
              <a:avLst/>
              <a:gdLst>
                <a:gd name="connsiteX0" fmla="*/ 169724 w 302750"/>
                <a:gd name="connsiteY0" fmla="*/ 91743 h 366970"/>
                <a:gd name="connsiteX1" fmla="*/ 151375 w 302750"/>
                <a:gd name="connsiteY1" fmla="*/ 110091 h 366970"/>
                <a:gd name="connsiteX2" fmla="*/ 133027 w 302750"/>
                <a:gd name="connsiteY2" fmla="*/ 91743 h 366970"/>
                <a:gd name="connsiteX3" fmla="*/ 151375 w 302750"/>
                <a:gd name="connsiteY3" fmla="*/ 73394 h 366970"/>
                <a:gd name="connsiteX4" fmla="*/ 169724 w 302750"/>
                <a:gd name="connsiteY4" fmla="*/ 91743 h 366970"/>
                <a:gd name="connsiteX5" fmla="*/ 137614 w 302750"/>
                <a:gd name="connsiteY5" fmla="*/ 142201 h 366970"/>
                <a:gd name="connsiteX6" fmla="*/ 137614 w 302750"/>
                <a:gd name="connsiteY6" fmla="*/ 233944 h 366970"/>
                <a:gd name="connsiteX7" fmla="*/ 151375 w 302750"/>
                <a:gd name="connsiteY7" fmla="*/ 247705 h 366970"/>
                <a:gd name="connsiteX8" fmla="*/ 165137 w 302750"/>
                <a:gd name="connsiteY8" fmla="*/ 233944 h 366970"/>
                <a:gd name="connsiteX9" fmla="*/ 165137 w 302750"/>
                <a:gd name="connsiteY9" fmla="*/ 142201 h 366970"/>
                <a:gd name="connsiteX10" fmla="*/ 151375 w 302750"/>
                <a:gd name="connsiteY10" fmla="*/ 128440 h 366970"/>
                <a:gd name="connsiteX11" fmla="*/ 137614 w 302750"/>
                <a:gd name="connsiteY11" fmla="*/ 142201 h 366970"/>
                <a:gd name="connsiteX12" fmla="*/ 0 w 302750"/>
                <a:gd name="connsiteY12" fmla="*/ 45871 h 366970"/>
                <a:gd name="connsiteX13" fmla="*/ 45871 w 302750"/>
                <a:gd name="connsiteY13" fmla="*/ 0 h 366970"/>
                <a:gd name="connsiteX14" fmla="*/ 256880 w 302750"/>
                <a:gd name="connsiteY14" fmla="*/ 0 h 366970"/>
                <a:gd name="connsiteX15" fmla="*/ 302751 w 302750"/>
                <a:gd name="connsiteY15" fmla="*/ 45871 h 366970"/>
                <a:gd name="connsiteX16" fmla="*/ 302751 w 302750"/>
                <a:gd name="connsiteY16" fmla="*/ 307338 h 366970"/>
                <a:gd name="connsiteX17" fmla="*/ 288990 w 302750"/>
                <a:gd name="connsiteY17" fmla="*/ 321099 h 366970"/>
                <a:gd name="connsiteX18" fmla="*/ 27523 w 302750"/>
                <a:gd name="connsiteY18" fmla="*/ 321099 h 366970"/>
                <a:gd name="connsiteX19" fmla="*/ 45871 w 302750"/>
                <a:gd name="connsiteY19" fmla="*/ 339448 h 366970"/>
                <a:gd name="connsiteX20" fmla="*/ 288990 w 302750"/>
                <a:gd name="connsiteY20" fmla="*/ 339448 h 366970"/>
                <a:gd name="connsiteX21" fmla="*/ 302751 w 302750"/>
                <a:gd name="connsiteY21" fmla="*/ 353209 h 366970"/>
                <a:gd name="connsiteX22" fmla="*/ 288990 w 302750"/>
                <a:gd name="connsiteY22" fmla="*/ 366971 h 366970"/>
                <a:gd name="connsiteX23" fmla="*/ 45871 w 302750"/>
                <a:gd name="connsiteY23" fmla="*/ 366971 h 366970"/>
                <a:gd name="connsiteX24" fmla="*/ 0 w 302750"/>
                <a:gd name="connsiteY24" fmla="*/ 321099 h 366970"/>
                <a:gd name="connsiteX25" fmla="*/ 0 w 302750"/>
                <a:gd name="connsiteY25" fmla="*/ 45871 h 366970"/>
                <a:gd name="connsiteX26" fmla="*/ 275228 w 302750"/>
                <a:gd name="connsiteY26" fmla="*/ 293577 h 366970"/>
                <a:gd name="connsiteX27" fmla="*/ 275228 w 302750"/>
                <a:gd name="connsiteY27" fmla="*/ 45871 h 366970"/>
                <a:gd name="connsiteX28" fmla="*/ 256880 w 302750"/>
                <a:gd name="connsiteY28" fmla="*/ 27523 h 366970"/>
                <a:gd name="connsiteX29" fmla="*/ 45871 w 302750"/>
                <a:gd name="connsiteY29" fmla="*/ 27523 h 366970"/>
                <a:gd name="connsiteX30" fmla="*/ 27523 w 302750"/>
                <a:gd name="connsiteY30" fmla="*/ 45871 h 366970"/>
                <a:gd name="connsiteX31" fmla="*/ 27523 w 302750"/>
                <a:gd name="connsiteY31" fmla="*/ 293577 h 366970"/>
                <a:gd name="connsiteX32" fmla="*/ 275228 w 302750"/>
                <a:gd name="connsiteY32" fmla="*/ 293577 h 36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2750" h="366970">
                  <a:moveTo>
                    <a:pt x="169724" y="91743"/>
                  </a:moveTo>
                  <a:cubicBezTo>
                    <a:pt x="169724" y="101876"/>
                    <a:pt x="161509" y="110091"/>
                    <a:pt x="151375" y="110091"/>
                  </a:cubicBezTo>
                  <a:cubicBezTo>
                    <a:pt x="141242" y="110091"/>
                    <a:pt x="133027" y="101876"/>
                    <a:pt x="133027" y="91743"/>
                  </a:cubicBezTo>
                  <a:cubicBezTo>
                    <a:pt x="133027" y="81609"/>
                    <a:pt x="141242" y="73394"/>
                    <a:pt x="151375" y="73394"/>
                  </a:cubicBezTo>
                  <a:cubicBezTo>
                    <a:pt x="161509" y="73394"/>
                    <a:pt x="169724" y="81609"/>
                    <a:pt x="169724" y="91743"/>
                  </a:cubicBezTo>
                  <a:close/>
                  <a:moveTo>
                    <a:pt x="137614" y="142201"/>
                  </a:moveTo>
                  <a:lnTo>
                    <a:pt x="137614" y="233944"/>
                  </a:lnTo>
                  <a:cubicBezTo>
                    <a:pt x="137614" y="241544"/>
                    <a:pt x="143776" y="247705"/>
                    <a:pt x="151375" y="247705"/>
                  </a:cubicBezTo>
                  <a:cubicBezTo>
                    <a:pt x="158975" y="247705"/>
                    <a:pt x="165137" y="241544"/>
                    <a:pt x="165137" y="233944"/>
                  </a:cubicBezTo>
                  <a:lnTo>
                    <a:pt x="165137" y="142201"/>
                  </a:lnTo>
                  <a:cubicBezTo>
                    <a:pt x="165137" y="134601"/>
                    <a:pt x="158975" y="128440"/>
                    <a:pt x="151375" y="128440"/>
                  </a:cubicBezTo>
                  <a:cubicBezTo>
                    <a:pt x="143776" y="128440"/>
                    <a:pt x="137614" y="134601"/>
                    <a:pt x="137614" y="142201"/>
                  </a:cubicBezTo>
                  <a:close/>
                  <a:moveTo>
                    <a:pt x="0" y="45871"/>
                  </a:moveTo>
                  <a:cubicBezTo>
                    <a:pt x="0" y="20537"/>
                    <a:pt x="20537" y="0"/>
                    <a:pt x="45871" y="0"/>
                  </a:cubicBezTo>
                  <a:lnTo>
                    <a:pt x="256880" y="0"/>
                  </a:lnTo>
                  <a:cubicBezTo>
                    <a:pt x="282213" y="0"/>
                    <a:pt x="302751" y="20537"/>
                    <a:pt x="302751" y="45871"/>
                  </a:cubicBezTo>
                  <a:lnTo>
                    <a:pt x="302751" y="307338"/>
                  </a:lnTo>
                  <a:cubicBezTo>
                    <a:pt x="302751" y="314938"/>
                    <a:pt x="296590" y="321099"/>
                    <a:pt x="288990" y="321099"/>
                  </a:cubicBezTo>
                  <a:lnTo>
                    <a:pt x="27523" y="321099"/>
                  </a:lnTo>
                  <a:cubicBezTo>
                    <a:pt x="27523" y="331233"/>
                    <a:pt x="35738" y="339448"/>
                    <a:pt x="45871" y="339448"/>
                  </a:cubicBezTo>
                  <a:lnTo>
                    <a:pt x="288990" y="339448"/>
                  </a:lnTo>
                  <a:cubicBezTo>
                    <a:pt x="296590" y="339448"/>
                    <a:pt x="302751" y="345609"/>
                    <a:pt x="302751" y="353209"/>
                  </a:cubicBezTo>
                  <a:cubicBezTo>
                    <a:pt x="302751" y="360809"/>
                    <a:pt x="296590" y="366971"/>
                    <a:pt x="288990" y="366971"/>
                  </a:cubicBezTo>
                  <a:lnTo>
                    <a:pt x="45871" y="366971"/>
                  </a:lnTo>
                  <a:cubicBezTo>
                    <a:pt x="20537" y="366971"/>
                    <a:pt x="0" y="346433"/>
                    <a:pt x="0" y="321099"/>
                  </a:cubicBezTo>
                  <a:lnTo>
                    <a:pt x="0" y="45871"/>
                  </a:lnTo>
                  <a:close/>
                  <a:moveTo>
                    <a:pt x="275228" y="293577"/>
                  </a:moveTo>
                  <a:lnTo>
                    <a:pt x="275228" y="45871"/>
                  </a:lnTo>
                  <a:cubicBezTo>
                    <a:pt x="275228" y="35738"/>
                    <a:pt x="267013" y="27523"/>
                    <a:pt x="256880" y="27523"/>
                  </a:cubicBezTo>
                  <a:lnTo>
                    <a:pt x="45871" y="27523"/>
                  </a:lnTo>
                  <a:cubicBezTo>
                    <a:pt x="35738" y="27523"/>
                    <a:pt x="27523" y="35738"/>
                    <a:pt x="27523" y="45871"/>
                  </a:cubicBezTo>
                  <a:lnTo>
                    <a:pt x="27523" y="293577"/>
                  </a:lnTo>
                  <a:lnTo>
                    <a:pt x="275228" y="293577"/>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grpSp>
        <p:nvGrpSpPr>
          <p:cNvPr id="92" name="Group 91">
            <a:extLst>
              <a:ext uri="{FF2B5EF4-FFF2-40B4-BE49-F238E27FC236}">
                <a16:creationId xmlns:a16="http://schemas.microsoft.com/office/drawing/2014/main" id="{C536336B-99C8-FAF7-6906-EA1740B62EE9}"/>
              </a:ext>
              <a:ext uri="{C183D7F6-B498-43B3-948B-1728B52AA6E4}">
                <adec:decorative xmlns:adec="http://schemas.microsoft.com/office/drawing/2017/decorative" val="1"/>
              </a:ext>
            </a:extLst>
          </p:cNvPr>
          <p:cNvGrpSpPr>
            <a:grpSpLocks/>
          </p:cNvGrpSpPr>
          <p:nvPr/>
        </p:nvGrpSpPr>
        <p:grpSpPr>
          <a:xfrm>
            <a:off x="5727858" y="3959476"/>
            <a:ext cx="723638" cy="723638"/>
            <a:chOff x="5727858" y="5936142"/>
            <a:chExt cx="723638" cy="723638"/>
          </a:xfrm>
        </p:grpSpPr>
        <p:grpSp>
          <p:nvGrpSpPr>
            <p:cNvPr id="93" name="Group 92">
              <a:extLst>
                <a:ext uri="{FF2B5EF4-FFF2-40B4-BE49-F238E27FC236}">
                  <a16:creationId xmlns:a16="http://schemas.microsoft.com/office/drawing/2014/main" id="{08CEF6F4-B8D9-6EA8-7083-EC921C7A26F7}"/>
                </a:ext>
                <a:ext uri="{C183D7F6-B498-43B3-948B-1728B52AA6E4}">
                  <adec:decorative xmlns:adec="http://schemas.microsoft.com/office/drawing/2017/decorative" val="1"/>
                </a:ext>
              </a:extLst>
            </p:cNvPr>
            <p:cNvGrpSpPr>
              <a:grpSpLocks/>
            </p:cNvGrpSpPr>
            <p:nvPr/>
          </p:nvGrpSpPr>
          <p:grpSpPr>
            <a:xfrm>
              <a:off x="5727858" y="5936142"/>
              <a:ext cx="723638" cy="723638"/>
              <a:chOff x="3101063" y="1686958"/>
              <a:chExt cx="2149566" cy="2149566"/>
            </a:xfrm>
            <a:effectLst/>
          </p:grpSpPr>
          <p:grpSp>
            <p:nvGrpSpPr>
              <p:cNvPr id="95" name="Group 94">
                <a:extLst>
                  <a:ext uri="{FF2B5EF4-FFF2-40B4-BE49-F238E27FC236}">
                    <a16:creationId xmlns:a16="http://schemas.microsoft.com/office/drawing/2014/main" id="{18E86721-E62F-DA05-F532-291BF6F0EB23}"/>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97" name="Oval 96">
                  <a:extLst>
                    <a:ext uri="{FF2B5EF4-FFF2-40B4-BE49-F238E27FC236}">
                      <a16:creationId xmlns:a16="http://schemas.microsoft.com/office/drawing/2014/main" id="{DEDB817E-E185-9F14-5012-27EBC03E9E4D}"/>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8" name="Oval 46_1">
                  <a:extLst>
                    <a:ext uri="{FF2B5EF4-FFF2-40B4-BE49-F238E27FC236}">
                      <a16:creationId xmlns:a16="http://schemas.microsoft.com/office/drawing/2014/main" id="{2245865E-5083-A4BA-3E4C-3F25523126D7}"/>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96" name="Oval 34_1">
                <a:extLst>
                  <a:ext uri="{FF2B5EF4-FFF2-40B4-BE49-F238E27FC236}">
                    <a16:creationId xmlns:a16="http://schemas.microsoft.com/office/drawing/2014/main" id="{BE1D220D-8E86-0AB5-58CE-AF8BA17540E1}"/>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94" name="Graphic 41">
              <a:extLst>
                <a:ext uri="{FF2B5EF4-FFF2-40B4-BE49-F238E27FC236}">
                  <a16:creationId xmlns:a16="http://schemas.microsoft.com/office/drawing/2014/main" id="{C382CC43-46F6-1C2E-9BAF-212B5C7E906D}"/>
                </a:ext>
              </a:extLst>
            </p:cNvPr>
            <p:cNvSpPr/>
            <p:nvPr/>
          </p:nvSpPr>
          <p:spPr>
            <a:xfrm>
              <a:off x="5896281" y="6104565"/>
              <a:ext cx="386791" cy="386790"/>
            </a:xfrm>
            <a:custGeom>
              <a:avLst/>
              <a:gdLst>
                <a:gd name="connsiteX0" fmla="*/ 343814 w 386791"/>
                <a:gd name="connsiteY0" fmla="*/ 171907 h 386790"/>
                <a:gd name="connsiteX1" fmla="*/ 171907 w 386791"/>
                <a:gd name="connsiteY1" fmla="*/ 0 h 386790"/>
                <a:gd name="connsiteX2" fmla="*/ 0 w 386791"/>
                <a:gd name="connsiteY2" fmla="*/ 171907 h 386790"/>
                <a:gd name="connsiteX3" fmla="*/ 171907 w 386791"/>
                <a:gd name="connsiteY3" fmla="*/ 343814 h 386790"/>
                <a:gd name="connsiteX4" fmla="*/ 208906 w 386791"/>
                <a:gd name="connsiteY4" fmla="*/ 339824 h 386790"/>
                <a:gd name="connsiteX5" fmla="*/ 204619 w 386791"/>
                <a:gd name="connsiteY5" fmla="*/ 330627 h 386790"/>
                <a:gd name="connsiteX6" fmla="*/ 200566 w 386791"/>
                <a:gd name="connsiteY6" fmla="*/ 319599 h 386790"/>
                <a:gd name="connsiteX7" fmla="*/ 171907 w 386791"/>
                <a:gd name="connsiteY7" fmla="*/ 322326 h 386790"/>
                <a:gd name="connsiteX8" fmla="*/ 21488 w 386791"/>
                <a:gd name="connsiteY8" fmla="*/ 171907 h 386790"/>
                <a:gd name="connsiteX9" fmla="*/ 171907 w 386791"/>
                <a:gd name="connsiteY9" fmla="*/ 21488 h 386790"/>
                <a:gd name="connsiteX10" fmla="*/ 321780 w 386791"/>
                <a:gd name="connsiteY10" fmla="*/ 158990 h 386790"/>
                <a:gd name="connsiteX11" fmla="*/ 322448 w 386791"/>
                <a:gd name="connsiteY11" fmla="*/ 159668 h 386790"/>
                <a:gd name="connsiteX12" fmla="*/ 335290 w 386791"/>
                <a:gd name="connsiteY12" fmla="*/ 171195 h 386790"/>
                <a:gd name="connsiteX13" fmla="*/ 343746 w 386791"/>
                <a:gd name="connsiteY13" fmla="*/ 176845 h 386790"/>
                <a:gd name="connsiteX14" fmla="*/ 343814 w 386791"/>
                <a:gd name="connsiteY14" fmla="*/ 171907 h 386790"/>
                <a:gd name="connsiteX15" fmla="*/ 172956 w 386791"/>
                <a:gd name="connsiteY15" fmla="*/ 85953 h 386790"/>
                <a:gd name="connsiteX16" fmla="*/ 189073 w 386791"/>
                <a:gd name="connsiteY16" fmla="*/ 102070 h 386790"/>
                <a:gd name="connsiteX17" fmla="*/ 172956 w 386791"/>
                <a:gd name="connsiteY17" fmla="*/ 118186 h 386790"/>
                <a:gd name="connsiteX18" fmla="*/ 156840 w 386791"/>
                <a:gd name="connsiteY18" fmla="*/ 102070 h 386790"/>
                <a:gd name="connsiteX19" fmla="*/ 172956 w 386791"/>
                <a:gd name="connsiteY19" fmla="*/ 85953 h 386790"/>
                <a:gd name="connsiteX20" fmla="*/ 171910 w 386791"/>
                <a:gd name="connsiteY20" fmla="*/ 139674 h 386790"/>
                <a:gd name="connsiteX21" fmla="*/ 182481 w 386791"/>
                <a:gd name="connsiteY21" fmla="*/ 148487 h 386790"/>
                <a:gd name="connsiteX22" fmla="*/ 182654 w 386791"/>
                <a:gd name="connsiteY22" fmla="*/ 150419 h 386790"/>
                <a:gd name="connsiteX23" fmla="*/ 182654 w 386791"/>
                <a:gd name="connsiteY23" fmla="*/ 247162 h 386790"/>
                <a:gd name="connsiteX24" fmla="*/ 171910 w 386791"/>
                <a:gd name="connsiteY24" fmla="*/ 257906 h 386790"/>
                <a:gd name="connsiteX25" fmla="*/ 161339 w 386791"/>
                <a:gd name="connsiteY25" fmla="*/ 249094 h 386790"/>
                <a:gd name="connsiteX26" fmla="*/ 161165 w 386791"/>
                <a:gd name="connsiteY26" fmla="*/ 247162 h 386790"/>
                <a:gd name="connsiteX27" fmla="*/ 161165 w 386791"/>
                <a:gd name="connsiteY27" fmla="*/ 150419 h 386790"/>
                <a:gd name="connsiteX28" fmla="*/ 171910 w 386791"/>
                <a:gd name="connsiteY28" fmla="*/ 139674 h 386790"/>
                <a:gd name="connsiteX29" fmla="*/ 343814 w 386791"/>
                <a:gd name="connsiteY29" fmla="*/ 200854 h 386790"/>
                <a:gd name="connsiteX30" fmla="*/ 322326 w 386791"/>
                <a:gd name="connsiteY30" fmla="*/ 188333 h 386790"/>
                <a:gd name="connsiteX31" fmla="*/ 306934 w 386791"/>
                <a:gd name="connsiteY31" fmla="*/ 174535 h 386790"/>
                <a:gd name="connsiteX32" fmla="*/ 294774 w 386791"/>
                <a:gd name="connsiteY32" fmla="*/ 174528 h 386790"/>
                <a:gd name="connsiteX33" fmla="*/ 223479 w 386791"/>
                <a:gd name="connsiteY33" fmla="*/ 207722 h 386790"/>
                <a:gd name="connsiteX34" fmla="*/ 214884 w 386791"/>
                <a:gd name="connsiteY34" fmla="*/ 216674 h 386790"/>
                <a:gd name="connsiteX35" fmla="*/ 214884 w 386791"/>
                <a:gd name="connsiteY35" fmla="*/ 270419 h 386790"/>
                <a:gd name="connsiteX36" fmla="*/ 214979 w 386791"/>
                <a:gd name="connsiteY36" fmla="*/ 276120 h 386790"/>
                <a:gd name="connsiteX37" fmla="*/ 224440 w 386791"/>
                <a:gd name="connsiteY37" fmla="*/ 322326 h 386790"/>
                <a:gd name="connsiteX38" fmla="*/ 236592 w 386791"/>
                <a:gd name="connsiteY38" fmla="*/ 343814 h 386790"/>
                <a:gd name="connsiteX39" fmla="*/ 257850 w 386791"/>
                <a:gd name="connsiteY39" fmla="*/ 365303 h 386790"/>
                <a:gd name="connsiteX40" fmla="*/ 298119 w 386791"/>
                <a:gd name="connsiteY40" fmla="*/ 386331 h 386790"/>
                <a:gd name="connsiteX41" fmla="*/ 303556 w 386791"/>
                <a:gd name="connsiteY41" fmla="*/ 386331 h 386790"/>
                <a:gd name="connsiteX42" fmla="*/ 386791 w 386791"/>
                <a:gd name="connsiteY42" fmla="*/ 270419 h 386790"/>
                <a:gd name="connsiteX43" fmla="*/ 386791 w 386791"/>
                <a:gd name="connsiteY43" fmla="*/ 216674 h 386790"/>
                <a:gd name="connsiteX44" fmla="*/ 386617 w 386791"/>
                <a:gd name="connsiteY44" fmla="*/ 214871 h 386790"/>
                <a:gd name="connsiteX45" fmla="*/ 378196 w 386791"/>
                <a:gd name="connsiteY45" fmla="*/ 207722 h 386790"/>
                <a:gd name="connsiteX46" fmla="*/ 365303 w 386791"/>
                <a:gd name="connsiteY46" fmla="*/ 206815 h 386790"/>
                <a:gd name="connsiteX47" fmla="*/ 343814 w 386791"/>
                <a:gd name="connsiteY47" fmla="*/ 200854 h 38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86791" h="386790">
                  <a:moveTo>
                    <a:pt x="343814" y="171907"/>
                  </a:moveTo>
                  <a:cubicBezTo>
                    <a:pt x="343814" y="76965"/>
                    <a:pt x="266849" y="0"/>
                    <a:pt x="171907" y="0"/>
                  </a:cubicBezTo>
                  <a:cubicBezTo>
                    <a:pt x="76965" y="0"/>
                    <a:pt x="0" y="76965"/>
                    <a:pt x="0" y="171907"/>
                  </a:cubicBezTo>
                  <a:cubicBezTo>
                    <a:pt x="0" y="266849"/>
                    <a:pt x="76965" y="343814"/>
                    <a:pt x="171907" y="343814"/>
                  </a:cubicBezTo>
                  <a:cubicBezTo>
                    <a:pt x="184609" y="343814"/>
                    <a:pt x="196988" y="342437"/>
                    <a:pt x="208906" y="339824"/>
                  </a:cubicBezTo>
                  <a:cubicBezTo>
                    <a:pt x="207361" y="336829"/>
                    <a:pt x="205932" y="333762"/>
                    <a:pt x="204619" y="330627"/>
                  </a:cubicBezTo>
                  <a:cubicBezTo>
                    <a:pt x="203113" y="327030"/>
                    <a:pt x="201763" y="323351"/>
                    <a:pt x="200566" y="319599"/>
                  </a:cubicBezTo>
                  <a:cubicBezTo>
                    <a:pt x="191289" y="321389"/>
                    <a:pt x="181707" y="322326"/>
                    <a:pt x="171907" y="322326"/>
                  </a:cubicBezTo>
                  <a:cubicBezTo>
                    <a:pt x="88833" y="322326"/>
                    <a:pt x="21488" y="254981"/>
                    <a:pt x="21488" y="171907"/>
                  </a:cubicBezTo>
                  <a:cubicBezTo>
                    <a:pt x="21488" y="88833"/>
                    <a:pt x="88833" y="21488"/>
                    <a:pt x="171907" y="21488"/>
                  </a:cubicBezTo>
                  <a:cubicBezTo>
                    <a:pt x="250630" y="21488"/>
                    <a:pt x="315228" y="81963"/>
                    <a:pt x="321780" y="158990"/>
                  </a:cubicBezTo>
                  <a:cubicBezTo>
                    <a:pt x="322006" y="159212"/>
                    <a:pt x="322229" y="159438"/>
                    <a:pt x="322448" y="159668"/>
                  </a:cubicBezTo>
                  <a:cubicBezTo>
                    <a:pt x="326738" y="164143"/>
                    <a:pt x="331020" y="167965"/>
                    <a:pt x="335290" y="171195"/>
                  </a:cubicBezTo>
                  <a:cubicBezTo>
                    <a:pt x="338109" y="173327"/>
                    <a:pt x="340926" y="175205"/>
                    <a:pt x="343746" y="176845"/>
                  </a:cubicBezTo>
                  <a:cubicBezTo>
                    <a:pt x="343791" y="175205"/>
                    <a:pt x="343814" y="173559"/>
                    <a:pt x="343814" y="171907"/>
                  </a:cubicBezTo>
                  <a:close/>
                  <a:moveTo>
                    <a:pt x="172956" y="85953"/>
                  </a:moveTo>
                  <a:cubicBezTo>
                    <a:pt x="181857" y="85953"/>
                    <a:pt x="189073" y="93169"/>
                    <a:pt x="189073" y="102070"/>
                  </a:cubicBezTo>
                  <a:cubicBezTo>
                    <a:pt x="189073" y="110971"/>
                    <a:pt x="181857" y="118186"/>
                    <a:pt x="172956" y="118186"/>
                  </a:cubicBezTo>
                  <a:cubicBezTo>
                    <a:pt x="164056" y="118186"/>
                    <a:pt x="156840" y="110971"/>
                    <a:pt x="156840" y="102070"/>
                  </a:cubicBezTo>
                  <a:cubicBezTo>
                    <a:pt x="156840" y="93169"/>
                    <a:pt x="164056" y="85953"/>
                    <a:pt x="172956" y="85953"/>
                  </a:cubicBezTo>
                  <a:close/>
                  <a:moveTo>
                    <a:pt x="171910" y="139674"/>
                  </a:moveTo>
                  <a:cubicBezTo>
                    <a:pt x="177184" y="139674"/>
                    <a:pt x="181571" y="143475"/>
                    <a:pt x="182481" y="148487"/>
                  </a:cubicBezTo>
                  <a:lnTo>
                    <a:pt x="182654" y="150419"/>
                  </a:lnTo>
                  <a:lnTo>
                    <a:pt x="182654" y="247162"/>
                  </a:lnTo>
                  <a:cubicBezTo>
                    <a:pt x="182654" y="253097"/>
                    <a:pt x="177844" y="257906"/>
                    <a:pt x="171910" y="257906"/>
                  </a:cubicBezTo>
                  <a:cubicBezTo>
                    <a:pt x="166635" y="257906"/>
                    <a:pt x="162248" y="254107"/>
                    <a:pt x="161339" y="249094"/>
                  </a:cubicBezTo>
                  <a:lnTo>
                    <a:pt x="161165" y="247162"/>
                  </a:lnTo>
                  <a:lnTo>
                    <a:pt x="161165" y="150419"/>
                  </a:lnTo>
                  <a:cubicBezTo>
                    <a:pt x="161165" y="144485"/>
                    <a:pt x="165976" y="139674"/>
                    <a:pt x="171910" y="139674"/>
                  </a:cubicBezTo>
                  <a:close/>
                  <a:moveTo>
                    <a:pt x="343814" y="200854"/>
                  </a:moveTo>
                  <a:cubicBezTo>
                    <a:pt x="336414" y="197745"/>
                    <a:pt x="329256" y="193574"/>
                    <a:pt x="322326" y="188333"/>
                  </a:cubicBezTo>
                  <a:cubicBezTo>
                    <a:pt x="317066" y="184353"/>
                    <a:pt x="311936" y="179756"/>
                    <a:pt x="306934" y="174535"/>
                  </a:cubicBezTo>
                  <a:cubicBezTo>
                    <a:pt x="303580" y="171034"/>
                    <a:pt x="298132" y="171031"/>
                    <a:pt x="294774" y="174528"/>
                  </a:cubicBezTo>
                  <a:cubicBezTo>
                    <a:pt x="273403" y="196780"/>
                    <a:pt x="249768" y="207722"/>
                    <a:pt x="223479" y="207722"/>
                  </a:cubicBezTo>
                  <a:cubicBezTo>
                    <a:pt x="218733" y="207722"/>
                    <a:pt x="214884" y="211730"/>
                    <a:pt x="214884" y="216674"/>
                  </a:cubicBezTo>
                  <a:lnTo>
                    <a:pt x="214884" y="270419"/>
                  </a:lnTo>
                  <a:lnTo>
                    <a:pt x="214979" y="276120"/>
                  </a:lnTo>
                  <a:cubicBezTo>
                    <a:pt x="215548" y="293244"/>
                    <a:pt x="218715" y="308659"/>
                    <a:pt x="224440" y="322326"/>
                  </a:cubicBezTo>
                  <a:cubicBezTo>
                    <a:pt x="227676" y="330051"/>
                    <a:pt x="231729" y="337217"/>
                    <a:pt x="236592" y="343814"/>
                  </a:cubicBezTo>
                  <a:cubicBezTo>
                    <a:pt x="242490" y="351817"/>
                    <a:pt x="249579" y="358985"/>
                    <a:pt x="257850" y="365303"/>
                  </a:cubicBezTo>
                  <a:cubicBezTo>
                    <a:pt x="269101" y="373898"/>
                    <a:pt x="282534" y="380921"/>
                    <a:pt x="298119" y="386331"/>
                  </a:cubicBezTo>
                  <a:cubicBezTo>
                    <a:pt x="299884" y="386944"/>
                    <a:pt x="301792" y="386944"/>
                    <a:pt x="303556" y="386331"/>
                  </a:cubicBezTo>
                  <a:cubicBezTo>
                    <a:pt x="358577" y="367228"/>
                    <a:pt x="386791" y="328048"/>
                    <a:pt x="386791" y="270419"/>
                  </a:cubicBezTo>
                  <a:lnTo>
                    <a:pt x="386791" y="216674"/>
                  </a:lnTo>
                  <a:lnTo>
                    <a:pt x="386617" y="214871"/>
                  </a:lnTo>
                  <a:cubicBezTo>
                    <a:pt x="385816" y="210790"/>
                    <a:pt x="382350" y="207722"/>
                    <a:pt x="378196" y="207722"/>
                  </a:cubicBezTo>
                  <a:cubicBezTo>
                    <a:pt x="373825" y="207722"/>
                    <a:pt x="369527" y="207419"/>
                    <a:pt x="365303" y="206815"/>
                  </a:cubicBezTo>
                  <a:cubicBezTo>
                    <a:pt x="357922" y="205758"/>
                    <a:pt x="350762" y="203772"/>
                    <a:pt x="343814" y="200854"/>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grpSp>
        <p:nvGrpSpPr>
          <p:cNvPr id="99" name="Group 98">
            <a:extLst>
              <a:ext uri="{FF2B5EF4-FFF2-40B4-BE49-F238E27FC236}">
                <a16:creationId xmlns:a16="http://schemas.microsoft.com/office/drawing/2014/main" id="{2BE1E0BC-87EA-3419-7169-273FFE590185}"/>
              </a:ext>
              <a:ext uri="{C183D7F6-B498-43B3-948B-1728B52AA6E4}">
                <adec:decorative xmlns:adec="http://schemas.microsoft.com/office/drawing/2017/decorative" val="1"/>
              </a:ext>
            </a:extLst>
          </p:cNvPr>
          <p:cNvGrpSpPr>
            <a:grpSpLocks/>
          </p:cNvGrpSpPr>
          <p:nvPr/>
        </p:nvGrpSpPr>
        <p:grpSpPr>
          <a:xfrm>
            <a:off x="7836785" y="3959474"/>
            <a:ext cx="723638" cy="723638"/>
            <a:chOff x="7836785" y="5936140"/>
            <a:chExt cx="723638" cy="723638"/>
          </a:xfrm>
        </p:grpSpPr>
        <p:grpSp>
          <p:nvGrpSpPr>
            <p:cNvPr id="100" name="Group 99">
              <a:extLst>
                <a:ext uri="{FF2B5EF4-FFF2-40B4-BE49-F238E27FC236}">
                  <a16:creationId xmlns:a16="http://schemas.microsoft.com/office/drawing/2014/main" id="{BA758517-E6F8-DC22-A14B-9AE284CC73CE}"/>
                </a:ext>
                <a:ext uri="{C183D7F6-B498-43B3-948B-1728B52AA6E4}">
                  <adec:decorative xmlns:adec="http://schemas.microsoft.com/office/drawing/2017/decorative" val="1"/>
                </a:ext>
              </a:extLst>
            </p:cNvPr>
            <p:cNvGrpSpPr>
              <a:grpSpLocks/>
            </p:cNvGrpSpPr>
            <p:nvPr/>
          </p:nvGrpSpPr>
          <p:grpSpPr>
            <a:xfrm>
              <a:off x="7836785" y="5936140"/>
              <a:ext cx="723638" cy="723638"/>
              <a:chOff x="3101063" y="1686958"/>
              <a:chExt cx="2149566" cy="2149566"/>
            </a:xfrm>
            <a:effectLst/>
          </p:grpSpPr>
          <p:grpSp>
            <p:nvGrpSpPr>
              <p:cNvPr id="102" name="Group 101">
                <a:extLst>
                  <a:ext uri="{FF2B5EF4-FFF2-40B4-BE49-F238E27FC236}">
                    <a16:creationId xmlns:a16="http://schemas.microsoft.com/office/drawing/2014/main" id="{D054C244-ECAD-24B3-FDFD-8695F377AD9C}"/>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04" name="Oval 103">
                  <a:extLst>
                    <a:ext uri="{FF2B5EF4-FFF2-40B4-BE49-F238E27FC236}">
                      <a16:creationId xmlns:a16="http://schemas.microsoft.com/office/drawing/2014/main" id="{256F4626-3D3F-AA27-BE49-D76F29D8CF7B}"/>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5" name="Oval 46_1">
                  <a:extLst>
                    <a:ext uri="{FF2B5EF4-FFF2-40B4-BE49-F238E27FC236}">
                      <a16:creationId xmlns:a16="http://schemas.microsoft.com/office/drawing/2014/main" id="{2D2FAA46-8AB4-8F85-A8C0-62A8FE0C8F57}"/>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3" name="Oval 34_1">
                <a:extLst>
                  <a:ext uri="{FF2B5EF4-FFF2-40B4-BE49-F238E27FC236}">
                    <a16:creationId xmlns:a16="http://schemas.microsoft.com/office/drawing/2014/main" id="{32029894-F552-3EE0-9B10-D1D72D0F0F9F}"/>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101" name="Graphic 5">
              <a:extLst>
                <a:ext uri="{FF2B5EF4-FFF2-40B4-BE49-F238E27FC236}">
                  <a16:creationId xmlns:a16="http://schemas.microsoft.com/office/drawing/2014/main" id="{B7375578-48BF-AD1E-7DF0-727365C6ADA0}"/>
                </a:ext>
              </a:extLst>
            </p:cNvPr>
            <p:cNvSpPr/>
            <p:nvPr/>
          </p:nvSpPr>
          <p:spPr>
            <a:xfrm>
              <a:off x="8018292" y="6117659"/>
              <a:ext cx="360624" cy="360599"/>
            </a:xfrm>
            <a:custGeom>
              <a:avLst/>
              <a:gdLst>
                <a:gd name="connsiteX0" fmla="*/ 289027 w 360624"/>
                <a:gd name="connsiteY0" fmla="*/ 12294 h 360599"/>
                <a:gd name="connsiteX1" fmla="*/ 348329 w 360624"/>
                <a:gd name="connsiteY1" fmla="*/ 71598 h 360599"/>
                <a:gd name="connsiteX2" fmla="*/ 348329 w 360624"/>
                <a:gd name="connsiteY2" fmla="*/ 130962 h 360599"/>
                <a:gd name="connsiteX3" fmla="*/ 300114 w 360624"/>
                <a:gd name="connsiteY3" fmla="*/ 179169 h 360599"/>
                <a:gd name="connsiteX4" fmla="*/ 335811 w 360624"/>
                <a:gd name="connsiteY4" fmla="*/ 220679 h 360599"/>
                <a:gd name="connsiteX5" fmla="*/ 335811 w 360624"/>
                <a:gd name="connsiteY5" fmla="*/ 318624 h 360599"/>
                <a:gd name="connsiteX6" fmla="*/ 293835 w 360624"/>
                <a:gd name="connsiteY6" fmla="*/ 360600 h 360599"/>
                <a:gd name="connsiteX7" fmla="*/ 41976 w 360624"/>
                <a:gd name="connsiteY7" fmla="*/ 360600 h 360599"/>
                <a:gd name="connsiteX8" fmla="*/ 0 w 360624"/>
                <a:gd name="connsiteY8" fmla="*/ 318624 h 360599"/>
                <a:gd name="connsiteX9" fmla="*/ 0 w 360624"/>
                <a:gd name="connsiteY9" fmla="*/ 66764 h 360599"/>
                <a:gd name="connsiteX10" fmla="*/ 41976 w 360624"/>
                <a:gd name="connsiteY10" fmla="*/ 24788 h 360599"/>
                <a:gd name="connsiteX11" fmla="*/ 139921 w 360624"/>
                <a:gd name="connsiteY11" fmla="*/ 24788 h 360599"/>
                <a:gd name="connsiteX12" fmla="*/ 181437 w 360624"/>
                <a:gd name="connsiteY12" fmla="*/ 60522 h 360599"/>
                <a:gd name="connsiteX13" fmla="*/ 229663 w 360624"/>
                <a:gd name="connsiteY13" fmla="*/ 12294 h 360599"/>
                <a:gd name="connsiteX14" fmla="*/ 289027 w 360624"/>
                <a:gd name="connsiteY14" fmla="*/ 12294 h 360599"/>
                <a:gd name="connsiteX15" fmla="*/ 27984 w 360624"/>
                <a:gd name="connsiteY15" fmla="*/ 318624 h 360599"/>
                <a:gd name="connsiteX16" fmla="*/ 41976 w 360624"/>
                <a:gd name="connsiteY16" fmla="*/ 332616 h 360599"/>
                <a:gd name="connsiteX17" fmla="*/ 153895 w 360624"/>
                <a:gd name="connsiteY17" fmla="*/ 332603 h 360599"/>
                <a:gd name="connsiteX18" fmla="*/ 153913 w 360624"/>
                <a:gd name="connsiteY18" fmla="*/ 206686 h 360599"/>
                <a:gd name="connsiteX19" fmla="*/ 27984 w 360624"/>
                <a:gd name="connsiteY19" fmla="*/ 206673 h 360599"/>
                <a:gd name="connsiteX20" fmla="*/ 27984 w 360624"/>
                <a:gd name="connsiteY20" fmla="*/ 318624 h 360599"/>
                <a:gd name="connsiteX21" fmla="*/ 181879 w 360624"/>
                <a:gd name="connsiteY21" fmla="*/ 332603 h 360599"/>
                <a:gd name="connsiteX22" fmla="*/ 293835 w 360624"/>
                <a:gd name="connsiteY22" fmla="*/ 332616 h 360599"/>
                <a:gd name="connsiteX23" fmla="*/ 307827 w 360624"/>
                <a:gd name="connsiteY23" fmla="*/ 318624 h 360599"/>
                <a:gd name="connsiteX24" fmla="*/ 307827 w 360624"/>
                <a:gd name="connsiteY24" fmla="*/ 220679 h 360599"/>
                <a:gd name="connsiteX25" fmla="*/ 293835 w 360624"/>
                <a:gd name="connsiteY25" fmla="*/ 206686 h 360599"/>
                <a:gd name="connsiteX26" fmla="*/ 181879 w 360624"/>
                <a:gd name="connsiteY26" fmla="*/ 206673 h 360599"/>
                <a:gd name="connsiteX27" fmla="*/ 181879 w 360624"/>
                <a:gd name="connsiteY27" fmla="*/ 332603 h 360599"/>
                <a:gd name="connsiteX28" fmla="*/ 139921 w 360624"/>
                <a:gd name="connsiteY28" fmla="*/ 52772 h 360599"/>
                <a:gd name="connsiteX29" fmla="*/ 41976 w 360624"/>
                <a:gd name="connsiteY29" fmla="*/ 52772 h 360599"/>
                <a:gd name="connsiteX30" fmla="*/ 27984 w 360624"/>
                <a:gd name="connsiteY30" fmla="*/ 66764 h 360599"/>
                <a:gd name="connsiteX31" fmla="*/ 27984 w 360624"/>
                <a:gd name="connsiteY31" fmla="*/ 178689 h 360599"/>
                <a:gd name="connsiteX32" fmla="*/ 153913 w 360624"/>
                <a:gd name="connsiteY32" fmla="*/ 178689 h 360599"/>
                <a:gd name="connsiteX33" fmla="*/ 153913 w 360624"/>
                <a:gd name="connsiteY33" fmla="*/ 66764 h 360599"/>
                <a:gd name="connsiteX34" fmla="*/ 139921 w 360624"/>
                <a:gd name="connsiteY34" fmla="*/ 52772 h 360599"/>
                <a:gd name="connsiteX35" fmla="*/ 181898 w 360624"/>
                <a:gd name="connsiteY35" fmla="*/ 142496 h 360599"/>
                <a:gd name="connsiteX36" fmla="*/ 181898 w 360624"/>
                <a:gd name="connsiteY36" fmla="*/ 178702 h 360599"/>
                <a:gd name="connsiteX37" fmla="*/ 218091 w 360624"/>
                <a:gd name="connsiteY37" fmla="*/ 178689 h 360599"/>
                <a:gd name="connsiteX38" fmla="*/ 181898 w 360624"/>
                <a:gd name="connsiteY38" fmla="*/ 142496 h 360599"/>
                <a:gd name="connsiteX39" fmla="*/ 249450 w 360624"/>
                <a:gd name="connsiteY39" fmla="*/ 32082 h 360599"/>
                <a:gd name="connsiteX40" fmla="*/ 190147 w 360624"/>
                <a:gd name="connsiteY40" fmla="*/ 91386 h 360599"/>
                <a:gd name="connsiteX41" fmla="*/ 190147 w 360624"/>
                <a:gd name="connsiteY41" fmla="*/ 111174 h 360599"/>
                <a:gd name="connsiteX42" fmla="*/ 249450 w 360624"/>
                <a:gd name="connsiteY42" fmla="*/ 170477 h 360599"/>
                <a:gd name="connsiteX43" fmla="*/ 269238 w 360624"/>
                <a:gd name="connsiteY43" fmla="*/ 170477 h 360599"/>
                <a:gd name="connsiteX44" fmla="*/ 328543 w 360624"/>
                <a:gd name="connsiteY44" fmla="*/ 111174 h 360599"/>
                <a:gd name="connsiteX45" fmla="*/ 328543 w 360624"/>
                <a:gd name="connsiteY45" fmla="*/ 91386 h 360599"/>
                <a:gd name="connsiteX46" fmla="*/ 269238 w 360624"/>
                <a:gd name="connsiteY46" fmla="*/ 32082 h 360599"/>
                <a:gd name="connsiteX47" fmla="*/ 249450 w 360624"/>
                <a:gd name="connsiteY47" fmla="*/ 32082 h 36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60624" h="360599">
                  <a:moveTo>
                    <a:pt x="289027" y="12294"/>
                  </a:moveTo>
                  <a:lnTo>
                    <a:pt x="348329" y="71598"/>
                  </a:lnTo>
                  <a:cubicBezTo>
                    <a:pt x="364722" y="87991"/>
                    <a:pt x="364722" y="114569"/>
                    <a:pt x="348329" y="130962"/>
                  </a:cubicBezTo>
                  <a:lnTo>
                    <a:pt x="300114" y="179169"/>
                  </a:lnTo>
                  <a:cubicBezTo>
                    <a:pt x="320319" y="182198"/>
                    <a:pt x="335811" y="199629"/>
                    <a:pt x="335811" y="220679"/>
                  </a:cubicBezTo>
                  <a:lnTo>
                    <a:pt x="335811" y="318624"/>
                  </a:lnTo>
                  <a:cubicBezTo>
                    <a:pt x="335811" y="341806"/>
                    <a:pt x="317017" y="360600"/>
                    <a:pt x="293835" y="360600"/>
                  </a:cubicBezTo>
                  <a:lnTo>
                    <a:pt x="41976" y="360600"/>
                  </a:lnTo>
                  <a:cubicBezTo>
                    <a:pt x="18793" y="360600"/>
                    <a:pt x="0" y="341806"/>
                    <a:pt x="0" y="318624"/>
                  </a:cubicBezTo>
                  <a:lnTo>
                    <a:pt x="0" y="66764"/>
                  </a:lnTo>
                  <a:cubicBezTo>
                    <a:pt x="0" y="43581"/>
                    <a:pt x="18793" y="24788"/>
                    <a:pt x="41976" y="24788"/>
                  </a:cubicBezTo>
                  <a:lnTo>
                    <a:pt x="139921" y="24788"/>
                  </a:lnTo>
                  <a:cubicBezTo>
                    <a:pt x="160982" y="24788"/>
                    <a:pt x="178422" y="40300"/>
                    <a:pt x="181437" y="60522"/>
                  </a:cubicBezTo>
                  <a:lnTo>
                    <a:pt x="229663" y="12294"/>
                  </a:lnTo>
                  <a:cubicBezTo>
                    <a:pt x="246056" y="-4098"/>
                    <a:pt x="272634" y="-4098"/>
                    <a:pt x="289027" y="12294"/>
                  </a:cubicBezTo>
                  <a:close/>
                  <a:moveTo>
                    <a:pt x="27984" y="318624"/>
                  </a:moveTo>
                  <a:cubicBezTo>
                    <a:pt x="27984" y="326351"/>
                    <a:pt x="34249" y="332616"/>
                    <a:pt x="41976" y="332616"/>
                  </a:cubicBezTo>
                  <a:lnTo>
                    <a:pt x="153895" y="332603"/>
                  </a:lnTo>
                  <a:lnTo>
                    <a:pt x="153913" y="206686"/>
                  </a:lnTo>
                  <a:lnTo>
                    <a:pt x="27984" y="206673"/>
                  </a:lnTo>
                  <a:lnTo>
                    <a:pt x="27984" y="318624"/>
                  </a:lnTo>
                  <a:close/>
                  <a:moveTo>
                    <a:pt x="181879" y="332603"/>
                  </a:moveTo>
                  <a:lnTo>
                    <a:pt x="293835" y="332616"/>
                  </a:lnTo>
                  <a:cubicBezTo>
                    <a:pt x="301562" y="332616"/>
                    <a:pt x="307827" y="326351"/>
                    <a:pt x="307827" y="318624"/>
                  </a:cubicBezTo>
                  <a:lnTo>
                    <a:pt x="307827" y="220679"/>
                  </a:lnTo>
                  <a:cubicBezTo>
                    <a:pt x="307827" y="212949"/>
                    <a:pt x="301562" y="206686"/>
                    <a:pt x="293835" y="206686"/>
                  </a:cubicBezTo>
                  <a:lnTo>
                    <a:pt x="181879" y="206673"/>
                  </a:lnTo>
                  <a:lnTo>
                    <a:pt x="181879" y="332603"/>
                  </a:lnTo>
                  <a:close/>
                  <a:moveTo>
                    <a:pt x="139921" y="52772"/>
                  </a:moveTo>
                  <a:lnTo>
                    <a:pt x="41976" y="52772"/>
                  </a:lnTo>
                  <a:cubicBezTo>
                    <a:pt x="34249" y="52772"/>
                    <a:pt x="27984" y="59037"/>
                    <a:pt x="27984" y="66764"/>
                  </a:cubicBezTo>
                  <a:lnTo>
                    <a:pt x="27984" y="178689"/>
                  </a:lnTo>
                  <a:lnTo>
                    <a:pt x="153913" y="178689"/>
                  </a:lnTo>
                  <a:lnTo>
                    <a:pt x="153913" y="66764"/>
                  </a:lnTo>
                  <a:cubicBezTo>
                    <a:pt x="153913" y="59037"/>
                    <a:pt x="147649" y="52772"/>
                    <a:pt x="139921" y="52772"/>
                  </a:cubicBezTo>
                  <a:close/>
                  <a:moveTo>
                    <a:pt x="181898" y="142496"/>
                  </a:moveTo>
                  <a:lnTo>
                    <a:pt x="181898" y="178702"/>
                  </a:lnTo>
                  <a:lnTo>
                    <a:pt x="218091" y="178689"/>
                  </a:lnTo>
                  <a:lnTo>
                    <a:pt x="181898" y="142496"/>
                  </a:lnTo>
                  <a:close/>
                  <a:moveTo>
                    <a:pt x="249450" y="32082"/>
                  </a:moveTo>
                  <a:lnTo>
                    <a:pt x="190147" y="91386"/>
                  </a:lnTo>
                  <a:cubicBezTo>
                    <a:pt x="184683" y="96850"/>
                    <a:pt x="184683" y="105710"/>
                    <a:pt x="190147" y="111174"/>
                  </a:cubicBezTo>
                  <a:lnTo>
                    <a:pt x="249450" y="170477"/>
                  </a:lnTo>
                  <a:cubicBezTo>
                    <a:pt x="254914" y="175941"/>
                    <a:pt x="263774" y="175941"/>
                    <a:pt x="269238" y="170477"/>
                  </a:cubicBezTo>
                  <a:lnTo>
                    <a:pt x="328543" y="111174"/>
                  </a:lnTo>
                  <a:cubicBezTo>
                    <a:pt x="334007" y="105710"/>
                    <a:pt x="334007" y="96850"/>
                    <a:pt x="328543" y="91386"/>
                  </a:cubicBezTo>
                  <a:lnTo>
                    <a:pt x="269238" y="32082"/>
                  </a:lnTo>
                  <a:cubicBezTo>
                    <a:pt x="263774" y="26618"/>
                    <a:pt x="254914" y="26618"/>
                    <a:pt x="249450" y="32082"/>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grpSp>
      <p:grpSp>
        <p:nvGrpSpPr>
          <p:cNvPr id="106" name="Group 105">
            <a:extLst>
              <a:ext uri="{FF2B5EF4-FFF2-40B4-BE49-F238E27FC236}">
                <a16:creationId xmlns:a16="http://schemas.microsoft.com/office/drawing/2014/main" id="{DB8053C0-97F3-18D5-DFCB-FE7AF3B6191E}"/>
              </a:ext>
              <a:ext uri="{C183D7F6-B498-43B3-948B-1728B52AA6E4}">
                <adec:decorative xmlns:adec="http://schemas.microsoft.com/office/drawing/2017/decorative" val="1"/>
              </a:ext>
            </a:extLst>
          </p:cNvPr>
          <p:cNvGrpSpPr>
            <a:grpSpLocks/>
          </p:cNvGrpSpPr>
          <p:nvPr/>
        </p:nvGrpSpPr>
        <p:grpSpPr>
          <a:xfrm>
            <a:off x="9945714" y="3959473"/>
            <a:ext cx="723638" cy="723638"/>
            <a:chOff x="9945714" y="5936139"/>
            <a:chExt cx="723638" cy="723638"/>
          </a:xfrm>
        </p:grpSpPr>
        <p:grpSp>
          <p:nvGrpSpPr>
            <p:cNvPr id="107" name="Group 106">
              <a:extLst>
                <a:ext uri="{FF2B5EF4-FFF2-40B4-BE49-F238E27FC236}">
                  <a16:creationId xmlns:a16="http://schemas.microsoft.com/office/drawing/2014/main" id="{1D464A0A-01FC-1FCA-3066-85168205C22F}"/>
                </a:ext>
                <a:ext uri="{C183D7F6-B498-43B3-948B-1728B52AA6E4}">
                  <adec:decorative xmlns:adec="http://schemas.microsoft.com/office/drawing/2017/decorative" val="1"/>
                </a:ext>
              </a:extLst>
            </p:cNvPr>
            <p:cNvGrpSpPr>
              <a:grpSpLocks/>
            </p:cNvGrpSpPr>
            <p:nvPr/>
          </p:nvGrpSpPr>
          <p:grpSpPr>
            <a:xfrm>
              <a:off x="9945714" y="5936139"/>
              <a:ext cx="723638" cy="723638"/>
              <a:chOff x="3101063" y="1686958"/>
              <a:chExt cx="2149566" cy="2149566"/>
            </a:xfrm>
            <a:effectLst/>
          </p:grpSpPr>
          <p:grpSp>
            <p:nvGrpSpPr>
              <p:cNvPr id="109" name="Group 108">
                <a:extLst>
                  <a:ext uri="{FF2B5EF4-FFF2-40B4-BE49-F238E27FC236}">
                    <a16:creationId xmlns:a16="http://schemas.microsoft.com/office/drawing/2014/main" id="{83729406-E0B4-D199-38C2-6CB98246CC13}"/>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11" name="Oval 110">
                  <a:extLst>
                    <a:ext uri="{FF2B5EF4-FFF2-40B4-BE49-F238E27FC236}">
                      <a16:creationId xmlns:a16="http://schemas.microsoft.com/office/drawing/2014/main" id="{5A1FA6E6-E0E0-4085-976D-CF97DC755EA7}"/>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2" name="Oval 46_1">
                  <a:extLst>
                    <a:ext uri="{FF2B5EF4-FFF2-40B4-BE49-F238E27FC236}">
                      <a16:creationId xmlns:a16="http://schemas.microsoft.com/office/drawing/2014/main" id="{499FA320-6E24-5C25-2AFD-30F1F89D8B9A}"/>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10" name="Oval 34_1">
                <a:extLst>
                  <a:ext uri="{FF2B5EF4-FFF2-40B4-BE49-F238E27FC236}">
                    <a16:creationId xmlns:a16="http://schemas.microsoft.com/office/drawing/2014/main" id="{00CBD747-0314-9692-818D-C411FC3E6FAD}"/>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pic>
          <p:nvPicPr>
            <p:cNvPr id="108" name="!Copilot" descr="Copilot icon">
              <a:extLst>
                <a:ext uri="{FF2B5EF4-FFF2-40B4-BE49-F238E27FC236}">
                  <a16:creationId xmlns:a16="http://schemas.microsoft.com/office/drawing/2014/main" id="{26701185-A487-896E-6D79-C56B9EE09E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04228" y="6094653"/>
              <a:ext cx="406610" cy="406610"/>
            </a:xfrm>
            <a:prstGeom prst="rect">
              <a:avLst/>
            </a:prstGeom>
            <a:noFill/>
            <a:ln>
              <a:noFill/>
              <a:headEnd type="none" w="med" len="med"/>
              <a:tailEnd type="none" w="med" len="med"/>
            </a:ln>
            <a:effectLst>
              <a:outerShdw blurRad="63500" dist="63500" dir="8100000" algn="tr" rotWithShape="0">
                <a:prstClr val="black">
                  <a:alpha val="10000"/>
                </a:prstClr>
              </a:outerShdw>
            </a:effectLst>
          </p:spPr>
        </p:pic>
      </p:grpSp>
      <p:sp>
        <p:nvSpPr>
          <p:cNvPr id="113" name="TextBox 112">
            <a:extLst>
              <a:ext uri="{FF2B5EF4-FFF2-40B4-BE49-F238E27FC236}">
                <a16:creationId xmlns:a16="http://schemas.microsoft.com/office/drawing/2014/main" id="{BC1E3AF4-F250-D381-B9BF-C8AE67374B9E}"/>
              </a:ext>
            </a:extLst>
          </p:cNvPr>
          <p:cNvSpPr txBox="1">
            <a:spLocks/>
          </p:cNvSpPr>
          <p:nvPr/>
        </p:nvSpPr>
        <p:spPr>
          <a:xfrm>
            <a:off x="993999" y="4849297"/>
            <a:ext cx="1755648"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Large language models (LLMs)</a:t>
            </a:r>
          </a:p>
        </p:txBody>
      </p:sp>
      <p:sp>
        <p:nvSpPr>
          <p:cNvPr id="114" name="Graphic 8" descr="plus">
            <a:extLst>
              <a:ext uri="{FF2B5EF4-FFF2-40B4-BE49-F238E27FC236}">
                <a16:creationId xmlns:a16="http://schemas.microsoft.com/office/drawing/2014/main" id="{0AEB5364-EBDC-0840-6E06-1E4D96398703}"/>
              </a:ext>
              <a:ext uri="{C183D7F6-B498-43B3-948B-1728B52AA6E4}">
                <adec:decorative xmlns:adec="http://schemas.microsoft.com/office/drawing/2017/decorative" val="0"/>
              </a:ext>
            </a:extLst>
          </p:cNvPr>
          <p:cNvSpPr>
            <a:spLocks/>
          </p:cNvSpPr>
          <p:nvPr/>
        </p:nvSpPr>
        <p:spPr>
          <a:xfrm>
            <a:off x="2823302" y="4218326"/>
            <a:ext cx="205967" cy="205934"/>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600"/>
              </a:spcBef>
              <a:spcAft>
                <a:spcPct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Segoe Sans Text Semibold"/>
              <a:ea typeface="+mn-ea"/>
              <a:cs typeface="Segoe UI" pitchFamily="34" charset="0"/>
            </a:endParaRPr>
          </a:p>
        </p:txBody>
      </p:sp>
      <p:sp>
        <p:nvSpPr>
          <p:cNvPr id="115" name="TextBox 114">
            <a:extLst>
              <a:ext uri="{FF2B5EF4-FFF2-40B4-BE49-F238E27FC236}">
                <a16:creationId xmlns:a16="http://schemas.microsoft.com/office/drawing/2014/main" id="{EBC93C89-950B-7089-1485-C5E9567CC111}"/>
              </a:ext>
            </a:extLst>
          </p:cNvPr>
          <p:cNvSpPr txBox="1">
            <a:spLocks/>
          </p:cNvSpPr>
          <p:nvPr/>
        </p:nvSpPr>
        <p:spPr>
          <a:xfrm>
            <a:off x="3102926" y="4849297"/>
            <a:ext cx="1755648"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Web + graph </a:t>
            </a:r>
            <a:br>
              <a:rPr kumimoji="0" lang="en-US" sz="1600" b="0" i="0" u="none" strike="noStrike" kern="1200" cap="none" spc="0" normalizeH="0" baseline="0" noProof="0">
                <a:ln>
                  <a:noFill/>
                </a:ln>
                <a:effectLst/>
                <a:uLnTx/>
                <a:uFillTx/>
                <a:latin typeface="+mj-lt"/>
                <a:ea typeface="+mn-ea"/>
                <a:cs typeface="+mn-cs"/>
              </a:rPr>
            </a:br>
            <a:r>
              <a:rPr kumimoji="0" lang="en-US" sz="1600" b="0" i="0" u="none" strike="noStrike" kern="1200" cap="none" spc="0" normalizeH="0" baseline="0" noProof="0">
                <a:ln>
                  <a:noFill/>
                </a:ln>
                <a:effectLst/>
                <a:uLnTx/>
                <a:uFillTx/>
                <a:latin typeface="+mj-lt"/>
                <a:ea typeface="+mn-ea"/>
                <a:cs typeface="+mn-cs"/>
              </a:rPr>
              <a:t>grounding</a:t>
            </a:r>
          </a:p>
        </p:txBody>
      </p:sp>
      <p:sp>
        <p:nvSpPr>
          <p:cNvPr id="116" name="Graphic 8" descr="plus">
            <a:extLst>
              <a:ext uri="{FF2B5EF4-FFF2-40B4-BE49-F238E27FC236}">
                <a16:creationId xmlns:a16="http://schemas.microsoft.com/office/drawing/2014/main" id="{EFA7F108-9E89-F476-B63F-7C15E744B65A}"/>
              </a:ext>
              <a:ext uri="{C183D7F6-B498-43B3-948B-1728B52AA6E4}">
                <adec:decorative xmlns:adec="http://schemas.microsoft.com/office/drawing/2017/decorative" val="0"/>
              </a:ext>
            </a:extLst>
          </p:cNvPr>
          <p:cNvSpPr>
            <a:spLocks/>
          </p:cNvSpPr>
          <p:nvPr/>
        </p:nvSpPr>
        <p:spPr>
          <a:xfrm>
            <a:off x="4932230" y="4218326"/>
            <a:ext cx="205967" cy="205934"/>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600"/>
              </a:spcBef>
              <a:spcAft>
                <a:spcPct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Segoe Sans Text Semibold"/>
              <a:ea typeface="+mn-ea"/>
              <a:cs typeface="Segoe UI" pitchFamily="34" charset="0"/>
            </a:endParaRPr>
          </a:p>
        </p:txBody>
      </p:sp>
      <p:sp>
        <p:nvSpPr>
          <p:cNvPr id="117" name="TextBox 116">
            <a:extLst>
              <a:ext uri="{FF2B5EF4-FFF2-40B4-BE49-F238E27FC236}">
                <a16:creationId xmlns:a16="http://schemas.microsoft.com/office/drawing/2014/main" id="{15DD8074-C6B1-8209-4DD1-F1B9DC8F883A}"/>
              </a:ext>
            </a:extLst>
          </p:cNvPr>
          <p:cNvSpPr txBox="1">
            <a:spLocks/>
          </p:cNvSpPr>
          <p:nvPr/>
        </p:nvSpPr>
        <p:spPr>
          <a:xfrm>
            <a:off x="5211853" y="4849297"/>
            <a:ext cx="1755648"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Enterprise-grade data protection</a:t>
            </a:r>
          </a:p>
        </p:txBody>
      </p:sp>
      <p:sp>
        <p:nvSpPr>
          <p:cNvPr id="118" name="Graphic 8" descr="plus">
            <a:extLst>
              <a:ext uri="{FF2B5EF4-FFF2-40B4-BE49-F238E27FC236}">
                <a16:creationId xmlns:a16="http://schemas.microsoft.com/office/drawing/2014/main" id="{108C9965-140B-1D55-CB72-80ACA9E43C56}"/>
              </a:ext>
              <a:ext uri="{C183D7F6-B498-43B3-948B-1728B52AA6E4}">
                <adec:decorative xmlns:adec="http://schemas.microsoft.com/office/drawing/2017/decorative" val="0"/>
              </a:ext>
            </a:extLst>
          </p:cNvPr>
          <p:cNvSpPr>
            <a:spLocks/>
          </p:cNvSpPr>
          <p:nvPr/>
        </p:nvSpPr>
        <p:spPr>
          <a:xfrm>
            <a:off x="7041157" y="4218326"/>
            <a:ext cx="205967" cy="205934"/>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600"/>
              </a:spcBef>
              <a:spcAft>
                <a:spcPct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Segoe Sans Text Semibold"/>
              <a:ea typeface="+mn-ea"/>
              <a:cs typeface="Segoe UI" pitchFamily="34" charset="0"/>
            </a:endParaRPr>
          </a:p>
        </p:txBody>
      </p:sp>
      <p:sp>
        <p:nvSpPr>
          <p:cNvPr id="119" name="TextBox 118">
            <a:extLst>
              <a:ext uri="{FF2B5EF4-FFF2-40B4-BE49-F238E27FC236}">
                <a16:creationId xmlns:a16="http://schemas.microsoft.com/office/drawing/2014/main" id="{1646E430-8964-7DAC-33DE-3AF5213D5350}"/>
              </a:ext>
            </a:extLst>
          </p:cNvPr>
          <p:cNvSpPr txBox="1">
            <a:spLocks/>
          </p:cNvSpPr>
          <p:nvPr/>
        </p:nvSpPr>
        <p:spPr>
          <a:xfrm>
            <a:off x="7321480" y="4849297"/>
            <a:ext cx="1754248"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Microsoft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365 Apps</a:t>
            </a:r>
          </a:p>
        </p:txBody>
      </p:sp>
      <p:sp>
        <p:nvSpPr>
          <p:cNvPr id="120" name="Graphic 8" descr="plus">
            <a:extLst>
              <a:ext uri="{FF2B5EF4-FFF2-40B4-BE49-F238E27FC236}">
                <a16:creationId xmlns:a16="http://schemas.microsoft.com/office/drawing/2014/main" id="{E2CB0650-5317-9A09-DF8A-D5F733228DCE}"/>
              </a:ext>
              <a:ext uri="{C183D7F6-B498-43B3-948B-1728B52AA6E4}">
                <adec:decorative xmlns:adec="http://schemas.microsoft.com/office/drawing/2017/decorative" val="0"/>
              </a:ext>
            </a:extLst>
          </p:cNvPr>
          <p:cNvSpPr>
            <a:spLocks/>
          </p:cNvSpPr>
          <p:nvPr/>
        </p:nvSpPr>
        <p:spPr>
          <a:xfrm>
            <a:off x="9150084" y="4218326"/>
            <a:ext cx="205967" cy="205934"/>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600"/>
              </a:spcBef>
              <a:spcAft>
                <a:spcPct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Segoe Sans Text Semibold"/>
              <a:ea typeface="+mn-ea"/>
              <a:cs typeface="Segoe UI" pitchFamily="34" charset="0"/>
            </a:endParaRPr>
          </a:p>
        </p:txBody>
      </p:sp>
      <p:sp>
        <p:nvSpPr>
          <p:cNvPr id="121" name="TextBox 120">
            <a:extLst>
              <a:ext uri="{FF2B5EF4-FFF2-40B4-BE49-F238E27FC236}">
                <a16:creationId xmlns:a16="http://schemas.microsoft.com/office/drawing/2014/main" id="{89A79DA5-A494-0273-DB87-055595F76655}"/>
              </a:ext>
            </a:extLst>
          </p:cNvPr>
          <p:cNvSpPr txBox="1">
            <a:spLocks/>
          </p:cNvSpPr>
          <p:nvPr/>
        </p:nvSpPr>
        <p:spPr>
          <a:xfrm>
            <a:off x="9429706" y="4849297"/>
            <a:ext cx="1755648"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uLnTx/>
                <a:uFillTx/>
                <a:latin typeface="+mj-lt"/>
                <a:ea typeface="+mn-ea"/>
                <a:cs typeface="+mn-cs"/>
              </a:rPr>
              <a:t>Copilot</a:t>
            </a:r>
            <a:br>
              <a:rPr kumimoji="0" lang="en-US" sz="1600" b="0" i="0" u="none" strike="noStrike" kern="1200" cap="none" spc="0" normalizeH="0" baseline="0" noProof="0">
                <a:ln>
                  <a:noFill/>
                </a:ln>
                <a:effectLst/>
                <a:uLnTx/>
                <a:uFillTx/>
                <a:latin typeface="+mj-lt"/>
                <a:ea typeface="+mn-ea"/>
                <a:cs typeface="+mn-cs"/>
              </a:rPr>
            </a:br>
            <a:r>
              <a:rPr kumimoji="0" lang="en-US" sz="1600" b="0" i="0" u="none" strike="noStrike" kern="1200" cap="none" spc="0" normalizeH="0" baseline="0" noProof="0">
                <a:ln>
                  <a:noFill/>
                </a:ln>
                <a:effectLst/>
                <a:uLnTx/>
                <a:uFillTx/>
                <a:latin typeface="+mj-lt"/>
                <a:ea typeface="+mn-ea"/>
                <a:cs typeface="+mn-cs"/>
              </a:rPr>
              <a:t>Studio</a:t>
            </a:r>
          </a:p>
        </p:txBody>
      </p:sp>
    </p:spTree>
    <p:extLst>
      <p:ext uri="{BB962C8B-B14F-4D97-AF65-F5344CB8AC3E}">
        <p14:creationId xmlns:p14="http://schemas.microsoft.com/office/powerpoint/2010/main" val="900487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400"/>
                                        <p:tgtEl>
                                          <p:spTgt spid="45"/>
                                        </p:tgtEl>
                                      </p:cBhvr>
                                    </p:animEffect>
                                  </p:childTnLst>
                                </p:cTn>
                              </p:par>
                              <p:par>
                                <p:cTn id="11" presetID="6" presetClass="emph" presetSubtype="0" accel="100000" autoRev="1" fill="hold" grpId="1" nodeType="withEffect">
                                  <p:stCondLst>
                                    <p:cond delay="400"/>
                                  </p:stCondLst>
                                  <p:childTnLst>
                                    <p:animScale>
                                      <p:cBhvr>
                                        <p:cTn id="12" dur="400" fill="hold"/>
                                        <p:tgtEl>
                                          <p:spTgt spid="45"/>
                                        </p:tgtEl>
                                      </p:cBhvr>
                                      <p:by x="90000" y="90000"/>
                                    </p:animScale>
                                  </p:childTnLst>
                                </p:cTn>
                              </p:par>
                              <p:par>
                                <p:cTn id="13" presetID="10" presetClass="entr" presetSubtype="0" fill="hold" grpId="0" nodeType="withEffect">
                                  <p:stCondLst>
                                    <p:cond delay="400"/>
                                  </p:stCondLst>
                                  <p:childTnLst>
                                    <p:set>
                                      <p:cBhvr>
                                        <p:cTn id="14" dur="1" fill="hold">
                                          <p:stCondLst>
                                            <p:cond delay="0"/>
                                          </p:stCondLst>
                                        </p:cTn>
                                        <p:tgtEl>
                                          <p:spTgt spid="113"/>
                                        </p:tgtEl>
                                        <p:attrNameLst>
                                          <p:attrName>style.visibility</p:attrName>
                                        </p:attrNameLst>
                                      </p:cBhvr>
                                      <p:to>
                                        <p:strVal val="visible"/>
                                      </p:to>
                                    </p:set>
                                    <p:animEffect transition="in" filter="fade">
                                      <p:cBhvr>
                                        <p:cTn id="15" dur="400"/>
                                        <p:tgtEl>
                                          <p:spTgt spid="113"/>
                                        </p:tgtEl>
                                      </p:cBhvr>
                                    </p:animEffect>
                                  </p:childTnLst>
                                </p:cTn>
                              </p:par>
                              <p:par>
                                <p:cTn id="16" presetID="6" presetClass="emph" presetSubtype="0" accel="100000" autoRev="1" fill="hold" grpId="1" nodeType="withEffect">
                                  <p:stCondLst>
                                    <p:cond delay="0"/>
                                  </p:stCondLst>
                                  <p:childTnLst>
                                    <p:animScale>
                                      <p:cBhvr>
                                        <p:cTn id="17" dur="400" fill="hold"/>
                                        <p:tgtEl>
                                          <p:spTgt spid="113"/>
                                        </p:tgtEl>
                                      </p:cBhvr>
                                      <p:by x="90000" y="90000"/>
                                    </p:animScale>
                                  </p:childTnLst>
                                </p:cTn>
                              </p:par>
                              <p:par>
                                <p:cTn id="18" presetID="10" presetClass="entr" presetSubtype="0" fill="hold" grpId="0" nodeType="withEffect">
                                  <p:stCondLst>
                                    <p:cond delay="40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400"/>
                                        <p:tgtEl>
                                          <p:spTgt spid="114"/>
                                        </p:tgtEl>
                                      </p:cBhvr>
                                    </p:animEffect>
                                  </p:childTnLst>
                                </p:cTn>
                              </p:par>
                              <p:par>
                                <p:cTn id="21" presetID="6" presetClass="emph" presetSubtype="0" accel="100000" autoRev="1" fill="hold" grpId="1" nodeType="withEffect">
                                  <p:stCondLst>
                                    <p:cond delay="0"/>
                                  </p:stCondLst>
                                  <p:childTnLst>
                                    <p:animScale>
                                      <p:cBhvr>
                                        <p:cTn id="22" dur="400" fill="hold"/>
                                        <p:tgtEl>
                                          <p:spTgt spid="114"/>
                                        </p:tgtEl>
                                      </p:cBhvr>
                                      <p:by x="90000" y="90000"/>
                                    </p:animScale>
                                  </p:childTnLst>
                                </p:cTn>
                              </p:par>
                              <p:par>
                                <p:cTn id="23" presetID="10" presetClass="entr" presetSubtype="0" fill="hold" nodeType="withEffect">
                                  <p:stCondLst>
                                    <p:cond delay="40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400"/>
                                        <p:tgtEl>
                                          <p:spTgt spid="81"/>
                                        </p:tgtEl>
                                      </p:cBhvr>
                                    </p:animEffect>
                                  </p:childTnLst>
                                </p:cTn>
                              </p:par>
                              <p:par>
                                <p:cTn id="26" presetID="6" presetClass="emph" presetSubtype="0" accel="100000" autoRev="1" fill="hold" nodeType="withEffect">
                                  <p:stCondLst>
                                    <p:cond delay="0"/>
                                  </p:stCondLst>
                                  <p:childTnLst>
                                    <p:animScale>
                                      <p:cBhvr>
                                        <p:cTn id="27" dur="400" fill="hold"/>
                                        <p:tgtEl>
                                          <p:spTgt spid="81"/>
                                        </p:tgtEl>
                                      </p:cBhvr>
                                      <p:by x="90000" y="90000"/>
                                    </p:animScale>
                                  </p:childTnLst>
                                </p:cTn>
                              </p:par>
                              <p:par>
                                <p:cTn id="28" presetID="10" presetClass="entr" presetSubtype="0" fill="hold" grpId="0" nodeType="withEffect">
                                  <p:stCondLst>
                                    <p:cond delay="40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400"/>
                                        <p:tgtEl>
                                          <p:spTgt spid="115"/>
                                        </p:tgtEl>
                                      </p:cBhvr>
                                    </p:animEffect>
                                  </p:childTnLst>
                                </p:cTn>
                              </p:par>
                              <p:par>
                                <p:cTn id="31" presetID="6" presetClass="emph" presetSubtype="0" accel="100000" autoRev="1" fill="hold" grpId="1" nodeType="withEffect">
                                  <p:stCondLst>
                                    <p:cond delay="0"/>
                                  </p:stCondLst>
                                  <p:childTnLst>
                                    <p:animScale>
                                      <p:cBhvr>
                                        <p:cTn id="32" dur="400" fill="hold"/>
                                        <p:tgtEl>
                                          <p:spTgt spid="115"/>
                                        </p:tgtEl>
                                      </p:cBhvr>
                                      <p:by x="90000" y="90000"/>
                                    </p:animScale>
                                  </p:childTnLst>
                                </p:cTn>
                              </p:par>
                              <p:par>
                                <p:cTn id="33" presetID="10" presetClass="entr" presetSubtype="0" fill="hold" grpId="0" nodeType="withEffect">
                                  <p:stCondLst>
                                    <p:cond delay="400"/>
                                  </p:stCondLst>
                                  <p:childTnLst>
                                    <p:set>
                                      <p:cBhvr>
                                        <p:cTn id="34" dur="1" fill="hold">
                                          <p:stCondLst>
                                            <p:cond delay="0"/>
                                          </p:stCondLst>
                                        </p:cTn>
                                        <p:tgtEl>
                                          <p:spTgt spid="116"/>
                                        </p:tgtEl>
                                        <p:attrNameLst>
                                          <p:attrName>style.visibility</p:attrName>
                                        </p:attrNameLst>
                                      </p:cBhvr>
                                      <p:to>
                                        <p:strVal val="visible"/>
                                      </p:to>
                                    </p:set>
                                    <p:animEffect transition="in" filter="fade">
                                      <p:cBhvr>
                                        <p:cTn id="35" dur="400"/>
                                        <p:tgtEl>
                                          <p:spTgt spid="116"/>
                                        </p:tgtEl>
                                      </p:cBhvr>
                                    </p:animEffect>
                                  </p:childTnLst>
                                </p:cTn>
                              </p:par>
                              <p:par>
                                <p:cTn id="36" presetID="6" presetClass="emph" presetSubtype="0" accel="100000" autoRev="1" fill="hold" grpId="1" nodeType="withEffect">
                                  <p:stCondLst>
                                    <p:cond delay="0"/>
                                  </p:stCondLst>
                                  <p:childTnLst>
                                    <p:animScale>
                                      <p:cBhvr>
                                        <p:cTn id="37" dur="400" fill="hold"/>
                                        <p:tgtEl>
                                          <p:spTgt spid="116"/>
                                        </p:tgtEl>
                                      </p:cBhvr>
                                      <p:by x="90000" y="90000"/>
                                    </p:animScale>
                                  </p:childTnLst>
                                </p:cTn>
                              </p:par>
                              <p:par>
                                <p:cTn id="38" presetID="10" presetClass="entr" presetSubtype="0" fill="hold" nodeType="withEffect">
                                  <p:stCondLst>
                                    <p:cond delay="40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400"/>
                                        <p:tgtEl>
                                          <p:spTgt spid="92"/>
                                        </p:tgtEl>
                                      </p:cBhvr>
                                    </p:animEffect>
                                  </p:childTnLst>
                                </p:cTn>
                              </p:par>
                              <p:par>
                                <p:cTn id="41" presetID="6" presetClass="emph" presetSubtype="0" accel="100000" autoRev="1" fill="hold" nodeType="withEffect">
                                  <p:stCondLst>
                                    <p:cond delay="0"/>
                                  </p:stCondLst>
                                  <p:childTnLst>
                                    <p:animScale>
                                      <p:cBhvr>
                                        <p:cTn id="42" dur="400" fill="hold"/>
                                        <p:tgtEl>
                                          <p:spTgt spid="92"/>
                                        </p:tgtEl>
                                      </p:cBhvr>
                                      <p:by x="90000" y="90000"/>
                                    </p:animScale>
                                  </p:childTnLst>
                                </p:cTn>
                              </p:par>
                              <p:par>
                                <p:cTn id="43" presetID="10" presetClass="entr" presetSubtype="0" fill="hold" grpId="0" nodeType="withEffect">
                                  <p:stCondLst>
                                    <p:cond delay="400"/>
                                  </p:stCondLst>
                                  <p:childTnLst>
                                    <p:set>
                                      <p:cBhvr>
                                        <p:cTn id="44" dur="1" fill="hold">
                                          <p:stCondLst>
                                            <p:cond delay="0"/>
                                          </p:stCondLst>
                                        </p:cTn>
                                        <p:tgtEl>
                                          <p:spTgt spid="117"/>
                                        </p:tgtEl>
                                        <p:attrNameLst>
                                          <p:attrName>style.visibility</p:attrName>
                                        </p:attrNameLst>
                                      </p:cBhvr>
                                      <p:to>
                                        <p:strVal val="visible"/>
                                      </p:to>
                                    </p:set>
                                    <p:animEffect transition="in" filter="fade">
                                      <p:cBhvr>
                                        <p:cTn id="45" dur="400"/>
                                        <p:tgtEl>
                                          <p:spTgt spid="117"/>
                                        </p:tgtEl>
                                      </p:cBhvr>
                                    </p:animEffect>
                                  </p:childTnLst>
                                </p:cTn>
                              </p:par>
                              <p:par>
                                <p:cTn id="46" presetID="6" presetClass="emph" presetSubtype="0" accel="100000" autoRev="1" fill="hold" grpId="1" nodeType="withEffect">
                                  <p:stCondLst>
                                    <p:cond delay="0"/>
                                  </p:stCondLst>
                                  <p:childTnLst>
                                    <p:animScale>
                                      <p:cBhvr>
                                        <p:cTn id="47" dur="400" fill="hold"/>
                                        <p:tgtEl>
                                          <p:spTgt spid="117"/>
                                        </p:tgtEl>
                                      </p:cBhvr>
                                      <p:by x="90000" y="90000"/>
                                    </p:animScale>
                                  </p:childTnLst>
                                </p:cTn>
                              </p:par>
                              <p:par>
                                <p:cTn id="48" presetID="10" presetClass="entr" presetSubtype="0" fill="hold" grpId="0" nodeType="withEffect">
                                  <p:stCondLst>
                                    <p:cond delay="400"/>
                                  </p:stCondLst>
                                  <p:childTnLst>
                                    <p:set>
                                      <p:cBhvr>
                                        <p:cTn id="49" dur="1" fill="hold">
                                          <p:stCondLst>
                                            <p:cond delay="0"/>
                                          </p:stCondLst>
                                        </p:cTn>
                                        <p:tgtEl>
                                          <p:spTgt spid="118"/>
                                        </p:tgtEl>
                                        <p:attrNameLst>
                                          <p:attrName>style.visibility</p:attrName>
                                        </p:attrNameLst>
                                      </p:cBhvr>
                                      <p:to>
                                        <p:strVal val="visible"/>
                                      </p:to>
                                    </p:set>
                                    <p:animEffect transition="in" filter="fade">
                                      <p:cBhvr>
                                        <p:cTn id="50" dur="400"/>
                                        <p:tgtEl>
                                          <p:spTgt spid="118"/>
                                        </p:tgtEl>
                                      </p:cBhvr>
                                    </p:animEffect>
                                  </p:childTnLst>
                                </p:cTn>
                              </p:par>
                              <p:par>
                                <p:cTn id="51" presetID="6" presetClass="emph" presetSubtype="0" accel="100000" autoRev="1" fill="hold" grpId="1" nodeType="withEffect">
                                  <p:stCondLst>
                                    <p:cond delay="0"/>
                                  </p:stCondLst>
                                  <p:childTnLst>
                                    <p:animScale>
                                      <p:cBhvr>
                                        <p:cTn id="52" dur="400" fill="hold"/>
                                        <p:tgtEl>
                                          <p:spTgt spid="118"/>
                                        </p:tgtEl>
                                      </p:cBhvr>
                                      <p:by x="90000" y="90000"/>
                                    </p:animScale>
                                  </p:childTnLst>
                                </p:cTn>
                              </p:par>
                              <p:par>
                                <p:cTn id="53" presetID="10" presetClass="entr" presetSubtype="0" fill="hold" nodeType="withEffect">
                                  <p:stCondLst>
                                    <p:cond delay="40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400"/>
                                        <p:tgtEl>
                                          <p:spTgt spid="99"/>
                                        </p:tgtEl>
                                      </p:cBhvr>
                                    </p:animEffect>
                                  </p:childTnLst>
                                </p:cTn>
                              </p:par>
                              <p:par>
                                <p:cTn id="56" presetID="6" presetClass="emph" presetSubtype="0" accel="100000" autoRev="1" fill="hold" nodeType="withEffect">
                                  <p:stCondLst>
                                    <p:cond delay="0"/>
                                  </p:stCondLst>
                                  <p:childTnLst>
                                    <p:animScale>
                                      <p:cBhvr>
                                        <p:cTn id="57" dur="400" fill="hold"/>
                                        <p:tgtEl>
                                          <p:spTgt spid="99"/>
                                        </p:tgtEl>
                                      </p:cBhvr>
                                      <p:by x="90000" y="90000"/>
                                    </p:animScale>
                                  </p:childTnLst>
                                </p:cTn>
                              </p:par>
                              <p:par>
                                <p:cTn id="58" presetID="10" presetClass="entr" presetSubtype="0" fill="hold" grpId="0" nodeType="withEffect">
                                  <p:stCondLst>
                                    <p:cond delay="400"/>
                                  </p:stCondLst>
                                  <p:childTnLst>
                                    <p:set>
                                      <p:cBhvr>
                                        <p:cTn id="59" dur="1" fill="hold">
                                          <p:stCondLst>
                                            <p:cond delay="0"/>
                                          </p:stCondLst>
                                        </p:cTn>
                                        <p:tgtEl>
                                          <p:spTgt spid="119"/>
                                        </p:tgtEl>
                                        <p:attrNameLst>
                                          <p:attrName>style.visibility</p:attrName>
                                        </p:attrNameLst>
                                      </p:cBhvr>
                                      <p:to>
                                        <p:strVal val="visible"/>
                                      </p:to>
                                    </p:set>
                                    <p:animEffect transition="in" filter="fade">
                                      <p:cBhvr>
                                        <p:cTn id="60" dur="400"/>
                                        <p:tgtEl>
                                          <p:spTgt spid="119"/>
                                        </p:tgtEl>
                                      </p:cBhvr>
                                    </p:animEffect>
                                  </p:childTnLst>
                                </p:cTn>
                              </p:par>
                              <p:par>
                                <p:cTn id="61" presetID="6" presetClass="emph" presetSubtype="0" accel="100000" autoRev="1" fill="hold" grpId="1" nodeType="withEffect">
                                  <p:stCondLst>
                                    <p:cond delay="0"/>
                                  </p:stCondLst>
                                  <p:childTnLst>
                                    <p:animScale>
                                      <p:cBhvr>
                                        <p:cTn id="62" dur="400" fill="hold"/>
                                        <p:tgtEl>
                                          <p:spTgt spid="119"/>
                                        </p:tgtEl>
                                      </p:cBhvr>
                                      <p:by x="90000" y="90000"/>
                                    </p:animScale>
                                  </p:childTnLst>
                                </p:cTn>
                              </p:par>
                              <p:par>
                                <p:cTn id="63" presetID="10" presetClass="entr" presetSubtype="0" fill="hold" grpId="0" nodeType="withEffect">
                                  <p:stCondLst>
                                    <p:cond delay="400"/>
                                  </p:stCondLst>
                                  <p:childTnLst>
                                    <p:set>
                                      <p:cBhvr>
                                        <p:cTn id="64" dur="1" fill="hold">
                                          <p:stCondLst>
                                            <p:cond delay="0"/>
                                          </p:stCondLst>
                                        </p:cTn>
                                        <p:tgtEl>
                                          <p:spTgt spid="120"/>
                                        </p:tgtEl>
                                        <p:attrNameLst>
                                          <p:attrName>style.visibility</p:attrName>
                                        </p:attrNameLst>
                                      </p:cBhvr>
                                      <p:to>
                                        <p:strVal val="visible"/>
                                      </p:to>
                                    </p:set>
                                    <p:animEffect transition="in" filter="fade">
                                      <p:cBhvr>
                                        <p:cTn id="65" dur="400"/>
                                        <p:tgtEl>
                                          <p:spTgt spid="120"/>
                                        </p:tgtEl>
                                      </p:cBhvr>
                                    </p:animEffect>
                                  </p:childTnLst>
                                </p:cTn>
                              </p:par>
                              <p:par>
                                <p:cTn id="66" presetID="6" presetClass="emph" presetSubtype="0" accel="100000" autoRev="1" fill="hold" grpId="1" nodeType="withEffect">
                                  <p:stCondLst>
                                    <p:cond delay="0"/>
                                  </p:stCondLst>
                                  <p:childTnLst>
                                    <p:animScale>
                                      <p:cBhvr>
                                        <p:cTn id="67" dur="400" fill="hold"/>
                                        <p:tgtEl>
                                          <p:spTgt spid="120"/>
                                        </p:tgtEl>
                                      </p:cBhvr>
                                      <p:by x="90000" y="90000"/>
                                    </p:animScale>
                                  </p:childTnLst>
                                </p:cTn>
                              </p:par>
                              <p:par>
                                <p:cTn id="68" presetID="10" presetClass="entr" presetSubtype="0" fill="hold" nodeType="withEffect">
                                  <p:stCondLst>
                                    <p:cond delay="400"/>
                                  </p:stCondLst>
                                  <p:childTnLst>
                                    <p:set>
                                      <p:cBhvr>
                                        <p:cTn id="69" dur="1" fill="hold">
                                          <p:stCondLst>
                                            <p:cond delay="0"/>
                                          </p:stCondLst>
                                        </p:cTn>
                                        <p:tgtEl>
                                          <p:spTgt spid="106"/>
                                        </p:tgtEl>
                                        <p:attrNameLst>
                                          <p:attrName>style.visibility</p:attrName>
                                        </p:attrNameLst>
                                      </p:cBhvr>
                                      <p:to>
                                        <p:strVal val="visible"/>
                                      </p:to>
                                    </p:set>
                                    <p:animEffect transition="in" filter="fade">
                                      <p:cBhvr>
                                        <p:cTn id="70" dur="400"/>
                                        <p:tgtEl>
                                          <p:spTgt spid="106"/>
                                        </p:tgtEl>
                                      </p:cBhvr>
                                    </p:animEffect>
                                  </p:childTnLst>
                                </p:cTn>
                              </p:par>
                              <p:par>
                                <p:cTn id="71" presetID="6" presetClass="emph" presetSubtype="0" accel="100000" autoRev="1" fill="hold" nodeType="withEffect">
                                  <p:stCondLst>
                                    <p:cond delay="0"/>
                                  </p:stCondLst>
                                  <p:childTnLst>
                                    <p:animScale>
                                      <p:cBhvr>
                                        <p:cTn id="72" dur="400" fill="hold"/>
                                        <p:tgtEl>
                                          <p:spTgt spid="106"/>
                                        </p:tgtEl>
                                      </p:cBhvr>
                                      <p:by x="90000" y="90000"/>
                                    </p:animScale>
                                  </p:childTnLst>
                                </p:cTn>
                              </p:par>
                              <p:par>
                                <p:cTn id="73" presetID="10" presetClass="entr" presetSubtype="0" fill="hold" grpId="0" nodeType="withEffect">
                                  <p:stCondLst>
                                    <p:cond delay="400"/>
                                  </p:stCondLst>
                                  <p:childTnLst>
                                    <p:set>
                                      <p:cBhvr>
                                        <p:cTn id="74" dur="1" fill="hold">
                                          <p:stCondLst>
                                            <p:cond delay="0"/>
                                          </p:stCondLst>
                                        </p:cTn>
                                        <p:tgtEl>
                                          <p:spTgt spid="121"/>
                                        </p:tgtEl>
                                        <p:attrNameLst>
                                          <p:attrName>style.visibility</p:attrName>
                                        </p:attrNameLst>
                                      </p:cBhvr>
                                      <p:to>
                                        <p:strVal val="visible"/>
                                      </p:to>
                                    </p:set>
                                    <p:animEffect transition="in" filter="fade">
                                      <p:cBhvr>
                                        <p:cTn id="75" dur="400"/>
                                        <p:tgtEl>
                                          <p:spTgt spid="121"/>
                                        </p:tgtEl>
                                      </p:cBhvr>
                                    </p:animEffect>
                                  </p:childTnLst>
                                </p:cTn>
                              </p:par>
                              <p:par>
                                <p:cTn id="76" presetID="6" presetClass="emph" presetSubtype="0" accel="100000" autoRev="1" fill="hold" grpId="1" nodeType="withEffect">
                                  <p:stCondLst>
                                    <p:cond delay="0"/>
                                  </p:stCondLst>
                                  <p:childTnLst>
                                    <p:animScale>
                                      <p:cBhvr>
                                        <p:cTn id="77" dur="400" fill="hold"/>
                                        <p:tgtEl>
                                          <p:spTgt spid="121"/>
                                        </p:tgtEl>
                                      </p:cBhvr>
                                      <p:by x="90000" y="90000"/>
                                    </p:animScale>
                                  </p:childTnLst>
                                </p:cTn>
                              </p:par>
                              <p:par>
                                <p:cTn id="78" presetID="10" presetClass="entr" presetSubtype="0" fill="hold" nodeType="withEffect">
                                  <p:stCondLst>
                                    <p:cond delay="400"/>
                                  </p:stCondLst>
                                  <p:childTnLst>
                                    <p:set>
                                      <p:cBhvr>
                                        <p:cTn id="79" dur="1" fill="hold">
                                          <p:stCondLst>
                                            <p:cond delay="0"/>
                                          </p:stCondLst>
                                        </p:cTn>
                                        <p:tgtEl>
                                          <p:spTgt spid="74"/>
                                        </p:tgtEl>
                                        <p:attrNameLst>
                                          <p:attrName>style.visibility</p:attrName>
                                        </p:attrNameLst>
                                      </p:cBhvr>
                                      <p:to>
                                        <p:strVal val="visible"/>
                                      </p:to>
                                    </p:set>
                                    <p:animEffect transition="in" filter="fade">
                                      <p:cBhvr>
                                        <p:cTn id="80" dur="400"/>
                                        <p:tgtEl>
                                          <p:spTgt spid="74"/>
                                        </p:tgtEl>
                                      </p:cBhvr>
                                    </p:animEffect>
                                  </p:childTnLst>
                                </p:cTn>
                              </p:par>
                              <p:par>
                                <p:cTn id="81" presetID="6" presetClass="emph" presetSubtype="0" accel="100000" autoRev="1" fill="hold" nodeType="withEffect">
                                  <p:stCondLst>
                                    <p:cond delay="0"/>
                                  </p:stCondLst>
                                  <p:childTnLst>
                                    <p:animScale>
                                      <p:cBhvr>
                                        <p:cTn id="82" dur="400" fill="hold"/>
                                        <p:tgtEl>
                                          <p:spTgt spid="74"/>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45" grpId="0" animBg="1"/>
      <p:bldP spid="45" grpId="1" animBg="1"/>
      <p:bldP spid="113" grpId="0"/>
      <p:bldP spid="113" grpId="1"/>
      <p:bldP spid="114" grpId="0" animBg="1"/>
      <p:bldP spid="114" grpId="1" animBg="1"/>
      <p:bldP spid="115" grpId="0"/>
      <p:bldP spid="115" grpId="1"/>
      <p:bldP spid="116" grpId="0" animBg="1"/>
      <p:bldP spid="116" grpId="1" animBg="1"/>
      <p:bldP spid="117" grpId="0"/>
      <p:bldP spid="117" grpId="1"/>
      <p:bldP spid="118" grpId="0" animBg="1"/>
      <p:bldP spid="118" grpId="1" animBg="1"/>
      <p:bldP spid="119" grpId="0"/>
      <p:bldP spid="119" grpId="1"/>
      <p:bldP spid="120" grpId="0" animBg="1"/>
      <p:bldP spid="120" grpId="1" animBg="1"/>
      <p:bldP spid="121" grpId="0"/>
      <p:bldP spid="121"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81B32C-C7FE-D3BA-2D81-303030426F3E}"/>
              </a:ext>
            </a:extLst>
          </p:cNvPr>
          <p:cNvSpPr txBox="1">
            <a:spLocks noGrp="1"/>
          </p:cNvSpPr>
          <p:nvPr>
            <p:ph type="title" idx="4294967295"/>
          </p:nvPr>
        </p:nvSpPr>
        <p:spPr>
          <a:xfrm>
            <a:off x="11220450" y="23813"/>
            <a:ext cx="971550" cy="554037"/>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chemeClr val="bg1"/>
                </a:solidFill>
                <a:effectLst/>
                <a:uLnTx/>
                <a:uFillTx/>
                <a:latin typeface="+mn-lt"/>
                <a:ea typeface="+mn-ea"/>
                <a:cs typeface="+mn-cs"/>
              </a:rPr>
              <a:t>Available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chemeClr val="bg1"/>
                </a:solidFill>
                <a:effectLst/>
                <a:uLnTx/>
                <a:uFillTx/>
                <a:latin typeface="+mn-lt"/>
                <a:ea typeface="+mn-ea"/>
                <a:cs typeface="+mn-cs"/>
              </a:rPr>
              <a:t>by 3/13</a:t>
            </a:r>
          </a:p>
        </p:txBody>
      </p:sp>
      <p:pic>
        <p:nvPicPr>
          <p:cNvPr id="10" name="Untitled video" descr="Vision video for Microsoft 365 Copilot">
            <a:hlinkClick r:id="" action="ppaction://media"/>
            <a:extLst>
              <a:ext uri="{FF2B5EF4-FFF2-40B4-BE49-F238E27FC236}">
                <a16:creationId xmlns:a16="http://schemas.microsoft.com/office/drawing/2014/main" id="{B2C33BED-1109-FD55-0029-4E4BAAD6AF72}"/>
              </a:ext>
              <a:ext uri="{C183D7F6-B498-43B3-948B-1728B52AA6E4}">
                <adec:decorative xmlns:adec="http://schemas.microsoft.com/office/drawing/2017/decorative" val="0"/>
              </a:ext>
            </a:extLst>
          </p:cNvPr>
          <p:cNvPicPr>
            <a:picLocks noChangeAspect="1"/>
          </p:cNvPicPr>
          <p:nvPr>
            <a:videoFile r:link="rId3"/>
            <p:extLst>
              <p:ext uri="{DAA4B4D4-6D71-4841-9C94-3DE7FCFB9230}">
                <p14:media xmlns:p14="http://schemas.microsoft.com/office/powerpoint/2010/main" r:embed="rId2">
                  <p14:fade in="250"/>
                  <p14:extLst>
                    <p:ext uri="{3AFAAA56-56D3-431D-BCD4-E75A35582382}">
                      <p173:tracksInfo xmlns:p173="http://schemas.microsoft.com/office/powerpoint/2017/3/main" displayLoc="media">
                        <p173:trackLst>
                          <p173:track id="{53AFDC29-5273-464F-9DE0-0D4C7AC0757D}" label="Dummy video CC 12 2" lang="" r:embed="rId6"/>
                        </p173:trackLst>
                      </p173:tracksInfo>
                    </p:ext>
                  </p14:extLst>
                </p14:media>
              </p:ext>
            </p:extLst>
          </p:nvPr>
        </p:nvPicPr>
        <p:blipFill>
          <a:blip r:embed="rId7"/>
          <a:stretch>
            <a:fillRect/>
          </a:stretch>
        </p:blipFill>
        <p:spPr>
          <a:xfrm>
            <a:off x="0" y="0"/>
            <a:ext cx="12192000" cy="6858000"/>
          </a:xfrm>
          <a:prstGeom prst="rect">
            <a:avLst/>
          </a:prstGeom>
        </p:spPr>
      </p:pic>
    </p:spTree>
    <p:custDataLst>
      <p:tags r:id="rId1"/>
    </p:custDataLst>
    <p:extLst>
      <p:ext uri="{BB962C8B-B14F-4D97-AF65-F5344CB8AC3E}">
        <p14:creationId xmlns:p14="http://schemas.microsoft.com/office/powerpoint/2010/main" val="350999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29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51515">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5">
            <a:extLst>
              <a:ext uri="{FF2B5EF4-FFF2-40B4-BE49-F238E27FC236}">
                <a16:creationId xmlns:a16="http://schemas.microsoft.com/office/drawing/2014/main" id="{24230B74-3A43-CD49-1FAF-5B0D3303ED1D}"/>
              </a:ext>
              <a:ext uri="{C183D7F6-B498-43B3-948B-1728B52AA6E4}">
                <adec:decorative xmlns:adec="http://schemas.microsoft.com/office/drawing/2017/decorative" val="1"/>
              </a:ext>
            </a:extLst>
          </p:cNvPr>
          <p:cNvSpPr>
            <a:spLocks/>
          </p:cNvSpPr>
          <p:nvPr/>
        </p:nvSpPr>
        <p:spPr>
          <a:xfrm>
            <a:off x="499428" y="1153303"/>
            <a:ext cx="11197272" cy="4679222"/>
          </a:xfrm>
          <a:prstGeom prst="roundRect">
            <a:avLst>
              <a:gd name="adj" fmla="val 2782"/>
            </a:avLst>
          </a:prstGeom>
          <a:blipFill dpi="0" rotWithShape="0">
            <a:blip r:embed="rId2">
              <a:lum/>
              <a:alphaModFix amt="85000"/>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800">
              <a:gradFill>
                <a:gsLst>
                  <a:gs pos="0">
                    <a:srgbClr val="FFFFFF"/>
                  </a:gs>
                  <a:gs pos="100000">
                    <a:srgbClr val="FFFFFF"/>
                  </a:gs>
                </a:gsLst>
                <a:lin ang="5400000" scaled="0"/>
              </a:gradFill>
              <a:latin typeface="Segoe UI"/>
              <a:cs typeface="Segoe UI" pitchFamily="34" charset="0"/>
            </a:endParaRPr>
          </a:p>
        </p:txBody>
      </p:sp>
      <p:sp>
        <p:nvSpPr>
          <p:cNvPr id="16" name="Rectangle: Rounded Corners 15">
            <a:extLst>
              <a:ext uri="{FF2B5EF4-FFF2-40B4-BE49-F238E27FC236}">
                <a16:creationId xmlns:a16="http://schemas.microsoft.com/office/drawing/2014/main" id="{EA50126D-9D1D-4097-2A9F-8BA9996D89EE}"/>
              </a:ext>
              <a:ext uri="{C183D7F6-B498-43B3-948B-1728B52AA6E4}">
                <adec:decorative xmlns:adec="http://schemas.microsoft.com/office/drawing/2017/decorative" val="1"/>
              </a:ext>
            </a:extLst>
          </p:cNvPr>
          <p:cNvSpPr>
            <a:spLocks/>
          </p:cNvSpPr>
          <p:nvPr/>
        </p:nvSpPr>
        <p:spPr>
          <a:xfrm>
            <a:off x="1137417" y="1372823"/>
            <a:ext cx="2432515" cy="4240181"/>
          </a:xfrm>
          <a:prstGeom prst="roundRect">
            <a:avLst>
              <a:gd name="adj" fmla="val 54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4" name="Rectangle: Rounded Corners 23">
            <a:extLst>
              <a:ext uri="{FF2B5EF4-FFF2-40B4-BE49-F238E27FC236}">
                <a16:creationId xmlns:a16="http://schemas.microsoft.com/office/drawing/2014/main" id="{E4F6BA30-E9D9-3DAA-34DF-EB55CE2F22CE}"/>
              </a:ext>
              <a:ext uri="{C183D7F6-B498-43B3-948B-1728B52AA6E4}">
                <adec:decorative xmlns:adec="http://schemas.microsoft.com/office/drawing/2017/decorative" val="1"/>
              </a:ext>
            </a:extLst>
          </p:cNvPr>
          <p:cNvSpPr>
            <a:spLocks/>
          </p:cNvSpPr>
          <p:nvPr/>
        </p:nvSpPr>
        <p:spPr>
          <a:xfrm>
            <a:off x="3780373" y="1372823"/>
            <a:ext cx="2432515" cy="4240181"/>
          </a:xfrm>
          <a:prstGeom prst="roundRect">
            <a:avLst>
              <a:gd name="adj" fmla="val 54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5" name="Rectangle: Rounded Corners 24">
            <a:extLst>
              <a:ext uri="{FF2B5EF4-FFF2-40B4-BE49-F238E27FC236}">
                <a16:creationId xmlns:a16="http://schemas.microsoft.com/office/drawing/2014/main" id="{1520419B-E14B-E6AC-5501-189CA106886B}"/>
              </a:ext>
              <a:ext uri="{C183D7F6-B498-43B3-948B-1728B52AA6E4}">
                <adec:decorative xmlns:adec="http://schemas.microsoft.com/office/drawing/2017/decorative" val="1"/>
              </a:ext>
            </a:extLst>
          </p:cNvPr>
          <p:cNvSpPr>
            <a:spLocks/>
          </p:cNvSpPr>
          <p:nvPr/>
        </p:nvSpPr>
        <p:spPr>
          <a:xfrm>
            <a:off x="6423330" y="1372823"/>
            <a:ext cx="2432515" cy="4240181"/>
          </a:xfrm>
          <a:prstGeom prst="roundRect">
            <a:avLst>
              <a:gd name="adj" fmla="val 54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7" name="Rectangle: Rounded Corners 26">
            <a:extLst>
              <a:ext uri="{FF2B5EF4-FFF2-40B4-BE49-F238E27FC236}">
                <a16:creationId xmlns:a16="http://schemas.microsoft.com/office/drawing/2014/main" id="{8C434B4B-583D-BDB8-D5BF-4A3F1F72B13A}"/>
              </a:ext>
              <a:ext uri="{C183D7F6-B498-43B3-948B-1728B52AA6E4}">
                <adec:decorative xmlns:adec="http://schemas.microsoft.com/office/drawing/2017/decorative" val="1"/>
              </a:ext>
            </a:extLst>
          </p:cNvPr>
          <p:cNvSpPr>
            <a:spLocks/>
          </p:cNvSpPr>
          <p:nvPr/>
        </p:nvSpPr>
        <p:spPr>
          <a:xfrm>
            <a:off x="9066286" y="1372823"/>
            <a:ext cx="2432515" cy="4240181"/>
          </a:xfrm>
          <a:prstGeom prst="roundRect">
            <a:avLst>
              <a:gd name="adj" fmla="val 54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cxnSp>
        <p:nvCxnSpPr>
          <p:cNvPr id="31" name="Straight Connector 30">
            <a:extLst>
              <a:ext uri="{FF2B5EF4-FFF2-40B4-BE49-F238E27FC236}">
                <a16:creationId xmlns:a16="http://schemas.microsoft.com/office/drawing/2014/main" id="{5CE9D8AD-5695-EDD9-CA27-81C8F8DB2123}"/>
              </a:ext>
              <a:ext uri="{C183D7F6-B498-43B3-948B-1728B52AA6E4}">
                <adec:decorative xmlns:adec="http://schemas.microsoft.com/office/drawing/2017/decorative" val="1"/>
              </a:ext>
            </a:extLst>
          </p:cNvPr>
          <p:cNvCxnSpPr>
            <a:cxnSpLocks/>
          </p:cNvCxnSpPr>
          <p:nvPr/>
        </p:nvCxnSpPr>
        <p:spPr>
          <a:xfrm>
            <a:off x="1256395" y="3779048"/>
            <a:ext cx="219456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FC25288-7100-14BF-9C6C-5B00BE1FE7DD}"/>
              </a:ext>
              <a:ext uri="{C183D7F6-B498-43B3-948B-1728B52AA6E4}">
                <adec:decorative xmlns:adec="http://schemas.microsoft.com/office/drawing/2017/decorative" val="1"/>
              </a:ext>
            </a:extLst>
          </p:cNvPr>
          <p:cNvCxnSpPr>
            <a:cxnSpLocks/>
          </p:cNvCxnSpPr>
          <p:nvPr/>
        </p:nvCxnSpPr>
        <p:spPr>
          <a:xfrm>
            <a:off x="3899351" y="3779048"/>
            <a:ext cx="219456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0C86A6C-2561-39B8-FC90-D0AA5396992E}"/>
              </a:ext>
              <a:ext uri="{C183D7F6-B498-43B3-948B-1728B52AA6E4}">
                <adec:decorative xmlns:adec="http://schemas.microsoft.com/office/drawing/2017/decorative" val="1"/>
              </a:ext>
            </a:extLst>
          </p:cNvPr>
          <p:cNvCxnSpPr>
            <a:cxnSpLocks/>
          </p:cNvCxnSpPr>
          <p:nvPr/>
        </p:nvCxnSpPr>
        <p:spPr>
          <a:xfrm>
            <a:off x="6542308" y="3779048"/>
            <a:ext cx="219456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52F1984-325A-3660-155E-363756071EC2}"/>
              </a:ext>
              <a:ext uri="{C183D7F6-B498-43B3-948B-1728B52AA6E4}">
                <adec:decorative xmlns:adec="http://schemas.microsoft.com/office/drawing/2017/decorative" val="1"/>
              </a:ext>
            </a:extLst>
          </p:cNvPr>
          <p:cNvCxnSpPr>
            <a:cxnSpLocks/>
          </p:cNvCxnSpPr>
          <p:nvPr/>
        </p:nvCxnSpPr>
        <p:spPr>
          <a:xfrm>
            <a:off x="9185263" y="3779048"/>
            <a:ext cx="219456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7E463FC-5A5A-7EB9-11E5-E573C9799C75}"/>
              </a:ext>
              <a:ext uri="{C183D7F6-B498-43B3-948B-1728B52AA6E4}">
                <adec:decorative xmlns:adec="http://schemas.microsoft.com/office/drawing/2017/decorative" val="1"/>
              </a:ext>
            </a:extLst>
          </p:cNvPr>
          <p:cNvSpPr/>
          <p:nvPr/>
        </p:nvSpPr>
        <p:spPr>
          <a:xfrm>
            <a:off x="2293093" y="3858203"/>
            <a:ext cx="121164" cy="1211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8" name="Rectangle 27">
            <a:extLst>
              <a:ext uri="{FF2B5EF4-FFF2-40B4-BE49-F238E27FC236}">
                <a16:creationId xmlns:a16="http://schemas.microsoft.com/office/drawing/2014/main" id="{EAD245DE-EE99-6C7E-60E4-4AD287904A48}"/>
              </a:ext>
              <a:ext uri="{C183D7F6-B498-43B3-948B-1728B52AA6E4}">
                <adec:decorative xmlns:adec="http://schemas.microsoft.com/office/drawing/2017/decorative" val="1"/>
              </a:ext>
            </a:extLst>
          </p:cNvPr>
          <p:cNvSpPr/>
          <p:nvPr/>
        </p:nvSpPr>
        <p:spPr>
          <a:xfrm>
            <a:off x="4936049" y="3858203"/>
            <a:ext cx="121164" cy="1211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0" name="Rectangle 29">
            <a:extLst>
              <a:ext uri="{FF2B5EF4-FFF2-40B4-BE49-F238E27FC236}">
                <a16:creationId xmlns:a16="http://schemas.microsoft.com/office/drawing/2014/main" id="{8014A215-3CCE-6FD2-CB66-07F9DEAA9508}"/>
              </a:ext>
              <a:ext uri="{C183D7F6-B498-43B3-948B-1728B52AA6E4}">
                <adec:decorative xmlns:adec="http://schemas.microsoft.com/office/drawing/2017/decorative" val="1"/>
              </a:ext>
            </a:extLst>
          </p:cNvPr>
          <p:cNvSpPr/>
          <p:nvPr/>
        </p:nvSpPr>
        <p:spPr>
          <a:xfrm>
            <a:off x="7579006" y="3858203"/>
            <a:ext cx="121164" cy="1211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3" name="Rectangle 32">
            <a:extLst>
              <a:ext uri="{FF2B5EF4-FFF2-40B4-BE49-F238E27FC236}">
                <a16:creationId xmlns:a16="http://schemas.microsoft.com/office/drawing/2014/main" id="{7ED29359-8CDE-D94D-3425-E4D3FAF8C625}"/>
              </a:ext>
              <a:ext uri="{C183D7F6-B498-43B3-948B-1728B52AA6E4}">
                <adec:decorative xmlns:adec="http://schemas.microsoft.com/office/drawing/2017/decorative" val="1"/>
              </a:ext>
            </a:extLst>
          </p:cNvPr>
          <p:cNvSpPr/>
          <p:nvPr/>
        </p:nvSpPr>
        <p:spPr>
          <a:xfrm>
            <a:off x="10221961" y="3858203"/>
            <a:ext cx="121164" cy="1211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2" name="Title 1">
            <a:extLst>
              <a:ext uri="{FF2B5EF4-FFF2-40B4-BE49-F238E27FC236}">
                <a16:creationId xmlns:a16="http://schemas.microsoft.com/office/drawing/2014/main" id="{FFDB960D-4C20-0594-04FE-116854C96017}"/>
              </a:ext>
            </a:extLst>
          </p:cNvPr>
          <p:cNvSpPr>
            <a:spLocks noGrp="1"/>
          </p:cNvSpPr>
          <p:nvPr>
            <p:ph type="title"/>
          </p:nvPr>
        </p:nvSpPr>
        <p:spPr/>
        <p:txBody>
          <a:bodyPr/>
          <a:lstStyle/>
          <a:p>
            <a:r>
              <a:rPr lang="en-US" sz="3200"/>
              <a:t>What we’re hearing from customers</a:t>
            </a:r>
          </a:p>
        </p:txBody>
      </p:sp>
      <p:sp>
        <p:nvSpPr>
          <p:cNvPr id="17" name="TextBox 16">
            <a:extLst>
              <a:ext uri="{FF2B5EF4-FFF2-40B4-BE49-F238E27FC236}">
                <a16:creationId xmlns:a16="http://schemas.microsoft.com/office/drawing/2014/main" id="{B1F22F70-68B0-CC77-BA61-6429C7CE4882}"/>
              </a:ext>
            </a:extLst>
          </p:cNvPr>
          <p:cNvSpPr txBox="1"/>
          <p:nvPr/>
        </p:nvSpPr>
        <p:spPr>
          <a:xfrm>
            <a:off x="1256395" y="1502422"/>
            <a:ext cx="2194560" cy="442674"/>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US" sz="2000"/>
              <a:t>Meetings</a:t>
            </a:r>
          </a:p>
        </p:txBody>
      </p:sp>
      <p:sp>
        <p:nvSpPr>
          <p:cNvPr id="22" name="TextBox 21">
            <a:extLst>
              <a:ext uri="{FF2B5EF4-FFF2-40B4-BE49-F238E27FC236}">
                <a16:creationId xmlns:a16="http://schemas.microsoft.com/office/drawing/2014/main" id="{1F716B6D-251F-5115-7F68-8A07754030F7}"/>
              </a:ext>
              <a:ext uri="{C183D7F6-B498-43B3-948B-1728B52AA6E4}">
                <adec:decorative xmlns:adec="http://schemas.microsoft.com/office/drawing/2017/decorative" val="0"/>
              </a:ext>
            </a:extLst>
          </p:cNvPr>
          <p:cNvSpPr txBox="1"/>
          <p:nvPr/>
        </p:nvSpPr>
        <p:spPr>
          <a:xfrm rot="16200000">
            <a:off x="21379" y="2723634"/>
            <a:ext cx="1589959" cy="307777"/>
          </a:xfrm>
          <a:prstGeom prst="rect">
            <a:avLst/>
          </a:prstGeom>
          <a:noFill/>
        </p:spPr>
        <p:txBody>
          <a:bodyPr wrap="square" lIns="0" tIns="0" rIns="0" bIns="0" anchor="ctr"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w="3175">
                  <a:noFill/>
                </a:ln>
                <a:solidFill>
                  <a:srgbClr val="091F2C"/>
                </a:solidFill>
                <a:effectLst/>
                <a:uLnTx/>
                <a:uFillTx/>
                <a:latin typeface="+mj-lt"/>
                <a:ea typeface="+mn-ea"/>
                <a:cs typeface="+mn-cs"/>
              </a:rPr>
              <a:t>Survey</a:t>
            </a:r>
          </a:p>
        </p:txBody>
      </p:sp>
      <p:graphicFrame>
        <p:nvGraphicFramePr>
          <p:cNvPr id="8" name="Table 7">
            <a:extLst>
              <a:ext uri="{FF2B5EF4-FFF2-40B4-BE49-F238E27FC236}">
                <a16:creationId xmlns:a16="http://schemas.microsoft.com/office/drawing/2014/main" id="{4C3603FC-0C96-4C7F-5F7D-9690219C6CB6}"/>
              </a:ext>
            </a:extLst>
          </p:cNvPr>
          <p:cNvGraphicFramePr>
            <a:graphicFrameLocks noGrp="1"/>
          </p:cNvGraphicFramePr>
          <p:nvPr>
            <p:extLst>
              <p:ext uri="{D42A27DB-BD31-4B8C-83A1-F6EECF244321}">
                <p14:modId xmlns:p14="http://schemas.microsoft.com/office/powerpoint/2010/main" val="99671281"/>
              </p:ext>
            </p:extLst>
          </p:nvPr>
        </p:nvGraphicFramePr>
        <p:xfrm>
          <a:off x="1256395" y="2158997"/>
          <a:ext cx="2194560" cy="1406149"/>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3228227374"/>
                    </a:ext>
                  </a:extLst>
                </a:gridCol>
              </a:tblGrid>
              <a:tr h="669514">
                <a:tc>
                  <a:txBody>
                    <a:bodyPr/>
                    <a:lstStyle/>
                    <a:p>
                      <a:pPr algn="ctr"/>
                      <a:r>
                        <a:rPr kumimoji="0" lang="en-US" sz="5400" b="0" i="0" u="none" strike="noStrike" kern="1200" cap="none" spc="-10" normalizeH="0" baseline="0" noProof="0">
                          <a:ln w="3175">
                            <a:noFill/>
                          </a:ln>
                          <a:solidFill>
                            <a:srgbClr val="8661C5"/>
                          </a:solidFill>
                          <a:effectLst/>
                          <a:uLnTx/>
                          <a:uFillTx/>
                          <a:latin typeface="+mj-lt"/>
                          <a:ea typeface="+mj-ea"/>
                          <a:cs typeface="+mj-cs"/>
                        </a:rPr>
                        <a:t>84%</a:t>
                      </a:r>
                      <a:endParaRPr kumimoji="0" lang="en-US" sz="5400" b="0" i="0" u="none" strike="noStrike" kern="1200" cap="none" spc="-10" normalizeH="0" baseline="0">
                        <a:ln w="3175">
                          <a:noFill/>
                        </a:ln>
                        <a:solidFill>
                          <a:srgbClr val="8661C5"/>
                        </a:solidFill>
                        <a:effectLst/>
                        <a:uLnTx/>
                        <a:uFillTx/>
                        <a:latin typeface="+mj-lt"/>
                        <a:ea typeface="+mj-ea"/>
                        <a:cs typeface="+mj-cs"/>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easier to take action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after a meeting</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23" name="TextBox 22">
            <a:extLst>
              <a:ext uri="{FF2B5EF4-FFF2-40B4-BE49-F238E27FC236}">
                <a16:creationId xmlns:a16="http://schemas.microsoft.com/office/drawing/2014/main" id="{E9B919A7-FF18-3C76-B3FA-44BF1807D212}"/>
              </a:ext>
              <a:ext uri="{C183D7F6-B498-43B3-948B-1728B52AA6E4}">
                <adec:decorative xmlns:adec="http://schemas.microsoft.com/office/drawing/2017/decorative" val="0"/>
              </a:ext>
            </a:extLst>
          </p:cNvPr>
          <p:cNvSpPr txBox="1"/>
          <p:nvPr/>
        </p:nvSpPr>
        <p:spPr>
          <a:xfrm rot="16200000">
            <a:off x="21379" y="4540731"/>
            <a:ext cx="1589959" cy="307777"/>
          </a:xfrm>
          <a:prstGeom prst="rect">
            <a:avLst/>
          </a:prstGeom>
          <a:noFill/>
        </p:spPr>
        <p:txBody>
          <a:bodyPr wrap="square" lIns="0" tIns="0" rIns="0" bIns="0" anchor="ctr"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w="3175">
                  <a:noFill/>
                </a:ln>
                <a:solidFill>
                  <a:srgbClr val="091F2C"/>
                </a:solidFill>
                <a:effectLst/>
                <a:uLnTx/>
                <a:uFillTx/>
                <a:latin typeface="+mj-lt"/>
                <a:ea typeface="+mn-ea"/>
                <a:cs typeface="+mn-cs"/>
              </a:rPr>
              <a:t>Experiment</a:t>
            </a:r>
          </a:p>
        </p:txBody>
      </p:sp>
      <p:graphicFrame>
        <p:nvGraphicFramePr>
          <p:cNvPr id="9" name="Table 8">
            <a:extLst>
              <a:ext uri="{FF2B5EF4-FFF2-40B4-BE49-F238E27FC236}">
                <a16:creationId xmlns:a16="http://schemas.microsoft.com/office/drawing/2014/main" id="{E023CC33-27B5-F083-6EB1-CE4640F63669}"/>
              </a:ext>
            </a:extLst>
          </p:cNvPr>
          <p:cNvGraphicFramePr>
            <a:graphicFrameLocks noGrp="1"/>
          </p:cNvGraphicFramePr>
          <p:nvPr>
            <p:extLst>
              <p:ext uri="{D42A27DB-BD31-4B8C-83A1-F6EECF244321}">
                <p14:modId xmlns:p14="http://schemas.microsoft.com/office/powerpoint/2010/main" val="623489265"/>
              </p:ext>
            </p:extLst>
          </p:nvPr>
        </p:nvGraphicFramePr>
        <p:xfrm>
          <a:off x="1256395" y="3964505"/>
          <a:ext cx="2194560" cy="1463040"/>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1989296230"/>
                    </a:ext>
                  </a:extLst>
                </a:gridCol>
              </a:tblGrid>
              <a:tr h="669514">
                <a:tc>
                  <a:txBody>
                    <a:bodyPr/>
                    <a:lstStyle/>
                    <a:p>
                      <a:pPr algn="ctr"/>
                      <a:r>
                        <a:rPr kumimoji="0" lang="en-US" sz="5400" b="0" i="0" u="none" strike="noStrike" kern="1200" cap="none" spc="-10" normalizeH="0" baseline="0">
                          <a:ln w="3175">
                            <a:noFill/>
                          </a:ln>
                          <a:solidFill>
                            <a:srgbClr val="8661C5"/>
                          </a:solidFill>
                          <a:effectLst/>
                          <a:uLnTx/>
                          <a:uFillTx/>
                          <a:latin typeface="+mj-lt"/>
                          <a:ea typeface="+mj-ea"/>
                          <a:cs typeface="+mj-cs"/>
                        </a:rPr>
                        <a:t>3.8x</a:t>
                      </a:r>
                    </a:p>
                  </a:txBody>
                  <a:tcPr marL="0" marR="0" marT="0" marB="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faster to get caught up,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identify decisions, and draft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an email</a:t>
                      </a:r>
                    </a:p>
                  </a:txBody>
                  <a:tcPr marL="0" marR="0" marT="0" marB="0">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18" name="TextBox 17">
            <a:extLst>
              <a:ext uri="{FF2B5EF4-FFF2-40B4-BE49-F238E27FC236}">
                <a16:creationId xmlns:a16="http://schemas.microsoft.com/office/drawing/2014/main" id="{7C7A309D-39B0-B9DA-8F78-13CC6E8736A0}"/>
              </a:ext>
            </a:extLst>
          </p:cNvPr>
          <p:cNvSpPr txBox="1"/>
          <p:nvPr/>
        </p:nvSpPr>
        <p:spPr>
          <a:xfrm>
            <a:off x="3899351" y="1502422"/>
            <a:ext cx="2194560" cy="442674"/>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US" sz="2000"/>
              <a:t>Emails</a:t>
            </a:r>
          </a:p>
        </p:txBody>
      </p:sp>
      <p:sp>
        <p:nvSpPr>
          <p:cNvPr id="4" name="Rectangle 3" descr="Survey&#10;">
            <a:extLst>
              <a:ext uri="{FF2B5EF4-FFF2-40B4-BE49-F238E27FC236}">
                <a16:creationId xmlns:a16="http://schemas.microsoft.com/office/drawing/2014/main" id="{CCDB2228-6C03-E0F3-0F59-CD0B068A5A50}"/>
              </a:ext>
            </a:extLst>
          </p:cNvPr>
          <p:cNvSpPr/>
          <p:nvPr/>
        </p:nvSpPr>
        <p:spPr>
          <a:xfrm>
            <a:off x="3780373" y="2158997"/>
            <a:ext cx="118978" cy="1189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le 9">
            <a:extLst>
              <a:ext uri="{FF2B5EF4-FFF2-40B4-BE49-F238E27FC236}">
                <a16:creationId xmlns:a16="http://schemas.microsoft.com/office/drawing/2014/main" id="{13EE40CE-5D6D-5268-AD79-9AEF160408C5}"/>
              </a:ext>
            </a:extLst>
          </p:cNvPr>
          <p:cNvGraphicFramePr>
            <a:graphicFrameLocks noGrp="1"/>
          </p:cNvGraphicFramePr>
          <p:nvPr>
            <p:extLst>
              <p:ext uri="{D42A27DB-BD31-4B8C-83A1-F6EECF244321}">
                <p14:modId xmlns:p14="http://schemas.microsoft.com/office/powerpoint/2010/main" val="2086680139"/>
              </p:ext>
            </p:extLst>
          </p:nvPr>
        </p:nvGraphicFramePr>
        <p:xfrm>
          <a:off x="3899351" y="2158997"/>
          <a:ext cx="2194560" cy="1406149"/>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3228227374"/>
                    </a:ext>
                  </a:extLst>
                </a:gridCol>
              </a:tblGrid>
              <a:tr h="760273">
                <a:tc>
                  <a:txBody>
                    <a:bodyPr/>
                    <a:lstStyle/>
                    <a:p>
                      <a:pPr algn="ctr"/>
                      <a:r>
                        <a:rPr kumimoji="0" lang="en-US" sz="5400" b="0" i="0" u="none" strike="noStrike" kern="1200" cap="none" spc="-10" normalizeH="0" baseline="0">
                          <a:ln w="3175">
                            <a:noFill/>
                          </a:ln>
                          <a:solidFill>
                            <a:srgbClr val="8661C5"/>
                          </a:solidFill>
                          <a:effectLst/>
                          <a:uLnTx/>
                          <a:uFillTx/>
                          <a:latin typeface="+mj-lt"/>
                          <a:ea typeface="+mj-ea"/>
                          <a:cs typeface="+mj-cs"/>
                        </a:rPr>
                        <a:t>64%</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reduces time spent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processing email</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5" name="Rectangle 4" descr="Experiment&#10;">
            <a:extLst>
              <a:ext uri="{FF2B5EF4-FFF2-40B4-BE49-F238E27FC236}">
                <a16:creationId xmlns:a16="http://schemas.microsoft.com/office/drawing/2014/main" id="{1B611785-3665-E1FB-5C40-1B40827B4C00}"/>
              </a:ext>
            </a:extLst>
          </p:cNvPr>
          <p:cNvSpPr/>
          <p:nvPr/>
        </p:nvSpPr>
        <p:spPr>
          <a:xfrm>
            <a:off x="3780373" y="3885351"/>
            <a:ext cx="118978" cy="1189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Table 10">
            <a:extLst>
              <a:ext uri="{FF2B5EF4-FFF2-40B4-BE49-F238E27FC236}">
                <a16:creationId xmlns:a16="http://schemas.microsoft.com/office/drawing/2014/main" id="{C1E7997F-9C87-617E-4950-9ADCC531413C}"/>
              </a:ext>
            </a:extLst>
          </p:cNvPr>
          <p:cNvGraphicFramePr>
            <a:graphicFrameLocks noGrp="1"/>
          </p:cNvGraphicFramePr>
          <p:nvPr>
            <p:extLst>
              <p:ext uri="{D42A27DB-BD31-4B8C-83A1-F6EECF244321}">
                <p14:modId xmlns:p14="http://schemas.microsoft.com/office/powerpoint/2010/main" val="1234043358"/>
              </p:ext>
            </p:extLst>
          </p:nvPr>
        </p:nvGraphicFramePr>
        <p:xfrm>
          <a:off x="3899351" y="3964505"/>
          <a:ext cx="2194560" cy="1406149"/>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1989296230"/>
                    </a:ext>
                  </a:extLst>
                </a:gridCol>
              </a:tblGrid>
              <a:tr h="669514">
                <a:tc>
                  <a:txBody>
                    <a:bodyPr/>
                    <a:lstStyle/>
                    <a:p>
                      <a:pPr algn="ctr"/>
                      <a:r>
                        <a:rPr kumimoji="0" lang="en-US" sz="5400" b="0" i="0" u="none" strike="noStrike" kern="1200" cap="none" spc="-10" normalizeH="0" baseline="0">
                          <a:ln w="3175">
                            <a:noFill/>
                          </a:ln>
                          <a:solidFill>
                            <a:srgbClr val="8661C5"/>
                          </a:solidFill>
                          <a:effectLst/>
                          <a:uLnTx/>
                          <a:uFillTx/>
                          <a:latin typeface="+mj-lt"/>
                          <a:ea typeface="+mj-ea"/>
                          <a:cs typeface="+mj-cs"/>
                        </a:rPr>
                        <a:t>18%</a:t>
                      </a:r>
                    </a:p>
                  </a:txBody>
                  <a:tcPr marL="0" marR="0" marT="0" marB="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clearer and more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concise vs. control group</a:t>
                      </a:r>
                    </a:p>
                  </a:txBody>
                  <a:tcPr marL="0" marR="0" marT="0" marB="0">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19" name="TextBox 18">
            <a:extLst>
              <a:ext uri="{FF2B5EF4-FFF2-40B4-BE49-F238E27FC236}">
                <a16:creationId xmlns:a16="http://schemas.microsoft.com/office/drawing/2014/main" id="{A8DF6F34-F968-0E25-737D-941075E55E61}"/>
              </a:ext>
            </a:extLst>
          </p:cNvPr>
          <p:cNvSpPr txBox="1"/>
          <p:nvPr/>
        </p:nvSpPr>
        <p:spPr>
          <a:xfrm>
            <a:off x="6542308" y="1502422"/>
            <a:ext cx="2194560" cy="442674"/>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US" sz="2000"/>
              <a:t>Find info</a:t>
            </a:r>
          </a:p>
        </p:txBody>
      </p:sp>
      <p:sp>
        <p:nvSpPr>
          <p:cNvPr id="6" name="Rectangle 5" descr="Survey&#10;">
            <a:extLst>
              <a:ext uri="{FF2B5EF4-FFF2-40B4-BE49-F238E27FC236}">
                <a16:creationId xmlns:a16="http://schemas.microsoft.com/office/drawing/2014/main" id="{3849D939-196F-A0F4-F1C5-1C9D8990AA86}"/>
              </a:ext>
            </a:extLst>
          </p:cNvPr>
          <p:cNvSpPr/>
          <p:nvPr/>
        </p:nvSpPr>
        <p:spPr>
          <a:xfrm>
            <a:off x="6433793" y="2158997"/>
            <a:ext cx="118978" cy="1189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E6EEFFC6-580E-15D7-293B-3165ADCB1D53}"/>
              </a:ext>
            </a:extLst>
          </p:cNvPr>
          <p:cNvGraphicFramePr>
            <a:graphicFrameLocks noGrp="1"/>
          </p:cNvGraphicFramePr>
          <p:nvPr>
            <p:extLst>
              <p:ext uri="{D42A27DB-BD31-4B8C-83A1-F6EECF244321}">
                <p14:modId xmlns:p14="http://schemas.microsoft.com/office/powerpoint/2010/main" val="4115069904"/>
              </p:ext>
            </p:extLst>
          </p:nvPr>
        </p:nvGraphicFramePr>
        <p:xfrm>
          <a:off x="6542308" y="2158997"/>
          <a:ext cx="2194560" cy="1406149"/>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3228227374"/>
                    </a:ext>
                  </a:extLst>
                </a:gridCol>
              </a:tblGrid>
              <a:tr h="669514">
                <a:tc>
                  <a:txBody>
                    <a:bodyPr/>
                    <a:lstStyle/>
                    <a:p>
                      <a:pPr algn="ctr"/>
                      <a:r>
                        <a:rPr kumimoji="0" lang="en-US" sz="5400" b="0" i="0" u="none" strike="noStrike" kern="1200" cap="none" spc="-10" normalizeH="0" baseline="0">
                          <a:ln w="3175">
                            <a:noFill/>
                          </a:ln>
                          <a:solidFill>
                            <a:srgbClr val="8661C5"/>
                          </a:solidFill>
                          <a:effectLst/>
                          <a:uLnTx/>
                          <a:uFillTx/>
                          <a:latin typeface="+mj-lt"/>
                          <a:ea typeface="+mj-ea"/>
                          <a:cs typeface="+mj-cs"/>
                        </a:rPr>
                        <a:t>75%</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saves time by finding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whatever they need</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26" name="Rectangle 25" descr="Experiment&#10;">
            <a:extLst>
              <a:ext uri="{FF2B5EF4-FFF2-40B4-BE49-F238E27FC236}">
                <a16:creationId xmlns:a16="http://schemas.microsoft.com/office/drawing/2014/main" id="{87A9EBB1-02DE-17FA-75E4-4BEE1087B092}"/>
              </a:ext>
            </a:extLst>
          </p:cNvPr>
          <p:cNvSpPr/>
          <p:nvPr/>
        </p:nvSpPr>
        <p:spPr>
          <a:xfrm>
            <a:off x="6433793" y="3885351"/>
            <a:ext cx="118978" cy="1189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a:extLst>
              <a:ext uri="{FF2B5EF4-FFF2-40B4-BE49-F238E27FC236}">
                <a16:creationId xmlns:a16="http://schemas.microsoft.com/office/drawing/2014/main" id="{40EC34C7-648D-F39D-F894-268908EF811C}"/>
              </a:ext>
            </a:extLst>
          </p:cNvPr>
          <p:cNvGraphicFramePr>
            <a:graphicFrameLocks noGrp="1"/>
          </p:cNvGraphicFramePr>
          <p:nvPr>
            <p:extLst>
              <p:ext uri="{D42A27DB-BD31-4B8C-83A1-F6EECF244321}">
                <p14:modId xmlns:p14="http://schemas.microsoft.com/office/powerpoint/2010/main" val="257285905"/>
              </p:ext>
            </p:extLst>
          </p:nvPr>
        </p:nvGraphicFramePr>
        <p:xfrm>
          <a:off x="6542308" y="3918785"/>
          <a:ext cx="2194560" cy="1554480"/>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1989296230"/>
                    </a:ext>
                  </a:extLst>
                </a:gridCol>
              </a:tblGrid>
              <a:tr h="669514">
                <a:tc>
                  <a:txBody>
                    <a:bodyPr/>
                    <a:lstStyle/>
                    <a:p>
                      <a:pPr algn="ctr"/>
                      <a:r>
                        <a:rPr kumimoji="0" lang="en-US" sz="5400" b="0" i="0" u="none" strike="noStrike" kern="1200" cap="none" spc="-10" normalizeH="0" baseline="0">
                          <a:ln w="3175">
                            <a:noFill/>
                          </a:ln>
                          <a:solidFill>
                            <a:srgbClr val="8661C5"/>
                          </a:solidFill>
                          <a:effectLst/>
                          <a:uLnTx/>
                          <a:uFillTx/>
                          <a:latin typeface="+mj-lt"/>
                          <a:ea typeface="+mj-ea"/>
                          <a:cs typeface="+mj-cs"/>
                        </a:rPr>
                        <a:t>27%</a:t>
                      </a:r>
                    </a:p>
                  </a:txBody>
                  <a:tcPr marL="0" marR="0" marT="0" marB="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faster to find + analyze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info from files,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emails, calendar</a:t>
                      </a:r>
                    </a:p>
                  </a:txBody>
                  <a:tcPr marL="83608" marR="83608">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20" name="TextBox 19">
            <a:extLst>
              <a:ext uri="{FF2B5EF4-FFF2-40B4-BE49-F238E27FC236}">
                <a16:creationId xmlns:a16="http://schemas.microsoft.com/office/drawing/2014/main" id="{F3ACFA18-AE58-D31F-9383-F1B3E25745E7}"/>
              </a:ext>
            </a:extLst>
          </p:cNvPr>
          <p:cNvSpPr txBox="1"/>
          <p:nvPr/>
        </p:nvSpPr>
        <p:spPr>
          <a:xfrm>
            <a:off x="9185263" y="1502422"/>
            <a:ext cx="2194560" cy="442674"/>
          </a:xfrm>
          <a:prstGeom prst="round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US" sz="2000"/>
              <a:t>Writing</a:t>
            </a:r>
          </a:p>
        </p:txBody>
      </p:sp>
      <p:sp>
        <p:nvSpPr>
          <p:cNvPr id="29" name="Rectangle 28" descr="Survey&#10;">
            <a:extLst>
              <a:ext uri="{FF2B5EF4-FFF2-40B4-BE49-F238E27FC236}">
                <a16:creationId xmlns:a16="http://schemas.microsoft.com/office/drawing/2014/main" id="{D3B855E3-4EDC-32B3-D2A9-65434A32A29D}"/>
              </a:ext>
            </a:extLst>
          </p:cNvPr>
          <p:cNvSpPr/>
          <p:nvPr/>
        </p:nvSpPr>
        <p:spPr>
          <a:xfrm>
            <a:off x="9087213" y="2158997"/>
            <a:ext cx="118978" cy="1189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Table 13">
            <a:extLst>
              <a:ext uri="{FF2B5EF4-FFF2-40B4-BE49-F238E27FC236}">
                <a16:creationId xmlns:a16="http://schemas.microsoft.com/office/drawing/2014/main" id="{7C67E699-6277-01EE-446B-3FE31A57EBBC}"/>
              </a:ext>
            </a:extLst>
          </p:cNvPr>
          <p:cNvGraphicFramePr>
            <a:graphicFrameLocks noGrp="1"/>
          </p:cNvGraphicFramePr>
          <p:nvPr>
            <p:extLst>
              <p:ext uri="{D42A27DB-BD31-4B8C-83A1-F6EECF244321}">
                <p14:modId xmlns:p14="http://schemas.microsoft.com/office/powerpoint/2010/main" val="4152493734"/>
              </p:ext>
            </p:extLst>
          </p:nvPr>
        </p:nvGraphicFramePr>
        <p:xfrm>
          <a:off x="9185263" y="2158997"/>
          <a:ext cx="2194560" cy="1406149"/>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3228227374"/>
                    </a:ext>
                  </a:extLst>
                </a:gridCol>
              </a:tblGrid>
              <a:tr h="669514">
                <a:tc>
                  <a:txBody>
                    <a:bodyPr/>
                    <a:lstStyle/>
                    <a:p>
                      <a:pPr algn="ctr"/>
                      <a:r>
                        <a:rPr kumimoji="0" lang="en-US" sz="5400" b="0" i="0" u="none" strike="noStrike" kern="1200" cap="none" spc="-10" normalizeH="0" baseline="0">
                          <a:ln w="3175">
                            <a:noFill/>
                          </a:ln>
                          <a:solidFill>
                            <a:srgbClr val="8661C5"/>
                          </a:solidFill>
                          <a:effectLst/>
                          <a:uLnTx/>
                          <a:uFillTx/>
                          <a:latin typeface="+mj-lt"/>
                          <a:ea typeface="+mj-ea"/>
                          <a:cs typeface="+mj-cs"/>
                        </a:rPr>
                        <a:t>85%</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helps them get to a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good first draft faster</a:t>
                      </a:r>
                    </a:p>
                  </a:txBody>
                  <a:tcPr marL="83608" marR="83608">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32" name="Rectangle 31" descr="Experiment&#10;">
            <a:extLst>
              <a:ext uri="{FF2B5EF4-FFF2-40B4-BE49-F238E27FC236}">
                <a16:creationId xmlns:a16="http://schemas.microsoft.com/office/drawing/2014/main" id="{82D3C7ED-4C99-4CD3-BEBD-4B1E6B0C7BA0}"/>
              </a:ext>
            </a:extLst>
          </p:cNvPr>
          <p:cNvSpPr/>
          <p:nvPr/>
        </p:nvSpPr>
        <p:spPr>
          <a:xfrm>
            <a:off x="9087213" y="3885351"/>
            <a:ext cx="118978" cy="1189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Table 14">
            <a:extLst>
              <a:ext uri="{FF2B5EF4-FFF2-40B4-BE49-F238E27FC236}">
                <a16:creationId xmlns:a16="http://schemas.microsoft.com/office/drawing/2014/main" id="{8BF453C4-0ADD-8782-D43A-47C1B6F8D2C4}"/>
              </a:ext>
            </a:extLst>
          </p:cNvPr>
          <p:cNvGraphicFramePr>
            <a:graphicFrameLocks noGrp="1"/>
          </p:cNvGraphicFramePr>
          <p:nvPr>
            <p:extLst>
              <p:ext uri="{D42A27DB-BD31-4B8C-83A1-F6EECF244321}">
                <p14:modId xmlns:p14="http://schemas.microsoft.com/office/powerpoint/2010/main" val="1610866930"/>
              </p:ext>
            </p:extLst>
          </p:nvPr>
        </p:nvGraphicFramePr>
        <p:xfrm>
          <a:off x="9185263" y="3964505"/>
          <a:ext cx="2194560" cy="1463040"/>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1989296230"/>
                    </a:ext>
                  </a:extLst>
                </a:gridCol>
              </a:tblGrid>
              <a:tr h="669514">
                <a:tc>
                  <a:txBody>
                    <a:bodyPr/>
                    <a:lstStyle/>
                    <a:p>
                      <a:pPr algn="ctr"/>
                      <a:r>
                        <a:rPr kumimoji="0" lang="en-US" sz="5400" b="0" i="0" u="none" strike="noStrike" kern="1200" cap="none" spc="-10" normalizeH="0" baseline="0">
                          <a:ln w="3175">
                            <a:noFill/>
                          </a:ln>
                          <a:solidFill>
                            <a:srgbClr val="8661C5"/>
                          </a:solidFill>
                          <a:effectLst/>
                          <a:uLnTx/>
                          <a:uFillTx/>
                          <a:latin typeface="+mj-lt"/>
                          <a:ea typeface="+mj-ea"/>
                          <a:cs typeface="+mj-cs"/>
                        </a:rPr>
                        <a:t>68%</a:t>
                      </a:r>
                    </a:p>
                  </a:txBody>
                  <a:tcPr marL="0" marR="0" marT="0" marB="0">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915489"/>
                  </a:ext>
                </a:extLst>
              </a:tr>
              <a:tr h="583189">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w="3175">
                            <a:noFill/>
                          </a:ln>
                          <a:solidFill>
                            <a:srgbClr val="091F2C"/>
                          </a:solidFill>
                          <a:effectLst/>
                          <a:uLnTx/>
                          <a:uFillTx/>
                          <a:latin typeface="+mn-lt"/>
                          <a:ea typeface="+mn-ea"/>
                          <a:cs typeface="+mn-cs"/>
                        </a:rPr>
                        <a:t>less time to get to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a first draft </a:t>
                      </a:r>
                      <a:br>
                        <a:rPr kumimoji="0" lang="en-US" sz="1400" b="0" i="0" u="none" strike="noStrike" kern="1200" cap="none" spc="0" normalizeH="0" baseline="0" noProof="0">
                          <a:ln w="3175">
                            <a:noFill/>
                          </a:ln>
                          <a:solidFill>
                            <a:srgbClr val="091F2C"/>
                          </a:solidFill>
                          <a:effectLst/>
                          <a:uLnTx/>
                          <a:uFillTx/>
                          <a:latin typeface="+mn-lt"/>
                          <a:ea typeface="+mn-ea"/>
                          <a:cs typeface="+mn-cs"/>
                        </a:rPr>
                      </a:br>
                      <a:r>
                        <a:rPr kumimoji="0" lang="en-US" sz="1400" b="0" i="0" u="none" strike="noStrike" kern="1200" cap="none" spc="0" normalizeH="0" baseline="0" noProof="0">
                          <a:ln w="3175">
                            <a:noFill/>
                          </a:ln>
                          <a:solidFill>
                            <a:srgbClr val="091F2C"/>
                          </a:solidFill>
                          <a:effectLst/>
                          <a:uLnTx/>
                          <a:uFillTx/>
                          <a:latin typeface="+mn-lt"/>
                          <a:ea typeface="+mn-ea"/>
                          <a:cs typeface="+mn-cs"/>
                        </a:rPr>
                        <a:t>with equal quality</a:t>
                      </a:r>
                    </a:p>
                  </a:txBody>
                  <a:tcPr marL="0" marR="0" marT="0" marB="0">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1585216"/>
                  </a:ext>
                </a:extLst>
              </a:tr>
            </a:tbl>
          </a:graphicData>
        </a:graphic>
      </p:graphicFrame>
      <p:sp>
        <p:nvSpPr>
          <p:cNvPr id="3" name="TextBox 2">
            <a:extLst>
              <a:ext uri="{FF2B5EF4-FFF2-40B4-BE49-F238E27FC236}">
                <a16:creationId xmlns:a16="http://schemas.microsoft.com/office/drawing/2014/main" id="{AF93959F-7284-F5DF-DF5E-3030AF6599E8}"/>
              </a:ext>
            </a:extLst>
          </p:cNvPr>
          <p:cNvSpPr txBox="1">
            <a:spLocks/>
          </p:cNvSpPr>
          <p:nvPr/>
        </p:nvSpPr>
        <p:spPr>
          <a:xfrm>
            <a:off x="500785" y="6215820"/>
            <a:ext cx="11195915" cy="369332"/>
          </a:xfrm>
          <a:prstGeom prst="rect">
            <a:avLst/>
          </a:prstGeom>
          <a:noFill/>
        </p:spPr>
        <p:txBody>
          <a:bodyPr wrap="square"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effectLst/>
                <a:uLnTx/>
                <a:uFillTx/>
                <a:ea typeface="+mn-ea"/>
                <a:cs typeface="+mn-cs"/>
              </a:rPr>
              <a:t>Qualitative source: Survey of Copilot for Microsoft 365 Early Access Program users, October 2023.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effectLst/>
                <a:uLnTx/>
                <a:uFillTx/>
                <a:ea typeface="+mn-ea"/>
                <a:cs typeface="+mn-cs"/>
              </a:rPr>
              <a:t>Quantitative source: Microsoft Office of the Chief Economist, October 2023, “A Day in the Life Study.”; Microsoft Internal Research Team, October 2023, "The Missed Meeting: Evaluating Copilot's Effectiveness in Teams.“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effectLst/>
                <a:uLnTx/>
                <a:uFillTx/>
                <a:ea typeface="+mn-ea"/>
                <a:cs typeface="+mn-cs"/>
              </a:rPr>
              <a:t>Microsoft Office of the Chief Economist, October 2023, “The Strain of Searching Study.”</a:t>
            </a:r>
          </a:p>
        </p:txBody>
      </p:sp>
    </p:spTree>
    <p:extLst>
      <p:ext uri="{BB962C8B-B14F-4D97-AF65-F5344CB8AC3E}">
        <p14:creationId xmlns:p14="http://schemas.microsoft.com/office/powerpoint/2010/main" val="21357031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par>
                                <p:cTn id="52" presetID="10" presetClass="entr" presetSubtype="0" fill="hold"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37EA8-7638-3E6E-9FBA-B627016FB415}"/>
            </a:ext>
          </a:extLst>
        </p:cNvPr>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7EA89961-1940-C43D-25F6-CC188A9E33B1}"/>
              </a:ext>
              <a:ext uri="{C183D7F6-B498-43B3-948B-1728B52AA6E4}">
                <adec:decorative xmlns:adec="http://schemas.microsoft.com/office/drawing/2017/decorative" val="1"/>
              </a:ext>
            </a:extLst>
          </p:cNvPr>
          <p:cNvSpPr/>
          <p:nvPr/>
        </p:nvSpPr>
        <p:spPr>
          <a:xfrm>
            <a:off x="495300" y="1137231"/>
            <a:ext cx="11201400" cy="4857169"/>
          </a:xfrm>
          <a:prstGeom prst="roundRect">
            <a:avLst>
              <a:gd name="adj" fmla="val 2526"/>
            </a:avLst>
          </a:prstGeom>
          <a:gradFill flip="none" rotWithShape="1">
            <a:gsLst>
              <a:gs pos="89000">
                <a:schemeClr val="bg1">
                  <a:alpha val="58000"/>
                </a:schemeClr>
              </a:gs>
              <a:gs pos="100000">
                <a:schemeClr val="bg1">
                  <a:alpha val="73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0" name="Rectangle: Rounded Corners 29">
            <a:extLst>
              <a:ext uri="{FF2B5EF4-FFF2-40B4-BE49-F238E27FC236}">
                <a16:creationId xmlns:a16="http://schemas.microsoft.com/office/drawing/2014/main" id="{6DB24F57-27D4-1853-FF38-6952525C93D2}"/>
              </a:ext>
              <a:ext uri="{C183D7F6-B498-43B3-948B-1728B52AA6E4}">
                <adec:decorative xmlns:adec="http://schemas.microsoft.com/office/drawing/2017/decorative" val="1"/>
              </a:ext>
            </a:extLst>
          </p:cNvPr>
          <p:cNvSpPr>
            <a:spLocks/>
          </p:cNvSpPr>
          <p:nvPr/>
        </p:nvSpPr>
        <p:spPr>
          <a:xfrm>
            <a:off x="655320" y="2523398"/>
            <a:ext cx="10881360" cy="3290380"/>
          </a:xfrm>
          <a:prstGeom prst="roundRect">
            <a:avLst>
              <a:gd name="adj" fmla="val 379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4" name="Title 3">
            <a:extLst>
              <a:ext uri="{FF2B5EF4-FFF2-40B4-BE49-F238E27FC236}">
                <a16:creationId xmlns:a16="http://schemas.microsoft.com/office/drawing/2014/main" id="{1316AB09-E119-B920-DF3C-C502F64934AD}"/>
              </a:ext>
            </a:extLst>
          </p:cNvPr>
          <p:cNvSpPr>
            <a:spLocks noGrp="1"/>
          </p:cNvSpPr>
          <p:nvPr>
            <p:ph type="title"/>
          </p:nvPr>
        </p:nvSpPr>
        <p:spPr/>
        <p:txBody>
          <a:bodyPr/>
          <a:lstStyle/>
          <a:p>
            <a:r>
              <a:rPr lang="en-US"/>
              <a:t>Capabilities overview</a:t>
            </a:r>
          </a:p>
        </p:txBody>
      </p:sp>
      <p:sp>
        <p:nvSpPr>
          <p:cNvPr id="13" name="Title 45">
            <a:extLst>
              <a:ext uri="{FF2B5EF4-FFF2-40B4-BE49-F238E27FC236}">
                <a16:creationId xmlns:a16="http://schemas.microsoft.com/office/drawing/2014/main" id="{CD519191-D203-C5F5-2C8A-A773D41F3246}"/>
              </a:ext>
            </a:extLst>
          </p:cNvPr>
          <p:cNvSpPr txBox="1">
            <a:spLocks/>
          </p:cNvSpPr>
          <p:nvPr/>
        </p:nvSpPr>
        <p:spPr>
          <a:xfrm>
            <a:off x="4694058" y="1277163"/>
            <a:ext cx="5547082" cy="435452"/>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lvl="0" algn="ctr" defTabSz="932472" fontAlgn="base">
              <a:spcBef>
                <a:spcPts val="600"/>
              </a:spcBef>
              <a:spcAft>
                <a:spcPct val="0"/>
              </a:spcAft>
              <a:defRPr sz="2400" b="0">
                <a:solidFill>
                  <a:prstClr val="white"/>
                </a:solidFill>
                <a:latin typeface="+mj-lt"/>
                <a:ea typeface="+mj-ea"/>
                <a:cs typeface="+mj-cs"/>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32472" rtl="0" eaLnBrk="1" fontAlgn="base" latinLnBrk="0" hangingPunct="1">
              <a:lnSpc>
                <a:spcPct val="100000"/>
              </a:lnSpc>
              <a:spcBef>
                <a:spcPts val="600"/>
              </a:spcBef>
              <a:spcAft>
                <a:spcPct val="0"/>
              </a:spcAft>
              <a:buClrTx/>
              <a:buSzTx/>
              <a:buFontTx/>
              <a:buNone/>
              <a:tabLst/>
              <a:defRPr/>
            </a:pPr>
            <a:r>
              <a:rPr kumimoji="0" lang="en-US" sz="2000" b="0" i="0" u="none" strike="noStrike" kern="1200" cap="none" spc="0" normalizeH="0" baseline="0" noProof="0">
                <a:ln>
                  <a:noFill/>
                </a:ln>
                <a:solidFill>
                  <a:schemeClr val="bg1"/>
                </a:solidFill>
                <a:effectLst/>
                <a:uLnTx/>
                <a:uFillTx/>
                <a:ea typeface="+mj-ea"/>
                <a:cs typeface="+mj-cs"/>
              </a:rPr>
              <a:t>Microsoft Copilot for [business function]*</a:t>
            </a:r>
          </a:p>
        </p:txBody>
      </p:sp>
      <p:grpSp>
        <p:nvGrpSpPr>
          <p:cNvPr id="56" name="Group 55" descr="Line connection from Microsoft Copilot for [business function]*&quot; to &quot;Copilot for Microsoft 365&quot; and &quot;Role-based extensions&quot;">
            <a:extLst>
              <a:ext uri="{FF2B5EF4-FFF2-40B4-BE49-F238E27FC236}">
                <a16:creationId xmlns:a16="http://schemas.microsoft.com/office/drawing/2014/main" id="{611BE359-880B-D7A2-898A-32F60960D157}"/>
              </a:ext>
            </a:extLst>
          </p:cNvPr>
          <p:cNvGrpSpPr/>
          <p:nvPr/>
        </p:nvGrpSpPr>
        <p:grpSpPr>
          <a:xfrm>
            <a:off x="5273039" y="1712615"/>
            <a:ext cx="4389120" cy="377754"/>
            <a:chOff x="5273039" y="1712615"/>
            <a:chExt cx="4389120" cy="377754"/>
          </a:xfrm>
        </p:grpSpPr>
        <p:cxnSp>
          <p:nvCxnSpPr>
            <p:cNvPr id="49" name="Connector: Elbow 48">
              <a:extLst>
                <a:ext uri="{FF2B5EF4-FFF2-40B4-BE49-F238E27FC236}">
                  <a16:creationId xmlns:a16="http://schemas.microsoft.com/office/drawing/2014/main" id="{D1782F2C-3198-4F8B-ADAB-F56418ED1280}"/>
                </a:ext>
              </a:extLst>
            </p:cNvPr>
            <p:cNvCxnSpPr>
              <a:cxnSpLocks/>
              <a:stCxn id="7" idx="0"/>
              <a:endCxn id="13" idx="2"/>
            </p:cNvCxnSpPr>
            <p:nvPr/>
          </p:nvCxnSpPr>
          <p:spPr>
            <a:xfrm rot="5400000" flipH="1" flipV="1">
              <a:off x="6181442" y="804212"/>
              <a:ext cx="377754" cy="219456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2" name="Connector: Elbow 51">
              <a:extLst>
                <a:ext uri="{FF2B5EF4-FFF2-40B4-BE49-F238E27FC236}">
                  <a16:creationId xmlns:a16="http://schemas.microsoft.com/office/drawing/2014/main" id="{0D005517-4A81-D3D2-F4C5-AF3F5F88F949}"/>
                </a:ext>
              </a:extLst>
            </p:cNvPr>
            <p:cNvCxnSpPr>
              <a:cxnSpLocks/>
              <a:stCxn id="13" idx="2"/>
              <a:endCxn id="8" idx="0"/>
            </p:cNvCxnSpPr>
            <p:nvPr/>
          </p:nvCxnSpPr>
          <p:spPr>
            <a:xfrm rot="16200000" flipH="1">
              <a:off x="8376002" y="804212"/>
              <a:ext cx="377754" cy="2194560"/>
            </a:xfrm>
            <a:prstGeom prst="bentConnector3">
              <a:avLst/>
            </a:prstGeom>
          </p:spPr>
          <p:style>
            <a:lnRef idx="1">
              <a:schemeClr val="accent1"/>
            </a:lnRef>
            <a:fillRef idx="0">
              <a:schemeClr val="accent1"/>
            </a:fillRef>
            <a:effectRef idx="0">
              <a:schemeClr val="accent1"/>
            </a:effectRef>
            <a:fontRef idx="minor">
              <a:schemeClr val="tx1"/>
            </a:fontRef>
          </p:style>
        </p:cxnSp>
      </p:grpSp>
      <p:graphicFrame>
        <p:nvGraphicFramePr>
          <p:cNvPr id="2" name="Table 1">
            <a:extLst>
              <a:ext uri="{FF2B5EF4-FFF2-40B4-BE49-F238E27FC236}">
                <a16:creationId xmlns:a16="http://schemas.microsoft.com/office/drawing/2014/main" id="{3857F391-693A-5504-3B8C-365998A5AD39}"/>
              </a:ext>
            </a:extLst>
          </p:cNvPr>
          <p:cNvGraphicFramePr>
            <a:graphicFrameLocks noGrp="1"/>
          </p:cNvGraphicFramePr>
          <p:nvPr>
            <p:extLst>
              <p:ext uri="{D42A27DB-BD31-4B8C-83A1-F6EECF244321}">
                <p14:modId xmlns:p14="http://schemas.microsoft.com/office/powerpoint/2010/main" val="3504392898"/>
              </p:ext>
            </p:extLst>
          </p:nvPr>
        </p:nvGraphicFramePr>
        <p:xfrm>
          <a:off x="655320" y="2034258"/>
          <a:ext cx="10881360" cy="3749040"/>
        </p:xfrm>
        <a:graphic>
          <a:graphicData uri="http://schemas.openxmlformats.org/drawingml/2006/table">
            <a:tbl>
              <a:tblPr firstRow="1" firstCol="1">
                <a:tableStyleId>{E8B1032C-EA38-4F05-BA0D-38AFFFC7BED3}</a:tableStyleId>
              </a:tblPr>
              <a:tblGrid>
                <a:gridCol w="2743200">
                  <a:extLst>
                    <a:ext uri="{9D8B030D-6E8A-4147-A177-3AD203B41FA5}">
                      <a16:colId xmlns:a16="http://schemas.microsoft.com/office/drawing/2014/main" val="3753161814"/>
                    </a:ext>
                  </a:extLst>
                </a:gridCol>
                <a:gridCol w="3749040">
                  <a:extLst>
                    <a:ext uri="{9D8B030D-6E8A-4147-A177-3AD203B41FA5}">
                      <a16:colId xmlns:a16="http://schemas.microsoft.com/office/drawing/2014/main" val="2564502033"/>
                    </a:ext>
                  </a:extLst>
                </a:gridCol>
                <a:gridCol w="640080">
                  <a:extLst>
                    <a:ext uri="{9D8B030D-6E8A-4147-A177-3AD203B41FA5}">
                      <a16:colId xmlns:a16="http://schemas.microsoft.com/office/drawing/2014/main" val="524945181"/>
                    </a:ext>
                  </a:extLst>
                </a:gridCol>
                <a:gridCol w="3749040">
                  <a:extLst>
                    <a:ext uri="{9D8B030D-6E8A-4147-A177-3AD203B41FA5}">
                      <a16:colId xmlns:a16="http://schemas.microsoft.com/office/drawing/2014/main" val="1504420529"/>
                    </a:ext>
                  </a:extLst>
                </a:gridCol>
              </a:tblGrid>
              <a:tr h="487680">
                <a:tc>
                  <a:txBody>
                    <a:bodyPr/>
                    <a:lstStyle/>
                    <a:p>
                      <a:pPr>
                        <a:spcAft>
                          <a:spcPts val="0"/>
                        </a:spcAft>
                      </a:pPr>
                      <a:endParaRPr lang="en-US" sz="1200">
                        <a:solidFill>
                          <a:schemeClr val="tx1"/>
                        </a:solidFill>
                        <a:latin typeface="+mn-lt"/>
                      </a:endParaRP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US" sz="1400" b="0">
                          <a:solidFill>
                            <a:schemeClr val="tx1"/>
                          </a:solidFill>
                          <a:latin typeface="+mj-lt"/>
                          <a:ea typeface="+mj-ea"/>
                          <a:cs typeface="+mj-cs"/>
                        </a:rPr>
                        <a:t>Copilot for Microsoft 365</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US" sz="1400" b="0">
                          <a:solidFill>
                            <a:schemeClr val="accent2"/>
                          </a:solidFill>
                          <a:latin typeface="+mj-lt"/>
                          <a:ea typeface="+mj-ea"/>
                          <a:cs typeface="+mj-cs"/>
                        </a:rPr>
                        <a:t>+</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US" sz="1400" b="0">
                          <a:solidFill>
                            <a:schemeClr val="accent2"/>
                          </a:solidFill>
                          <a:latin typeface="+mj-lt"/>
                          <a:ea typeface="+mj-ea"/>
                          <a:cs typeface="+mj-cs"/>
                        </a:rPr>
                        <a:t>Role-based extensions</a:t>
                      </a:r>
                    </a:p>
                  </a:txBody>
                  <a:tcPr anchor="ctr">
                    <a:lnL w="12700" cmpd="sng">
                      <a:noFill/>
                    </a:lnL>
                    <a:lnR w="12700" cmpd="sng">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657326"/>
                  </a:ext>
                </a:extLst>
              </a:tr>
              <a:tr h="914400">
                <a:tc>
                  <a:txBody>
                    <a:bodyPr/>
                    <a:lstStyle/>
                    <a:p>
                      <a:pPr>
                        <a:spcAft>
                          <a:spcPts val="0"/>
                        </a:spcAft>
                      </a:pPr>
                      <a:r>
                        <a:rPr kumimoji="0" lang="en-US" sz="1600" b="0" i="0" u="none" strike="noStrike" kern="1200" cap="none" spc="0" normalizeH="0" baseline="0">
                          <a:ln w="3175">
                            <a:noFill/>
                          </a:ln>
                          <a:solidFill>
                            <a:schemeClr val="accent2"/>
                          </a:solidFill>
                          <a:effectLst/>
                          <a:uLnTx/>
                          <a:uFillTx/>
                          <a:latin typeface="+mj-lt"/>
                          <a:ea typeface="+mj-ea"/>
                          <a:cs typeface="+mj-cs"/>
                        </a:rPr>
                        <a:t>Data</a:t>
                      </a:r>
                    </a:p>
                    <a:p>
                      <a:pPr>
                        <a:spcAft>
                          <a:spcPts val="0"/>
                        </a:spcAft>
                      </a:pPr>
                      <a:r>
                        <a:rPr kumimoji="0" lang="en-US" sz="1400" b="0" i="0" u="none" strike="noStrike" kern="1200" cap="none" spc="0" normalizeH="0" baseline="0">
                          <a:ln w="3175">
                            <a:noFill/>
                          </a:ln>
                          <a:solidFill>
                            <a:schemeClr val="tx1"/>
                          </a:solidFill>
                          <a:effectLst/>
                          <a:uLnTx/>
                          <a:uFillTx/>
                          <a:latin typeface="+mj-lt"/>
                          <a:ea typeface="+mj-ea"/>
                          <a:cs typeface="+mj-cs"/>
                        </a:rPr>
                        <a:t>Grounding and integration</a:t>
                      </a:r>
                    </a:p>
                  </a:txBody>
                  <a:tcPr anchor="ct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8948"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a:ln w="3175">
                            <a:noFill/>
                          </a:ln>
                          <a:solidFill>
                            <a:srgbClr val="000000"/>
                          </a:solidFill>
                          <a:effectLst/>
                          <a:uLnTx/>
                          <a:uFillTx/>
                          <a:latin typeface="+mn-lt"/>
                          <a:ea typeface="+mn-ea"/>
                          <a:cs typeface="+mn-cs"/>
                        </a:rPr>
                        <a:t>LLM + Web + Graph + </a:t>
                      </a:r>
                    </a:p>
                    <a:p>
                      <a:pPr marL="0" marR="0" lvl="0" indent="0" algn="ctr" defTabSz="828948"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a:ln w="3175">
                            <a:noFill/>
                          </a:ln>
                          <a:solidFill>
                            <a:srgbClr val="000000"/>
                          </a:solidFill>
                          <a:effectLst/>
                          <a:uLnTx/>
                          <a:uFillTx/>
                          <a:latin typeface="+mn-lt"/>
                          <a:ea typeface="+mn-ea"/>
                          <a:cs typeface="+mn-cs"/>
                        </a:rPr>
                        <a:t>Plugs-ins and connectors</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894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mj-lt"/>
                          <a:ea typeface="+mj-ea"/>
                          <a:cs typeface="+mj-cs"/>
                        </a:rPr>
                        <a:t>+</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828948" rtl="0" eaLnBrk="1" fontAlgn="ctr" latinLnBrk="0" hangingPunct="1">
                        <a:spcBef>
                          <a:spcPts val="0"/>
                        </a:spcBef>
                        <a:spcAft>
                          <a:spcPts val="0"/>
                        </a:spcAft>
                        <a:buFont typeface="Arial" panose="020B0604020202020204" pitchFamily="34" charset="0"/>
                        <a:buNone/>
                      </a:pPr>
                      <a:r>
                        <a:rPr kumimoji="0" lang="en-US" sz="1200" b="0" i="0" u="none" strike="noStrike" kern="1200" cap="none" spc="0" normalizeH="0" baseline="0" noProof="0">
                          <a:ln w="3175">
                            <a:noFill/>
                          </a:ln>
                          <a:solidFill>
                            <a:schemeClr val="accent1">
                              <a:lumMod val="50000"/>
                            </a:schemeClr>
                          </a:solidFill>
                          <a:effectLst/>
                          <a:uLnTx/>
                          <a:uFillTx/>
                          <a:latin typeface="+mn-lt"/>
                          <a:ea typeface="+mn-ea"/>
                          <a:cs typeface="+mn-cs"/>
                        </a:rPr>
                        <a:t>Built-in, ready-to-go data integrations with Dynamics 365 select CRM/ERP apps </a:t>
                      </a:r>
                    </a:p>
                  </a:txBody>
                  <a:tcPr anchor="ctr">
                    <a:lnL w="635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6220944"/>
                  </a:ext>
                </a:extLst>
              </a:tr>
              <a:tr h="914400">
                <a:tc>
                  <a:txBody>
                    <a:bodyPr/>
                    <a:lstStyle/>
                    <a:p>
                      <a:pPr>
                        <a:spcAft>
                          <a:spcPts val="0"/>
                        </a:spcAft>
                      </a:pPr>
                      <a:r>
                        <a:rPr lang="en-US" sz="1600" b="0" i="0">
                          <a:solidFill>
                            <a:schemeClr val="accent2"/>
                          </a:solidFill>
                          <a:latin typeface="+mj-lt"/>
                          <a:ea typeface="+mj-ea"/>
                          <a:cs typeface="+mj-cs"/>
                        </a:rPr>
                        <a:t>UX</a:t>
                      </a:r>
                    </a:p>
                    <a:p>
                      <a:pPr marL="0" marR="0" lvl="0" indent="0" algn="l" defTabSz="82894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w="3175">
                            <a:noFill/>
                          </a:ln>
                          <a:solidFill>
                            <a:schemeClr val="tx1"/>
                          </a:solidFill>
                          <a:effectLst/>
                          <a:uLnTx/>
                          <a:uFillTx/>
                          <a:latin typeface="+mj-lt"/>
                          <a:ea typeface="+mj-ea"/>
                          <a:cs typeface="+mj-cs"/>
                        </a:rPr>
                        <a:t>Canvas and guided actions</a:t>
                      </a:r>
                    </a:p>
                  </a:txBody>
                  <a:tcPr anchor="ctr">
                    <a:lnL w="12700" cmpd="sng">
                      <a:noFill/>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828948" rtl="0" eaLnBrk="1" fontAlgn="ctr" latinLnBrk="0" hangingPunct="1">
                        <a:spcBef>
                          <a:spcPts val="0"/>
                        </a:spcBef>
                        <a:spcAft>
                          <a:spcPts val="0"/>
                        </a:spcAft>
                        <a:buFont typeface="Arial" panose="020B0604020202020204" pitchFamily="34" charset="0"/>
                        <a:buNone/>
                      </a:pPr>
                      <a:r>
                        <a:rPr kumimoji="0" lang="en-US" sz="1400" b="0" i="0" u="none" strike="noStrike" kern="1200" cap="none" spc="0" normalizeH="0" baseline="0">
                          <a:ln w="3175">
                            <a:noFill/>
                          </a:ln>
                          <a:solidFill>
                            <a:srgbClr val="000000"/>
                          </a:solidFill>
                          <a:effectLst/>
                          <a:uLnTx/>
                          <a:uFillTx/>
                          <a:latin typeface="+mn-lt"/>
                          <a:ea typeface="+mn-ea"/>
                          <a:cs typeface="+mn-cs"/>
                        </a:rPr>
                        <a:t>Chat + Microsoft 365 apps</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894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mj-lt"/>
                          <a:ea typeface="+mj-ea"/>
                          <a:cs typeface="+mj-cs"/>
                        </a:rPr>
                        <a:t>+</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828948" rtl="0" eaLnBrk="1" fontAlgn="ctr" latinLnBrk="0" hangingPunct="1">
                        <a:spcBef>
                          <a:spcPts val="0"/>
                        </a:spcBef>
                        <a:spcAft>
                          <a:spcPts val="0"/>
                        </a:spcAft>
                        <a:buFont typeface="Arial" panose="020B0604020202020204" pitchFamily="34" charset="0"/>
                        <a:buNone/>
                      </a:pPr>
                      <a:r>
                        <a:rPr kumimoji="0" lang="en-US" sz="1200" b="0" i="0" u="none" strike="noStrike" kern="1200" cap="none" spc="0" normalizeH="0" baseline="0">
                          <a:ln w="3175">
                            <a:noFill/>
                          </a:ln>
                          <a:solidFill>
                            <a:schemeClr val="accent1">
                              <a:lumMod val="50000"/>
                            </a:schemeClr>
                          </a:solidFill>
                          <a:effectLst/>
                          <a:uLnTx/>
                          <a:uFillTx/>
                          <a:latin typeface="+mn-lt"/>
                          <a:ea typeface="+mn-ea"/>
                          <a:cs typeface="+mn-cs"/>
                        </a:rPr>
                        <a:t>Dynamics 365 + 3</a:t>
                      </a:r>
                      <a:r>
                        <a:rPr kumimoji="0" lang="en-US" sz="1200" b="0" i="0" u="none" strike="noStrike" kern="1200" cap="none" spc="0" normalizeH="0" baseline="30000">
                          <a:ln w="3175">
                            <a:noFill/>
                          </a:ln>
                          <a:solidFill>
                            <a:schemeClr val="accent1">
                              <a:lumMod val="50000"/>
                            </a:schemeClr>
                          </a:solidFill>
                          <a:effectLst/>
                          <a:uLnTx/>
                          <a:uFillTx/>
                          <a:latin typeface="+mn-lt"/>
                          <a:ea typeface="+mn-ea"/>
                          <a:cs typeface="+mn-cs"/>
                        </a:rPr>
                        <a:t>rd</a:t>
                      </a:r>
                      <a:r>
                        <a:rPr kumimoji="0" lang="en-US" sz="1200" b="0" i="0" u="none" strike="noStrike" kern="1200" cap="none" spc="0" normalizeH="0" baseline="0">
                          <a:ln w="3175">
                            <a:noFill/>
                          </a:ln>
                          <a:solidFill>
                            <a:schemeClr val="accent1">
                              <a:lumMod val="50000"/>
                            </a:schemeClr>
                          </a:solidFill>
                          <a:effectLst/>
                          <a:uLnTx/>
                          <a:uFillTx/>
                          <a:latin typeface="+mn-lt"/>
                          <a:ea typeface="+mn-ea"/>
                          <a:cs typeface="+mn-cs"/>
                        </a:rPr>
                        <a:t>-party CRM/ERP apps enhanced with embedded actions buttons and cards</a:t>
                      </a:r>
                    </a:p>
                  </a:txBody>
                  <a:tcPr anchor="ctr">
                    <a:lnL w="6350" cap="flat" cmpd="sng" algn="ctr">
                      <a:no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21206689"/>
                  </a:ext>
                </a:extLst>
              </a:tr>
              <a:tr h="914400">
                <a:tc>
                  <a:txBody>
                    <a:bodyPr/>
                    <a:lstStyle/>
                    <a:p>
                      <a:pPr>
                        <a:spcAft>
                          <a:spcPts val="0"/>
                        </a:spcAft>
                      </a:pPr>
                      <a:r>
                        <a:rPr lang="en-US" sz="1600" b="0" i="0">
                          <a:solidFill>
                            <a:schemeClr val="accent2"/>
                          </a:solidFill>
                          <a:latin typeface="+mj-lt"/>
                          <a:ea typeface="+mj-ea"/>
                          <a:cs typeface="+mj-cs"/>
                        </a:rPr>
                        <a:t>Process</a:t>
                      </a:r>
                    </a:p>
                    <a:p>
                      <a:pPr>
                        <a:spcAft>
                          <a:spcPts val="0"/>
                        </a:spcAft>
                      </a:pPr>
                      <a:r>
                        <a:rPr lang="en-US" sz="1400" b="0" i="0">
                          <a:solidFill>
                            <a:schemeClr val="tx1"/>
                          </a:solidFill>
                          <a:latin typeface="+mj-lt"/>
                          <a:ea typeface="+mj-ea"/>
                          <a:cs typeface="+mj-cs"/>
                        </a:rPr>
                        <a:t>Content, insights, </a:t>
                      </a:r>
                      <a:br>
                        <a:rPr lang="en-US" sz="1400" b="0" i="0">
                          <a:solidFill>
                            <a:schemeClr val="tx1"/>
                          </a:solidFill>
                          <a:latin typeface="+mj-lt"/>
                          <a:ea typeface="+mj-ea"/>
                          <a:cs typeface="+mj-cs"/>
                        </a:rPr>
                      </a:br>
                      <a:r>
                        <a:rPr lang="en-US" sz="1400" b="0" i="0">
                          <a:solidFill>
                            <a:schemeClr val="tx1"/>
                          </a:solidFill>
                          <a:latin typeface="+mj-lt"/>
                          <a:ea typeface="+mj-ea"/>
                          <a:cs typeface="+mj-cs"/>
                        </a:rPr>
                        <a:t>and automation</a:t>
                      </a:r>
                    </a:p>
                  </a:txBody>
                  <a:tcPr anchor="ctr">
                    <a:lnL w="12700" cmpd="sng">
                      <a:noFill/>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8948"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a:ln w="3175">
                            <a:noFill/>
                          </a:ln>
                          <a:solidFill>
                            <a:srgbClr val="000000"/>
                          </a:solidFill>
                          <a:effectLst/>
                          <a:uLnTx/>
                          <a:uFillTx/>
                          <a:latin typeface="+mn-lt"/>
                          <a:ea typeface="+mn-ea"/>
                          <a:cs typeface="+mn-cs"/>
                        </a:rPr>
                        <a:t>Contextualized in your daily work</a:t>
                      </a:r>
                      <a:endParaRPr lang="en-US" sz="1400" b="0" i="0" u="none" strike="noStrike" kern="1200">
                        <a:solidFill>
                          <a:srgbClr val="000000"/>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894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mj-lt"/>
                          <a:ea typeface="+mj-ea"/>
                          <a:cs typeface="+mj-cs"/>
                        </a:rPr>
                        <a:t>+</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67"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a:ln w="3175">
                            <a:noFill/>
                          </a:ln>
                          <a:solidFill>
                            <a:schemeClr val="accent1">
                              <a:lumMod val="50000"/>
                            </a:schemeClr>
                          </a:solidFill>
                          <a:effectLst/>
                          <a:uLnTx/>
                          <a:uFillTx/>
                          <a:latin typeface="+mn-lt"/>
                          <a:ea typeface="+mn-ea"/>
                          <a:cs typeface="+mn-cs"/>
                        </a:rPr>
                        <a:t>Contextualized based on your CRM/ERP </a:t>
                      </a:r>
                    </a:p>
                    <a:p>
                      <a:pPr marL="0" marR="0" lvl="0" indent="0" algn="ctr" defTabSz="914367"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a:ln w="3175">
                            <a:noFill/>
                          </a:ln>
                          <a:solidFill>
                            <a:schemeClr val="accent1">
                              <a:lumMod val="50000"/>
                            </a:schemeClr>
                          </a:solidFill>
                          <a:effectLst/>
                          <a:uLnTx/>
                          <a:uFillTx/>
                          <a:latin typeface="+mn-lt"/>
                          <a:ea typeface="+mn-ea"/>
                          <a:cs typeface="+mn-cs"/>
                        </a:rPr>
                        <a:t>data with role-specific content generation, workflow automation, and actionable insights</a:t>
                      </a:r>
                    </a:p>
                  </a:txBody>
                  <a:tcPr anchor="ctr">
                    <a:lnL w="6350" cap="flat" cmpd="sng" algn="ctr">
                      <a:no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9939257"/>
                  </a:ext>
                </a:extLst>
              </a:tr>
              <a:tr h="518160">
                <a:tc>
                  <a:txBody>
                    <a:bodyPr/>
                    <a:lstStyle/>
                    <a:p>
                      <a:pPr>
                        <a:spcAft>
                          <a:spcPts val="0"/>
                        </a:spcAft>
                      </a:pPr>
                      <a:r>
                        <a:rPr lang="en-US" sz="1600" b="0" i="0">
                          <a:solidFill>
                            <a:schemeClr val="accent2"/>
                          </a:solidFill>
                          <a:latin typeface="+mj-lt"/>
                          <a:ea typeface="+mj-ea"/>
                          <a:cs typeface="+mj-cs"/>
                        </a:rPr>
                        <a:t>Security</a:t>
                      </a:r>
                    </a:p>
                  </a:txBody>
                  <a:tcPr anchor="ctr">
                    <a:lnL w="12700" cmpd="sng">
                      <a:noFill/>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3">
                  <a:txBody>
                    <a:bodyPr/>
                    <a:lstStyle/>
                    <a:p>
                      <a:pPr marL="0" indent="0" algn="ctr" defTabSz="828948" rtl="0" eaLnBrk="1" fontAlgn="ctr" latinLnBrk="0" hangingPunct="1">
                        <a:spcBef>
                          <a:spcPts val="0"/>
                        </a:spcBef>
                        <a:spcAft>
                          <a:spcPts val="0"/>
                        </a:spcAft>
                        <a:buFont typeface="Arial" panose="020B0604020202020204" pitchFamily="34" charset="0"/>
                        <a:buNone/>
                      </a:pPr>
                      <a:r>
                        <a:rPr kumimoji="0" lang="en-US" sz="1400" b="0" i="0" u="none" strike="noStrike" kern="1200" cap="none" spc="0" normalizeH="0" baseline="0">
                          <a:ln w="3175">
                            <a:noFill/>
                          </a:ln>
                          <a:solidFill>
                            <a:srgbClr val="000000"/>
                          </a:solidFill>
                          <a:effectLst/>
                          <a:uLnTx/>
                          <a:uFillTx/>
                          <a:latin typeface="+mn-lt"/>
                          <a:ea typeface="+mn-ea"/>
                          <a:cs typeface="+mn-cs"/>
                        </a:rPr>
                        <a:t>Enterprise-grade data protection and responsible AI</a:t>
                      </a:r>
                    </a:p>
                  </a:txBody>
                  <a:tcPr anchor="ctr">
                    <a:lnL w="6350" cap="flat" cmpd="sng" algn="ctr">
                      <a:no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tc hMerge="1">
                  <a:txBody>
                    <a:bodyPr/>
                    <a:lstStyle/>
                    <a:p>
                      <a:endParaRPr lang="en-US"/>
                    </a:p>
                  </a:txBody>
                  <a:tcPr/>
                </a:tc>
                <a:tc hMerge="1">
                  <a:txBody>
                    <a:bodyPr/>
                    <a:lstStyle/>
                    <a:p>
                      <a:pPr marL="168275" marR="0" lvl="0" indent="-168275" algn="l"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a:ln w="3175">
                          <a:noFill/>
                        </a:ln>
                        <a:solidFill>
                          <a:srgbClr val="000000"/>
                        </a:solidFill>
                        <a:effectLst/>
                        <a:uLnTx/>
                        <a:uFillTx/>
                        <a:latin typeface="+mn-lt"/>
                        <a:ea typeface="+mn-ea"/>
                        <a:cs typeface="Segoe UI" pitchFamily="34" charset="0"/>
                      </a:endParaRPr>
                    </a:p>
                  </a:txBody>
                  <a:tcPr/>
                </a:tc>
                <a:extLst>
                  <a:ext uri="{0D108BD9-81ED-4DB2-BD59-A6C34878D82A}">
                    <a16:rowId xmlns:a16="http://schemas.microsoft.com/office/drawing/2014/main" val="207354236"/>
                  </a:ext>
                </a:extLst>
              </a:tr>
            </a:tbl>
          </a:graphicData>
        </a:graphic>
      </p:graphicFrame>
      <p:grpSp>
        <p:nvGrpSpPr>
          <p:cNvPr id="17" name="Group 16">
            <a:extLst>
              <a:ext uri="{FF2B5EF4-FFF2-40B4-BE49-F238E27FC236}">
                <a16:creationId xmlns:a16="http://schemas.microsoft.com/office/drawing/2014/main" id="{5F326CBD-2BB7-E658-A2B9-F77B2B3BB453}"/>
              </a:ext>
              <a:ext uri="{C183D7F6-B498-43B3-948B-1728B52AA6E4}">
                <adec:decorative xmlns:adec="http://schemas.microsoft.com/office/drawing/2017/decorative" val="1"/>
              </a:ext>
            </a:extLst>
          </p:cNvPr>
          <p:cNvGrpSpPr/>
          <p:nvPr/>
        </p:nvGrpSpPr>
        <p:grpSpPr>
          <a:xfrm>
            <a:off x="7333550" y="2142525"/>
            <a:ext cx="268098" cy="268098"/>
            <a:chOff x="6166852" y="5056963"/>
            <a:chExt cx="268098" cy="268098"/>
          </a:xfrm>
        </p:grpSpPr>
        <p:sp>
          <p:nvSpPr>
            <p:cNvPr id="15" name="Oval 14">
              <a:extLst>
                <a:ext uri="{FF2B5EF4-FFF2-40B4-BE49-F238E27FC236}">
                  <a16:creationId xmlns:a16="http://schemas.microsoft.com/office/drawing/2014/main" id="{36516CDD-2E4D-67CE-C568-6E1A91536B80}"/>
                </a:ext>
              </a:extLst>
            </p:cNvPr>
            <p:cNvSpPr/>
            <p:nvPr/>
          </p:nvSpPr>
          <p:spPr bwMode="auto">
            <a:xfrm>
              <a:off x="6166852" y="5056963"/>
              <a:ext cx="268098" cy="268098"/>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6" name="Graphic 28" descr="Plus">
              <a:extLst>
                <a:ext uri="{FF2B5EF4-FFF2-40B4-BE49-F238E27FC236}">
                  <a16:creationId xmlns:a16="http://schemas.microsoft.com/office/drawing/2014/main" id="{1E304B68-2A53-EEF8-0DBC-01A6ECA3DED4}"/>
                </a:ext>
                <a:ext uri="{C183D7F6-B498-43B3-948B-1728B52AA6E4}">
                  <adec:decorative xmlns:adec="http://schemas.microsoft.com/office/drawing/2017/decorative" val="0"/>
                </a:ext>
              </a:extLst>
            </p:cNvPr>
            <p:cNvSpPr/>
            <p:nvPr/>
          </p:nvSpPr>
          <p:spPr>
            <a:xfrm>
              <a:off x="6223934" y="5114057"/>
              <a:ext cx="153935" cy="153911"/>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Sans Text"/>
                <a:ea typeface="+mn-ea"/>
                <a:cs typeface="+mn-cs"/>
              </a:endParaRPr>
            </a:p>
          </p:txBody>
        </p:sp>
      </p:grpSp>
      <p:sp>
        <p:nvSpPr>
          <p:cNvPr id="7" name="TextBox 6">
            <a:extLst>
              <a:ext uri="{FF2B5EF4-FFF2-40B4-BE49-F238E27FC236}">
                <a16:creationId xmlns:a16="http://schemas.microsoft.com/office/drawing/2014/main" id="{5304F259-396C-04C3-4E7D-2DBA95F8E14A}"/>
              </a:ext>
              <a:ext uri="{C183D7F6-B498-43B3-948B-1728B52AA6E4}">
                <adec:decorative xmlns:adec="http://schemas.microsoft.com/office/drawing/2017/decorative" val="1"/>
              </a:ext>
            </a:extLst>
          </p:cNvPr>
          <p:cNvSpPr txBox="1"/>
          <p:nvPr/>
        </p:nvSpPr>
        <p:spPr>
          <a:xfrm>
            <a:off x="3868361" y="2090369"/>
            <a:ext cx="2809356" cy="372411"/>
          </a:xfrm>
          <a:prstGeom prst="roundRect">
            <a:avLst>
              <a:gd name="adj" fmla="val 50000"/>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defPPr>
              <a:defRPr lang="en-US"/>
            </a:defPPr>
            <a:lvl1pPr marR="0" lvl="0" indent="0" algn="ctr" fontAlgn="base">
              <a:lnSpc>
                <a:spcPct val="100000"/>
              </a:lnSpc>
              <a:spcBef>
                <a:spcPct val="0"/>
              </a:spcBef>
              <a:spcAft>
                <a:spcPct val="0"/>
              </a:spcAft>
              <a:buClrTx/>
              <a:buSzTx/>
              <a:buFontTx/>
              <a:buNone/>
              <a:tabLst/>
              <a:defRPr kumimoji="0" sz="2000" b="1" i="0" u="none" strike="noStrike" cap="none" spc="0" normalizeH="0" baseline="0">
                <a:ln w="3175">
                  <a:noFill/>
                </a:ln>
                <a:solidFill>
                  <a:schemeClr val="tx1">
                    <a:lumMod val="85000"/>
                    <a:lumOff val="15000"/>
                  </a:schemeClr>
                </a:solidFill>
                <a:effectLst/>
                <a:uLnTx/>
                <a:uFillTx/>
                <a:latin typeface="Segoe UI Variable Display"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0" i="0" u="none" strike="noStrike" kern="1200" cap="none" spc="0" normalizeH="0" baseline="0" noProof="0">
                <a:ln>
                  <a:noFill/>
                </a:ln>
                <a:solidFill>
                  <a:srgbClr val="000000"/>
                </a:solidFill>
                <a:effectLst/>
                <a:uLnTx/>
                <a:uFillTx/>
                <a:latin typeface="+mn-lt"/>
                <a:ea typeface="+mn-ea"/>
                <a:cs typeface="Segoe UI" pitchFamily="34" charset="0"/>
              </a:rPr>
              <a:t>Copilot for Microsoft 365</a:t>
            </a:r>
          </a:p>
        </p:txBody>
      </p:sp>
      <p:sp>
        <p:nvSpPr>
          <p:cNvPr id="8" name="TextBox 7">
            <a:extLst>
              <a:ext uri="{FF2B5EF4-FFF2-40B4-BE49-F238E27FC236}">
                <a16:creationId xmlns:a16="http://schemas.microsoft.com/office/drawing/2014/main" id="{61EA04A4-EC91-5711-50A5-8B84795BFA57}"/>
              </a:ext>
              <a:ext uri="{C183D7F6-B498-43B3-948B-1728B52AA6E4}">
                <adec:decorative xmlns:adec="http://schemas.microsoft.com/office/drawing/2017/decorative" val="1"/>
              </a:ext>
            </a:extLst>
          </p:cNvPr>
          <p:cNvSpPr txBox="1"/>
          <p:nvPr/>
        </p:nvSpPr>
        <p:spPr>
          <a:xfrm>
            <a:off x="8156622" y="2090369"/>
            <a:ext cx="3011074" cy="372411"/>
          </a:xfrm>
          <a:prstGeom prst="roundRect">
            <a:avLst>
              <a:gd name="adj" fmla="val 50000"/>
            </a:avLst>
          </a:prstGeom>
          <a:solidFill>
            <a:schemeClr val="accent2"/>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defPPr>
              <a:defRPr lang="en-US"/>
            </a:defPPr>
            <a:lvl1pPr marR="0" lvl="0" indent="0" algn="ctr" fontAlgn="base">
              <a:lnSpc>
                <a:spcPct val="100000"/>
              </a:lnSpc>
              <a:spcBef>
                <a:spcPct val="0"/>
              </a:spcBef>
              <a:spcAft>
                <a:spcPct val="0"/>
              </a:spcAft>
              <a:buClrTx/>
              <a:buSzTx/>
              <a:buFontTx/>
              <a:buNone/>
              <a:tabLst/>
              <a:defRPr kumimoji="0" sz="2000" b="1" i="0" u="none" strike="noStrike" cap="none" spc="0" normalizeH="0" baseline="0">
                <a:ln w="3175">
                  <a:noFill/>
                </a:ln>
                <a:solidFill>
                  <a:schemeClr val="tx1">
                    <a:lumMod val="85000"/>
                    <a:lumOff val="15000"/>
                  </a:schemeClr>
                </a:solidFill>
                <a:effectLst/>
                <a:uLnTx/>
                <a:uFillTx/>
                <a:latin typeface="Segoe UI Variable Display"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0" i="0" u="none" strike="noStrike" kern="1200" cap="none" spc="0" normalizeH="0" baseline="0" noProof="0">
                <a:ln>
                  <a:noFill/>
                </a:ln>
                <a:solidFill>
                  <a:schemeClr val="bg1"/>
                </a:solidFill>
                <a:effectLst/>
                <a:uLnTx/>
                <a:uFillTx/>
                <a:latin typeface="+mn-lt"/>
                <a:ea typeface="+mn-ea"/>
                <a:cs typeface="Segoe UI" pitchFamily="34" charset="0"/>
              </a:rPr>
              <a:t>Role-based extensions</a:t>
            </a:r>
          </a:p>
        </p:txBody>
      </p:sp>
      <p:grpSp>
        <p:nvGrpSpPr>
          <p:cNvPr id="39" name="Group 38">
            <a:extLst>
              <a:ext uri="{FF2B5EF4-FFF2-40B4-BE49-F238E27FC236}">
                <a16:creationId xmlns:a16="http://schemas.microsoft.com/office/drawing/2014/main" id="{DFBE876F-297A-0E0C-9CC5-8F35FFB55AA6}"/>
              </a:ext>
              <a:ext uri="{C183D7F6-B498-43B3-948B-1728B52AA6E4}">
                <adec:decorative xmlns:adec="http://schemas.microsoft.com/office/drawing/2017/decorative" val="1"/>
              </a:ext>
            </a:extLst>
          </p:cNvPr>
          <p:cNvGrpSpPr/>
          <p:nvPr/>
        </p:nvGrpSpPr>
        <p:grpSpPr>
          <a:xfrm>
            <a:off x="7333550" y="2846549"/>
            <a:ext cx="268098" cy="268098"/>
            <a:chOff x="6166852" y="5056963"/>
            <a:chExt cx="268098" cy="268098"/>
          </a:xfrm>
        </p:grpSpPr>
        <p:sp>
          <p:nvSpPr>
            <p:cNvPr id="40" name="Oval 39">
              <a:extLst>
                <a:ext uri="{FF2B5EF4-FFF2-40B4-BE49-F238E27FC236}">
                  <a16:creationId xmlns:a16="http://schemas.microsoft.com/office/drawing/2014/main" id="{7F488D4F-405D-1350-DE4D-F52212A59E9C}"/>
                </a:ext>
              </a:extLst>
            </p:cNvPr>
            <p:cNvSpPr/>
            <p:nvPr/>
          </p:nvSpPr>
          <p:spPr bwMode="auto">
            <a:xfrm>
              <a:off x="6166852" y="5056963"/>
              <a:ext cx="268098" cy="268098"/>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Sans Text"/>
                <a:ea typeface="+mn-ea"/>
                <a:cs typeface="+mn-cs"/>
              </a:endParaRPr>
            </a:p>
          </p:txBody>
        </p:sp>
        <p:sp>
          <p:nvSpPr>
            <p:cNvPr id="41" name="Graphic 28" descr="Plus">
              <a:extLst>
                <a:ext uri="{FF2B5EF4-FFF2-40B4-BE49-F238E27FC236}">
                  <a16:creationId xmlns:a16="http://schemas.microsoft.com/office/drawing/2014/main" id="{96D143D1-5024-A014-7159-1CEEE3DCB75C}"/>
                </a:ext>
                <a:ext uri="{C183D7F6-B498-43B3-948B-1728B52AA6E4}">
                  <adec:decorative xmlns:adec="http://schemas.microsoft.com/office/drawing/2017/decorative" val="0"/>
                </a:ext>
              </a:extLst>
            </p:cNvPr>
            <p:cNvSpPr/>
            <p:nvPr/>
          </p:nvSpPr>
          <p:spPr>
            <a:xfrm>
              <a:off x="6223934" y="5114057"/>
              <a:ext cx="153935" cy="153911"/>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solidFill>
              <a:schemeClr val="bg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lumMod val="50000"/>
                    <a:lumOff val="50000"/>
                  </a:srgbClr>
                </a:solidFill>
                <a:effectLst/>
                <a:uLnTx/>
                <a:uFillTx/>
                <a:latin typeface="Aptos" panose="02110004020202020204"/>
                <a:ea typeface="+mn-ea"/>
                <a:cs typeface="+mn-cs"/>
              </a:endParaRPr>
            </a:p>
          </p:txBody>
        </p:sp>
      </p:grpSp>
      <p:grpSp>
        <p:nvGrpSpPr>
          <p:cNvPr id="42" name="Group 41">
            <a:extLst>
              <a:ext uri="{FF2B5EF4-FFF2-40B4-BE49-F238E27FC236}">
                <a16:creationId xmlns:a16="http://schemas.microsoft.com/office/drawing/2014/main" id="{0CA2DB91-357C-0836-0C95-9C59C972B346}"/>
              </a:ext>
              <a:ext uri="{C183D7F6-B498-43B3-948B-1728B52AA6E4}">
                <adec:decorative xmlns:adec="http://schemas.microsoft.com/office/drawing/2017/decorative" val="1"/>
              </a:ext>
            </a:extLst>
          </p:cNvPr>
          <p:cNvGrpSpPr/>
          <p:nvPr/>
        </p:nvGrpSpPr>
        <p:grpSpPr>
          <a:xfrm>
            <a:off x="7333550" y="3760949"/>
            <a:ext cx="268098" cy="268098"/>
            <a:chOff x="6166852" y="5056963"/>
            <a:chExt cx="268098" cy="268098"/>
          </a:xfrm>
        </p:grpSpPr>
        <p:sp>
          <p:nvSpPr>
            <p:cNvPr id="43" name="Oval 42">
              <a:extLst>
                <a:ext uri="{FF2B5EF4-FFF2-40B4-BE49-F238E27FC236}">
                  <a16:creationId xmlns:a16="http://schemas.microsoft.com/office/drawing/2014/main" id="{F89EDDD8-EA27-0C69-DE92-487273DB8522}"/>
                </a:ext>
              </a:extLst>
            </p:cNvPr>
            <p:cNvSpPr/>
            <p:nvPr/>
          </p:nvSpPr>
          <p:spPr bwMode="auto">
            <a:xfrm>
              <a:off x="6166852" y="5056963"/>
              <a:ext cx="268098" cy="268098"/>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Sans Text"/>
                <a:ea typeface="+mn-ea"/>
                <a:cs typeface="+mn-cs"/>
              </a:endParaRPr>
            </a:p>
          </p:txBody>
        </p:sp>
        <p:sp>
          <p:nvSpPr>
            <p:cNvPr id="44" name="Graphic 28" descr="Plus">
              <a:extLst>
                <a:ext uri="{FF2B5EF4-FFF2-40B4-BE49-F238E27FC236}">
                  <a16:creationId xmlns:a16="http://schemas.microsoft.com/office/drawing/2014/main" id="{EC8337D1-5857-EF23-B9B1-52814AD506BF}"/>
                </a:ext>
                <a:ext uri="{C183D7F6-B498-43B3-948B-1728B52AA6E4}">
                  <adec:decorative xmlns:adec="http://schemas.microsoft.com/office/drawing/2017/decorative" val="0"/>
                </a:ext>
              </a:extLst>
            </p:cNvPr>
            <p:cNvSpPr/>
            <p:nvPr/>
          </p:nvSpPr>
          <p:spPr>
            <a:xfrm>
              <a:off x="6223934" y="5114057"/>
              <a:ext cx="153935" cy="153911"/>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solidFill>
              <a:schemeClr val="bg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lumMod val="50000"/>
                    <a:lumOff val="50000"/>
                  </a:srgbClr>
                </a:solidFill>
                <a:effectLst/>
                <a:uLnTx/>
                <a:uFillTx/>
                <a:latin typeface="Aptos" panose="02110004020202020204"/>
                <a:ea typeface="+mn-ea"/>
                <a:cs typeface="+mn-cs"/>
              </a:endParaRPr>
            </a:p>
          </p:txBody>
        </p:sp>
      </p:grpSp>
      <p:grpSp>
        <p:nvGrpSpPr>
          <p:cNvPr id="45" name="Group 44">
            <a:extLst>
              <a:ext uri="{FF2B5EF4-FFF2-40B4-BE49-F238E27FC236}">
                <a16:creationId xmlns:a16="http://schemas.microsoft.com/office/drawing/2014/main" id="{EC9D6E5A-22F7-A20B-1FEA-FD67B9804129}"/>
              </a:ext>
              <a:ext uri="{C183D7F6-B498-43B3-948B-1728B52AA6E4}">
                <adec:decorative xmlns:adec="http://schemas.microsoft.com/office/drawing/2017/decorative" val="1"/>
              </a:ext>
            </a:extLst>
          </p:cNvPr>
          <p:cNvGrpSpPr/>
          <p:nvPr/>
        </p:nvGrpSpPr>
        <p:grpSpPr>
          <a:xfrm>
            <a:off x="7333550" y="4675349"/>
            <a:ext cx="268098" cy="268098"/>
            <a:chOff x="6166852" y="5056963"/>
            <a:chExt cx="268098" cy="268098"/>
          </a:xfrm>
        </p:grpSpPr>
        <p:sp>
          <p:nvSpPr>
            <p:cNvPr id="46" name="Oval 45">
              <a:extLst>
                <a:ext uri="{FF2B5EF4-FFF2-40B4-BE49-F238E27FC236}">
                  <a16:creationId xmlns:a16="http://schemas.microsoft.com/office/drawing/2014/main" id="{336548DB-CDA6-FEAE-5363-87474CD83C2F}"/>
                </a:ext>
              </a:extLst>
            </p:cNvPr>
            <p:cNvSpPr/>
            <p:nvPr/>
          </p:nvSpPr>
          <p:spPr bwMode="auto">
            <a:xfrm>
              <a:off x="6166852" y="5056963"/>
              <a:ext cx="268098" cy="268098"/>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none" lIns="0" tIns="0" rIns="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Sans Text"/>
                <a:ea typeface="+mn-ea"/>
                <a:cs typeface="+mn-cs"/>
              </a:endParaRPr>
            </a:p>
          </p:txBody>
        </p:sp>
        <p:sp>
          <p:nvSpPr>
            <p:cNvPr id="47" name="Graphic 28" descr="Plus">
              <a:extLst>
                <a:ext uri="{FF2B5EF4-FFF2-40B4-BE49-F238E27FC236}">
                  <a16:creationId xmlns:a16="http://schemas.microsoft.com/office/drawing/2014/main" id="{D87746CD-5CCC-979B-2A4A-67B285CBCD6B}"/>
                </a:ext>
                <a:ext uri="{C183D7F6-B498-43B3-948B-1728B52AA6E4}">
                  <adec:decorative xmlns:adec="http://schemas.microsoft.com/office/drawing/2017/decorative" val="0"/>
                </a:ext>
              </a:extLst>
            </p:cNvPr>
            <p:cNvSpPr/>
            <p:nvPr/>
          </p:nvSpPr>
          <p:spPr>
            <a:xfrm>
              <a:off x="6223934" y="5114057"/>
              <a:ext cx="153935" cy="153911"/>
            </a:xfrm>
            <a:custGeom>
              <a:avLst/>
              <a:gdLst>
                <a:gd name="connsiteX0" fmla="*/ 102943 w 205967"/>
                <a:gd name="connsiteY0" fmla="*/ 0 h 205934"/>
                <a:gd name="connsiteX1" fmla="*/ 111691 w 205967"/>
                <a:gd name="connsiteY1" fmla="*/ 7627 h 205934"/>
                <a:gd name="connsiteX2" fmla="*/ 111772 w 205967"/>
                <a:gd name="connsiteY2" fmla="*/ 8824 h 205934"/>
                <a:gd name="connsiteX3" fmla="*/ 111786 w 205967"/>
                <a:gd name="connsiteY3" fmla="*/ 94145 h 205934"/>
                <a:gd name="connsiteX4" fmla="*/ 197142 w 205967"/>
                <a:gd name="connsiteY4" fmla="*/ 94145 h 205934"/>
                <a:gd name="connsiteX5" fmla="*/ 205968 w 205967"/>
                <a:gd name="connsiteY5" fmla="*/ 102971 h 205934"/>
                <a:gd name="connsiteX6" fmla="*/ 198340 w 205967"/>
                <a:gd name="connsiteY6" fmla="*/ 111718 h 205934"/>
                <a:gd name="connsiteX7" fmla="*/ 197142 w 205967"/>
                <a:gd name="connsiteY7" fmla="*/ 111798 h 205934"/>
                <a:gd name="connsiteX8" fmla="*/ 111786 w 205967"/>
                <a:gd name="connsiteY8" fmla="*/ 111798 h 205934"/>
                <a:gd name="connsiteX9" fmla="*/ 111809 w 205967"/>
                <a:gd name="connsiteY9" fmla="*/ 197106 h 205934"/>
                <a:gd name="connsiteX10" fmla="*/ 102986 w 205967"/>
                <a:gd name="connsiteY10" fmla="*/ 205935 h 205934"/>
                <a:gd name="connsiteX11" fmla="*/ 94238 w 205967"/>
                <a:gd name="connsiteY11" fmla="*/ 198308 h 205934"/>
                <a:gd name="connsiteX12" fmla="*/ 94157 w 205967"/>
                <a:gd name="connsiteY12" fmla="*/ 197110 h 205934"/>
                <a:gd name="connsiteX13" fmla="*/ 94134 w 205967"/>
                <a:gd name="connsiteY13" fmla="*/ 111798 h 205934"/>
                <a:gd name="connsiteX14" fmla="*/ 8826 w 205967"/>
                <a:gd name="connsiteY14" fmla="*/ 111798 h 205934"/>
                <a:gd name="connsiteX15" fmla="*/ 0 w 205967"/>
                <a:gd name="connsiteY15" fmla="*/ 102971 h 205934"/>
                <a:gd name="connsiteX16" fmla="*/ 7628 w 205967"/>
                <a:gd name="connsiteY16" fmla="*/ 94225 h 205934"/>
                <a:gd name="connsiteX17" fmla="*/ 8826 w 205967"/>
                <a:gd name="connsiteY17" fmla="*/ 94145 h 205934"/>
                <a:gd name="connsiteX18" fmla="*/ 94134 w 205967"/>
                <a:gd name="connsiteY18" fmla="*/ 94145 h 205934"/>
                <a:gd name="connsiteX19" fmla="*/ 94119 w 205967"/>
                <a:gd name="connsiteY19" fmla="*/ 8828 h 205934"/>
                <a:gd name="connsiteX20" fmla="*/ 102943 w 205967"/>
                <a:gd name="connsiteY20" fmla="*/ 0 h 20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967" h="205934">
                  <a:moveTo>
                    <a:pt x="102943" y="0"/>
                  </a:moveTo>
                  <a:cubicBezTo>
                    <a:pt x="107412" y="0"/>
                    <a:pt x="111106" y="3319"/>
                    <a:pt x="111691" y="7627"/>
                  </a:cubicBezTo>
                  <a:lnTo>
                    <a:pt x="111772" y="8824"/>
                  </a:lnTo>
                  <a:lnTo>
                    <a:pt x="111786" y="94145"/>
                  </a:lnTo>
                  <a:lnTo>
                    <a:pt x="197142" y="94145"/>
                  </a:lnTo>
                  <a:cubicBezTo>
                    <a:pt x="202016" y="94145"/>
                    <a:pt x="205968" y="98097"/>
                    <a:pt x="205968" y="102971"/>
                  </a:cubicBezTo>
                  <a:cubicBezTo>
                    <a:pt x="205968" y="107440"/>
                    <a:pt x="202647" y="111133"/>
                    <a:pt x="198340" y="111718"/>
                  </a:cubicBezTo>
                  <a:lnTo>
                    <a:pt x="197142" y="111798"/>
                  </a:lnTo>
                  <a:lnTo>
                    <a:pt x="111786" y="111798"/>
                  </a:lnTo>
                  <a:lnTo>
                    <a:pt x="111809" y="197106"/>
                  </a:lnTo>
                  <a:cubicBezTo>
                    <a:pt x="111811" y="201981"/>
                    <a:pt x="107860" y="205935"/>
                    <a:pt x="102986" y="205935"/>
                  </a:cubicBezTo>
                  <a:cubicBezTo>
                    <a:pt x="98517" y="205935"/>
                    <a:pt x="94823" y="202616"/>
                    <a:pt x="94238" y="198308"/>
                  </a:cubicBezTo>
                  <a:lnTo>
                    <a:pt x="94157" y="197110"/>
                  </a:lnTo>
                  <a:lnTo>
                    <a:pt x="94134" y="111798"/>
                  </a:lnTo>
                  <a:lnTo>
                    <a:pt x="8826" y="111798"/>
                  </a:lnTo>
                  <a:cubicBezTo>
                    <a:pt x="3952" y="111798"/>
                    <a:pt x="0" y="107846"/>
                    <a:pt x="0" y="102971"/>
                  </a:cubicBezTo>
                  <a:cubicBezTo>
                    <a:pt x="0" y="98503"/>
                    <a:pt x="3320" y="94810"/>
                    <a:pt x="7628" y="94225"/>
                  </a:cubicBezTo>
                  <a:lnTo>
                    <a:pt x="8826" y="94145"/>
                  </a:lnTo>
                  <a:lnTo>
                    <a:pt x="94134" y="94145"/>
                  </a:lnTo>
                  <a:lnTo>
                    <a:pt x="94119" y="8828"/>
                  </a:lnTo>
                  <a:cubicBezTo>
                    <a:pt x="94118" y="3953"/>
                    <a:pt x="98069" y="0"/>
                    <a:pt x="102943" y="0"/>
                  </a:cubicBezTo>
                  <a:close/>
                </a:path>
              </a:pathLst>
            </a:custGeom>
            <a:solidFill>
              <a:schemeClr val="bg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lumMod val="50000"/>
                    <a:lumOff val="50000"/>
                  </a:srgbClr>
                </a:solidFill>
                <a:effectLst/>
                <a:uLnTx/>
                <a:uFillTx/>
                <a:latin typeface="Aptos" panose="02110004020202020204"/>
                <a:ea typeface="+mn-ea"/>
                <a:cs typeface="+mn-cs"/>
              </a:endParaRPr>
            </a:p>
          </p:txBody>
        </p:sp>
      </p:grpSp>
      <p:sp>
        <p:nvSpPr>
          <p:cNvPr id="5" name="TextBox 4">
            <a:extLst>
              <a:ext uri="{FF2B5EF4-FFF2-40B4-BE49-F238E27FC236}">
                <a16:creationId xmlns:a16="http://schemas.microsoft.com/office/drawing/2014/main" id="{C7831B63-0F26-83F6-D8C7-CEA560CF492C}"/>
              </a:ext>
            </a:extLst>
          </p:cNvPr>
          <p:cNvSpPr txBox="1">
            <a:spLocks/>
          </p:cNvSpPr>
          <p:nvPr/>
        </p:nvSpPr>
        <p:spPr>
          <a:xfrm>
            <a:off x="500785" y="6462041"/>
            <a:ext cx="11195915" cy="123111"/>
          </a:xfrm>
          <a:prstGeom prst="rect">
            <a:avLst/>
          </a:prstGeom>
          <a:noFill/>
        </p:spPr>
        <p:txBody>
          <a:bodyPr wrap="square"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effectLst/>
                <a:uLnTx/>
                <a:uFillTx/>
                <a:ea typeface="+mn-ea"/>
                <a:cs typeface="+mn-cs"/>
              </a:rPr>
              <a:t>* Accessing Copilot in Dynamics 365 applications requires Dynamics 365 license. </a:t>
            </a:r>
          </a:p>
        </p:txBody>
      </p:sp>
    </p:spTree>
    <p:extLst>
      <p:ext uri="{BB962C8B-B14F-4D97-AF65-F5344CB8AC3E}">
        <p14:creationId xmlns:p14="http://schemas.microsoft.com/office/powerpoint/2010/main" val="3805914593"/>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22B31-EC16-0A20-E533-26E693BFCA6A}"/>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1FC9625-90CB-0042-6295-550D6515DD7C}"/>
              </a:ext>
              <a:ext uri="{C183D7F6-B498-43B3-948B-1728B52AA6E4}">
                <adec:decorative xmlns:adec="http://schemas.microsoft.com/office/drawing/2017/decorative" val="1"/>
              </a:ext>
            </a:extLst>
          </p:cNvPr>
          <p:cNvSpPr/>
          <p:nvPr/>
        </p:nvSpPr>
        <p:spPr bwMode="auto">
          <a:xfrm>
            <a:off x="0" y="1517956"/>
            <a:ext cx="12192000" cy="4096622"/>
          </a:xfrm>
          <a:prstGeom prst="rect">
            <a:avLst/>
          </a:prstGeom>
          <a:gradFill flip="none" rotWithShape="1">
            <a:gsLst>
              <a:gs pos="89000">
                <a:schemeClr val="bg1">
                  <a:alpha val="58000"/>
                </a:schemeClr>
              </a:gs>
              <a:gs pos="100000">
                <a:schemeClr val="bg1">
                  <a:alpha val="73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9" name="Rectangle: Rounded Corners 8">
            <a:extLst>
              <a:ext uri="{FF2B5EF4-FFF2-40B4-BE49-F238E27FC236}">
                <a16:creationId xmlns:a16="http://schemas.microsoft.com/office/drawing/2014/main" id="{BF5B7619-3C91-D5E1-5B11-C4AD879282EC}"/>
              </a:ext>
              <a:ext uri="{C183D7F6-B498-43B3-948B-1728B52AA6E4}">
                <adec:decorative xmlns:adec="http://schemas.microsoft.com/office/drawing/2017/decorative" val="1"/>
              </a:ext>
            </a:extLst>
          </p:cNvPr>
          <p:cNvSpPr>
            <a:spLocks/>
          </p:cNvSpPr>
          <p:nvPr/>
        </p:nvSpPr>
        <p:spPr bwMode="auto">
          <a:xfrm>
            <a:off x="584200" y="2192278"/>
            <a:ext cx="26687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sp>
        <p:nvSpPr>
          <p:cNvPr id="12" name="Rectangle: Rounded Corners 11">
            <a:extLst>
              <a:ext uri="{FF2B5EF4-FFF2-40B4-BE49-F238E27FC236}">
                <a16:creationId xmlns:a16="http://schemas.microsoft.com/office/drawing/2014/main" id="{E43673B5-933C-5BFD-A41C-FF942C83F5DA}"/>
              </a:ext>
              <a:ext uri="{C183D7F6-B498-43B3-948B-1728B52AA6E4}">
                <adec:decorative xmlns:adec="http://schemas.microsoft.com/office/drawing/2017/decorative" val="1"/>
              </a:ext>
            </a:extLst>
          </p:cNvPr>
          <p:cNvSpPr>
            <a:spLocks/>
          </p:cNvSpPr>
          <p:nvPr/>
        </p:nvSpPr>
        <p:spPr bwMode="auto">
          <a:xfrm>
            <a:off x="584200" y="2947988"/>
            <a:ext cx="26687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sp>
        <p:nvSpPr>
          <p:cNvPr id="14" name="Rectangle: Rounded Corners 13">
            <a:extLst>
              <a:ext uri="{FF2B5EF4-FFF2-40B4-BE49-F238E27FC236}">
                <a16:creationId xmlns:a16="http://schemas.microsoft.com/office/drawing/2014/main" id="{961ABC1C-14CE-4A66-112C-C3779DC0A61F}"/>
              </a:ext>
              <a:ext uri="{C183D7F6-B498-43B3-948B-1728B52AA6E4}">
                <adec:decorative xmlns:adec="http://schemas.microsoft.com/office/drawing/2017/decorative" val="1"/>
              </a:ext>
            </a:extLst>
          </p:cNvPr>
          <p:cNvSpPr>
            <a:spLocks/>
          </p:cNvSpPr>
          <p:nvPr/>
        </p:nvSpPr>
        <p:spPr bwMode="auto">
          <a:xfrm>
            <a:off x="584200" y="3703698"/>
            <a:ext cx="26687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sp>
        <p:nvSpPr>
          <p:cNvPr id="16" name="Rectangle: Rounded Corners 15">
            <a:extLst>
              <a:ext uri="{FF2B5EF4-FFF2-40B4-BE49-F238E27FC236}">
                <a16:creationId xmlns:a16="http://schemas.microsoft.com/office/drawing/2014/main" id="{6AE6183D-5801-08EE-0A8F-6A15181DD894}"/>
              </a:ext>
              <a:ext uri="{C183D7F6-B498-43B3-948B-1728B52AA6E4}">
                <adec:decorative xmlns:adec="http://schemas.microsoft.com/office/drawing/2017/decorative" val="1"/>
              </a:ext>
            </a:extLst>
          </p:cNvPr>
          <p:cNvSpPr>
            <a:spLocks/>
          </p:cNvSpPr>
          <p:nvPr/>
        </p:nvSpPr>
        <p:spPr bwMode="auto">
          <a:xfrm>
            <a:off x="584200" y="4459409"/>
            <a:ext cx="26687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sp>
        <p:nvSpPr>
          <p:cNvPr id="17" name="Rectangle: Rounded Corners 16">
            <a:extLst>
              <a:ext uri="{FF2B5EF4-FFF2-40B4-BE49-F238E27FC236}">
                <a16:creationId xmlns:a16="http://schemas.microsoft.com/office/drawing/2014/main" id="{101D1837-46AC-24F0-3E99-20497948BE89}"/>
              </a:ext>
              <a:ext uri="{C183D7F6-B498-43B3-948B-1728B52AA6E4}">
                <adec:decorative xmlns:adec="http://schemas.microsoft.com/office/drawing/2017/decorative" val="1"/>
              </a:ext>
            </a:extLst>
          </p:cNvPr>
          <p:cNvSpPr/>
          <p:nvPr/>
        </p:nvSpPr>
        <p:spPr bwMode="auto">
          <a:xfrm>
            <a:off x="8772909" y="2192278"/>
            <a:ext cx="2833874" cy="480848"/>
          </a:xfrm>
          <a:prstGeom prst="roundRect">
            <a:avLst>
              <a:gd name="adj" fmla="val 16700"/>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sp>
        <p:nvSpPr>
          <p:cNvPr id="19" name="Rectangle: Rounded Corners 18">
            <a:extLst>
              <a:ext uri="{FF2B5EF4-FFF2-40B4-BE49-F238E27FC236}">
                <a16:creationId xmlns:a16="http://schemas.microsoft.com/office/drawing/2014/main" id="{2C95233C-2632-A1F0-F1A5-3F51504BBC12}"/>
              </a:ext>
              <a:ext uri="{C183D7F6-B498-43B3-948B-1728B52AA6E4}">
                <adec:decorative xmlns:adec="http://schemas.microsoft.com/office/drawing/2017/decorative" val="1"/>
              </a:ext>
            </a:extLst>
          </p:cNvPr>
          <p:cNvSpPr>
            <a:spLocks/>
          </p:cNvSpPr>
          <p:nvPr/>
        </p:nvSpPr>
        <p:spPr bwMode="auto">
          <a:xfrm>
            <a:off x="8772909" y="2947988"/>
            <a:ext cx="28338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sp>
        <p:nvSpPr>
          <p:cNvPr id="20" name="Rectangle: Rounded Corners 19">
            <a:extLst>
              <a:ext uri="{FF2B5EF4-FFF2-40B4-BE49-F238E27FC236}">
                <a16:creationId xmlns:a16="http://schemas.microsoft.com/office/drawing/2014/main" id="{4E33862E-93A5-48F2-D667-3845A156F628}"/>
              </a:ext>
              <a:ext uri="{C183D7F6-B498-43B3-948B-1728B52AA6E4}">
                <adec:decorative xmlns:adec="http://schemas.microsoft.com/office/drawing/2017/decorative" val="1"/>
              </a:ext>
            </a:extLst>
          </p:cNvPr>
          <p:cNvSpPr>
            <a:spLocks/>
          </p:cNvSpPr>
          <p:nvPr/>
        </p:nvSpPr>
        <p:spPr bwMode="auto">
          <a:xfrm>
            <a:off x="8772909" y="3703698"/>
            <a:ext cx="28338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sp>
        <p:nvSpPr>
          <p:cNvPr id="22" name="Rectangle: Rounded Corners 21">
            <a:extLst>
              <a:ext uri="{FF2B5EF4-FFF2-40B4-BE49-F238E27FC236}">
                <a16:creationId xmlns:a16="http://schemas.microsoft.com/office/drawing/2014/main" id="{044C0D7B-A7D1-605B-2535-EC125919DB82}"/>
              </a:ext>
              <a:ext uri="{C183D7F6-B498-43B3-948B-1728B52AA6E4}">
                <adec:decorative xmlns:adec="http://schemas.microsoft.com/office/drawing/2017/decorative" val="1"/>
              </a:ext>
            </a:extLst>
          </p:cNvPr>
          <p:cNvSpPr>
            <a:spLocks/>
          </p:cNvSpPr>
          <p:nvPr/>
        </p:nvSpPr>
        <p:spPr bwMode="auto">
          <a:xfrm>
            <a:off x="8772909" y="4459409"/>
            <a:ext cx="28338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Sans Text"/>
              <a:ea typeface="+mn-ea"/>
              <a:cs typeface="+mn-cs"/>
            </a:endParaRPr>
          </a:p>
        </p:txBody>
      </p:sp>
      <p:pic>
        <p:nvPicPr>
          <p:cNvPr id="42" name="Picture 41">
            <a:extLst>
              <a:ext uri="{FF2B5EF4-FFF2-40B4-BE49-F238E27FC236}">
                <a16:creationId xmlns:a16="http://schemas.microsoft.com/office/drawing/2014/main" id="{B9BBBC72-3F6D-7DAA-E54C-7A5A23A21B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9358" y="2190069"/>
            <a:ext cx="5045041" cy="2837833"/>
          </a:xfrm>
          <a:prstGeom prst="roundRect">
            <a:avLst>
              <a:gd name="adj" fmla="val 2089"/>
            </a:avLst>
          </a:prstGeom>
          <a:ln w="12700">
            <a:gradFill>
              <a:gsLst>
                <a:gs pos="0">
                  <a:srgbClr val="764BBD"/>
                </a:gs>
                <a:gs pos="100000">
                  <a:srgbClr val="BF3BC4"/>
                </a:gs>
              </a:gsLst>
              <a:lin ang="5400000" scaled="1"/>
            </a:gradFill>
          </a:ln>
          <a:effectLst>
            <a:outerShdw blurRad="88900" sx="101000" sy="101000" algn="ctr" rotWithShape="0">
              <a:prstClr val="black">
                <a:alpha val="12000"/>
              </a:prstClr>
            </a:outerShdw>
          </a:effectLst>
        </p:spPr>
      </p:pic>
      <p:pic>
        <p:nvPicPr>
          <p:cNvPr id="27" name="Graphic 26">
            <a:extLst>
              <a:ext uri="{FF2B5EF4-FFF2-40B4-BE49-F238E27FC236}">
                <a16:creationId xmlns:a16="http://schemas.microsoft.com/office/drawing/2014/main" id="{ED13AC35-4123-1F11-90BE-A4C11582D02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83193" y="2199530"/>
            <a:ext cx="466344" cy="466344"/>
          </a:xfrm>
          <a:prstGeom prst="rect">
            <a:avLst/>
          </a:prstGeom>
        </p:spPr>
      </p:pic>
      <p:pic>
        <p:nvPicPr>
          <p:cNvPr id="36" name="Graphic 35">
            <a:extLst>
              <a:ext uri="{FF2B5EF4-FFF2-40B4-BE49-F238E27FC236}">
                <a16:creationId xmlns:a16="http://schemas.microsoft.com/office/drawing/2014/main" id="{68116328-8890-D4BC-C558-BF044962E0CE}"/>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783193" y="2955240"/>
            <a:ext cx="466344" cy="466344"/>
          </a:xfrm>
          <a:prstGeom prst="rect">
            <a:avLst/>
          </a:prstGeom>
        </p:spPr>
      </p:pic>
      <p:pic>
        <p:nvPicPr>
          <p:cNvPr id="38" name="Graphic 37">
            <a:extLst>
              <a:ext uri="{FF2B5EF4-FFF2-40B4-BE49-F238E27FC236}">
                <a16:creationId xmlns:a16="http://schemas.microsoft.com/office/drawing/2014/main" id="{ABAE5BB6-A13C-52AC-AFE0-0E716DF8AFBC}"/>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783193" y="3710950"/>
            <a:ext cx="466344" cy="466344"/>
          </a:xfrm>
          <a:prstGeom prst="rect">
            <a:avLst/>
          </a:prstGeom>
        </p:spPr>
      </p:pic>
      <p:pic>
        <p:nvPicPr>
          <p:cNvPr id="40" name="Graphic 39">
            <a:extLst>
              <a:ext uri="{FF2B5EF4-FFF2-40B4-BE49-F238E27FC236}">
                <a16:creationId xmlns:a16="http://schemas.microsoft.com/office/drawing/2014/main" id="{58C51DC3-5A8A-3A09-2084-788F65718EA2}"/>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783193" y="4466661"/>
            <a:ext cx="466344" cy="466344"/>
          </a:xfrm>
          <a:prstGeom prst="rect">
            <a:avLst/>
          </a:prstGeom>
        </p:spPr>
      </p:pic>
      <p:sp>
        <p:nvSpPr>
          <p:cNvPr id="23" name="Title 29">
            <a:extLst>
              <a:ext uri="{FF2B5EF4-FFF2-40B4-BE49-F238E27FC236}">
                <a16:creationId xmlns:a16="http://schemas.microsoft.com/office/drawing/2014/main" id="{C6669629-A540-1003-9EDD-0037BF22E2B2}"/>
              </a:ext>
            </a:extLst>
          </p:cNvPr>
          <p:cNvSpPr>
            <a:spLocks noGrp="1"/>
          </p:cNvSpPr>
          <p:nvPr>
            <p:ph type="title"/>
          </p:nvPr>
        </p:nvSpPr>
        <p:spPr/>
        <p:txBody>
          <a:bodyPr/>
          <a:lstStyle/>
          <a:p>
            <a:r>
              <a:rPr lang="en-US"/>
              <a:t>Microsoft Copilot for Sales </a:t>
            </a:r>
          </a:p>
        </p:txBody>
      </p:sp>
      <p:sp>
        <p:nvSpPr>
          <p:cNvPr id="4" name="Text Placeholder 3">
            <a:extLst>
              <a:ext uri="{FF2B5EF4-FFF2-40B4-BE49-F238E27FC236}">
                <a16:creationId xmlns:a16="http://schemas.microsoft.com/office/drawing/2014/main" id="{20DD64C7-5F68-0E0B-B610-466968F029C4}"/>
              </a:ext>
            </a:extLst>
          </p:cNvPr>
          <p:cNvSpPr>
            <a:spLocks noGrp="1"/>
          </p:cNvSpPr>
          <p:nvPr>
            <p:ph type="body" sz="quarter" idx="11"/>
          </p:nvPr>
        </p:nvSpPr>
        <p:spPr>
          <a:xfrm>
            <a:off x="495300" y="1033654"/>
            <a:ext cx="11201400" cy="276999"/>
          </a:xfrm>
        </p:spPr>
        <p:txBody>
          <a:bodyPr/>
          <a:lstStyle/>
          <a:p>
            <a:r>
              <a:rPr lang="en-US">
                <a:solidFill>
                  <a:srgbClr val="000000"/>
                </a:solidFill>
                <a:cs typeface="Segoe UI" panose="020B0502040204020203" pitchFamily="34" charset="0"/>
              </a:rPr>
              <a:t>Maximize productivity and close more deals with the AI assistant for sellers</a:t>
            </a:r>
          </a:p>
        </p:txBody>
      </p:sp>
      <p:sp>
        <p:nvSpPr>
          <p:cNvPr id="30" name="Rectangle 29" descr="Snapshot of Microsoft Teams displaying the Recap of a meeting emphasizing on the Keywords and questions tab with Copilot for Sales">
            <a:extLst>
              <a:ext uri="{FF2B5EF4-FFF2-40B4-BE49-F238E27FC236}">
                <a16:creationId xmlns:a16="http://schemas.microsoft.com/office/drawing/2014/main" id="{20C858CD-639C-4F08-62C5-ED6C2A1826BC}"/>
              </a:ext>
            </a:extLst>
          </p:cNvPr>
          <p:cNvSpPr/>
          <p:nvPr/>
        </p:nvSpPr>
        <p:spPr>
          <a:xfrm>
            <a:off x="505094" y="1701800"/>
            <a:ext cx="193406" cy="151853"/>
          </a:xfrm>
          <a:prstGeom prst="rect">
            <a:avLst/>
          </a:prstGeom>
          <a:solidFill>
            <a:srgbClr val="FFFB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5" name="Rectangle 34">
            <a:extLst>
              <a:ext uri="{FF2B5EF4-FFF2-40B4-BE49-F238E27FC236}">
                <a16:creationId xmlns:a16="http://schemas.microsoft.com/office/drawing/2014/main" id="{0823D7D0-6311-994D-5B6E-6266D36389E9}"/>
              </a:ext>
            </a:extLst>
          </p:cNvPr>
          <p:cNvSpPr/>
          <p:nvPr/>
        </p:nvSpPr>
        <p:spPr bwMode="auto">
          <a:xfrm>
            <a:off x="947524" y="2340368"/>
            <a:ext cx="1832232"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View opportunity summary</a:t>
            </a:r>
          </a:p>
        </p:txBody>
      </p:sp>
      <p:sp>
        <p:nvSpPr>
          <p:cNvPr id="37" name="Rectangle 36">
            <a:extLst>
              <a:ext uri="{FF2B5EF4-FFF2-40B4-BE49-F238E27FC236}">
                <a16:creationId xmlns:a16="http://schemas.microsoft.com/office/drawing/2014/main" id="{E6EAB0D8-81FD-C90A-C65B-80AD7030BF7D}"/>
              </a:ext>
            </a:extLst>
          </p:cNvPr>
          <p:cNvSpPr/>
          <p:nvPr/>
        </p:nvSpPr>
        <p:spPr bwMode="auto">
          <a:xfrm>
            <a:off x="915464" y="3096078"/>
            <a:ext cx="1864292"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Analyze sales conversations</a:t>
            </a:r>
          </a:p>
        </p:txBody>
      </p:sp>
      <p:sp>
        <p:nvSpPr>
          <p:cNvPr id="39" name="Rectangle 38">
            <a:extLst>
              <a:ext uri="{FF2B5EF4-FFF2-40B4-BE49-F238E27FC236}">
                <a16:creationId xmlns:a16="http://schemas.microsoft.com/office/drawing/2014/main" id="{399576EE-130D-8076-293C-B942B0E66C8C}"/>
              </a:ext>
            </a:extLst>
          </p:cNvPr>
          <p:cNvSpPr/>
          <p:nvPr/>
        </p:nvSpPr>
        <p:spPr bwMode="auto">
          <a:xfrm>
            <a:off x="1684906" y="3851788"/>
            <a:ext cx="1094850"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Draft a proposal</a:t>
            </a:r>
          </a:p>
        </p:txBody>
      </p:sp>
      <p:sp>
        <p:nvSpPr>
          <p:cNvPr id="41" name="Rectangle 40">
            <a:extLst>
              <a:ext uri="{FF2B5EF4-FFF2-40B4-BE49-F238E27FC236}">
                <a16:creationId xmlns:a16="http://schemas.microsoft.com/office/drawing/2014/main" id="{1BCDCC9A-D457-06DF-D8FB-F54C066A801F}"/>
              </a:ext>
            </a:extLst>
          </p:cNvPr>
          <p:cNvSpPr/>
          <p:nvPr/>
        </p:nvSpPr>
        <p:spPr bwMode="auto">
          <a:xfrm>
            <a:off x="912257" y="4607499"/>
            <a:ext cx="1867499"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Create a revenue data chart</a:t>
            </a:r>
          </a:p>
        </p:txBody>
      </p:sp>
      <p:pic>
        <p:nvPicPr>
          <p:cNvPr id="43" name="Graphic 42">
            <a:extLst>
              <a:ext uri="{FF2B5EF4-FFF2-40B4-BE49-F238E27FC236}">
                <a16:creationId xmlns:a16="http://schemas.microsoft.com/office/drawing/2014/main" id="{CE1DC4B5-41FF-0FCC-FC28-CCD3CD3AEDB8}"/>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776346" y="2188947"/>
            <a:ext cx="466344" cy="466344"/>
          </a:xfrm>
          <a:prstGeom prst="rect">
            <a:avLst/>
          </a:prstGeom>
        </p:spPr>
      </p:pic>
      <p:sp>
        <p:nvSpPr>
          <p:cNvPr id="44" name="Rectangle 43">
            <a:extLst>
              <a:ext uri="{FF2B5EF4-FFF2-40B4-BE49-F238E27FC236}">
                <a16:creationId xmlns:a16="http://schemas.microsoft.com/office/drawing/2014/main" id="{F4C6D06D-455C-13B0-EBC0-DCD5B8AF74A0}"/>
              </a:ext>
            </a:extLst>
          </p:cNvPr>
          <p:cNvSpPr>
            <a:spLocks/>
          </p:cNvSpPr>
          <p:nvPr/>
        </p:nvSpPr>
        <p:spPr bwMode="auto">
          <a:xfrm>
            <a:off x="9246127" y="2340368"/>
            <a:ext cx="2274662"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Create CRM tasks from a meeting</a:t>
            </a:r>
          </a:p>
        </p:txBody>
      </p:sp>
      <p:pic>
        <p:nvPicPr>
          <p:cNvPr id="45" name="Graphic 44">
            <a:extLst>
              <a:ext uri="{FF2B5EF4-FFF2-40B4-BE49-F238E27FC236}">
                <a16:creationId xmlns:a16="http://schemas.microsoft.com/office/drawing/2014/main" id="{584B64BE-211A-E149-C478-29699AAB768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776346" y="2955240"/>
            <a:ext cx="466344" cy="466344"/>
          </a:xfrm>
          <a:prstGeom prst="rect">
            <a:avLst/>
          </a:prstGeom>
        </p:spPr>
      </p:pic>
      <p:sp>
        <p:nvSpPr>
          <p:cNvPr id="46" name="Rectangle 45">
            <a:extLst>
              <a:ext uri="{FF2B5EF4-FFF2-40B4-BE49-F238E27FC236}">
                <a16:creationId xmlns:a16="http://schemas.microsoft.com/office/drawing/2014/main" id="{88843264-493A-6EE7-FC3E-781E357E26EC}"/>
              </a:ext>
            </a:extLst>
          </p:cNvPr>
          <p:cNvSpPr/>
          <p:nvPr/>
        </p:nvSpPr>
        <p:spPr bwMode="auto">
          <a:xfrm>
            <a:off x="9246127" y="3096078"/>
            <a:ext cx="1769027"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Update opportunity stage</a:t>
            </a:r>
          </a:p>
        </p:txBody>
      </p:sp>
      <p:pic>
        <p:nvPicPr>
          <p:cNvPr id="47" name="!Copilot">
            <a:extLst>
              <a:ext uri="{FF2B5EF4-FFF2-40B4-BE49-F238E27FC236}">
                <a16:creationId xmlns:a16="http://schemas.microsoft.com/office/drawing/2014/main" id="{8C306AF6-CCF0-019F-59EF-6791C43D4AAA}"/>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881481" y="3823599"/>
            <a:ext cx="256072" cy="256072"/>
          </a:xfrm>
          <a:prstGeom prst="roundRect">
            <a:avLst>
              <a:gd name="adj" fmla="val 3266"/>
            </a:avLst>
          </a:prstGeom>
          <a:effectLst/>
        </p:spPr>
      </p:pic>
      <p:sp>
        <p:nvSpPr>
          <p:cNvPr id="48" name="Rectangle 47">
            <a:extLst>
              <a:ext uri="{FF2B5EF4-FFF2-40B4-BE49-F238E27FC236}">
                <a16:creationId xmlns:a16="http://schemas.microsoft.com/office/drawing/2014/main" id="{F379AF75-EEAF-1595-426C-90DB171D9CE1}"/>
              </a:ext>
            </a:extLst>
          </p:cNvPr>
          <p:cNvSpPr/>
          <p:nvPr/>
        </p:nvSpPr>
        <p:spPr bwMode="auto">
          <a:xfrm>
            <a:off x="9246127" y="3851788"/>
            <a:ext cx="1463129"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Show conversion rate</a:t>
            </a:r>
          </a:p>
        </p:txBody>
      </p:sp>
      <p:pic>
        <p:nvPicPr>
          <p:cNvPr id="49" name="Graphic 48">
            <a:extLst>
              <a:ext uri="{FF2B5EF4-FFF2-40B4-BE49-F238E27FC236}">
                <a16:creationId xmlns:a16="http://schemas.microsoft.com/office/drawing/2014/main" id="{7D15AA05-12B8-F516-6F21-60005F1F7F46}"/>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776346" y="4466661"/>
            <a:ext cx="466344" cy="466344"/>
          </a:xfrm>
          <a:prstGeom prst="rect">
            <a:avLst/>
          </a:prstGeom>
        </p:spPr>
      </p:pic>
      <p:sp>
        <p:nvSpPr>
          <p:cNvPr id="50" name="Rectangle 49">
            <a:extLst>
              <a:ext uri="{FF2B5EF4-FFF2-40B4-BE49-F238E27FC236}">
                <a16:creationId xmlns:a16="http://schemas.microsoft.com/office/drawing/2014/main" id="{64F75DB2-7549-7576-585F-DFFBFE6B4526}"/>
              </a:ext>
            </a:extLst>
          </p:cNvPr>
          <p:cNvSpPr/>
          <p:nvPr/>
        </p:nvSpPr>
        <p:spPr bwMode="auto">
          <a:xfrm>
            <a:off x="9246127" y="4607499"/>
            <a:ext cx="1849953" cy="184666"/>
          </a:xfrm>
          <a:prstGeom prst="rect">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Create a pitch presentation</a:t>
            </a:r>
          </a:p>
        </p:txBody>
      </p:sp>
      <p:sp>
        <p:nvSpPr>
          <p:cNvPr id="51" name="Title 1">
            <a:extLst>
              <a:ext uri="{FF2B5EF4-FFF2-40B4-BE49-F238E27FC236}">
                <a16:creationId xmlns:a16="http://schemas.microsoft.com/office/drawing/2014/main" id="{A68454D0-D3CA-5D6E-A301-93B01487567D}"/>
              </a:ext>
            </a:extLst>
          </p:cNvPr>
          <p:cNvSpPr txBox="1">
            <a:spLocks/>
          </p:cNvSpPr>
          <p:nvPr/>
        </p:nvSpPr>
        <p:spPr>
          <a:xfrm>
            <a:off x="830238" y="5775960"/>
            <a:ext cx="10531523" cy="505670"/>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lvl="0" algn="ctr" defTabSz="932472" fontAlgn="base">
              <a:spcBef>
                <a:spcPts val="600"/>
              </a:spcBef>
              <a:spcAft>
                <a:spcPct val="0"/>
              </a:spcAft>
              <a:defRPr sz="2000" b="0">
                <a:solidFill>
                  <a:prstClr val="white"/>
                </a:solidFill>
                <a:latin typeface="+mj-lt"/>
                <a:ea typeface="+mj-ea"/>
                <a:cs typeface="+mj-cs"/>
              </a:defRPr>
            </a:lvl1pPr>
            <a:lvl2pPr marL="457025" marR="0" indent="-228512" defTabSz="932384"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6973" marR="0" indent="-199948" defTabSz="932384"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639" marR="0" indent="-180906"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544" marR="0" indent="-168211" defTabSz="932384"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054" indent="-233097" defTabSz="932384">
              <a:spcBef>
                <a:spcPct val="20000"/>
              </a:spcBef>
              <a:buFont typeface="Arial" pitchFamily="34" charset="0"/>
              <a:buChar char="•"/>
              <a:defRPr sz="2000"/>
            </a:lvl6pPr>
            <a:lvl7pPr marL="3030248" indent="-233097" defTabSz="932384">
              <a:spcBef>
                <a:spcPct val="20000"/>
              </a:spcBef>
              <a:buFont typeface="Arial" pitchFamily="34" charset="0"/>
              <a:buChar char="•"/>
              <a:defRPr sz="2000"/>
            </a:lvl7pPr>
            <a:lvl8pPr marL="3496440" indent="-233097" defTabSz="932384">
              <a:spcBef>
                <a:spcPct val="20000"/>
              </a:spcBef>
              <a:buFont typeface="Arial" pitchFamily="34" charset="0"/>
              <a:buChar char="•"/>
              <a:defRPr sz="2000"/>
            </a:lvl8pPr>
            <a:lvl9pPr marL="3962633" indent="-233097" defTabSz="932384">
              <a:spcBef>
                <a:spcPct val="20000"/>
              </a:spcBef>
              <a:buFont typeface="Arial" pitchFamily="34" charset="0"/>
              <a:buChar char="•"/>
              <a:defRPr sz="2000"/>
            </a:lvl9pPr>
          </a:lstStyle>
          <a:p>
            <a:pPr marL="0" marR="0" lvl="0" indent="0" algn="ctr" defTabSz="932472" rtl="0" eaLnBrk="1" fontAlgn="base" latinLnBrk="0" hangingPunct="1">
              <a:lnSpc>
                <a:spcPct val="100000"/>
              </a:lnSpc>
              <a:spcBef>
                <a:spcPts val="60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ea typeface="+mj-ea"/>
                <a:cs typeface="+mj-cs"/>
              </a:rPr>
              <a:t>Copilot for Sales is experienced in Microsoft 365 and connects to your CRM system </a:t>
            </a:r>
          </a:p>
        </p:txBody>
      </p:sp>
    </p:spTree>
    <p:extLst>
      <p:ext uri="{BB962C8B-B14F-4D97-AF65-F5344CB8AC3E}">
        <p14:creationId xmlns:p14="http://schemas.microsoft.com/office/powerpoint/2010/main" val="3526227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6428E-50BF-C18E-7BFD-3ADB484773EE}"/>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CD0CDDE3-96BC-8F51-E80F-06520D905186}"/>
              </a:ext>
              <a:ext uri="{C183D7F6-B498-43B3-948B-1728B52AA6E4}">
                <adec:decorative xmlns:adec="http://schemas.microsoft.com/office/drawing/2017/decorative" val="1"/>
              </a:ext>
            </a:extLst>
          </p:cNvPr>
          <p:cNvSpPr/>
          <p:nvPr/>
        </p:nvSpPr>
        <p:spPr bwMode="auto">
          <a:xfrm>
            <a:off x="0" y="1517956"/>
            <a:ext cx="12192000" cy="4768544"/>
          </a:xfrm>
          <a:prstGeom prst="rect">
            <a:avLst/>
          </a:prstGeom>
          <a:gradFill flip="none" rotWithShape="1">
            <a:gsLst>
              <a:gs pos="89000">
                <a:schemeClr val="bg1">
                  <a:alpha val="58000"/>
                </a:schemeClr>
              </a:gs>
              <a:gs pos="100000">
                <a:schemeClr val="bg1">
                  <a:alpha val="73000"/>
                </a:schemeClr>
              </a:gs>
            </a:gsLst>
            <a:path path="rect">
              <a:fillToRect l="50000" t="50000" r="50000" b="50000"/>
            </a:path>
            <a:tileRect/>
          </a:gra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4370" name="Arc 14369">
            <a:extLst>
              <a:ext uri="{FF2B5EF4-FFF2-40B4-BE49-F238E27FC236}">
                <a16:creationId xmlns:a16="http://schemas.microsoft.com/office/drawing/2014/main" id="{A0D27B16-7CC9-3BD6-AFE3-4D969D4958FE}"/>
              </a:ext>
              <a:ext uri="{C183D7F6-B498-43B3-948B-1728B52AA6E4}">
                <adec:decorative xmlns:adec="http://schemas.microsoft.com/office/drawing/2017/decorative" val="1"/>
              </a:ext>
            </a:extLst>
          </p:cNvPr>
          <p:cNvSpPr/>
          <p:nvPr/>
        </p:nvSpPr>
        <p:spPr>
          <a:xfrm rot="14205246">
            <a:off x="561759" y="2015396"/>
            <a:ext cx="4233267" cy="3662946"/>
          </a:xfrm>
          <a:prstGeom prst="arc">
            <a:avLst>
              <a:gd name="adj1" fmla="val 17051400"/>
              <a:gd name="adj2" fmla="val 0"/>
            </a:avLst>
          </a:prstGeom>
          <a:ln w="19050">
            <a:solidFill>
              <a:srgbClr val="CBB1E3"/>
            </a:solidFill>
            <a:headEnd type="arrow"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371" name="Arc 14370">
            <a:extLst>
              <a:ext uri="{FF2B5EF4-FFF2-40B4-BE49-F238E27FC236}">
                <a16:creationId xmlns:a16="http://schemas.microsoft.com/office/drawing/2014/main" id="{CC1763D0-ECFE-2E88-11D0-73916538EAEF}"/>
              </a:ext>
              <a:ext uri="{C183D7F6-B498-43B3-948B-1728B52AA6E4}">
                <adec:decorative xmlns:adec="http://schemas.microsoft.com/office/drawing/2017/decorative" val="1"/>
              </a:ext>
            </a:extLst>
          </p:cNvPr>
          <p:cNvSpPr/>
          <p:nvPr/>
        </p:nvSpPr>
        <p:spPr>
          <a:xfrm rot="7394754" flipH="1">
            <a:off x="7396973" y="2015394"/>
            <a:ext cx="4233267" cy="3662946"/>
          </a:xfrm>
          <a:prstGeom prst="arc">
            <a:avLst>
              <a:gd name="adj1" fmla="val 17051400"/>
              <a:gd name="adj2" fmla="val 0"/>
            </a:avLst>
          </a:prstGeom>
          <a:ln w="19050">
            <a:solidFill>
              <a:schemeClr val="accent1"/>
            </a:solidFill>
            <a:headEnd type="arrow"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cxnSp>
        <p:nvCxnSpPr>
          <p:cNvPr id="14373" name="Straight Connector 14372">
            <a:extLst>
              <a:ext uri="{FF2B5EF4-FFF2-40B4-BE49-F238E27FC236}">
                <a16:creationId xmlns:a16="http://schemas.microsoft.com/office/drawing/2014/main" id="{BE11B910-8E03-1FEC-07B9-58D13862F13F}"/>
              </a:ext>
              <a:ext uri="{C183D7F6-B498-43B3-948B-1728B52AA6E4}">
                <adec:decorative xmlns:adec="http://schemas.microsoft.com/office/drawing/2017/decorative" val="1"/>
              </a:ext>
            </a:extLst>
          </p:cNvPr>
          <p:cNvCxnSpPr>
            <a:cxnSpLocks/>
          </p:cNvCxnSpPr>
          <p:nvPr/>
        </p:nvCxnSpPr>
        <p:spPr>
          <a:xfrm>
            <a:off x="1536641" y="2059323"/>
            <a:ext cx="9144000" cy="0"/>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35F6AB5E-9A30-B3D0-D36B-2A3E2A3AE74E}"/>
              </a:ext>
              <a:ext uri="{C183D7F6-B498-43B3-948B-1728B52AA6E4}">
                <adec:decorative xmlns:adec="http://schemas.microsoft.com/office/drawing/2017/decorative" val="1"/>
              </a:ext>
            </a:extLst>
          </p:cNvPr>
          <p:cNvGrpSpPr/>
          <p:nvPr/>
        </p:nvGrpSpPr>
        <p:grpSpPr>
          <a:xfrm>
            <a:off x="2214607" y="2723041"/>
            <a:ext cx="2456029" cy="2321044"/>
            <a:chOff x="1854436" y="2663558"/>
            <a:chExt cx="2456029" cy="2321044"/>
          </a:xfrm>
        </p:grpSpPr>
        <p:pic>
          <p:nvPicPr>
            <p:cNvPr id="3" name="Picture 2" descr="A screenshot of a computer&#10;&#10;Description automatically generated">
              <a:extLst>
                <a:ext uri="{FF2B5EF4-FFF2-40B4-BE49-F238E27FC236}">
                  <a16:creationId xmlns:a16="http://schemas.microsoft.com/office/drawing/2014/main" id="{E43BCA08-03D4-254E-9E31-724F443C5C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9428" y="3032840"/>
              <a:ext cx="2246440" cy="1279401"/>
            </a:xfrm>
            <a:prstGeom prst="rect">
              <a:avLst/>
            </a:prstGeom>
          </p:spPr>
        </p:pic>
        <p:grpSp>
          <p:nvGrpSpPr>
            <p:cNvPr id="24" name="Group 23">
              <a:extLst>
                <a:ext uri="{FF2B5EF4-FFF2-40B4-BE49-F238E27FC236}">
                  <a16:creationId xmlns:a16="http://schemas.microsoft.com/office/drawing/2014/main" id="{927610F0-E20A-A93D-2116-44E7B029B3D4}"/>
                </a:ext>
              </a:extLst>
            </p:cNvPr>
            <p:cNvGrpSpPr/>
            <p:nvPr/>
          </p:nvGrpSpPr>
          <p:grpSpPr>
            <a:xfrm>
              <a:off x="2034184" y="2663558"/>
              <a:ext cx="2276281" cy="2321044"/>
              <a:chOff x="2034184" y="2663558"/>
              <a:chExt cx="2276281" cy="2321044"/>
            </a:xfrm>
          </p:grpSpPr>
          <p:sp>
            <p:nvSpPr>
              <p:cNvPr id="14359" name="Freeform: Shape 14358">
                <a:extLst>
                  <a:ext uri="{FF2B5EF4-FFF2-40B4-BE49-F238E27FC236}">
                    <a16:creationId xmlns:a16="http://schemas.microsoft.com/office/drawing/2014/main" id="{2795F19B-65C5-4434-9174-35CDB479426E}"/>
                  </a:ext>
                </a:extLst>
              </p:cNvPr>
              <p:cNvSpPr/>
              <p:nvPr/>
            </p:nvSpPr>
            <p:spPr bwMode="auto">
              <a:xfrm>
                <a:off x="2034184" y="3045254"/>
                <a:ext cx="2276281" cy="1266985"/>
              </a:xfrm>
              <a:custGeom>
                <a:avLst/>
                <a:gdLst>
                  <a:gd name="connsiteX0" fmla="*/ 23768 w 2011680"/>
                  <a:gd name="connsiteY0" fmla="*/ 0 h 1137765"/>
                  <a:gd name="connsiteX1" fmla="*/ 1987912 w 2011680"/>
                  <a:gd name="connsiteY1" fmla="*/ 0 h 1137765"/>
                  <a:gd name="connsiteX2" fmla="*/ 2011680 w 2011680"/>
                  <a:gd name="connsiteY2" fmla="*/ 23768 h 1137765"/>
                  <a:gd name="connsiteX3" fmla="*/ 2011680 w 2011680"/>
                  <a:gd name="connsiteY3" fmla="*/ 1113997 h 1137765"/>
                  <a:gd name="connsiteX4" fmla="*/ 1987912 w 2011680"/>
                  <a:gd name="connsiteY4" fmla="*/ 1137765 h 1137765"/>
                  <a:gd name="connsiteX5" fmla="*/ 23768 w 2011680"/>
                  <a:gd name="connsiteY5" fmla="*/ 1137765 h 1137765"/>
                  <a:gd name="connsiteX6" fmla="*/ 0 w 2011680"/>
                  <a:gd name="connsiteY6" fmla="*/ 1113997 h 1137765"/>
                  <a:gd name="connsiteX7" fmla="*/ 0 w 2011680"/>
                  <a:gd name="connsiteY7" fmla="*/ 23768 h 1137765"/>
                  <a:gd name="connsiteX8" fmla="*/ 23768 w 2011680"/>
                  <a:gd name="connsiteY8" fmla="*/ 0 h 113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680" h="1137765">
                    <a:moveTo>
                      <a:pt x="23768" y="0"/>
                    </a:moveTo>
                    <a:lnTo>
                      <a:pt x="1987912" y="0"/>
                    </a:lnTo>
                    <a:cubicBezTo>
                      <a:pt x="2001039" y="0"/>
                      <a:pt x="2011680" y="10641"/>
                      <a:pt x="2011680" y="23768"/>
                    </a:cubicBezTo>
                    <a:lnTo>
                      <a:pt x="2011680" y="1113997"/>
                    </a:lnTo>
                    <a:cubicBezTo>
                      <a:pt x="2011680" y="1127124"/>
                      <a:pt x="2001039" y="1137765"/>
                      <a:pt x="1987912" y="1137765"/>
                    </a:cubicBezTo>
                    <a:lnTo>
                      <a:pt x="23768" y="1137765"/>
                    </a:lnTo>
                    <a:cubicBezTo>
                      <a:pt x="10641" y="1137765"/>
                      <a:pt x="0" y="1127124"/>
                      <a:pt x="0" y="1113997"/>
                    </a:cubicBezTo>
                    <a:lnTo>
                      <a:pt x="0" y="23768"/>
                    </a:lnTo>
                    <a:cubicBezTo>
                      <a:pt x="0" y="10641"/>
                      <a:pt x="10641" y="0"/>
                      <a:pt x="23768" y="0"/>
                    </a:cubicBezTo>
                    <a:close/>
                  </a:path>
                </a:pathLst>
              </a:custGeom>
              <a:solidFill>
                <a:schemeClr val="bg1">
                  <a:lumMod val="5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4360" name="Picture 14359" descr="A screenshot of a computer&#10;&#10;Description automatically generated">
                <a:extLst>
                  <a:ext uri="{FF2B5EF4-FFF2-40B4-BE49-F238E27FC236}">
                    <a16:creationId xmlns:a16="http://schemas.microsoft.com/office/drawing/2014/main" id="{2C041CE2-755B-C4E3-E669-5E318A1BC5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589264" y="2663558"/>
                <a:ext cx="1493385" cy="2321044"/>
              </a:xfrm>
              <a:prstGeom prst="roundRect">
                <a:avLst>
                  <a:gd name="adj" fmla="val 5278"/>
                </a:avLst>
              </a:prstGeom>
              <a:ln w="19050">
                <a:solidFill>
                  <a:schemeClr val="accent1"/>
                </a:solidFill>
              </a:ln>
              <a:effectLst>
                <a:outerShdw blurRad="63500" dist="25400" dir="2700000" algn="tl" rotWithShape="0">
                  <a:prstClr val="black">
                    <a:alpha val="20000"/>
                  </a:prstClr>
                </a:outerShdw>
              </a:effectLst>
            </p:spPr>
          </p:pic>
        </p:grpSp>
        <p:grpSp>
          <p:nvGrpSpPr>
            <p:cNvPr id="17" name="Group 16">
              <a:extLst>
                <a:ext uri="{FF2B5EF4-FFF2-40B4-BE49-F238E27FC236}">
                  <a16:creationId xmlns:a16="http://schemas.microsoft.com/office/drawing/2014/main" id="{8886371C-A697-8126-3D3D-C3A40A02E77A}"/>
                </a:ext>
              </a:extLst>
            </p:cNvPr>
            <p:cNvGrpSpPr/>
            <p:nvPr/>
          </p:nvGrpSpPr>
          <p:grpSpPr>
            <a:xfrm>
              <a:off x="1854436" y="2842357"/>
              <a:ext cx="353203" cy="353203"/>
              <a:chOff x="1854436" y="2842357"/>
              <a:chExt cx="353203" cy="353203"/>
            </a:xfrm>
          </p:grpSpPr>
          <p:sp>
            <p:nvSpPr>
              <p:cNvPr id="14368" name="Oval 14367">
                <a:extLst>
                  <a:ext uri="{FF2B5EF4-FFF2-40B4-BE49-F238E27FC236}">
                    <a16:creationId xmlns:a16="http://schemas.microsoft.com/office/drawing/2014/main" id="{DE935568-E5EF-159F-B28A-4BE79E5B35FA}"/>
                  </a:ext>
                </a:extLst>
              </p:cNvPr>
              <p:cNvSpPr>
                <a:spLocks/>
              </p:cNvSpPr>
              <p:nvPr/>
            </p:nvSpPr>
            <p:spPr bwMode="auto">
              <a:xfrm>
                <a:off x="1854436" y="2842357"/>
                <a:ext cx="353203" cy="353203"/>
              </a:xfrm>
              <a:prstGeom prst="ellipse">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Sans Text"/>
                  <a:ea typeface="+mn-ea"/>
                  <a:cs typeface="+mn-cs"/>
                </a:endParaRPr>
              </a:p>
            </p:txBody>
          </p:sp>
          <p:pic>
            <p:nvPicPr>
              <p:cNvPr id="14369" name="Picture 2" descr="Salesforce Logo PNG Transparent – Brands Logos">
                <a:extLst>
                  <a:ext uri="{FF2B5EF4-FFF2-40B4-BE49-F238E27FC236}">
                    <a16:creationId xmlns:a16="http://schemas.microsoft.com/office/drawing/2014/main" id="{EB12E3EE-2601-A678-1BBA-60297BE4F4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13080" y="2936382"/>
                <a:ext cx="235914" cy="1651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362" name="Group 14361">
              <a:extLst>
                <a:ext uri="{FF2B5EF4-FFF2-40B4-BE49-F238E27FC236}">
                  <a16:creationId xmlns:a16="http://schemas.microsoft.com/office/drawing/2014/main" id="{A076F12D-4A90-4EBC-1745-0643D0A34C03}"/>
                </a:ext>
              </a:extLst>
            </p:cNvPr>
            <p:cNvGrpSpPr/>
            <p:nvPr/>
          </p:nvGrpSpPr>
          <p:grpSpPr>
            <a:xfrm>
              <a:off x="1854436" y="3255719"/>
              <a:ext cx="353202" cy="353202"/>
              <a:chOff x="2499093" y="3500051"/>
              <a:chExt cx="320040" cy="320040"/>
            </a:xfrm>
          </p:grpSpPr>
          <p:sp>
            <p:nvSpPr>
              <p:cNvPr id="14366" name="Oval 14365">
                <a:extLst>
                  <a:ext uri="{FF2B5EF4-FFF2-40B4-BE49-F238E27FC236}">
                    <a16:creationId xmlns:a16="http://schemas.microsoft.com/office/drawing/2014/main" id="{FE058830-6E4A-57B9-F8AF-F87924D9D080}"/>
                  </a:ext>
                </a:extLst>
              </p:cNvPr>
              <p:cNvSpPr/>
              <p:nvPr/>
            </p:nvSpPr>
            <p:spPr bwMode="auto">
              <a:xfrm>
                <a:off x="2499093" y="3500051"/>
                <a:ext cx="320040" cy="320040"/>
              </a:xfrm>
              <a:prstGeom prst="ellipse">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Sans Text"/>
                  <a:ea typeface="+mn-ea"/>
                  <a:cs typeface="+mn-cs"/>
                </a:endParaRPr>
              </a:p>
            </p:txBody>
          </p:sp>
          <p:pic>
            <p:nvPicPr>
              <p:cNvPr id="14367" name="Picture 2" descr="Trademarks | Logos | The Enterprise Service Management, Saas Software |  ServiceNow">
                <a:extLst>
                  <a:ext uri="{FF2B5EF4-FFF2-40B4-BE49-F238E27FC236}">
                    <a16:creationId xmlns:a16="http://schemas.microsoft.com/office/drawing/2014/main" id="{7E41494E-E41C-B0EC-3A9E-39635C48E3F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68204" y="3573526"/>
                <a:ext cx="207709" cy="1730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363" name="Group 14362">
              <a:extLst>
                <a:ext uri="{FF2B5EF4-FFF2-40B4-BE49-F238E27FC236}">
                  <a16:creationId xmlns:a16="http://schemas.microsoft.com/office/drawing/2014/main" id="{3EA983F9-CB22-CE9C-1CF9-7A0A01DFDA72}"/>
                </a:ext>
              </a:extLst>
            </p:cNvPr>
            <p:cNvGrpSpPr/>
            <p:nvPr/>
          </p:nvGrpSpPr>
          <p:grpSpPr>
            <a:xfrm>
              <a:off x="1854436" y="3669080"/>
              <a:ext cx="353202" cy="353202"/>
              <a:chOff x="2492631" y="3880242"/>
              <a:chExt cx="320040" cy="320040"/>
            </a:xfrm>
          </p:grpSpPr>
          <p:sp>
            <p:nvSpPr>
              <p:cNvPr id="14364" name="Oval 14363">
                <a:extLst>
                  <a:ext uri="{FF2B5EF4-FFF2-40B4-BE49-F238E27FC236}">
                    <a16:creationId xmlns:a16="http://schemas.microsoft.com/office/drawing/2014/main" id="{240C620E-1B26-F859-FFA8-6C7E4BD21725}"/>
                  </a:ext>
                </a:extLst>
              </p:cNvPr>
              <p:cNvSpPr/>
              <p:nvPr/>
            </p:nvSpPr>
            <p:spPr bwMode="auto">
              <a:xfrm>
                <a:off x="2492631" y="3880242"/>
                <a:ext cx="320040" cy="320040"/>
              </a:xfrm>
              <a:prstGeom prst="ellipse">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Sans Text"/>
                  <a:ea typeface="+mn-ea"/>
                  <a:cs typeface="+mn-cs"/>
                </a:endParaRPr>
              </a:p>
            </p:txBody>
          </p:sp>
          <p:pic>
            <p:nvPicPr>
              <p:cNvPr id="14365" name="Picture 4" descr="Zendesk&quot; Icon - Download for free – Iconduck">
                <a:extLst>
                  <a:ext uri="{FF2B5EF4-FFF2-40B4-BE49-F238E27FC236}">
                    <a16:creationId xmlns:a16="http://schemas.microsoft.com/office/drawing/2014/main" id="{83282E3C-A7F4-1704-3BC3-AF1251CAD348}"/>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69617" y="3977174"/>
                <a:ext cx="166072" cy="12617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28" name="Group 27">
            <a:extLst>
              <a:ext uri="{FF2B5EF4-FFF2-40B4-BE49-F238E27FC236}">
                <a16:creationId xmlns:a16="http://schemas.microsoft.com/office/drawing/2014/main" id="{6A59E9FF-5877-3775-80D5-3CB273DF3BF1}"/>
              </a:ext>
              <a:ext uri="{C183D7F6-B498-43B3-948B-1728B52AA6E4}">
                <adec:decorative xmlns:adec="http://schemas.microsoft.com/office/drawing/2017/decorative" val="1"/>
              </a:ext>
            </a:extLst>
          </p:cNvPr>
          <p:cNvGrpSpPr/>
          <p:nvPr/>
        </p:nvGrpSpPr>
        <p:grpSpPr>
          <a:xfrm>
            <a:off x="4878312" y="2737880"/>
            <a:ext cx="2494164" cy="2334568"/>
            <a:chOff x="4534217" y="2678397"/>
            <a:chExt cx="2494164" cy="2334568"/>
          </a:xfrm>
        </p:grpSpPr>
        <p:pic>
          <p:nvPicPr>
            <p:cNvPr id="14350" name="Picture 14349" descr="A screenshot of a computer&#10;&#10;Description automatically generated">
              <a:extLst>
                <a:ext uri="{FF2B5EF4-FFF2-40B4-BE49-F238E27FC236}">
                  <a16:creationId xmlns:a16="http://schemas.microsoft.com/office/drawing/2014/main" id="{F154F083-A8FB-05B0-4DE4-2CF69905AD4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711327" y="3027939"/>
              <a:ext cx="2221106" cy="1253852"/>
            </a:xfrm>
            <a:prstGeom prst="roundRect">
              <a:avLst>
                <a:gd name="adj" fmla="val 2089"/>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pic>
        <p:sp>
          <p:nvSpPr>
            <p:cNvPr id="14357" name="Rectangle 14356">
              <a:extLst>
                <a:ext uri="{FF2B5EF4-FFF2-40B4-BE49-F238E27FC236}">
                  <a16:creationId xmlns:a16="http://schemas.microsoft.com/office/drawing/2014/main" id="{1A179E45-DC71-6FDF-7C4D-7EA99CDB4976}"/>
                </a:ext>
              </a:extLst>
            </p:cNvPr>
            <p:cNvSpPr/>
            <p:nvPr/>
          </p:nvSpPr>
          <p:spPr bwMode="auto">
            <a:xfrm>
              <a:off x="6398681" y="3231041"/>
              <a:ext cx="39603" cy="7921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4358" name="Picture 14357" descr="A blue and purple logo&#10;&#10;Description automatically generated">
              <a:extLst>
                <a:ext uri="{FF2B5EF4-FFF2-40B4-BE49-F238E27FC236}">
                  <a16:creationId xmlns:a16="http://schemas.microsoft.com/office/drawing/2014/main" id="{D4C61DA6-28E5-A96D-0FA7-3E52FE3D9BE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398126" y="3238799"/>
              <a:ext cx="40733" cy="40734"/>
            </a:xfrm>
            <a:prstGeom prst="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pic>
        <p:grpSp>
          <p:nvGrpSpPr>
            <p:cNvPr id="25" name="Group 24">
              <a:extLst>
                <a:ext uri="{FF2B5EF4-FFF2-40B4-BE49-F238E27FC236}">
                  <a16:creationId xmlns:a16="http://schemas.microsoft.com/office/drawing/2014/main" id="{12F5F139-E56C-813D-2ACE-D891B1F14854}"/>
                </a:ext>
              </a:extLst>
            </p:cNvPr>
            <p:cNvGrpSpPr/>
            <p:nvPr/>
          </p:nvGrpSpPr>
          <p:grpSpPr>
            <a:xfrm>
              <a:off x="4712304" y="2678397"/>
              <a:ext cx="2316077" cy="2334568"/>
              <a:chOff x="4712304" y="2678397"/>
              <a:chExt cx="2316077" cy="2334568"/>
            </a:xfrm>
          </p:grpSpPr>
          <p:sp>
            <p:nvSpPr>
              <p:cNvPr id="14352" name="Freeform: Shape 14351">
                <a:extLst>
                  <a:ext uri="{FF2B5EF4-FFF2-40B4-BE49-F238E27FC236}">
                    <a16:creationId xmlns:a16="http://schemas.microsoft.com/office/drawing/2014/main" id="{B8D9C693-5873-02BE-0F19-22FE2A45C2C6}"/>
                  </a:ext>
                </a:extLst>
              </p:cNvPr>
              <p:cNvSpPr/>
              <p:nvPr/>
            </p:nvSpPr>
            <p:spPr bwMode="auto">
              <a:xfrm>
                <a:off x="4712304" y="3026704"/>
                <a:ext cx="2220129" cy="1255660"/>
              </a:xfrm>
              <a:custGeom>
                <a:avLst/>
                <a:gdLst>
                  <a:gd name="connsiteX0" fmla="*/ 23768 w 2011680"/>
                  <a:gd name="connsiteY0" fmla="*/ 0 h 1137765"/>
                  <a:gd name="connsiteX1" fmla="*/ 1987912 w 2011680"/>
                  <a:gd name="connsiteY1" fmla="*/ 0 h 1137765"/>
                  <a:gd name="connsiteX2" fmla="*/ 2011680 w 2011680"/>
                  <a:gd name="connsiteY2" fmla="*/ 23768 h 1137765"/>
                  <a:gd name="connsiteX3" fmla="*/ 2011680 w 2011680"/>
                  <a:gd name="connsiteY3" fmla="*/ 1113997 h 1137765"/>
                  <a:gd name="connsiteX4" fmla="*/ 1987912 w 2011680"/>
                  <a:gd name="connsiteY4" fmla="*/ 1137765 h 1137765"/>
                  <a:gd name="connsiteX5" fmla="*/ 23768 w 2011680"/>
                  <a:gd name="connsiteY5" fmla="*/ 1137765 h 1137765"/>
                  <a:gd name="connsiteX6" fmla="*/ 0 w 2011680"/>
                  <a:gd name="connsiteY6" fmla="*/ 1113997 h 1137765"/>
                  <a:gd name="connsiteX7" fmla="*/ 0 w 2011680"/>
                  <a:gd name="connsiteY7" fmla="*/ 23768 h 1137765"/>
                  <a:gd name="connsiteX8" fmla="*/ 23768 w 2011680"/>
                  <a:gd name="connsiteY8" fmla="*/ 0 h 113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680" h="1137765">
                    <a:moveTo>
                      <a:pt x="23768" y="0"/>
                    </a:moveTo>
                    <a:lnTo>
                      <a:pt x="1987912" y="0"/>
                    </a:lnTo>
                    <a:cubicBezTo>
                      <a:pt x="2001039" y="0"/>
                      <a:pt x="2011680" y="10641"/>
                      <a:pt x="2011680" y="23768"/>
                    </a:cubicBezTo>
                    <a:lnTo>
                      <a:pt x="2011680" y="1113997"/>
                    </a:lnTo>
                    <a:cubicBezTo>
                      <a:pt x="2011680" y="1127124"/>
                      <a:pt x="2001039" y="1137765"/>
                      <a:pt x="1987912" y="1137765"/>
                    </a:cubicBezTo>
                    <a:lnTo>
                      <a:pt x="23768" y="1137765"/>
                    </a:lnTo>
                    <a:cubicBezTo>
                      <a:pt x="10641" y="1137765"/>
                      <a:pt x="0" y="1127124"/>
                      <a:pt x="0" y="1113997"/>
                    </a:cubicBezTo>
                    <a:lnTo>
                      <a:pt x="0" y="23768"/>
                    </a:lnTo>
                    <a:cubicBezTo>
                      <a:pt x="0" y="10641"/>
                      <a:pt x="10641" y="0"/>
                      <a:pt x="23768" y="0"/>
                    </a:cubicBezTo>
                    <a:close/>
                  </a:path>
                </a:pathLst>
              </a:custGeom>
              <a:solidFill>
                <a:schemeClr val="bg1">
                  <a:lumMod val="5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4" name="Picture 33" descr="A snapshot of Copilot Service, generating case summaries.">
                <a:extLst>
                  <a:ext uri="{FF2B5EF4-FFF2-40B4-BE49-F238E27FC236}">
                    <a16:creationId xmlns:a16="http://schemas.microsoft.com/office/drawing/2014/main" id="{343CCD7A-A595-E420-4E66-3A2C57A73A4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052866" y="2678397"/>
                <a:ext cx="975515" cy="2334568"/>
              </a:xfrm>
              <a:prstGeom prst="roundRect">
                <a:avLst>
                  <a:gd name="adj" fmla="val 6483"/>
                </a:avLst>
              </a:prstGeom>
              <a:ln w="19050">
                <a:solidFill>
                  <a:schemeClr val="accent1"/>
                </a:solidFill>
              </a:ln>
              <a:effectLst>
                <a:outerShdw blurRad="63500" dist="25400" dir="2700000" algn="tl" rotWithShape="0">
                  <a:prstClr val="black">
                    <a:alpha val="20000"/>
                  </a:prstClr>
                </a:outerShdw>
              </a:effectLst>
            </p:spPr>
          </p:pic>
        </p:grpSp>
        <p:grpSp>
          <p:nvGrpSpPr>
            <p:cNvPr id="27" name="Group 26">
              <a:extLst>
                <a:ext uri="{FF2B5EF4-FFF2-40B4-BE49-F238E27FC236}">
                  <a16:creationId xmlns:a16="http://schemas.microsoft.com/office/drawing/2014/main" id="{569E1400-F78E-62F5-657E-EF16ED7AF1A4}"/>
                </a:ext>
              </a:extLst>
            </p:cNvPr>
            <p:cNvGrpSpPr/>
            <p:nvPr/>
          </p:nvGrpSpPr>
          <p:grpSpPr>
            <a:xfrm>
              <a:off x="4534217" y="2842357"/>
              <a:ext cx="353203" cy="353203"/>
              <a:chOff x="4534217" y="2842357"/>
              <a:chExt cx="353203" cy="353203"/>
            </a:xfrm>
          </p:grpSpPr>
          <p:sp>
            <p:nvSpPr>
              <p:cNvPr id="14355" name="Oval 14354">
                <a:extLst>
                  <a:ext uri="{FF2B5EF4-FFF2-40B4-BE49-F238E27FC236}">
                    <a16:creationId xmlns:a16="http://schemas.microsoft.com/office/drawing/2014/main" id="{718424D9-C85B-84B7-0836-08F007B014D3}"/>
                  </a:ext>
                </a:extLst>
              </p:cNvPr>
              <p:cNvSpPr>
                <a:spLocks/>
              </p:cNvSpPr>
              <p:nvPr/>
            </p:nvSpPr>
            <p:spPr bwMode="auto">
              <a:xfrm>
                <a:off x="4534217" y="2842357"/>
                <a:ext cx="353203" cy="353203"/>
              </a:xfrm>
              <a:prstGeom prst="ellipse">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Sans Text"/>
                  <a:ea typeface="+mn-ea"/>
                  <a:cs typeface="+mn-cs"/>
                </a:endParaRPr>
              </a:p>
            </p:txBody>
          </p:sp>
          <p:pic>
            <p:nvPicPr>
              <p:cNvPr id="14356" name="Graphic 14355">
                <a:extLst>
                  <a:ext uri="{FF2B5EF4-FFF2-40B4-BE49-F238E27FC236}">
                    <a16:creationId xmlns:a16="http://schemas.microsoft.com/office/drawing/2014/main" id="{E03FE20C-5E1E-939F-9262-59167488A8D3}"/>
                  </a:ext>
                </a:extLst>
              </p:cNvPr>
              <p:cNvPicPr>
                <a:picLocks noChangeAspect="1"/>
              </p:cNvPicPr>
              <p:nvPr/>
            </p:nvPicPr>
            <p:blipFill rotWithShape="1">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l="15205" t="17059" r="15205" b="17059"/>
              <a:stretch/>
            </p:blipFill>
            <p:spPr>
              <a:xfrm>
                <a:off x="4570365" y="2885988"/>
                <a:ext cx="280908" cy="265940"/>
              </a:xfrm>
              <a:prstGeom prst="rect">
                <a:avLst/>
              </a:prstGeom>
              <a:effectLst>
                <a:outerShdw blurRad="50800" algn="ctr" rotWithShape="0">
                  <a:prstClr val="black">
                    <a:alpha val="15000"/>
                  </a:prstClr>
                </a:outerShdw>
              </a:effectLst>
            </p:spPr>
          </p:pic>
        </p:grpSp>
      </p:grpSp>
      <p:grpSp>
        <p:nvGrpSpPr>
          <p:cNvPr id="29" name="Group 28">
            <a:extLst>
              <a:ext uri="{FF2B5EF4-FFF2-40B4-BE49-F238E27FC236}">
                <a16:creationId xmlns:a16="http://schemas.microsoft.com/office/drawing/2014/main" id="{58F138AA-66BC-907C-A1BC-DA87297ED4EA}"/>
              </a:ext>
              <a:ext uri="{C183D7F6-B498-43B3-948B-1728B52AA6E4}">
                <adec:decorative xmlns:adec="http://schemas.microsoft.com/office/drawing/2017/decorative" val="1"/>
              </a:ext>
            </a:extLst>
          </p:cNvPr>
          <p:cNvGrpSpPr/>
          <p:nvPr/>
        </p:nvGrpSpPr>
        <p:grpSpPr>
          <a:xfrm>
            <a:off x="7580152" y="2723044"/>
            <a:ext cx="2397242" cy="2321046"/>
            <a:chOff x="7219981" y="2663561"/>
            <a:chExt cx="2397242" cy="2321046"/>
          </a:xfrm>
        </p:grpSpPr>
        <p:pic>
          <p:nvPicPr>
            <p:cNvPr id="14342" name="Picture 14341" descr="A person and person with headsets&#10;&#10;Description automatically generated">
              <a:extLst>
                <a:ext uri="{FF2B5EF4-FFF2-40B4-BE49-F238E27FC236}">
                  <a16:creationId xmlns:a16="http://schemas.microsoft.com/office/drawing/2014/main" id="{26C9AF44-9FA2-BB73-783C-37800CEFDB68}"/>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7397094" y="3025470"/>
              <a:ext cx="2220129" cy="1255661"/>
            </a:xfrm>
            <a:prstGeom prst="roundRect">
              <a:avLst>
                <a:gd name="adj" fmla="val 2089"/>
              </a:avLst>
            </a:prstGeom>
            <a:ln w="9525">
              <a:noFill/>
            </a:ln>
          </p:spPr>
        </p:pic>
        <p:sp>
          <p:nvSpPr>
            <p:cNvPr id="14343" name="Freeform: Shape 14342">
              <a:extLst>
                <a:ext uri="{FF2B5EF4-FFF2-40B4-BE49-F238E27FC236}">
                  <a16:creationId xmlns:a16="http://schemas.microsoft.com/office/drawing/2014/main" id="{BE9E1C49-6517-3115-88EB-0CBAF2BC4C74}"/>
                </a:ext>
              </a:extLst>
            </p:cNvPr>
            <p:cNvSpPr/>
            <p:nvPr/>
          </p:nvSpPr>
          <p:spPr bwMode="auto">
            <a:xfrm>
              <a:off x="7397092" y="3024235"/>
              <a:ext cx="2220128" cy="1255661"/>
            </a:xfrm>
            <a:custGeom>
              <a:avLst/>
              <a:gdLst>
                <a:gd name="connsiteX0" fmla="*/ 23768 w 2011680"/>
                <a:gd name="connsiteY0" fmla="*/ 0 h 1137765"/>
                <a:gd name="connsiteX1" fmla="*/ 1987912 w 2011680"/>
                <a:gd name="connsiteY1" fmla="*/ 0 h 1137765"/>
                <a:gd name="connsiteX2" fmla="*/ 2011680 w 2011680"/>
                <a:gd name="connsiteY2" fmla="*/ 23768 h 1137765"/>
                <a:gd name="connsiteX3" fmla="*/ 2011680 w 2011680"/>
                <a:gd name="connsiteY3" fmla="*/ 1113997 h 1137765"/>
                <a:gd name="connsiteX4" fmla="*/ 1987912 w 2011680"/>
                <a:gd name="connsiteY4" fmla="*/ 1137765 h 1137765"/>
                <a:gd name="connsiteX5" fmla="*/ 23768 w 2011680"/>
                <a:gd name="connsiteY5" fmla="*/ 1137765 h 1137765"/>
                <a:gd name="connsiteX6" fmla="*/ 0 w 2011680"/>
                <a:gd name="connsiteY6" fmla="*/ 1113997 h 1137765"/>
                <a:gd name="connsiteX7" fmla="*/ 0 w 2011680"/>
                <a:gd name="connsiteY7" fmla="*/ 23768 h 1137765"/>
                <a:gd name="connsiteX8" fmla="*/ 23768 w 2011680"/>
                <a:gd name="connsiteY8" fmla="*/ 0 h 113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680" h="1137765">
                  <a:moveTo>
                    <a:pt x="23768" y="0"/>
                  </a:moveTo>
                  <a:lnTo>
                    <a:pt x="1987912" y="0"/>
                  </a:lnTo>
                  <a:cubicBezTo>
                    <a:pt x="2001039" y="0"/>
                    <a:pt x="2011680" y="10641"/>
                    <a:pt x="2011680" y="23768"/>
                  </a:cubicBezTo>
                  <a:lnTo>
                    <a:pt x="2011680" y="1113997"/>
                  </a:lnTo>
                  <a:cubicBezTo>
                    <a:pt x="2011680" y="1127124"/>
                    <a:pt x="2001039" y="1137765"/>
                    <a:pt x="1987912" y="1137765"/>
                  </a:cubicBezTo>
                  <a:lnTo>
                    <a:pt x="23768" y="1137765"/>
                  </a:lnTo>
                  <a:cubicBezTo>
                    <a:pt x="10641" y="1137765"/>
                    <a:pt x="0" y="1127124"/>
                    <a:pt x="0" y="1113997"/>
                  </a:cubicBezTo>
                  <a:lnTo>
                    <a:pt x="0" y="23768"/>
                  </a:lnTo>
                  <a:cubicBezTo>
                    <a:pt x="0" y="10641"/>
                    <a:pt x="10641" y="0"/>
                    <a:pt x="23768" y="0"/>
                  </a:cubicBezTo>
                  <a:close/>
                </a:path>
              </a:pathLst>
            </a:custGeom>
            <a:solidFill>
              <a:schemeClr val="bg1">
                <a:lumMod val="5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23" name="Group 22">
              <a:extLst>
                <a:ext uri="{FF2B5EF4-FFF2-40B4-BE49-F238E27FC236}">
                  <a16:creationId xmlns:a16="http://schemas.microsoft.com/office/drawing/2014/main" id="{CDA7B0DF-184F-B7FE-201B-425F77ACEF49}"/>
                </a:ext>
              </a:extLst>
            </p:cNvPr>
            <p:cNvGrpSpPr/>
            <p:nvPr/>
          </p:nvGrpSpPr>
          <p:grpSpPr>
            <a:xfrm>
              <a:off x="8413921" y="2663561"/>
              <a:ext cx="1034704" cy="2321046"/>
              <a:chOff x="8413921" y="2663561"/>
              <a:chExt cx="1034704" cy="2321046"/>
            </a:xfrm>
          </p:grpSpPr>
          <p:sp>
            <p:nvSpPr>
              <p:cNvPr id="14346" name="Rectangle: Rounded Corners 14345">
                <a:extLst>
                  <a:ext uri="{FF2B5EF4-FFF2-40B4-BE49-F238E27FC236}">
                    <a16:creationId xmlns:a16="http://schemas.microsoft.com/office/drawing/2014/main" id="{4F81E7B9-7A26-DFD5-6277-E1FF38FF7099}"/>
                  </a:ext>
                </a:extLst>
              </p:cNvPr>
              <p:cNvSpPr/>
              <p:nvPr/>
            </p:nvSpPr>
            <p:spPr bwMode="auto">
              <a:xfrm>
                <a:off x="8413921" y="2663561"/>
                <a:ext cx="1034704" cy="2321046"/>
              </a:xfrm>
              <a:prstGeom prst="roundRect">
                <a:avLst>
                  <a:gd name="adj" fmla="val 7344"/>
                </a:avLst>
              </a:prstGeom>
              <a:solidFill>
                <a:schemeClr val="bg1"/>
              </a:solidFill>
              <a:ln w="19050">
                <a:solidFill>
                  <a:schemeClr val="accent1"/>
                </a:solidFill>
              </a:ln>
              <a:effectLst>
                <a:outerShdw blurRad="63500" dist="254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8661C5"/>
                  </a:solidFill>
                  <a:effectLst/>
                  <a:uLnTx/>
                  <a:uFillTx/>
                  <a:latin typeface="Segoe UI"/>
                  <a:ea typeface="Segoe UI" pitchFamily="34" charset="0"/>
                  <a:cs typeface="Segoe UI" pitchFamily="34" charset="0"/>
                </a:endParaRPr>
              </a:p>
            </p:txBody>
          </p:sp>
          <p:pic>
            <p:nvPicPr>
              <p:cNvPr id="14347" name="Picture 14346" descr="A screenshot of a phone&#10;&#10;Description automatically generated">
                <a:extLst>
                  <a:ext uri="{FF2B5EF4-FFF2-40B4-BE49-F238E27FC236}">
                    <a16:creationId xmlns:a16="http://schemas.microsoft.com/office/drawing/2014/main" id="{D10C741D-1AD2-B99A-130F-AFED173C99BF}"/>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8443516" y="2724992"/>
                <a:ext cx="975515" cy="2232297"/>
              </a:xfrm>
              <a:prstGeom prst="rect">
                <a:avLst/>
              </a:prstGeom>
              <a:ln>
                <a:noFill/>
              </a:ln>
            </p:spPr>
          </p:pic>
        </p:grpSp>
        <p:grpSp>
          <p:nvGrpSpPr>
            <p:cNvPr id="22" name="Group 21">
              <a:extLst>
                <a:ext uri="{FF2B5EF4-FFF2-40B4-BE49-F238E27FC236}">
                  <a16:creationId xmlns:a16="http://schemas.microsoft.com/office/drawing/2014/main" id="{582EA42F-9D4D-5191-EA98-2B592399718F}"/>
                </a:ext>
              </a:extLst>
            </p:cNvPr>
            <p:cNvGrpSpPr/>
            <p:nvPr/>
          </p:nvGrpSpPr>
          <p:grpSpPr>
            <a:xfrm>
              <a:off x="7219981" y="2842357"/>
              <a:ext cx="353203" cy="353203"/>
              <a:chOff x="7219981" y="2842357"/>
              <a:chExt cx="353203" cy="353203"/>
            </a:xfrm>
          </p:grpSpPr>
          <p:sp>
            <p:nvSpPr>
              <p:cNvPr id="14348" name="Oval 14347">
                <a:extLst>
                  <a:ext uri="{FF2B5EF4-FFF2-40B4-BE49-F238E27FC236}">
                    <a16:creationId xmlns:a16="http://schemas.microsoft.com/office/drawing/2014/main" id="{DD25C17D-0276-3546-31DD-CA319B895995}"/>
                  </a:ext>
                </a:extLst>
              </p:cNvPr>
              <p:cNvSpPr/>
              <p:nvPr/>
            </p:nvSpPr>
            <p:spPr bwMode="auto">
              <a:xfrm>
                <a:off x="7219981" y="2842357"/>
                <a:ext cx="353203" cy="353203"/>
              </a:xfrm>
              <a:prstGeom prst="ellipse">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Sans Text"/>
                  <a:ea typeface="+mn-ea"/>
                  <a:cs typeface="+mn-cs"/>
                </a:endParaRPr>
              </a:p>
            </p:txBody>
          </p:sp>
          <p:pic>
            <p:nvPicPr>
              <p:cNvPr id="19" name="Graphic 18">
                <a:extLst>
                  <a:ext uri="{FF2B5EF4-FFF2-40B4-BE49-F238E27FC236}">
                    <a16:creationId xmlns:a16="http://schemas.microsoft.com/office/drawing/2014/main" id="{DE631D2E-D29D-1828-036C-14C536805852}"/>
                  </a:ext>
                </a:extLst>
              </p:cNvPr>
              <p:cNvPicPr>
                <a:picLocks noChangeAspect="1"/>
              </p:cNvPicPr>
              <p:nvPr/>
            </p:nvPicPr>
            <p:blipFill rotWithShape="1">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rcRect l="16618" t="17059" r="16618" b="17059"/>
              <a:stretch/>
            </p:blipFill>
            <p:spPr>
              <a:xfrm>
                <a:off x="7261833" y="2885988"/>
                <a:ext cx="269498" cy="265940"/>
              </a:xfrm>
              <a:prstGeom prst="rect">
                <a:avLst/>
              </a:prstGeom>
            </p:spPr>
          </p:pic>
        </p:grpSp>
      </p:grpSp>
      <p:sp>
        <p:nvSpPr>
          <p:cNvPr id="49" name="Title 29">
            <a:extLst>
              <a:ext uri="{FF2B5EF4-FFF2-40B4-BE49-F238E27FC236}">
                <a16:creationId xmlns:a16="http://schemas.microsoft.com/office/drawing/2014/main" id="{0C1A740F-7C40-BA80-5E5D-60AD1E6B8920}"/>
              </a:ext>
            </a:extLst>
          </p:cNvPr>
          <p:cNvSpPr>
            <a:spLocks noGrp="1"/>
          </p:cNvSpPr>
          <p:nvPr>
            <p:ph type="title"/>
          </p:nvPr>
        </p:nvSpPr>
        <p:spPr>
          <a:xfrm>
            <a:off x="495300" y="509156"/>
            <a:ext cx="11201400" cy="443198"/>
          </a:xfrm>
        </p:spPr>
        <p:txBody>
          <a:bodyPr/>
          <a:lstStyle/>
          <a:p>
            <a:r>
              <a:rPr lang="en-US"/>
              <a:t>Microsoft Copilot for Service</a:t>
            </a:r>
          </a:p>
        </p:txBody>
      </p:sp>
      <p:sp>
        <p:nvSpPr>
          <p:cNvPr id="9" name="Text Placeholder 8">
            <a:extLst>
              <a:ext uri="{FF2B5EF4-FFF2-40B4-BE49-F238E27FC236}">
                <a16:creationId xmlns:a16="http://schemas.microsoft.com/office/drawing/2014/main" id="{C0ED79E0-5746-5D4D-08DF-66FC618B2B58}"/>
              </a:ext>
            </a:extLst>
          </p:cNvPr>
          <p:cNvSpPr>
            <a:spLocks noGrp="1"/>
          </p:cNvSpPr>
          <p:nvPr>
            <p:ph type="body" sz="quarter" idx="11"/>
          </p:nvPr>
        </p:nvSpPr>
        <p:spPr>
          <a:xfrm>
            <a:off x="495300" y="1033654"/>
            <a:ext cx="11201400" cy="276999"/>
          </a:xfrm>
        </p:spPr>
        <p:txBody>
          <a:bodyPr/>
          <a:lstStyle/>
          <a:p>
            <a:r>
              <a:rPr lang="en-US"/>
              <a:t>Maximize agent productivity in the flow of work </a:t>
            </a:r>
          </a:p>
        </p:txBody>
      </p:sp>
      <p:sp>
        <p:nvSpPr>
          <p:cNvPr id="14375" name="Rectangle: Rounded Corners 14374">
            <a:extLst>
              <a:ext uri="{FF2B5EF4-FFF2-40B4-BE49-F238E27FC236}">
                <a16:creationId xmlns:a16="http://schemas.microsoft.com/office/drawing/2014/main" id="{7D4E155B-3A58-FAFC-37C5-150BB65144FF}"/>
              </a:ext>
            </a:extLst>
          </p:cNvPr>
          <p:cNvSpPr/>
          <p:nvPr/>
        </p:nvSpPr>
        <p:spPr bwMode="auto">
          <a:xfrm>
            <a:off x="1511358" y="1818899"/>
            <a:ext cx="2009623"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2"/>
                </a:solidFill>
                <a:effectLst/>
                <a:uLnTx/>
                <a:uFillTx/>
                <a:latin typeface="+mj-lt"/>
                <a:ea typeface="+mn-ea"/>
                <a:cs typeface="+mn-cs"/>
              </a:rPr>
              <a:t>Embed Copilot directly into agent desktops</a:t>
            </a:r>
          </a:p>
        </p:txBody>
      </p:sp>
      <p:sp>
        <p:nvSpPr>
          <p:cNvPr id="14374" name="Rectangle: Rounded Corners 14373">
            <a:extLst>
              <a:ext uri="{FF2B5EF4-FFF2-40B4-BE49-F238E27FC236}">
                <a16:creationId xmlns:a16="http://schemas.microsoft.com/office/drawing/2014/main" id="{5DB15E20-ACED-34CD-7D0A-8F3230CD8EFA}"/>
              </a:ext>
            </a:extLst>
          </p:cNvPr>
          <p:cNvSpPr/>
          <p:nvPr/>
        </p:nvSpPr>
        <p:spPr bwMode="auto">
          <a:xfrm>
            <a:off x="3772804" y="1818899"/>
            <a:ext cx="4671674"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2"/>
                </a:solidFill>
                <a:effectLst/>
                <a:uLnTx/>
                <a:uFillTx/>
                <a:latin typeface="+mj-lt"/>
                <a:ea typeface="+mn-ea"/>
                <a:cs typeface="+mn-cs"/>
              </a:rPr>
              <a:t>Ask questions and receive relevant answers from across CRM solutions, contact center systems, and other knowledge sources</a:t>
            </a:r>
          </a:p>
        </p:txBody>
      </p:sp>
      <p:sp>
        <p:nvSpPr>
          <p:cNvPr id="14376" name="Rectangle: Rounded Corners 14375">
            <a:extLst>
              <a:ext uri="{FF2B5EF4-FFF2-40B4-BE49-F238E27FC236}">
                <a16:creationId xmlns:a16="http://schemas.microsoft.com/office/drawing/2014/main" id="{E8A46123-4B5D-F0E6-3B38-3222C6F4AC4F}"/>
              </a:ext>
            </a:extLst>
          </p:cNvPr>
          <p:cNvSpPr/>
          <p:nvPr/>
        </p:nvSpPr>
        <p:spPr bwMode="auto">
          <a:xfrm>
            <a:off x="8696300" y="1818899"/>
            <a:ext cx="2130033"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2"/>
                </a:solidFill>
                <a:effectLst/>
                <a:uLnTx/>
                <a:uFillTx/>
                <a:latin typeface="+mj-lt"/>
                <a:ea typeface="+mn-ea"/>
                <a:cs typeface="+mn-cs"/>
              </a:rPr>
              <a:t>Surface knowledge directly in Teams and Outlook</a:t>
            </a:r>
          </a:p>
        </p:txBody>
      </p:sp>
      <p:sp>
        <p:nvSpPr>
          <p:cNvPr id="40" name="Rectangle 39" descr="Arrowing pointing from &quot;Embed Copilot directly into agent desktops&quot; towards">
            <a:extLst>
              <a:ext uri="{FF2B5EF4-FFF2-40B4-BE49-F238E27FC236}">
                <a16:creationId xmlns:a16="http://schemas.microsoft.com/office/drawing/2014/main" id="{B4918730-A613-C3E4-220D-0EC128A4DDB3}"/>
              </a:ext>
            </a:extLst>
          </p:cNvPr>
          <p:cNvSpPr/>
          <p:nvPr/>
        </p:nvSpPr>
        <p:spPr>
          <a:xfrm rot="10800000" flipV="1">
            <a:off x="1076760" y="3044994"/>
            <a:ext cx="468992" cy="119486"/>
          </a:xfrm>
          <a:prstGeom prst="rect">
            <a:avLst/>
          </a:prstGeom>
          <a:solidFill>
            <a:srgbClr val="FFFA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2" name="Rectangle: Rounded Corners 31">
            <a:extLst>
              <a:ext uri="{FF2B5EF4-FFF2-40B4-BE49-F238E27FC236}">
                <a16:creationId xmlns:a16="http://schemas.microsoft.com/office/drawing/2014/main" id="{244D5F13-1908-E105-5997-2C2217CBAAF8}"/>
              </a:ext>
            </a:extLst>
          </p:cNvPr>
          <p:cNvSpPr/>
          <p:nvPr/>
        </p:nvSpPr>
        <p:spPr bwMode="auto">
          <a:xfrm>
            <a:off x="373380" y="4567617"/>
            <a:ext cx="1804670" cy="715089"/>
          </a:xfrm>
          <a:prstGeom prst="roundRect">
            <a:avLst>
              <a:gd name="adj" fmla="val 10900"/>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a:ln>
                  <a:noFill/>
                </a:ln>
                <a:effectLst/>
                <a:uLnTx/>
                <a:uFillTx/>
                <a:ea typeface="+mn-ea"/>
                <a:cs typeface="+mn-cs"/>
              </a:rPr>
              <a:t>Generate case summaries from </a:t>
            </a:r>
            <a:br>
              <a:rPr kumimoji="0" lang="en-US" sz="1200" b="0" i="0" u="none" strike="noStrike" kern="1200" cap="none" spc="0" normalizeH="0" baseline="0" noProof="0">
                <a:ln>
                  <a:noFill/>
                </a:ln>
                <a:effectLst/>
                <a:uLnTx/>
                <a:uFillTx/>
                <a:ea typeface="+mn-ea"/>
                <a:cs typeface="+mn-cs"/>
              </a:rPr>
            </a:br>
            <a:r>
              <a:rPr kumimoji="0" lang="en-US" sz="1200" b="0" i="0" u="none" strike="noStrike" kern="1200" cap="none" spc="0" normalizeH="0" baseline="0" noProof="0">
                <a:ln>
                  <a:noFill/>
                </a:ln>
                <a:effectLst/>
                <a:uLnTx/>
                <a:uFillTx/>
                <a:ea typeface="+mn-ea"/>
                <a:cs typeface="+mn-cs"/>
              </a:rPr>
              <a:t>CRM records</a:t>
            </a:r>
          </a:p>
        </p:txBody>
      </p:sp>
      <p:sp>
        <p:nvSpPr>
          <p:cNvPr id="52" name="Rectangle: Rounded Corners 51">
            <a:extLst>
              <a:ext uri="{FF2B5EF4-FFF2-40B4-BE49-F238E27FC236}">
                <a16:creationId xmlns:a16="http://schemas.microsoft.com/office/drawing/2014/main" id="{F84D7E70-69D9-A337-879A-352B8F966CD6}"/>
              </a:ext>
            </a:extLst>
          </p:cNvPr>
          <p:cNvSpPr/>
          <p:nvPr/>
        </p:nvSpPr>
        <p:spPr bwMode="auto">
          <a:xfrm>
            <a:off x="1508744" y="5504708"/>
            <a:ext cx="2449699"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ea typeface="+mn-ea"/>
                <a:cs typeface="+mn-cs"/>
              </a:rPr>
              <a:t>Draft personalized emails and follow-ups using contextual data</a:t>
            </a:r>
          </a:p>
        </p:txBody>
      </p:sp>
      <p:sp>
        <p:nvSpPr>
          <p:cNvPr id="56" name="Rectangle: Rounded Corners 55">
            <a:extLst>
              <a:ext uri="{FF2B5EF4-FFF2-40B4-BE49-F238E27FC236}">
                <a16:creationId xmlns:a16="http://schemas.microsoft.com/office/drawing/2014/main" id="{BA6BF02C-4830-3900-9AF5-A1956C0E60BA}"/>
              </a:ext>
            </a:extLst>
          </p:cNvPr>
          <p:cNvSpPr/>
          <p:nvPr/>
        </p:nvSpPr>
        <p:spPr bwMode="auto">
          <a:xfrm>
            <a:off x="4210265" y="5495743"/>
            <a:ext cx="1563823"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ea typeface="+mn-ea"/>
                <a:cs typeface="+mn-cs"/>
              </a:rPr>
              <a:t>Browse and update CRM records</a:t>
            </a:r>
          </a:p>
        </p:txBody>
      </p:sp>
      <p:sp>
        <p:nvSpPr>
          <p:cNvPr id="53" name="Rectangle: Rounded Corners 52">
            <a:extLst>
              <a:ext uri="{FF2B5EF4-FFF2-40B4-BE49-F238E27FC236}">
                <a16:creationId xmlns:a16="http://schemas.microsoft.com/office/drawing/2014/main" id="{CC363AAA-F2B7-CDC2-B233-81BF34C024D5}"/>
              </a:ext>
            </a:extLst>
          </p:cNvPr>
          <p:cNvSpPr/>
          <p:nvPr/>
        </p:nvSpPr>
        <p:spPr bwMode="auto">
          <a:xfrm>
            <a:off x="6025910" y="5504708"/>
            <a:ext cx="2161199"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ea typeface="+mn-ea"/>
                <a:cs typeface="+mn-cs"/>
              </a:rPr>
              <a:t>Create a meeting invite with detailed case summaries</a:t>
            </a:r>
          </a:p>
        </p:txBody>
      </p:sp>
      <p:sp>
        <p:nvSpPr>
          <p:cNvPr id="55" name="Rectangle: Rounded Corners 54">
            <a:extLst>
              <a:ext uri="{FF2B5EF4-FFF2-40B4-BE49-F238E27FC236}">
                <a16:creationId xmlns:a16="http://schemas.microsoft.com/office/drawing/2014/main" id="{728B4F8E-D9AE-BD39-586B-356B2228F33C}"/>
              </a:ext>
            </a:extLst>
          </p:cNvPr>
          <p:cNvSpPr/>
          <p:nvPr/>
        </p:nvSpPr>
        <p:spPr bwMode="auto">
          <a:xfrm>
            <a:off x="8438930" y="5504708"/>
            <a:ext cx="2244326" cy="480848"/>
          </a:xfrm>
          <a:prstGeom prst="roundRect">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ea typeface="+mn-ea"/>
                <a:cs typeface="+mn-cs"/>
              </a:rPr>
              <a:t>View conversation summaries with CRM record information</a:t>
            </a:r>
          </a:p>
        </p:txBody>
      </p:sp>
      <p:sp>
        <p:nvSpPr>
          <p:cNvPr id="41" name="Rectangle 40" descr="Arrowing pointing from &quot;Surface knowledge directly in Teams and Outlook&quot; towards">
            <a:extLst>
              <a:ext uri="{FF2B5EF4-FFF2-40B4-BE49-F238E27FC236}">
                <a16:creationId xmlns:a16="http://schemas.microsoft.com/office/drawing/2014/main" id="{19E48EA0-7CB1-D1BD-24BD-959901D2D5AF}"/>
              </a:ext>
            </a:extLst>
          </p:cNvPr>
          <p:cNvSpPr/>
          <p:nvPr/>
        </p:nvSpPr>
        <p:spPr>
          <a:xfrm rot="10800000" flipV="1">
            <a:off x="10681789" y="3044994"/>
            <a:ext cx="468992" cy="119486"/>
          </a:xfrm>
          <a:prstGeom prst="rect">
            <a:avLst/>
          </a:prstGeom>
          <a:solidFill>
            <a:srgbClr val="F8FA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54" name="Rectangle: Rounded Corners 53">
            <a:extLst>
              <a:ext uri="{FF2B5EF4-FFF2-40B4-BE49-F238E27FC236}">
                <a16:creationId xmlns:a16="http://schemas.microsoft.com/office/drawing/2014/main" id="{6AD5712B-41C8-3272-D3B3-2F2874135672}"/>
              </a:ext>
            </a:extLst>
          </p:cNvPr>
          <p:cNvSpPr/>
          <p:nvPr/>
        </p:nvSpPr>
        <p:spPr bwMode="auto">
          <a:xfrm>
            <a:off x="10013950" y="4567617"/>
            <a:ext cx="1804670" cy="715089"/>
          </a:xfrm>
          <a:prstGeom prst="roundRect">
            <a:avLst>
              <a:gd name="adj" fmla="val 10900"/>
            </a:avLst>
          </a:prstGeom>
          <a:solidFill>
            <a:schemeClr val="bg1"/>
          </a:solidFill>
          <a:ln w="19050" cap="flat" cmpd="sng" algn="ctr">
            <a:noFill/>
            <a:prstDash val="solid"/>
            <a:headEnd type="none" w="med" len="med"/>
            <a:tailEnd type="none" w="med" len="med"/>
          </a:ln>
          <a:effectLst>
            <a:outerShdw blurRad="508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ea typeface="+mn-ea"/>
                <a:cs typeface="+mn-cs"/>
              </a:rPr>
              <a:t>Generate meeting recaps with suggested follow-ups</a:t>
            </a:r>
          </a:p>
        </p:txBody>
      </p:sp>
      <p:sp>
        <p:nvSpPr>
          <p:cNvPr id="33" name="Rectangle 32" descr="A screenshot showing &quot;Copilot for Service&quot; being used in salesforce, ServiceNow and Zendesk">
            <a:extLst>
              <a:ext uri="{FF2B5EF4-FFF2-40B4-BE49-F238E27FC236}">
                <a16:creationId xmlns:a16="http://schemas.microsoft.com/office/drawing/2014/main" id="{5C82C1C0-A493-E434-A58A-936C16F87EBA}"/>
              </a:ext>
            </a:extLst>
          </p:cNvPr>
          <p:cNvSpPr/>
          <p:nvPr/>
        </p:nvSpPr>
        <p:spPr>
          <a:xfrm rot="10800000" flipV="1">
            <a:off x="3933542" y="6093131"/>
            <a:ext cx="468992" cy="119486"/>
          </a:xfrm>
          <a:prstGeom prst="rect">
            <a:avLst/>
          </a:prstGeom>
          <a:solidFill>
            <a:srgbClr val="FFF8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5" name="Rectangle 34" descr="A screenshot showing &quot;Copilot for Service&quot; being used in Microsoft Outlook">
            <a:extLst>
              <a:ext uri="{FF2B5EF4-FFF2-40B4-BE49-F238E27FC236}">
                <a16:creationId xmlns:a16="http://schemas.microsoft.com/office/drawing/2014/main" id="{8C0AC190-B82C-4C4E-3ECF-AB72229D1451}"/>
              </a:ext>
            </a:extLst>
          </p:cNvPr>
          <p:cNvSpPr/>
          <p:nvPr/>
        </p:nvSpPr>
        <p:spPr>
          <a:xfrm flipV="1">
            <a:off x="5861504" y="6093131"/>
            <a:ext cx="468992" cy="119486"/>
          </a:xfrm>
          <a:prstGeom prst="rect">
            <a:avLst/>
          </a:prstGeom>
          <a:solidFill>
            <a:srgbClr val="F8F9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36" name="Rectangle 35" descr="A screenshot showing &quot;Copilot for Service&quot; being used in Teams">
            <a:extLst>
              <a:ext uri="{FF2B5EF4-FFF2-40B4-BE49-F238E27FC236}">
                <a16:creationId xmlns:a16="http://schemas.microsoft.com/office/drawing/2014/main" id="{4F62B58F-005F-4D3C-8951-C2EDE9B1D14B}"/>
              </a:ext>
            </a:extLst>
          </p:cNvPr>
          <p:cNvSpPr/>
          <p:nvPr/>
        </p:nvSpPr>
        <p:spPr>
          <a:xfrm flipV="1">
            <a:off x="7789465" y="6093131"/>
            <a:ext cx="468992" cy="119486"/>
          </a:xfrm>
          <a:prstGeom prst="rect">
            <a:avLst/>
          </a:prstGeom>
          <a:solidFill>
            <a:srgbClr val="F8F9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Tree>
    <p:extLst>
      <p:ext uri="{BB962C8B-B14F-4D97-AF65-F5344CB8AC3E}">
        <p14:creationId xmlns:p14="http://schemas.microsoft.com/office/powerpoint/2010/main" val="1007595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5">
            <a:extLst>
              <a:ext uri="{FF2B5EF4-FFF2-40B4-BE49-F238E27FC236}">
                <a16:creationId xmlns:a16="http://schemas.microsoft.com/office/drawing/2014/main" id="{36B71283-A534-938F-B9D0-48A381986368}"/>
              </a:ext>
              <a:ext uri="{C183D7F6-B498-43B3-948B-1728B52AA6E4}">
                <adec:decorative xmlns:adec="http://schemas.microsoft.com/office/drawing/2017/decorative" val="1"/>
              </a:ext>
            </a:extLst>
          </p:cNvPr>
          <p:cNvSpPr>
            <a:spLocks/>
          </p:cNvSpPr>
          <p:nvPr/>
        </p:nvSpPr>
        <p:spPr>
          <a:xfrm>
            <a:off x="499428" y="1153303"/>
            <a:ext cx="11201400" cy="5195110"/>
          </a:xfrm>
          <a:prstGeom prst="roundRect">
            <a:avLst>
              <a:gd name="adj" fmla="val 2539"/>
            </a:avLst>
          </a:prstGeom>
          <a:blipFill dpi="0" rotWithShape="0">
            <a:blip r:embed="rId3">
              <a:lum/>
              <a:alphaModFix amt="85000"/>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2" name="Rectangle: Rounded Corners 31">
            <a:extLst>
              <a:ext uri="{FF2B5EF4-FFF2-40B4-BE49-F238E27FC236}">
                <a16:creationId xmlns:a16="http://schemas.microsoft.com/office/drawing/2014/main" id="{708B01BC-7641-43BE-20F1-9E6F6697A920}"/>
              </a:ext>
              <a:ext uri="{C183D7F6-B498-43B3-948B-1728B52AA6E4}">
                <adec:decorative xmlns:adec="http://schemas.microsoft.com/office/drawing/2017/decorative" val="1"/>
              </a:ext>
            </a:extLst>
          </p:cNvPr>
          <p:cNvSpPr>
            <a:spLocks/>
          </p:cNvSpPr>
          <p:nvPr/>
        </p:nvSpPr>
        <p:spPr>
          <a:xfrm>
            <a:off x="3875314" y="1403349"/>
            <a:ext cx="7733106" cy="4824617"/>
          </a:xfrm>
          <a:prstGeom prst="roundRect">
            <a:avLst>
              <a:gd name="adj" fmla="val 2163"/>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endParaRPr lang="en-US">
              <a:solidFill>
                <a:prstClr val="white"/>
              </a:solidFill>
              <a:latin typeface="Segoe Sans Text"/>
            </a:endParaRPr>
          </a:p>
        </p:txBody>
      </p:sp>
      <p:sp>
        <p:nvSpPr>
          <p:cNvPr id="28" name="Title 27">
            <a:extLst>
              <a:ext uri="{FF2B5EF4-FFF2-40B4-BE49-F238E27FC236}">
                <a16:creationId xmlns:a16="http://schemas.microsoft.com/office/drawing/2014/main" id="{8F493321-1F87-C730-A785-CBB7C2657A8F}"/>
              </a:ext>
            </a:extLst>
          </p:cNvPr>
          <p:cNvSpPr>
            <a:spLocks noGrp="1"/>
          </p:cNvSpPr>
          <p:nvPr>
            <p:ph type="title"/>
          </p:nvPr>
        </p:nvSpPr>
        <p:spPr>
          <a:xfrm>
            <a:off x="495300" y="509156"/>
            <a:ext cx="11201400" cy="443198"/>
          </a:xfrm>
        </p:spPr>
        <p:txBody>
          <a:bodyPr/>
          <a:lstStyle/>
          <a:p>
            <a:r>
              <a:rPr lang="en-US"/>
              <a:t>Microsoft Copilot</a:t>
            </a:r>
          </a:p>
        </p:txBody>
      </p:sp>
      <p:grpSp>
        <p:nvGrpSpPr>
          <p:cNvPr id="34" name="Group 33" descr="Microsoft Copilot ">
            <a:extLst>
              <a:ext uri="{FF2B5EF4-FFF2-40B4-BE49-F238E27FC236}">
                <a16:creationId xmlns:a16="http://schemas.microsoft.com/office/drawing/2014/main" id="{B6F752FA-B125-A5FC-DDCF-1EDC936B51BF}"/>
              </a:ext>
            </a:extLst>
          </p:cNvPr>
          <p:cNvGrpSpPr/>
          <p:nvPr/>
        </p:nvGrpSpPr>
        <p:grpSpPr>
          <a:xfrm>
            <a:off x="7236937" y="1277207"/>
            <a:ext cx="1565398" cy="264984"/>
            <a:chOff x="7236937" y="1149479"/>
            <a:chExt cx="1565398" cy="264984"/>
          </a:xfrm>
        </p:grpSpPr>
        <p:sp>
          <p:nvSpPr>
            <p:cNvPr id="35" name="TextBox 34">
              <a:extLst>
                <a:ext uri="{FF2B5EF4-FFF2-40B4-BE49-F238E27FC236}">
                  <a16:creationId xmlns:a16="http://schemas.microsoft.com/office/drawing/2014/main" id="{8C7D4C49-6FDF-7CA6-6C11-EAC84111C4F0}"/>
                </a:ext>
              </a:extLst>
            </p:cNvPr>
            <p:cNvSpPr txBox="1"/>
            <p:nvPr/>
          </p:nvSpPr>
          <p:spPr>
            <a:xfrm>
              <a:off x="7236937" y="1149479"/>
              <a:ext cx="1565398" cy="264984"/>
            </a:xfrm>
            <a:prstGeom prst="roundRect">
              <a:avLst>
                <a:gd name="adj" fmla="val 50000"/>
              </a:avLst>
            </a:prstGeom>
            <a:solidFill>
              <a:schemeClr val="accent1">
                <a:lumMod val="20000"/>
                <a:lumOff val="80000"/>
              </a:schemeClr>
            </a:solidFill>
          </p:spPr>
          <p:txBody>
            <a:bodyPr wrap="square" lIns="0" tIns="0" rIns="0" bIns="0" anchor="ctr" anchorCtr="0">
              <a:noAutofit/>
            </a:bodyPr>
            <a:lstStyle>
              <a:defPPr>
                <a:defRPr lang="en-US"/>
              </a:defPPr>
              <a:lvl1pPr lvl="0" algn="ctr">
                <a:defRPr sz="2000">
                  <a:ln w="3175">
                    <a:noFill/>
                  </a:ln>
                  <a:solidFill>
                    <a:srgbClr val="091F2C"/>
                  </a:solidFill>
                  <a:latin typeface="+mj-lt"/>
                  <a:ea typeface="+mj-ea"/>
                  <a:cs typeface="+mj-cs"/>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en-US" sz="1000"/>
                <a:t>Microsoft Copilot </a:t>
              </a:r>
            </a:p>
          </p:txBody>
        </p:sp>
        <p:pic>
          <p:nvPicPr>
            <p:cNvPr id="36" name="Picture 35">
              <a:extLst>
                <a:ext uri="{FF2B5EF4-FFF2-40B4-BE49-F238E27FC236}">
                  <a16:creationId xmlns:a16="http://schemas.microsoft.com/office/drawing/2014/main" id="{CA372F18-2767-B2A9-72FE-4053D5EC332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7264791" y="1173690"/>
              <a:ext cx="212081" cy="216562"/>
            </a:xfrm>
            <a:prstGeom prst="rect">
              <a:avLst/>
            </a:prstGeom>
          </p:spPr>
        </p:pic>
      </p:grpSp>
      <p:graphicFrame>
        <p:nvGraphicFramePr>
          <p:cNvPr id="33" name="Table 32">
            <a:extLst>
              <a:ext uri="{FF2B5EF4-FFF2-40B4-BE49-F238E27FC236}">
                <a16:creationId xmlns:a16="http://schemas.microsoft.com/office/drawing/2014/main" id="{B97E9875-DF81-69B9-04C2-0B6021171733}"/>
              </a:ext>
            </a:extLst>
          </p:cNvPr>
          <p:cNvGraphicFramePr>
            <a:graphicFrameLocks noGrp="1"/>
          </p:cNvGraphicFramePr>
          <p:nvPr>
            <p:extLst>
              <p:ext uri="{D42A27DB-BD31-4B8C-83A1-F6EECF244321}">
                <p14:modId xmlns:p14="http://schemas.microsoft.com/office/powerpoint/2010/main" val="4074867648"/>
              </p:ext>
            </p:extLst>
          </p:nvPr>
        </p:nvGraphicFramePr>
        <p:xfrm>
          <a:off x="578182" y="1599643"/>
          <a:ext cx="11024843" cy="4617370"/>
        </p:xfrm>
        <a:graphic>
          <a:graphicData uri="http://schemas.openxmlformats.org/drawingml/2006/table">
            <a:tbl>
              <a:tblPr firstRow="1" bandRow="1"/>
              <a:tblGrid>
                <a:gridCol w="3287607">
                  <a:extLst>
                    <a:ext uri="{9D8B030D-6E8A-4147-A177-3AD203B41FA5}">
                      <a16:colId xmlns:a16="http://schemas.microsoft.com/office/drawing/2014/main" val="470002673"/>
                    </a:ext>
                  </a:extLst>
                </a:gridCol>
                <a:gridCol w="1934309">
                  <a:extLst>
                    <a:ext uri="{9D8B030D-6E8A-4147-A177-3AD203B41FA5}">
                      <a16:colId xmlns:a16="http://schemas.microsoft.com/office/drawing/2014/main" val="3905166343"/>
                    </a:ext>
                  </a:extLst>
                </a:gridCol>
                <a:gridCol w="1934309">
                  <a:extLst>
                    <a:ext uri="{9D8B030D-6E8A-4147-A177-3AD203B41FA5}">
                      <a16:colId xmlns:a16="http://schemas.microsoft.com/office/drawing/2014/main" val="1646087710"/>
                    </a:ext>
                  </a:extLst>
                </a:gridCol>
                <a:gridCol w="1934309">
                  <a:extLst>
                    <a:ext uri="{9D8B030D-6E8A-4147-A177-3AD203B41FA5}">
                      <a16:colId xmlns:a16="http://schemas.microsoft.com/office/drawing/2014/main" val="2230011668"/>
                    </a:ext>
                  </a:extLst>
                </a:gridCol>
                <a:gridCol w="1934309">
                  <a:extLst>
                    <a:ext uri="{9D8B030D-6E8A-4147-A177-3AD203B41FA5}">
                      <a16:colId xmlns:a16="http://schemas.microsoft.com/office/drawing/2014/main" val="802745116"/>
                    </a:ext>
                  </a:extLst>
                </a:gridCol>
              </a:tblGrid>
              <a:tr h="365760">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endParaRPr lang="en-US" sz="1200">
                        <a:solidFill>
                          <a:srgbClr val="FFFFFF"/>
                        </a:solidFill>
                        <a:latin typeface="+mj-lt"/>
                        <a:cs typeface="Segoe UI" panose="020B0502040204020203" pitchFamily="34" charset="0"/>
                      </a:endParaRPr>
                    </a:p>
                  </a:txBody>
                  <a:tcPr marL="31173" marR="31173" marT="12469" marB="124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100" b="0" kern="1200">
                          <a:solidFill>
                            <a:schemeClr val="tx1"/>
                          </a:solidFill>
                          <a:latin typeface="+mj-lt"/>
                          <a:ea typeface="+mn-ea"/>
                          <a:cs typeface="Segoe UI Semibold" panose="020B0702040204020203" pitchFamily="34" charset="0"/>
                        </a:rPr>
                        <a:t>Copilot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100" b="0" kern="1200">
                          <a:solidFill>
                            <a:schemeClr val="tx1"/>
                          </a:solidFill>
                          <a:latin typeface="+mj-lt"/>
                          <a:ea typeface="+mn-ea"/>
                          <a:cs typeface="Segoe UI Semibold" panose="020B0702040204020203" pitchFamily="34" charset="0"/>
                        </a:rPr>
                        <a:t>Copilot for Microsoft 365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100" b="0" kern="1200">
                          <a:solidFill>
                            <a:schemeClr val="tx1"/>
                          </a:solidFill>
                          <a:latin typeface="+mj-lt"/>
                          <a:ea typeface="+mn-ea"/>
                          <a:cs typeface="Segoe UI Semibold" panose="020B0702040204020203" pitchFamily="34" charset="0"/>
                        </a:rPr>
                        <a:t>Copilot for Sales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100" b="0" kern="1200">
                          <a:solidFill>
                            <a:schemeClr val="tx1"/>
                          </a:solidFill>
                          <a:latin typeface="+mj-lt"/>
                          <a:ea typeface="+mn-ea"/>
                          <a:cs typeface="Segoe UI Semibold" panose="020B0702040204020203" pitchFamily="34" charset="0"/>
                        </a:rPr>
                        <a:t>Copilot for Service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1237025"/>
                  </a:ext>
                </a:extLst>
              </a:tr>
              <a:tr h="290674">
                <a:tc>
                  <a:txBody>
                    <a:bodyPr/>
                    <a:lstStyle>
                      <a:lvl1pPr marL="0" algn="l" defTabSz="932742" rtl="0" eaLnBrk="1" latinLnBrk="0" hangingPunct="1">
                        <a:defRPr sz="1800" kern="1200">
                          <a:solidFill>
                            <a:schemeClr val="tx1"/>
                          </a:solidFill>
                          <a:latin typeface="Aptos" panose="02110004020202020204"/>
                        </a:defRPr>
                      </a:lvl1pPr>
                      <a:lvl2pPr marL="466371" algn="l" defTabSz="932742" rtl="0" eaLnBrk="1" latinLnBrk="0" hangingPunct="1">
                        <a:defRPr sz="1800" kern="1200">
                          <a:solidFill>
                            <a:schemeClr val="tx1"/>
                          </a:solidFill>
                          <a:latin typeface="Aptos" panose="02110004020202020204"/>
                        </a:defRPr>
                      </a:lvl2pPr>
                      <a:lvl3pPr marL="932742" algn="l" defTabSz="932742" rtl="0" eaLnBrk="1" latinLnBrk="0" hangingPunct="1">
                        <a:defRPr sz="1800" kern="1200">
                          <a:solidFill>
                            <a:schemeClr val="tx1"/>
                          </a:solidFill>
                          <a:latin typeface="Aptos" panose="02110004020202020204"/>
                        </a:defRPr>
                      </a:lvl3pPr>
                      <a:lvl4pPr marL="1399113" algn="l" defTabSz="932742" rtl="0" eaLnBrk="1" latinLnBrk="0" hangingPunct="1">
                        <a:defRPr sz="1800" kern="1200">
                          <a:solidFill>
                            <a:schemeClr val="tx1"/>
                          </a:solidFill>
                          <a:latin typeface="Aptos" panose="02110004020202020204"/>
                        </a:defRPr>
                      </a:lvl4pPr>
                      <a:lvl5pPr marL="1865484" algn="l" defTabSz="932742" rtl="0" eaLnBrk="1" latinLnBrk="0" hangingPunct="1">
                        <a:defRPr sz="1800" kern="1200">
                          <a:solidFill>
                            <a:schemeClr val="tx1"/>
                          </a:solidFill>
                          <a:latin typeface="Aptos" panose="02110004020202020204"/>
                        </a:defRPr>
                      </a:lvl5pPr>
                      <a:lvl6pPr marL="2331856" algn="l" defTabSz="932742" rtl="0" eaLnBrk="1" latinLnBrk="0" hangingPunct="1">
                        <a:defRPr sz="1800" kern="1200">
                          <a:solidFill>
                            <a:schemeClr val="tx1"/>
                          </a:solidFill>
                          <a:latin typeface="Aptos" panose="02110004020202020204"/>
                        </a:defRPr>
                      </a:lvl6pPr>
                      <a:lvl7pPr marL="2798226" algn="l" defTabSz="932742" rtl="0" eaLnBrk="1" latinLnBrk="0" hangingPunct="1">
                        <a:defRPr sz="1800" kern="1200">
                          <a:solidFill>
                            <a:schemeClr val="tx1"/>
                          </a:solidFill>
                          <a:latin typeface="Aptos" panose="02110004020202020204"/>
                        </a:defRPr>
                      </a:lvl7pPr>
                      <a:lvl8pPr marL="3264597" algn="l" defTabSz="932742" rtl="0" eaLnBrk="1" latinLnBrk="0" hangingPunct="1">
                        <a:defRPr sz="1800" kern="1200">
                          <a:solidFill>
                            <a:schemeClr val="tx1"/>
                          </a:solidFill>
                          <a:latin typeface="Aptos" panose="02110004020202020204"/>
                        </a:defRPr>
                      </a:lvl8pPr>
                      <a:lvl9pPr marL="3730969" algn="l" defTabSz="932742" rtl="0" eaLnBrk="1" latinLnBrk="0" hangingPunct="1">
                        <a:defRPr sz="1800" kern="1200">
                          <a:solidFill>
                            <a:schemeClr val="tx1"/>
                          </a:solidFill>
                          <a:latin typeface="Aptos" panose="02110004020202020204"/>
                        </a:defRPr>
                      </a:lvl9pPr>
                    </a:lstStyle>
                    <a:p>
                      <a:endParaRPr lang="en-US" sz="1400">
                        <a:solidFill>
                          <a:srgbClr val="3A4953"/>
                        </a:solidFill>
                        <a:latin typeface="+mj-lt"/>
                        <a:cs typeface="Segoe UI" panose="020B0502040204020203" pitchFamily="34" charset="0"/>
                      </a:endParaRPr>
                    </a:p>
                  </a:txBody>
                  <a:tcPr marL="62345" marR="0" marT="31173" marB="3117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Aptos" panose="02110004020202020204"/>
                        </a:defRPr>
                      </a:lvl1pPr>
                      <a:lvl2pPr marL="466371" algn="l" defTabSz="932742" rtl="0" eaLnBrk="1" latinLnBrk="0" hangingPunct="1">
                        <a:defRPr sz="1800" kern="1200">
                          <a:solidFill>
                            <a:schemeClr val="tx1"/>
                          </a:solidFill>
                          <a:latin typeface="Aptos" panose="02110004020202020204"/>
                        </a:defRPr>
                      </a:lvl2pPr>
                      <a:lvl3pPr marL="932742" algn="l" defTabSz="932742" rtl="0" eaLnBrk="1" latinLnBrk="0" hangingPunct="1">
                        <a:defRPr sz="1800" kern="1200">
                          <a:solidFill>
                            <a:schemeClr val="tx1"/>
                          </a:solidFill>
                          <a:latin typeface="Aptos" panose="02110004020202020204"/>
                        </a:defRPr>
                      </a:lvl3pPr>
                      <a:lvl4pPr marL="1399113" algn="l" defTabSz="932742" rtl="0" eaLnBrk="1" latinLnBrk="0" hangingPunct="1">
                        <a:defRPr sz="1800" kern="1200">
                          <a:solidFill>
                            <a:schemeClr val="tx1"/>
                          </a:solidFill>
                          <a:latin typeface="Aptos" panose="02110004020202020204"/>
                        </a:defRPr>
                      </a:lvl4pPr>
                      <a:lvl5pPr marL="1865484" algn="l" defTabSz="932742" rtl="0" eaLnBrk="1" latinLnBrk="0" hangingPunct="1">
                        <a:defRPr sz="1800" kern="1200">
                          <a:solidFill>
                            <a:schemeClr val="tx1"/>
                          </a:solidFill>
                          <a:latin typeface="Aptos" panose="02110004020202020204"/>
                        </a:defRPr>
                      </a:lvl5pPr>
                      <a:lvl6pPr marL="2331856" algn="l" defTabSz="932742" rtl="0" eaLnBrk="1" latinLnBrk="0" hangingPunct="1">
                        <a:defRPr sz="1800" kern="1200">
                          <a:solidFill>
                            <a:schemeClr val="tx1"/>
                          </a:solidFill>
                          <a:latin typeface="Aptos" panose="02110004020202020204"/>
                        </a:defRPr>
                      </a:lvl6pPr>
                      <a:lvl7pPr marL="2798226" algn="l" defTabSz="932742" rtl="0" eaLnBrk="1" latinLnBrk="0" hangingPunct="1">
                        <a:defRPr sz="1800" kern="1200">
                          <a:solidFill>
                            <a:schemeClr val="tx1"/>
                          </a:solidFill>
                          <a:latin typeface="Aptos" panose="02110004020202020204"/>
                        </a:defRPr>
                      </a:lvl7pPr>
                      <a:lvl8pPr marL="3264597" algn="l" defTabSz="932742" rtl="0" eaLnBrk="1" latinLnBrk="0" hangingPunct="1">
                        <a:defRPr sz="1800" kern="1200">
                          <a:solidFill>
                            <a:schemeClr val="tx1"/>
                          </a:solidFill>
                          <a:latin typeface="Aptos" panose="02110004020202020204"/>
                        </a:defRPr>
                      </a:lvl8pPr>
                      <a:lvl9pPr marL="3730969" algn="l" defTabSz="932742" rtl="0" eaLnBrk="1" latinLnBrk="0" hangingPunct="1">
                        <a:defRPr sz="1800" kern="1200">
                          <a:solidFill>
                            <a:schemeClr val="tx1"/>
                          </a:solidFill>
                          <a:latin typeface="Aptos" panose="02110004020202020204"/>
                        </a:defRPr>
                      </a:lvl9p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3"/>
                          </a:solidFill>
                          <a:effectLst/>
                          <a:uLnTx/>
                          <a:uFillTx/>
                          <a:latin typeface="+mj-lt"/>
                          <a:ea typeface="+mn-ea"/>
                          <a:cs typeface="Segoe UI" panose="020B0502040204020203" pitchFamily="34" charset="0"/>
                        </a:rPr>
                        <a:t>Free</a:t>
                      </a:r>
                    </a:p>
                  </a:txBody>
                  <a:tcPr marL="62345" marR="0" marT="31173" marB="3117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Aptos" panose="02110004020202020204"/>
                        </a:defRPr>
                      </a:lvl1pPr>
                      <a:lvl2pPr marL="466371" algn="l" defTabSz="932742" rtl="0" eaLnBrk="1" latinLnBrk="0" hangingPunct="1">
                        <a:defRPr sz="1800" kern="1200">
                          <a:solidFill>
                            <a:schemeClr val="tx1"/>
                          </a:solidFill>
                          <a:latin typeface="Aptos" panose="02110004020202020204"/>
                        </a:defRPr>
                      </a:lvl2pPr>
                      <a:lvl3pPr marL="932742" algn="l" defTabSz="932742" rtl="0" eaLnBrk="1" latinLnBrk="0" hangingPunct="1">
                        <a:defRPr sz="1800" kern="1200">
                          <a:solidFill>
                            <a:schemeClr val="tx1"/>
                          </a:solidFill>
                          <a:latin typeface="Aptos" panose="02110004020202020204"/>
                        </a:defRPr>
                      </a:lvl3pPr>
                      <a:lvl4pPr marL="1399113" algn="l" defTabSz="932742" rtl="0" eaLnBrk="1" latinLnBrk="0" hangingPunct="1">
                        <a:defRPr sz="1800" kern="1200">
                          <a:solidFill>
                            <a:schemeClr val="tx1"/>
                          </a:solidFill>
                          <a:latin typeface="Aptos" panose="02110004020202020204"/>
                        </a:defRPr>
                      </a:lvl4pPr>
                      <a:lvl5pPr marL="1865484" algn="l" defTabSz="932742" rtl="0" eaLnBrk="1" latinLnBrk="0" hangingPunct="1">
                        <a:defRPr sz="1800" kern="1200">
                          <a:solidFill>
                            <a:schemeClr val="tx1"/>
                          </a:solidFill>
                          <a:latin typeface="Aptos" panose="02110004020202020204"/>
                        </a:defRPr>
                      </a:lvl5pPr>
                      <a:lvl6pPr marL="2331856" algn="l" defTabSz="932742" rtl="0" eaLnBrk="1" latinLnBrk="0" hangingPunct="1">
                        <a:defRPr sz="1800" kern="1200">
                          <a:solidFill>
                            <a:schemeClr val="tx1"/>
                          </a:solidFill>
                          <a:latin typeface="Aptos" panose="02110004020202020204"/>
                        </a:defRPr>
                      </a:lvl6pPr>
                      <a:lvl7pPr marL="2798226" algn="l" defTabSz="932742" rtl="0" eaLnBrk="1" latinLnBrk="0" hangingPunct="1">
                        <a:defRPr sz="1800" kern="1200">
                          <a:solidFill>
                            <a:schemeClr val="tx1"/>
                          </a:solidFill>
                          <a:latin typeface="Aptos" panose="02110004020202020204"/>
                        </a:defRPr>
                      </a:lvl7pPr>
                      <a:lvl8pPr marL="3264597" algn="l" defTabSz="932742" rtl="0" eaLnBrk="1" latinLnBrk="0" hangingPunct="1">
                        <a:defRPr sz="1800" kern="1200">
                          <a:solidFill>
                            <a:schemeClr val="tx1"/>
                          </a:solidFill>
                          <a:latin typeface="Aptos" panose="02110004020202020204"/>
                        </a:defRPr>
                      </a:lvl8pPr>
                      <a:lvl9pPr marL="3730969" algn="l" defTabSz="932742" rtl="0" eaLnBrk="1" latinLnBrk="0" hangingPunct="1">
                        <a:defRPr sz="1800" kern="1200">
                          <a:solidFill>
                            <a:schemeClr val="tx1"/>
                          </a:solidFill>
                          <a:latin typeface="Aptos" panose="02110004020202020204"/>
                        </a:defRPr>
                      </a:lvl9p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3"/>
                          </a:solidFill>
                          <a:effectLst/>
                          <a:uLnTx/>
                          <a:uFillTx/>
                          <a:latin typeface="+mj-lt"/>
                          <a:ea typeface="+mn-ea"/>
                          <a:cs typeface="Segoe UI" panose="020B0502040204020203" pitchFamily="34" charset="0"/>
                        </a:rPr>
                        <a:t>$30</a:t>
                      </a:r>
                    </a:p>
                  </a:txBody>
                  <a:tcPr marL="62345" marR="0" marT="31173" marB="3117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Aptos" panose="02110004020202020204"/>
                        </a:defRPr>
                      </a:lvl1pPr>
                      <a:lvl2pPr marL="466371" algn="l" defTabSz="932742" rtl="0" eaLnBrk="1" latinLnBrk="0" hangingPunct="1">
                        <a:defRPr sz="1800" kern="1200">
                          <a:solidFill>
                            <a:schemeClr val="tx1"/>
                          </a:solidFill>
                          <a:latin typeface="Aptos" panose="02110004020202020204"/>
                        </a:defRPr>
                      </a:lvl2pPr>
                      <a:lvl3pPr marL="932742" algn="l" defTabSz="932742" rtl="0" eaLnBrk="1" latinLnBrk="0" hangingPunct="1">
                        <a:defRPr sz="1800" kern="1200">
                          <a:solidFill>
                            <a:schemeClr val="tx1"/>
                          </a:solidFill>
                          <a:latin typeface="Aptos" panose="02110004020202020204"/>
                        </a:defRPr>
                      </a:lvl3pPr>
                      <a:lvl4pPr marL="1399113" algn="l" defTabSz="932742" rtl="0" eaLnBrk="1" latinLnBrk="0" hangingPunct="1">
                        <a:defRPr sz="1800" kern="1200">
                          <a:solidFill>
                            <a:schemeClr val="tx1"/>
                          </a:solidFill>
                          <a:latin typeface="Aptos" panose="02110004020202020204"/>
                        </a:defRPr>
                      </a:lvl4pPr>
                      <a:lvl5pPr marL="1865484" algn="l" defTabSz="932742" rtl="0" eaLnBrk="1" latinLnBrk="0" hangingPunct="1">
                        <a:defRPr sz="1800" kern="1200">
                          <a:solidFill>
                            <a:schemeClr val="tx1"/>
                          </a:solidFill>
                          <a:latin typeface="Aptos" panose="02110004020202020204"/>
                        </a:defRPr>
                      </a:lvl5pPr>
                      <a:lvl6pPr marL="2331856" algn="l" defTabSz="932742" rtl="0" eaLnBrk="1" latinLnBrk="0" hangingPunct="1">
                        <a:defRPr sz="1800" kern="1200">
                          <a:solidFill>
                            <a:schemeClr val="tx1"/>
                          </a:solidFill>
                          <a:latin typeface="Aptos" panose="02110004020202020204"/>
                        </a:defRPr>
                      </a:lvl6pPr>
                      <a:lvl7pPr marL="2798226" algn="l" defTabSz="932742" rtl="0" eaLnBrk="1" latinLnBrk="0" hangingPunct="1">
                        <a:defRPr sz="1800" kern="1200">
                          <a:solidFill>
                            <a:schemeClr val="tx1"/>
                          </a:solidFill>
                          <a:latin typeface="Aptos" panose="02110004020202020204"/>
                        </a:defRPr>
                      </a:lvl7pPr>
                      <a:lvl8pPr marL="3264597" algn="l" defTabSz="932742" rtl="0" eaLnBrk="1" latinLnBrk="0" hangingPunct="1">
                        <a:defRPr sz="1800" kern="1200">
                          <a:solidFill>
                            <a:schemeClr val="tx1"/>
                          </a:solidFill>
                          <a:latin typeface="Aptos" panose="02110004020202020204"/>
                        </a:defRPr>
                      </a:lvl8pPr>
                      <a:lvl9pPr marL="3730969" algn="l" defTabSz="932742" rtl="0" eaLnBrk="1" latinLnBrk="0" hangingPunct="1">
                        <a:defRPr sz="1800" kern="1200">
                          <a:solidFill>
                            <a:schemeClr val="tx1"/>
                          </a:solidFill>
                          <a:latin typeface="Aptos" panose="02110004020202020204"/>
                        </a:defRPr>
                      </a:lvl9p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3"/>
                          </a:solidFill>
                          <a:effectLst/>
                          <a:uLnTx/>
                          <a:uFillTx/>
                          <a:latin typeface="+mj-lt"/>
                          <a:ea typeface="+mn-ea"/>
                          <a:cs typeface="Segoe UI" panose="020B0502040204020203" pitchFamily="34" charset="0"/>
                        </a:rPr>
                        <a:t>$50</a:t>
                      </a:r>
                    </a:p>
                  </a:txBody>
                  <a:tcPr marL="62345" marR="0" marT="31173" marB="3117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3"/>
                          </a:solidFill>
                          <a:effectLst/>
                          <a:uLnTx/>
                          <a:uFillTx/>
                          <a:latin typeface="+mj-lt"/>
                          <a:ea typeface="+mn-ea"/>
                          <a:cs typeface="Segoe UI" panose="020B0502040204020203" pitchFamily="34" charset="0"/>
                        </a:rPr>
                        <a:t>$50</a:t>
                      </a:r>
                    </a:p>
                  </a:txBody>
                  <a:tcPr marL="62345" marR="0" marT="31173" marB="3117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1757124"/>
                  </a:ext>
                </a:extLst>
              </a:tr>
              <a:tr h="49511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indent="0"/>
                      <a:r>
                        <a:rPr lang="en-US" sz="1400" kern="1200">
                          <a:solidFill>
                            <a:schemeClr val="tx1"/>
                          </a:solidFill>
                          <a:latin typeface="+mj-lt"/>
                          <a:ea typeface="+mn-ea"/>
                          <a:cs typeface="Segoe UI" panose="020B0502040204020203" pitchFamily="34" charset="0"/>
                        </a:rPr>
                        <a:t>Foundational capabilities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6844128"/>
                  </a:ext>
                </a:extLst>
              </a:tr>
              <a:tr h="49511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400" kern="1200">
                          <a:solidFill>
                            <a:schemeClr val="tx1"/>
                          </a:solidFill>
                          <a:latin typeface="+mj-lt"/>
                          <a:ea typeface="+mn-ea"/>
                          <a:cs typeface="Segoe UI" panose="020B0502040204020203" pitchFamily="34" charset="0"/>
                        </a:rPr>
                        <a:t>Web grounding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1575284"/>
                  </a:ext>
                </a:extLst>
              </a:tr>
              <a:tr h="49511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400" kern="1200">
                          <a:solidFill>
                            <a:schemeClr val="tx1"/>
                          </a:solidFill>
                          <a:latin typeface="+mj-lt"/>
                          <a:ea typeface="+mn-ea"/>
                          <a:cs typeface="Segoe UI" panose="020B0502040204020203" pitchFamily="34" charset="0"/>
                        </a:rPr>
                        <a:t>Commercial data protection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000304"/>
                  </a:ext>
                </a:extLst>
              </a:tr>
              <a:tr h="49511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400" kern="1200">
                          <a:solidFill>
                            <a:schemeClr val="tx1"/>
                          </a:solidFill>
                          <a:latin typeface="+mj-lt"/>
                          <a:ea typeface="+mn-ea"/>
                          <a:cs typeface="Segoe UI" panose="020B0502040204020203" pitchFamily="34" charset="0"/>
                        </a:rPr>
                        <a:t>Enterprise-grade data protection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a:ln>
                          <a:noFill/>
                        </a:ln>
                        <a:solidFill>
                          <a:schemeClr val="accent2"/>
                        </a:solidFill>
                        <a:effectLst/>
                        <a:uLnTx/>
                        <a:uFillTx/>
                        <a:latin typeface="Segoe Sans Display Semibold"/>
                        <a:ea typeface="+mn-ea"/>
                        <a:cs typeface="Segoe UI" pitchFamily="34" charset="0"/>
                      </a:endParaRP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5798760"/>
                  </a:ext>
                </a:extLst>
              </a:tr>
              <a:tr h="49511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400" kern="1200">
                          <a:solidFill>
                            <a:schemeClr val="tx1"/>
                          </a:solidFill>
                          <a:latin typeface="+mj-lt"/>
                          <a:ea typeface="+mn-ea"/>
                          <a:cs typeface="Segoe UI" panose="020B0502040204020203" pitchFamily="34" charset="0"/>
                        </a:rPr>
                        <a:t>Graph grounding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a:ln>
                          <a:noFill/>
                        </a:ln>
                        <a:solidFill>
                          <a:schemeClr val="accent2"/>
                        </a:solidFill>
                        <a:effectLst/>
                        <a:uLnTx/>
                        <a:uFillTx/>
                        <a:latin typeface="Segoe Sans Display Semibold"/>
                        <a:ea typeface="+mn-ea"/>
                        <a:cs typeface="Segoe UI" pitchFamily="34" charset="0"/>
                      </a:endParaRP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3326626"/>
                  </a:ext>
                </a:extLst>
              </a:tr>
              <a:tr h="49511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400" kern="1200">
                          <a:solidFill>
                            <a:schemeClr val="tx1"/>
                          </a:solidFill>
                          <a:latin typeface="+mj-lt"/>
                          <a:ea typeface="+mn-ea"/>
                          <a:cs typeface="Segoe UI" panose="020B0502040204020203" pitchFamily="34" charset="0"/>
                        </a:rPr>
                        <a:t>Microsoft 365 Apps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a:ln>
                          <a:noFill/>
                        </a:ln>
                        <a:solidFill>
                          <a:schemeClr val="accent2"/>
                        </a:solidFill>
                        <a:effectLst/>
                        <a:uLnTx/>
                        <a:uFillTx/>
                        <a:latin typeface="Segoe Sans Display Semibold"/>
                        <a:ea typeface="+mn-ea"/>
                        <a:cs typeface="Segoe UI" pitchFamily="34" charset="0"/>
                      </a:endParaRP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1075559"/>
                  </a:ext>
                </a:extLst>
              </a:tr>
              <a:tr h="49511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400" kern="1200">
                          <a:solidFill>
                            <a:schemeClr val="tx1"/>
                          </a:solidFill>
                          <a:latin typeface="+mj-lt"/>
                          <a:ea typeface="+mn-ea"/>
                          <a:cs typeface="Segoe UI" panose="020B0502040204020203" pitchFamily="34" charset="0"/>
                        </a:rPr>
                        <a:t>Copilot Studio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a:ln>
                          <a:noFill/>
                        </a:ln>
                        <a:solidFill>
                          <a:schemeClr val="accent2"/>
                        </a:solidFill>
                        <a:effectLst/>
                        <a:uLnTx/>
                        <a:uFillTx/>
                        <a:latin typeface="Segoe Sans Display Semibold"/>
                        <a:ea typeface="+mn-ea"/>
                        <a:cs typeface="Segoe UI" pitchFamily="34" charset="0"/>
                      </a:endParaRP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1203997"/>
                  </a:ext>
                </a:extLst>
              </a:tr>
              <a:tr h="495117">
                <a:tc>
                  <a:txBody>
                    <a:bodyPr/>
                    <a:lstStyle/>
                    <a:p>
                      <a:r>
                        <a:rPr lang="en-US" sz="1400" kern="1200">
                          <a:solidFill>
                            <a:schemeClr val="tx1"/>
                          </a:solidFill>
                          <a:latin typeface="+mj-lt"/>
                          <a:ea typeface="+mn-ea"/>
                          <a:cs typeface="Segoe UI" panose="020B0502040204020203" pitchFamily="34" charset="0"/>
                        </a:rPr>
                        <a:t>Role-specific capabilities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a:ln>
                          <a:noFill/>
                        </a:ln>
                        <a:solidFill>
                          <a:schemeClr val="accent2"/>
                        </a:solidFill>
                        <a:effectLst/>
                        <a:uLnTx/>
                        <a:uFillTx/>
                        <a:latin typeface="Segoe Sans Display Semibold"/>
                        <a:ea typeface="+mn-ea"/>
                        <a:cs typeface="Segoe UI" pitchFamily="34" charset="0"/>
                      </a:endParaRP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endParaRP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94623"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Sans Display Semibold"/>
                          <a:ea typeface="+mn-ea"/>
                          <a:cs typeface="Segoe UI" pitchFamily="34" charset="0"/>
                        </a:rPr>
                        <a:t>●</a:t>
                      </a:r>
                    </a:p>
                  </a:txBody>
                  <a:tcPr marL="59618" marR="59618" marT="19872" marB="1987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8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381389"/>
                  </a:ext>
                </a:extLst>
              </a:tr>
            </a:tbl>
          </a:graphicData>
        </a:graphic>
      </p:graphicFrame>
      <p:sp>
        <p:nvSpPr>
          <p:cNvPr id="37" name="TextBox 36">
            <a:extLst>
              <a:ext uri="{FF2B5EF4-FFF2-40B4-BE49-F238E27FC236}">
                <a16:creationId xmlns:a16="http://schemas.microsoft.com/office/drawing/2014/main" id="{95772A13-BB91-8A67-2404-05A6A03DD872}"/>
              </a:ext>
              <a:ext uri="{C183D7F6-B498-43B3-948B-1728B52AA6E4}">
                <adec:decorative xmlns:adec="http://schemas.microsoft.com/office/drawing/2017/decorative" val="1"/>
              </a:ext>
            </a:extLst>
          </p:cNvPr>
          <p:cNvSpPr txBox="1"/>
          <p:nvPr/>
        </p:nvSpPr>
        <p:spPr>
          <a:xfrm>
            <a:off x="4459427" y="1964573"/>
            <a:ext cx="772716" cy="273049"/>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CA" sz="1200"/>
              <a:t>Free</a:t>
            </a:r>
          </a:p>
        </p:txBody>
      </p:sp>
      <p:sp>
        <p:nvSpPr>
          <p:cNvPr id="38" name="TextBox 37">
            <a:extLst>
              <a:ext uri="{FF2B5EF4-FFF2-40B4-BE49-F238E27FC236}">
                <a16:creationId xmlns:a16="http://schemas.microsoft.com/office/drawing/2014/main" id="{4B129E1A-E5B4-C80E-424C-68F812A68E95}"/>
              </a:ext>
              <a:ext uri="{C183D7F6-B498-43B3-948B-1728B52AA6E4}">
                <adec:decorative xmlns:adec="http://schemas.microsoft.com/office/drawing/2017/decorative" val="1"/>
              </a:ext>
            </a:extLst>
          </p:cNvPr>
          <p:cNvSpPr txBox="1"/>
          <p:nvPr/>
        </p:nvSpPr>
        <p:spPr>
          <a:xfrm>
            <a:off x="6392096" y="1964573"/>
            <a:ext cx="772716" cy="273049"/>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CA" sz="1200"/>
              <a:t>$30</a:t>
            </a:r>
          </a:p>
        </p:txBody>
      </p:sp>
      <p:sp>
        <p:nvSpPr>
          <p:cNvPr id="39" name="TextBox 38">
            <a:extLst>
              <a:ext uri="{FF2B5EF4-FFF2-40B4-BE49-F238E27FC236}">
                <a16:creationId xmlns:a16="http://schemas.microsoft.com/office/drawing/2014/main" id="{2715AA6C-77BF-33B6-A161-DEF3BE7B5BBB}"/>
              </a:ext>
              <a:ext uri="{C183D7F6-B498-43B3-948B-1728B52AA6E4}">
                <adec:decorative xmlns:adec="http://schemas.microsoft.com/office/drawing/2017/decorative" val="1"/>
              </a:ext>
            </a:extLst>
          </p:cNvPr>
          <p:cNvSpPr txBox="1"/>
          <p:nvPr/>
        </p:nvSpPr>
        <p:spPr>
          <a:xfrm>
            <a:off x="8327439" y="1964573"/>
            <a:ext cx="772716" cy="273049"/>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CA" sz="1200"/>
              <a:t>$50</a:t>
            </a:r>
          </a:p>
        </p:txBody>
      </p:sp>
      <p:sp>
        <p:nvSpPr>
          <p:cNvPr id="40" name="TextBox 39">
            <a:extLst>
              <a:ext uri="{FF2B5EF4-FFF2-40B4-BE49-F238E27FC236}">
                <a16:creationId xmlns:a16="http://schemas.microsoft.com/office/drawing/2014/main" id="{924C5459-1E1D-C3F8-0CF2-73434DBB722F}"/>
              </a:ext>
              <a:ext uri="{C183D7F6-B498-43B3-948B-1728B52AA6E4}">
                <adec:decorative xmlns:adec="http://schemas.microsoft.com/office/drawing/2017/decorative" val="1"/>
              </a:ext>
            </a:extLst>
          </p:cNvPr>
          <p:cNvSpPr txBox="1"/>
          <p:nvPr/>
        </p:nvSpPr>
        <p:spPr>
          <a:xfrm>
            <a:off x="10243732" y="1964573"/>
            <a:ext cx="772716" cy="273049"/>
          </a:xfrm>
          <a:prstGeom prst="roundRect">
            <a:avLst>
              <a:gd name="adj" fmla="val 50000"/>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a:r>
              <a:rPr lang="en-CA" sz="1200"/>
              <a:t>$50</a:t>
            </a:r>
          </a:p>
        </p:txBody>
      </p:sp>
    </p:spTree>
    <p:extLst>
      <p:ext uri="{BB962C8B-B14F-4D97-AF65-F5344CB8AC3E}">
        <p14:creationId xmlns:p14="http://schemas.microsoft.com/office/powerpoint/2010/main" val="384767693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a:extLst>
              <a:ext uri="{FF2B5EF4-FFF2-40B4-BE49-F238E27FC236}">
                <a16:creationId xmlns:a16="http://schemas.microsoft.com/office/drawing/2014/main" id="{AE9D6F92-3DCE-987C-EB95-1B53CCAA9E91}"/>
              </a:ext>
              <a:ext uri="{C183D7F6-B498-43B3-948B-1728B52AA6E4}">
                <adec:decorative xmlns:adec="http://schemas.microsoft.com/office/drawing/2017/decorative" val="1"/>
              </a:ext>
            </a:extLst>
          </p:cNvPr>
          <p:cNvGrpSpPr/>
          <p:nvPr/>
        </p:nvGrpSpPr>
        <p:grpSpPr>
          <a:xfrm>
            <a:off x="499428" y="1701799"/>
            <a:ext cx="11201400" cy="4381501"/>
            <a:chOff x="499428" y="1701799"/>
            <a:chExt cx="11201400" cy="4381501"/>
          </a:xfrm>
        </p:grpSpPr>
        <p:sp>
          <p:nvSpPr>
            <p:cNvPr id="6" name="!!Rectangle: Rounded Corners 5">
              <a:extLst>
                <a:ext uri="{FF2B5EF4-FFF2-40B4-BE49-F238E27FC236}">
                  <a16:creationId xmlns:a16="http://schemas.microsoft.com/office/drawing/2014/main" id="{6EE984AF-9D74-16A4-2366-F83177748774}"/>
                </a:ext>
                <a:ext uri="{C183D7F6-B498-43B3-948B-1728B52AA6E4}">
                  <adec:decorative xmlns:adec="http://schemas.microsoft.com/office/drawing/2017/decorative" val="1"/>
                </a:ext>
              </a:extLst>
            </p:cNvPr>
            <p:cNvSpPr>
              <a:spLocks/>
            </p:cNvSpPr>
            <p:nvPr/>
          </p:nvSpPr>
          <p:spPr>
            <a:xfrm>
              <a:off x="499428" y="1701799"/>
              <a:ext cx="11201400" cy="4381501"/>
            </a:xfrm>
            <a:prstGeom prst="roundRect">
              <a:avLst>
                <a:gd name="adj" fmla="val 3349"/>
              </a:avLst>
            </a:prstGeom>
            <a:blipFill dpi="0" rotWithShape="0">
              <a:blip r:embed="rId3">
                <a:lum/>
                <a:alphaModFix amt="85000"/>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 name="Rectangle: Rounded Corners 6">
              <a:extLst>
                <a:ext uri="{FF2B5EF4-FFF2-40B4-BE49-F238E27FC236}">
                  <a16:creationId xmlns:a16="http://schemas.microsoft.com/office/drawing/2014/main" id="{C5BBDAAE-A113-CD09-3792-9782DAE53D85}"/>
                </a:ext>
                <a:ext uri="{C183D7F6-B498-43B3-948B-1728B52AA6E4}">
                  <adec:decorative xmlns:adec="http://schemas.microsoft.com/office/drawing/2017/decorative" val="1"/>
                </a:ext>
              </a:extLst>
            </p:cNvPr>
            <p:cNvSpPr>
              <a:spLocks/>
            </p:cNvSpPr>
            <p:nvPr/>
          </p:nvSpPr>
          <p:spPr>
            <a:xfrm>
              <a:off x="688537" y="1908185"/>
              <a:ext cx="3460243" cy="3991141"/>
            </a:xfrm>
            <a:prstGeom prst="roundRect">
              <a:avLst>
                <a:gd name="adj" fmla="val 29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8" name="Rectangle: Rounded Corners 7">
              <a:extLst>
                <a:ext uri="{FF2B5EF4-FFF2-40B4-BE49-F238E27FC236}">
                  <a16:creationId xmlns:a16="http://schemas.microsoft.com/office/drawing/2014/main" id="{357AFB87-8CFE-4399-F011-B9E0030B1A27}"/>
                </a:ext>
                <a:ext uri="{C183D7F6-B498-43B3-948B-1728B52AA6E4}">
                  <adec:decorative xmlns:adec="http://schemas.microsoft.com/office/drawing/2017/decorative" val="1"/>
                </a:ext>
              </a:extLst>
            </p:cNvPr>
            <p:cNvSpPr>
              <a:spLocks/>
            </p:cNvSpPr>
            <p:nvPr/>
          </p:nvSpPr>
          <p:spPr>
            <a:xfrm>
              <a:off x="4365878" y="1908185"/>
              <a:ext cx="3460243" cy="3991141"/>
            </a:xfrm>
            <a:prstGeom prst="roundRect">
              <a:avLst>
                <a:gd name="adj" fmla="val 29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9" name="Rectangle: Rounded Corners 8">
              <a:extLst>
                <a:ext uri="{FF2B5EF4-FFF2-40B4-BE49-F238E27FC236}">
                  <a16:creationId xmlns:a16="http://schemas.microsoft.com/office/drawing/2014/main" id="{94C8BCA6-B6F3-02D9-30F2-9B2EC35E0125}"/>
                </a:ext>
                <a:ext uri="{C183D7F6-B498-43B3-948B-1728B52AA6E4}">
                  <adec:decorative xmlns:adec="http://schemas.microsoft.com/office/drawing/2017/decorative" val="1"/>
                </a:ext>
              </a:extLst>
            </p:cNvPr>
            <p:cNvSpPr>
              <a:spLocks/>
            </p:cNvSpPr>
            <p:nvPr/>
          </p:nvSpPr>
          <p:spPr>
            <a:xfrm>
              <a:off x="8043219" y="1908185"/>
              <a:ext cx="3460243" cy="3991141"/>
            </a:xfrm>
            <a:prstGeom prst="roundRect">
              <a:avLst>
                <a:gd name="adj" fmla="val 29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sp>
          <p:nvSpPr>
            <p:cNvPr id="12" name="Grey oval containing warning">
              <a:extLst>
                <a:ext uri="{FF2B5EF4-FFF2-40B4-BE49-F238E27FC236}">
                  <a16:creationId xmlns:a16="http://schemas.microsoft.com/office/drawing/2014/main" id="{0160B470-3B25-D306-C63B-B983B18A1F89}"/>
                </a:ext>
                <a:ext uri="{C183D7F6-B498-43B3-948B-1728B52AA6E4}">
                  <adec:decorative xmlns:adec="http://schemas.microsoft.com/office/drawing/2017/decorative" val="1"/>
                </a:ext>
              </a:extLst>
            </p:cNvPr>
            <p:cNvSpPr/>
            <p:nvPr/>
          </p:nvSpPr>
          <p:spPr>
            <a:xfrm>
              <a:off x="2053118" y="1885774"/>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13" name="Grey oval containing warning">
              <a:extLst>
                <a:ext uri="{FF2B5EF4-FFF2-40B4-BE49-F238E27FC236}">
                  <a16:creationId xmlns:a16="http://schemas.microsoft.com/office/drawing/2014/main" id="{2A8F3C04-ACBF-57B3-4077-F432EB377767}"/>
                </a:ext>
                <a:ext uri="{C183D7F6-B498-43B3-948B-1728B52AA6E4}">
                  <adec:decorative xmlns:adec="http://schemas.microsoft.com/office/drawing/2017/decorative" val="1"/>
                </a:ext>
              </a:extLst>
            </p:cNvPr>
            <p:cNvSpPr/>
            <p:nvPr/>
          </p:nvSpPr>
          <p:spPr>
            <a:xfrm>
              <a:off x="5730460" y="1885774"/>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14" name="Grey oval containing warning">
              <a:extLst>
                <a:ext uri="{FF2B5EF4-FFF2-40B4-BE49-F238E27FC236}">
                  <a16:creationId xmlns:a16="http://schemas.microsoft.com/office/drawing/2014/main" id="{E843C3A3-9960-0F74-2D11-EAD2B4209FBD}"/>
                </a:ext>
                <a:ext uri="{C183D7F6-B498-43B3-948B-1728B52AA6E4}">
                  <adec:decorative xmlns:adec="http://schemas.microsoft.com/office/drawing/2017/decorative" val="1"/>
                </a:ext>
              </a:extLst>
            </p:cNvPr>
            <p:cNvSpPr/>
            <p:nvPr/>
          </p:nvSpPr>
          <p:spPr>
            <a:xfrm>
              <a:off x="9407801" y="1885774"/>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grpSp>
          <p:nvGrpSpPr>
            <p:cNvPr id="15" name="Group 14">
              <a:extLst>
                <a:ext uri="{FF2B5EF4-FFF2-40B4-BE49-F238E27FC236}">
                  <a16:creationId xmlns:a16="http://schemas.microsoft.com/office/drawing/2014/main" id="{413ED0D2-7067-F796-B48F-46EF83E5B4B8}"/>
                </a:ext>
                <a:ext uri="{C183D7F6-B498-43B3-948B-1728B52AA6E4}">
                  <adec:decorative xmlns:adec="http://schemas.microsoft.com/office/drawing/2017/decorative" val="1"/>
                </a:ext>
              </a:extLst>
            </p:cNvPr>
            <p:cNvGrpSpPr>
              <a:grpSpLocks/>
            </p:cNvGrpSpPr>
            <p:nvPr/>
          </p:nvGrpSpPr>
          <p:grpSpPr>
            <a:xfrm>
              <a:off x="2049656" y="2194559"/>
              <a:ext cx="738006" cy="738006"/>
              <a:chOff x="3101063" y="1686958"/>
              <a:chExt cx="2149566" cy="2149566"/>
            </a:xfrm>
            <a:effectLst/>
          </p:grpSpPr>
          <p:grpSp>
            <p:nvGrpSpPr>
              <p:cNvPr id="17" name="Group 16">
                <a:extLst>
                  <a:ext uri="{FF2B5EF4-FFF2-40B4-BE49-F238E27FC236}">
                    <a16:creationId xmlns:a16="http://schemas.microsoft.com/office/drawing/2014/main" id="{CE100E67-E9C9-8C13-D97D-8B0B31057ED4}"/>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0" name="Oval 19">
                  <a:extLst>
                    <a:ext uri="{FF2B5EF4-FFF2-40B4-BE49-F238E27FC236}">
                      <a16:creationId xmlns:a16="http://schemas.microsoft.com/office/drawing/2014/main" id="{F3408D5A-1C5A-AA58-5E87-EDA31A2A4629}"/>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Oval 46_1">
                  <a:extLst>
                    <a:ext uri="{FF2B5EF4-FFF2-40B4-BE49-F238E27FC236}">
                      <a16:creationId xmlns:a16="http://schemas.microsoft.com/office/drawing/2014/main" id="{17D4822A-0311-E700-D870-A1ED225F398D}"/>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8" name="Oval 34_1">
                <a:extLst>
                  <a:ext uri="{FF2B5EF4-FFF2-40B4-BE49-F238E27FC236}">
                    <a16:creationId xmlns:a16="http://schemas.microsoft.com/office/drawing/2014/main" id="{6F0E9995-0CA9-69A1-48CB-90A47CD8030C}"/>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23" name="Group 22">
              <a:extLst>
                <a:ext uri="{FF2B5EF4-FFF2-40B4-BE49-F238E27FC236}">
                  <a16:creationId xmlns:a16="http://schemas.microsoft.com/office/drawing/2014/main" id="{2BC8853D-50DB-5657-2DDF-B62553D9E9A2}"/>
                </a:ext>
                <a:ext uri="{C183D7F6-B498-43B3-948B-1728B52AA6E4}">
                  <adec:decorative xmlns:adec="http://schemas.microsoft.com/office/drawing/2017/decorative" val="1"/>
                </a:ext>
              </a:extLst>
            </p:cNvPr>
            <p:cNvGrpSpPr>
              <a:grpSpLocks/>
            </p:cNvGrpSpPr>
            <p:nvPr/>
          </p:nvGrpSpPr>
          <p:grpSpPr>
            <a:xfrm>
              <a:off x="5726997" y="2194559"/>
              <a:ext cx="738006" cy="738006"/>
              <a:chOff x="3101063" y="1686958"/>
              <a:chExt cx="2149566" cy="2149566"/>
            </a:xfrm>
            <a:effectLst/>
          </p:grpSpPr>
          <p:grpSp>
            <p:nvGrpSpPr>
              <p:cNvPr id="24" name="Group 23">
                <a:extLst>
                  <a:ext uri="{FF2B5EF4-FFF2-40B4-BE49-F238E27FC236}">
                    <a16:creationId xmlns:a16="http://schemas.microsoft.com/office/drawing/2014/main" id="{B4E2CC91-1F90-60CC-A775-B22095CA81A2}"/>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6" name="Oval 25">
                  <a:extLst>
                    <a:ext uri="{FF2B5EF4-FFF2-40B4-BE49-F238E27FC236}">
                      <a16:creationId xmlns:a16="http://schemas.microsoft.com/office/drawing/2014/main" id="{043AB878-647F-0F1C-2D6F-5D988B165998}"/>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Oval 46_1">
                  <a:extLst>
                    <a:ext uri="{FF2B5EF4-FFF2-40B4-BE49-F238E27FC236}">
                      <a16:creationId xmlns:a16="http://schemas.microsoft.com/office/drawing/2014/main" id="{88DE836B-E574-20A5-F83A-B22E2C240246}"/>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5" name="Oval 34_1">
                <a:extLst>
                  <a:ext uri="{FF2B5EF4-FFF2-40B4-BE49-F238E27FC236}">
                    <a16:creationId xmlns:a16="http://schemas.microsoft.com/office/drawing/2014/main" id="{F311E088-6DF3-D8F1-4255-FE69F606CD94}"/>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28" name="Group 27">
              <a:extLst>
                <a:ext uri="{FF2B5EF4-FFF2-40B4-BE49-F238E27FC236}">
                  <a16:creationId xmlns:a16="http://schemas.microsoft.com/office/drawing/2014/main" id="{6D76CAAD-47BF-605F-19E6-B8A220251F51}"/>
                </a:ext>
                <a:ext uri="{C183D7F6-B498-43B3-948B-1728B52AA6E4}">
                  <adec:decorative xmlns:adec="http://schemas.microsoft.com/office/drawing/2017/decorative" val="1"/>
                </a:ext>
              </a:extLst>
            </p:cNvPr>
            <p:cNvGrpSpPr>
              <a:grpSpLocks/>
            </p:cNvGrpSpPr>
            <p:nvPr/>
          </p:nvGrpSpPr>
          <p:grpSpPr>
            <a:xfrm>
              <a:off x="9404337" y="2194559"/>
              <a:ext cx="738006" cy="738006"/>
              <a:chOff x="3101063" y="1686958"/>
              <a:chExt cx="2149566" cy="2149566"/>
            </a:xfrm>
            <a:effectLst/>
          </p:grpSpPr>
          <p:grpSp>
            <p:nvGrpSpPr>
              <p:cNvPr id="29" name="Group 28">
                <a:extLst>
                  <a:ext uri="{FF2B5EF4-FFF2-40B4-BE49-F238E27FC236}">
                    <a16:creationId xmlns:a16="http://schemas.microsoft.com/office/drawing/2014/main" id="{D4685A3A-79A6-C0F7-B71C-8FDFCFDFC61E}"/>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31" name="Oval 30">
                  <a:extLst>
                    <a:ext uri="{FF2B5EF4-FFF2-40B4-BE49-F238E27FC236}">
                      <a16:creationId xmlns:a16="http://schemas.microsoft.com/office/drawing/2014/main" id="{9AD8686D-3A3C-CAEA-B34D-B2DA16EB16DB}"/>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4" name="Oval 46_1">
                  <a:extLst>
                    <a:ext uri="{FF2B5EF4-FFF2-40B4-BE49-F238E27FC236}">
                      <a16:creationId xmlns:a16="http://schemas.microsoft.com/office/drawing/2014/main" id="{47CD4445-04C9-C8EC-7D9F-15ECAD7EC021}"/>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0" name="Oval 34_1">
                <a:extLst>
                  <a:ext uri="{FF2B5EF4-FFF2-40B4-BE49-F238E27FC236}">
                    <a16:creationId xmlns:a16="http://schemas.microsoft.com/office/drawing/2014/main" id="{852B5946-5737-283B-3CC3-2576E5C63FA2}"/>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sp>
        <p:nvSpPr>
          <p:cNvPr id="4" name="Title 3">
            <a:extLst>
              <a:ext uri="{FF2B5EF4-FFF2-40B4-BE49-F238E27FC236}">
                <a16:creationId xmlns:a16="http://schemas.microsoft.com/office/drawing/2014/main" id="{D5C41BA0-DEA8-5A3A-050E-6DFA9E482513}"/>
              </a:ext>
            </a:extLst>
          </p:cNvPr>
          <p:cNvSpPr>
            <a:spLocks noGrp="1"/>
          </p:cNvSpPr>
          <p:nvPr>
            <p:ph type="title"/>
          </p:nvPr>
        </p:nvSpPr>
        <p:spPr>
          <a:xfrm>
            <a:off x="495300" y="509156"/>
            <a:ext cx="11201400" cy="443198"/>
          </a:xfrm>
        </p:spPr>
        <p:txBody>
          <a:bodyPr>
            <a:noAutofit/>
          </a:bodyPr>
          <a:lstStyle/>
          <a:p>
            <a:r>
              <a:rPr lang="en-US"/>
              <a:t>Small and medium businesses struggle to find the time, innovation, and data to grow</a:t>
            </a:r>
          </a:p>
        </p:txBody>
      </p:sp>
      <p:sp>
        <p:nvSpPr>
          <p:cNvPr id="32" name="TextBox 31">
            <a:extLst>
              <a:ext uri="{FF2B5EF4-FFF2-40B4-BE49-F238E27FC236}">
                <a16:creationId xmlns:a16="http://schemas.microsoft.com/office/drawing/2014/main" id="{312B5482-13B8-8EFB-C15D-2250535653A3}"/>
              </a:ext>
            </a:extLst>
          </p:cNvPr>
          <p:cNvSpPr txBox="1"/>
          <p:nvPr/>
        </p:nvSpPr>
        <p:spPr>
          <a:xfrm>
            <a:off x="1576723" y="3302109"/>
            <a:ext cx="1683872" cy="747897"/>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 normalizeH="0" baseline="0" noProof="0">
                <a:ln w="3175">
                  <a:noFill/>
                </a:ln>
                <a:solidFill>
                  <a:schemeClr val="accent2"/>
                </a:solidFill>
                <a:effectLst/>
                <a:uLnTx/>
                <a:uFillTx/>
                <a:latin typeface="+mj-lt"/>
                <a:ea typeface="+mn-ea"/>
                <a:cs typeface="+mn-cs"/>
              </a:rPr>
              <a:t>71%</a:t>
            </a:r>
          </a:p>
        </p:txBody>
      </p:sp>
      <p:sp>
        <p:nvSpPr>
          <p:cNvPr id="33" name="TextBox 32">
            <a:extLst>
              <a:ext uri="{FF2B5EF4-FFF2-40B4-BE49-F238E27FC236}">
                <a16:creationId xmlns:a16="http://schemas.microsoft.com/office/drawing/2014/main" id="{26CE3269-DE75-75A6-7142-367ACA45E39B}"/>
              </a:ext>
            </a:extLst>
          </p:cNvPr>
          <p:cNvSpPr txBox="1"/>
          <p:nvPr/>
        </p:nvSpPr>
        <p:spPr>
          <a:xfrm>
            <a:off x="924676" y="4205357"/>
            <a:ext cx="2987966" cy="1107996"/>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ea typeface="+mn-ea"/>
                <a:cs typeface="Segoe Sans Display" pitchFamily="2" charset="0"/>
              </a:rPr>
              <a:t>lack energy to get </a:t>
            </a:r>
            <a:br>
              <a:rPr kumimoji="0" lang="en-US" sz="1800" b="0" i="0" u="none" strike="noStrike" kern="1200" cap="none" spc="0" normalizeH="0" baseline="0" noProof="0">
                <a:ln>
                  <a:noFill/>
                </a:ln>
                <a:effectLst/>
                <a:uLnTx/>
                <a:uFillTx/>
                <a:ea typeface="+mn-ea"/>
                <a:cs typeface="Segoe Sans Display" pitchFamily="2" charset="0"/>
              </a:rPr>
            </a:br>
            <a:r>
              <a:rPr kumimoji="0" lang="en-US" sz="1800" b="0" i="0" u="none" strike="noStrike" kern="1200" cap="none" spc="0" normalizeH="0" baseline="0" noProof="0">
                <a:ln>
                  <a:noFill/>
                </a:ln>
                <a:effectLst/>
                <a:uLnTx/>
                <a:uFillTx/>
                <a:ea typeface="+mn-ea"/>
                <a:cs typeface="Segoe Sans Display" pitchFamily="2" charset="0"/>
              </a:rPr>
              <a:t>day-to-day work done, </a:t>
            </a:r>
            <a:r>
              <a:rPr lang="en-US" sz="1800">
                <a:cs typeface="Segoe Sans Display" pitchFamily="2" charset="0"/>
              </a:rPr>
              <a:t>and</a:t>
            </a:r>
            <a:r>
              <a:rPr kumimoji="0" lang="en-US" sz="1800" b="0" i="0" u="none" strike="noStrike" kern="1200" cap="none" spc="0" normalizeH="0" baseline="0" noProof="0">
                <a:ln>
                  <a:noFill/>
                </a:ln>
                <a:effectLst/>
                <a:uLnTx/>
                <a:uFillTx/>
                <a:ea typeface="+mn-ea"/>
                <a:cs typeface="Segoe Sans Display" pitchFamily="2" charset="0"/>
              </a:rPr>
              <a:t> </a:t>
            </a:r>
            <a:r>
              <a:rPr kumimoji="0" lang="en-US" sz="1800" b="0" i="0" u="none" strike="noStrike" kern="1200" cap="none" spc="0" normalizeH="0" baseline="0" noProof="0">
                <a:ln>
                  <a:noFill/>
                </a:ln>
                <a:effectLst/>
                <a:uLnTx/>
                <a:uFillTx/>
                <a:ea typeface="+mn-ea"/>
                <a:cs typeface="Segoe Sans Display Semibold" pitchFamily="2" charset="0"/>
              </a:rPr>
              <a:t>more than half</a:t>
            </a:r>
            <a:r>
              <a:rPr kumimoji="0" lang="en-US" sz="1800" b="0" i="0" u="none" strike="noStrike" kern="1200" cap="none" spc="0" normalizeH="0" baseline="0" noProof="0">
                <a:ln>
                  <a:noFill/>
                </a:ln>
                <a:effectLst/>
                <a:uLnTx/>
                <a:uFillTx/>
                <a:ea typeface="+mn-ea"/>
                <a:cs typeface="Segoe Sans Display" pitchFamily="2" charset="0"/>
              </a:rPr>
              <a:t> need more focus time</a:t>
            </a:r>
          </a:p>
        </p:txBody>
      </p:sp>
      <p:sp>
        <p:nvSpPr>
          <p:cNvPr id="36" name="TextBox 35">
            <a:extLst>
              <a:ext uri="{FF2B5EF4-FFF2-40B4-BE49-F238E27FC236}">
                <a16:creationId xmlns:a16="http://schemas.microsoft.com/office/drawing/2014/main" id="{9DBD07FF-9DD2-571D-C60E-9BCD62C3F85F}"/>
              </a:ext>
            </a:extLst>
          </p:cNvPr>
          <p:cNvSpPr txBox="1"/>
          <p:nvPr/>
        </p:nvSpPr>
        <p:spPr>
          <a:xfrm>
            <a:off x="5254064" y="3302109"/>
            <a:ext cx="1683872" cy="747897"/>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 normalizeH="0" baseline="0" noProof="0">
                <a:ln w="3175">
                  <a:noFill/>
                </a:ln>
                <a:solidFill>
                  <a:schemeClr val="accent2"/>
                </a:solidFill>
                <a:effectLst/>
                <a:uLnTx/>
                <a:uFillTx/>
                <a:latin typeface="+mj-lt"/>
                <a:ea typeface="+mn-ea"/>
                <a:cs typeface="+mn-cs"/>
              </a:rPr>
              <a:t>67%</a:t>
            </a:r>
          </a:p>
        </p:txBody>
      </p:sp>
      <p:sp>
        <p:nvSpPr>
          <p:cNvPr id="37" name="TextBox 36">
            <a:extLst>
              <a:ext uri="{FF2B5EF4-FFF2-40B4-BE49-F238E27FC236}">
                <a16:creationId xmlns:a16="http://schemas.microsoft.com/office/drawing/2014/main" id="{DAE2E01F-C08D-6392-5938-1FCF7BFBA9A5}"/>
              </a:ext>
            </a:extLst>
          </p:cNvPr>
          <p:cNvSpPr txBox="1"/>
          <p:nvPr/>
        </p:nvSpPr>
        <p:spPr>
          <a:xfrm>
            <a:off x="4602017" y="4205357"/>
            <a:ext cx="2987966" cy="83099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ea typeface="+mn-ea"/>
                <a:cs typeface="Segoe Sans Display" pitchFamily="2" charset="0"/>
              </a:rPr>
              <a:t>struggle with </a:t>
            </a:r>
            <a:br>
              <a:rPr kumimoji="0" lang="en-US" sz="1800" b="0" i="0" u="none" strike="noStrike" kern="1200" cap="none" spc="0" normalizeH="0" baseline="0" noProof="0">
                <a:ln>
                  <a:noFill/>
                </a:ln>
                <a:effectLst/>
                <a:uLnTx/>
                <a:uFillTx/>
                <a:ea typeface="+mn-ea"/>
                <a:cs typeface="Segoe Sans Display" pitchFamily="2" charset="0"/>
              </a:rPr>
            </a:br>
            <a:r>
              <a:rPr kumimoji="0" lang="en-US" sz="1800" b="0" i="0" u="none" strike="noStrike" kern="1200" cap="none" spc="0" normalizeH="0" baseline="0" noProof="0">
                <a:ln>
                  <a:noFill/>
                </a:ln>
                <a:effectLst/>
                <a:uLnTx/>
                <a:uFillTx/>
                <a:ea typeface="+mn-ea"/>
                <a:cs typeface="Segoe Sans Display" pitchFamily="2" charset="0"/>
              </a:rPr>
              <a:t>being innovative or </a:t>
            </a:r>
            <a:br>
              <a:rPr kumimoji="0" lang="en-US" sz="1800" b="0" i="0" u="none" strike="noStrike" kern="1200" cap="none" spc="0" normalizeH="0" baseline="0" noProof="0">
                <a:ln>
                  <a:noFill/>
                </a:ln>
                <a:effectLst/>
                <a:uLnTx/>
                <a:uFillTx/>
                <a:ea typeface="+mn-ea"/>
                <a:cs typeface="Segoe Sans Display" pitchFamily="2" charset="0"/>
              </a:rPr>
            </a:br>
            <a:r>
              <a:rPr kumimoji="0" lang="en-US" sz="1800" b="0" i="0" u="none" strike="noStrike" kern="1200" cap="none" spc="0" normalizeH="0" baseline="0" noProof="0">
                <a:ln>
                  <a:noFill/>
                </a:ln>
                <a:effectLst/>
                <a:uLnTx/>
                <a:uFillTx/>
                <a:ea typeface="+mn-ea"/>
                <a:cs typeface="Segoe Sans Display" pitchFamily="2" charset="0"/>
              </a:rPr>
              <a:t>thinking strategically</a:t>
            </a:r>
          </a:p>
        </p:txBody>
      </p:sp>
      <p:sp>
        <p:nvSpPr>
          <p:cNvPr id="39" name="TextBox 38">
            <a:extLst>
              <a:ext uri="{FF2B5EF4-FFF2-40B4-BE49-F238E27FC236}">
                <a16:creationId xmlns:a16="http://schemas.microsoft.com/office/drawing/2014/main" id="{494A8953-8512-D785-2F0F-B0EA89AC7785}"/>
              </a:ext>
            </a:extLst>
          </p:cNvPr>
          <p:cNvSpPr txBox="1"/>
          <p:nvPr/>
        </p:nvSpPr>
        <p:spPr>
          <a:xfrm>
            <a:off x="8931404" y="3302109"/>
            <a:ext cx="1683872" cy="747897"/>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 normalizeH="0" baseline="0" noProof="0">
                <a:ln w="3175">
                  <a:noFill/>
                </a:ln>
                <a:solidFill>
                  <a:schemeClr val="accent2"/>
                </a:solidFill>
                <a:effectLst/>
                <a:uLnTx/>
                <a:uFillTx/>
                <a:latin typeface="+mj-lt"/>
                <a:ea typeface="+mn-ea"/>
                <a:cs typeface="+mn-cs"/>
              </a:rPr>
              <a:t>61%</a:t>
            </a:r>
          </a:p>
        </p:txBody>
      </p:sp>
      <p:sp>
        <p:nvSpPr>
          <p:cNvPr id="40" name="TextBox 39">
            <a:extLst>
              <a:ext uri="{FF2B5EF4-FFF2-40B4-BE49-F238E27FC236}">
                <a16:creationId xmlns:a16="http://schemas.microsoft.com/office/drawing/2014/main" id="{A109346C-3B2C-FCB7-859A-2307F70A327B}"/>
              </a:ext>
            </a:extLst>
          </p:cNvPr>
          <p:cNvSpPr txBox="1"/>
          <p:nvPr/>
        </p:nvSpPr>
        <p:spPr>
          <a:xfrm>
            <a:off x="8279357" y="4205357"/>
            <a:ext cx="2987966" cy="1107996"/>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ea typeface="+mn-ea"/>
                <a:cs typeface="Segoe Sans Display" pitchFamily="2" charset="0"/>
              </a:rPr>
              <a:t>believe they spend too much time searching for the right data or information </a:t>
            </a:r>
            <a:br>
              <a:rPr kumimoji="0" lang="en-US" sz="1800" b="0" i="0" u="none" strike="noStrike" kern="1200" cap="none" spc="0" normalizeH="0" baseline="0" noProof="0">
                <a:ln>
                  <a:noFill/>
                </a:ln>
                <a:effectLst/>
                <a:uLnTx/>
                <a:uFillTx/>
                <a:ea typeface="+mn-ea"/>
                <a:cs typeface="Segoe Sans Display" pitchFamily="2" charset="0"/>
              </a:rPr>
            </a:br>
            <a:r>
              <a:rPr kumimoji="0" lang="en-US" sz="1800" b="0" i="0" u="none" strike="noStrike" kern="1200" cap="none" spc="0" normalizeH="0" baseline="0" noProof="0">
                <a:ln>
                  <a:noFill/>
                </a:ln>
                <a:effectLst/>
                <a:uLnTx/>
                <a:uFillTx/>
                <a:ea typeface="+mn-ea"/>
                <a:cs typeface="Segoe Sans Display" pitchFamily="2" charset="0"/>
              </a:rPr>
              <a:t>when they need it</a:t>
            </a:r>
          </a:p>
        </p:txBody>
      </p:sp>
      <p:sp>
        <p:nvSpPr>
          <p:cNvPr id="11" name="Graphic 87">
            <a:extLst>
              <a:ext uri="{FF2B5EF4-FFF2-40B4-BE49-F238E27FC236}">
                <a16:creationId xmlns:a16="http://schemas.microsoft.com/office/drawing/2014/main" id="{9633B3B3-AA66-B75F-AFD1-98BE1282DB83}"/>
              </a:ext>
              <a:ext uri="{C183D7F6-B498-43B3-948B-1728B52AA6E4}">
                <adec:decorative xmlns:adec="http://schemas.microsoft.com/office/drawing/2017/decorative" val="1"/>
              </a:ext>
            </a:extLst>
          </p:cNvPr>
          <p:cNvSpPr/>
          <p:nvPr/>
        </p:nvSpPr>
        <p:spPr>
          <a:xfrm>
            <a:off x="5968524" y="2387746"/>
            <a:ext cx="254950" cy="351632"/>
          </a:xfrm>
          <a:custGeom>
            <a:avLst/>
            <a:gdLst>
              <a:gd name="connsiteX0" fmla="*/ 98602 w 219958"/>
              <a:gd name="connsiteY0" fmla="*/ 72052 h 303370"/>
              <a:gd name="connsiteX1" fmla="*/ 109979 w 219958"/>
              <a:gd name="connsiteY1" fmla="*/ 60675 h 303370"/>
              <a:gd name="connsiteX2" fmla="*/ 121357 w 219958"/>
              <a:gd name="connsiteY2" fmla="*/ 72052 h 303370"/>
              <a:gd name="connsiteX3" fmla="*/ 121357 w 219958"/>
              <a:gd name="connsiteY3" fmla="*/ 94807 h 303370"/>
              <a:gd name="connsiteX4" fmla="*/ 109979 w 219958"/>
              <a:gd name="connsiteY4" fmla="*/ 106184 h 303370"/>
              <a:gd name="connsiteX5" fmla="*/ 98602 w 219958"/>
              <a:gd name="connsiteY5" fmla="*/ 94807 h 303370"/>
              <a:gd name="connsiteX6" fmla="*/ 98602 w 219958"/>
              <a:gd name="connsiteY6" fmla="*/ 72052 h 303370"/>
              <a:gd name="connsiteX7" fmla="*/ 174910 w 219958"/>
              <a:gd name="connsiteY7" fmla="*/ 94280 h 303370"/>
              <a:gd name="connsiteX8" fmla="*/ 158821 w 219958"/>
              <a:gd name="connsiteY8" fmla="*/ 94280 h 303370"/>
              <a:gd name="connsiteX9" fmla="*/ 142731 w 219958"/>
              <a:gd name="connsiteY9" fmla="*/ 110370 h 303370"/>
              <a:gd name="connsiteX10" fmla="*/ 142731 w 219958"/>
              <a:gd name="connsiteY10" fmla="*/ 126460 h 303370"/>
              <a:gd name="connsiteX11" fmla="*/ 158821 w 219958"/>
              <a:gd name="connsiteY11" fmla="*/ 126460 h 303370"/>
              <a:gd name="connsiteX12" fmla="*/ 174910 w 219958"/>
              <a:gd name="connsiteY12" fmla="*/ 110370 h 303370"/>
              <a:gd name="connsiteX13" fmla="*/ 174910 w 219958"/>
              <a:gd name="connsiteY13" fmla="*/ 94280 h 303370"/>
              <a:gd name="connsiteX14" fmla="*/ 61138 w 219958"/>
              <a:gd name="connsiteY14" fmla="*/ 94280 h 303370"/>
              <a:gd name="connsiteX15" fmla="*/ 45049 w 219958"/>
              <a:gd name="connsiteY15" fmla="*/ 94280 h 303370"/>
              <a:gd name="connsiteX16" fmla="*/ 45049 w 219958"/>
              <a:gd name="connsiteY16" fmla="*/ 110370 h 303370"/>
              <a:gd name="connsiteX17" fmla="*/ 61139 w 219958"/>
              <a:gd name="connsiteY17" fmla="*/ 126460 h 303370"/>
              <a:gd name="connsiteX18" fmla="*/ 77228 w 219958"/>
              <a:gd name="connsiteY18" fmla="*/ 126460 h 303370"/>
              <a:gd name="connsiteX19" fmla="*/ 77228 w 219958"/>
              <a:gd name="connsiteY19" fmla="*/ 110370 h 303370"/>
              <a:gd name="connsiteX20" fmla="*/ 61138 w 219958"/>
              <a:gd name="connsiteY20" fmla="*/ 94280 h 303370"/>
              <a:gd name="connsiteX21" fmla="*/ 109979 w 219958"/>
              <a:gd name="connsiteY21" fmla="*/ 0 h 303370"/>
              <a:gd name="connsiteX22" fmla="*/ 219959 w 219958"/>
              <a:gd name="connsiteY22" fmla="*/ 109979 h 303370"/>
              <a:gd name="connsiteX23" fmla="*/ 179561 w 219958"/>
              <a:gd name="connsiteY23" fmla="*/ 197082 h 303370"/>
              <a:gd name="connsiteX24" fmla="*/ 176905 w 219958"/>
              <a:gd name="connsiteY24" fmla="*/ 201107 h 303370"/>
              <a:gd name="connsiteX25" fmla="*/ 176428 w 219958"/>
              <a:gd name="connsiteY25" fmla="*/ 202658 h 303370"/>
              <a:gd name="connsiteX26" fmla="*/ 159270 w 219958"/>
              <a:gd name="connsiteY26" fmla="*/ 276923 h 303370"/>
              <a:gd name="connsiteX27" fmla="*/ 128641 w 219958"/>
              <a:gd name="connsiteY27" fmla="*/ 303271 h 303370"/>
              <a:gd name="connsiteX28" fmla="*/ 126014 w 219958"/>
              <a:gd name="connsiteY28" fmla="*/ 303371 h 303370"/>
              <a:gd name="connsiteX29" fmla="*/ 93950 w 219958"/>
              <a:gd name="connsiteY29" fmla="*/ 303371 h 303370"/>
              <a:gd name="connsiteX30" fmla="*/ 61381 w 219958"/>
              <a:gd name="connsiteY30" fmla="*/ 279451 h 303370"/>
              <a:gd name="connsiteX31" fmla="*/ 60692 w 219958"/>
              <a:gd name="connsiteY31" fmla="*/ 276913 h 303370"/>
              <a:gd name="connsiteX32" fmla="*/ 43557 w 219958"/>
              <a:gd name="connsiteY32" fmla="*/ 202661 h 303370"/>
              <a:gd name="connsiteX33" fmla="*/ 40420 w 219958"/>
              <a:gd name="connsiteY33" fmla="*/ 197081 h 303370"/>
              <a:gd name="connsiteX34" fmla="*/ 93 w 219958"/>
              <a:gd name="connsiteY34" fmla="*/ 114504 h 303370"/>
              <a:gd name="connsiteX35" fmla="*/ 0 w 219958"/>
              <a:gd name="connsiteY35" fmla="*/ 109979 h 303370"/>
              <a:gd name="connsiteX36" fmla="*/ 59 w 219958"/>
              <a:gd name="connsiteY36" fmla="*/ 106349 h 303370"/>
              <a:gd name="connsiteX37" fmla="*/ 109979 w 219958"/>
              <a:gd name="connsiteY37" fmla="*/ 0 h 303370"/>
              <a:gd name="connsiteX38" fmla="*/ 142063 w 219958"/>
              <a:gd name="connsiteY38" fmla="*/ 250268 h 303370"/>
              <a:gd name="connsiteX39" fmla="*/ 77881 w 219958"/>
              <a:gd name="connsiteY39" fmla="*/ 250268 h 303370"/>
              <a:gd name="connsiteX40" fmla="*/ 82864 w 219958"/>
              <a:gd name="connsiteY40" fmla="*/ 271797 h 303370"/>
              <a:gd name="connsiteX41" fmla="*/ 92384 w 219958"/>
              <a:gd name="connsiteY41" fmla="*/ 280509 h 303370"/>
              <a:gd name="connsiteX42" fmla="*/ 93950 w 219958"/>
              <a:gd name="connsiteY42" fmla="*/ 280616 h 303370"/>
              <a:gd name="connsiteX43" fmla="*/ 126014 w 219958"/>
              <a:gd name="connsiteY43" fmla="*/ 280616 h 303370"/>
              <a:gd name="connsiteX44" fmla="*/ 136643 w 219958"/>
              <a:gd name="connsiteY44" fmla="*/ 273302 h 303370"/>
              <a:gd name="connsiteX45" fmla="*/ 137100 w 219958"/>
              <a:gd name="connsiteY45" fmla="*/ 271800 h 303370"/>
              <a:gd name="connsiteX46" fmla="*/ 142063 w 219958"/>
              <a:gd name="connsiteY46" fmla="*/ 250268 h 303370"/>
              <a:gd name="connsiteX47" fmla="*/ 109979 w 219958"/>
              <a:gd name="connsiteY47" fmla="*/ 22754 h 303370"/>
              <a:gd name="connsiteX48" fmla="*/ 22817 w 219958"/>
              <a:gd name="connsiteY48" fmla="*/ 106634 h 303370"/>
              <a:gd name="connsiteX49" fmla="*/ 22754 w 219958"/>
              <a:gd name="connsiteY49" fmla="*/ 109979 h 303370"/>
              <a:gd name="connsiteX50" fmla="*/ 22856 w 219958"/>
              <a:gd name="connsiteY50" fmla="*/ 114182 h 303370"/>
              <a:gd name="connsiteX51" fmla="*/ 56319 w 219958"/>
              <a:gd name="connsiteY51" fmla="*/ 180802 h 303370"/>
              <a:gd name="connsiteX52" fmla="*/ 64990 w 219958"/>
              <a:gd name="connsiteY52" fmla="*/ 194854 h 303370"/>
              <a:gd name="connsiteX53" fmla="*/ 65728 w 219958"/>
              <a:gd name="connsiteY53" fmla="*/ 197546 h 303370"/>
              <a:gd name="connsiteX54" fmla="*/ 72632 w 219958"/>
              <a:gd name="connsiteY54" fmla="*/ 227514 h 303370"/>
              <a:gd name="connsiteX55" fmla="*/ 98602 w 219958"/>
              <a:gd name="connsiteY55" fmla="*/ 227514 h 303370"/>
              <a:gd name="connsiteX56" fmla="*/ 98602 w 219958"/>
              <a:gd name="connsiteY56" fmla="*/ 132724 h 303370"/>
              <a:gd name="connsiteX57" fmla="*/ 109979 w 219958"/>
              <a:gd name="connsiteY57" fmla="*/ 121346 h 303370"/>
              <a:gd name="connsiteX58" fmla="*/ 121357 w 219958"/>
              <a:gd name="connsiteY58" fmla="*/ 132724 h 303370"/>
              <a:gd name="connsiteX59" fmla="*/ 121357 w 219958"/>
              <a:gd name="connsiteY59" fmla="*/ 227514 h 303370"/>
              <a:gd name="connsiteX60" fmla="*/ 147312 w 219958"/>
              <a:gd name="connsiteY60" fmla="*/ 227514 h 303370"/>
              <a:gd name="connsiteX61" fmla="*/ 154258 w 219958"/>
              <a:gd name="connsiteY61" fmla="*/ 197536 h 303370"/>
              <a:gd name="connsiteX62" fmla="*/ 161744 w 219958"/>
              <a:gd name="connsiteY62" fmla="*/ 182838 h 303370"/>
              <a:gd name="connsiteX63" fmla="*/ 163659 w 219958"/>
              <a:gd name="connsiteY63" fmla="*/ 180808 h 303370"/>
              <a:gd name="connsiteX64" fmla="*/ 197103 w 219958"/>
              <a:gd name="connsiteY64" fmla="*/ 114182 h 303370"/>
              <a:gd name="connsiteX65" fmla="*/ 197205 w 219958"/>
              <a:gd name="connsiteY65" fmla="*/ 109979 h 303370"/>
              <a:gd name="connsiteX66" fmla="*/ 197141 w 219958"/>
              <a:gd name="connsiteY66" fmla="*/ 106634 h 303370"/>
              <a:gd name="connsiteX67" fmla="*/ 109979 w 219958"/>
              <a:gd name="connsiteY67" fmla="*/ 22754 h 30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19958" h="303370">
                <a:moveTo>
                  <a:pt x="98602" y="72052"/>
                </a:moveTo>
                <a:cubicBezTo>
                  <a:pt x="98602" y="65768"/>
                  <a:pt x="103696" y="60675"/>
                  <a:pt x="109979" y="60675"/>
                </a:cubicBezTo>
                <a:cubicBezTo>
                  <a:pt x="116263" y="60675"/>
                  <a:pt x="121357" y="65768"/>
                  <a:pt x="121357" y="72052"/>
                </a:cubicBezTo>
                <a:lnTo>
                  <a:pt x="121357" y="94807"/>
                </a:lnTo>
                <a:cubicBezTo>
                  <a:pt x="121357" y="101090"/>
                  <a:pt x="116263" y="106184"/>
                  <a:pt x="109979" y="106184"/>
                </a:cubicBezTo>
                <a:cubicBezTo>
                  <a:pt x="103696" y="106184"/>
                  <a:pt x="98602" y="101090"/>
                  <a:pt x="98602" y="94807"/>
                </a:cubicBezTo>
                <a:lnTo>
                  <a:pt x="98602" y="72052"/>
                </a:lnTo>
                <a:close/>
                <a:moveTo>
                  <a:pt x="174910" y="94280"/>
                </a:moveTo>
                <a:cubicBezTo>
                  <a:pt x="170467" y="89837"/>
                  <a:pt x="163264" y="89837"/>
                  <a:pt x="158821" y="94280"/>
                </a:cubicBezTo>
                <a:lnTo>
                  <a:pt x="142731" y="110370"/>
                </a:lnTo>
                <a:cubicBezTo>
                  <a:pt x="138287" y="114813"/>
                  <a:pt x="138287" y="122017"/>
                  <a:pt x="142731" y="126460"/>
                </a:cubicBezTo>
                <a:cubicBezTo>
                  <a:pt x="147174" y="130903"/>
                  <a:pt x="154378" y="130903"/>
                  <a:pt x="158821" y="126460"/>
                </a:cubicBezTo>
                <a:lnTo>
                  <a:pt x="174910" y="110370"/>
                </a:lnTo>
                <a:cubicBezTo>
                  <a:pt x="179353" y="105927"/>
                  <a:pt x="179353" y="98723"/>
                  <a:pt x="174910" y="94280"/>
                </a:cubicBezTo>
                <a:close/>
                <a:moveTo>
                  <a:pt x="61138" y="94280"/>
                </a:moveTo>
                <a:cubicBezTo>
                  <a:pt x="56695" y="89837"/>
                  <a:pt x="49492" y="89837"/>
                  <a:pt x="45049" y="94280"/>
                </a:cubicBezTo>
                <a:cubicBezTo>
                  <a:pt x="40605" y="98723"/>
                  <a:pt x="40605" y="105927"/>
                  <a:pt x="45049" y="110370"/>
                </a:cubicBezTo>
                <a:lnTo>
                  <a:pt x="61139" y="126460"/>
                </a:lnTo>
                <a:cubicBezTo>
                  <a:pt x="65582" y="130903"/>
                  <a:pt x="72785" y="130903"/>
                  <a:pt x="77228" y="126460"/>
                </a:cubicBezTo>
                <a:cubicBezTo>
                  <a:pt x="81672" y="122017"/>
                  <a:pt x="81672" y="114813"/>
                  <a:pt x="77228" y="110370"/>
                </a:cubicBezTo>
                <a:lnTo>
                  <a:pt x="61138" y="94280"/>
                </a:lnTo>
                <a:close/>
                <a:moveTo>
                  <a:pt x="109979" y="0"/>
                </a:moveTo>
                <a:cubicBezTo>
                  <a:pt x="170720" y="0"/>
                  <a:pt x="219959" y="49239"/>
                  <a:pt x="219959" y="109979"/>
                </a:cubicBezTo>
                <a:cubicBezTo>
                  <a:pt x="219959" y="141775"/>
                  <a:pt x="206296" y="170957"/>
                  <a:pt x="179561" y="197082"/>
                </a:cubicBezTo>
                <a:cubicBezTo>
                  <a:pt x="178394" y="198223"/>
                  <a:pt x="177490" y="199596"/>
                  <a:pt x="176905" y="201107"/>
                </a:cubicBezTo>
                <a:lnTo>
                  <a:pt x="176428" y="202658"/>
                </a:lnTo>
                <a:lnTo>
                  <a:pt x="159270" y="276923"/>
                </a:lnTo>
                <a:cubicBezTo>
                  <a:pt x="155892" y="291545"/>
                  <a:pt x="143406" y="302137"/>
                  <a:pt x="128641" y="303271"/>
                </a:cubicBezTo>
                <a:lnTo>
                  <a:pt x="126014" y="303371"/>
                </a:lnTo>
                <a:lnTo>
                  <a:pt x="93950" y="303371"/>
                </a:lnTo>
                <a:cubicBezTo>
                  <a:pt x="78939" y="303371"/>
                  <a:pt x="65804" y="293585"/>
                  <a:pt x="61381" y="279451"/>
                </a:cubicBezTo>
                <a:lnTo>
                  <a:pt x="60692" y="276913"/>
                </a:lnTo>
                <a:lnTo>
                  <a:pt x="43557" y="202661"/>
                </a:lnTo>
                <a:cubicBezTo>
                  <a:pt x="43067" y="200539"/>
                  <a:pt x="41978" y="198602"/>
                  <a:pt x="40420" y="197081"/>
                </a:cubicBezTo>
                <a:cubicBezTo>
                  <a:pt x="14944" y="172199"/>
                  <a:pt x="1332" y="144547"/>
                  <a:pt x="93" y="114504"/>
                </a:cubicBezTo>
                <a:lnTo>
                  <a:pt x="0" y="109979"/>
                </a:lnTo>
                <a:lnTo>
                  <a:pt x="59" y="106349"/>
                </a:lnTo>
                <a:cubicBezTo>
                  <a:pt x="1974" y="47290"/>
                  <a:pt x="50454" y="0"/>
                  <a:pt x="109979" y="0"/>
                </a:cubicBezTo>
                <a:close/>
                <a:moveTo>
                  <a:pt x="142063" y="250268"/>
                </a:moveTo>
                <a:lnTo>
                  <a:pt x="77881" y="250268"/>
                </a:lnTo>
                <a:lnTo>
                  <a:pt x="82864" y="271797"/>
                </a:lnTo>
                <a:cubicBezTo>
                  <a:pt x="83935" y="276443"/>
                  <a:pt x="87767" y="279870"/>
                  <a:pt x="92384" y="280509"/>
                </a:cubicBezTo>
                <a:lnTo>
                  <a:pt x="93950" y="280616"/>
                </a:lnTo>
                <a:lnTo>
                  <a:pt x="126014" y="280616"/>
                </a:lnTo>
                <a:cubicBezTo>
                  <a:pt x="130782" y="280616"/>
                  <a:pt x="134980" y="277655"/>
                  <a:pt x="136643" y="273302"/>
                </a:cubicBezTo>
                <a:lnTo>
                  <a:pt x="137100" y="271800"/>
                </a:lnTo>
                <a:lnTo>
                  <a:pt x="142063" y="250268"/>
                </a:lnTo>
                <a:close/>
                <a:moveTo>
                  <a:pt x="109979" y="22754"/>
                </a:moveTo>
                <a:cubicBezTo>
                  <a:pt x="62927" y="22754"/>
                  <a:pt x="24576" y="60011"/>
                  <a:pt x="22817" y="106634"/>
                </a:cubicBezTo>
                <a:lnTo>
                  <a:pt x="22754" y="109979"/>
                </a:lnTo>
                <a:lnTo>
                  <a:pt x="22856" y="114182"/>
                </a:lnTo>
                <a:cubicBezTo>
                  <a:pt x="24011" y="137896"/>
                  <a:pt x="35000" y="159980"/>
                  <a:pt x="56319" y="180802"/>
                </a:cubicBezTo>
                <a:cubicBezTo>
                  <a:pt x="60326" y="184716"/>
                  <a:pt x="63297" y="189544"/>
                  <a:pt x="64990" y="194854"/>
                </a:cubicBezTo>
                <a:lnTo>
                  <a:pt x="65728" y="197546"/>
                </a:lnTo>
                <a:lnTo>
                  <a:pt x="72632" y="227514"/>
                </a:lnTo>
                <a:lnTo>
                  <a:pt x="98602" y="227514"/>
                </a:lnTo>
                <a:lnTo>
                  <a:pt x="98602" y="132724"/>
                </a:lnTo>
                <a:cubicBezTo>
                  <a:pt x="98602" y="126440"/>
                  <a:pt x="103696" y="121346"/>
                  <a:pt x="109979" y="121346"/>
                </a:cubicBezTo>
                <a:cubicBezTo>
                  <a:pt x="116263" y="121346"/>
                  <a:pt x="121357" y="126440"/>
                  <a:pt x="121357" y="132724"/>
                </a:cubicBezTo>
                <a:lnTo>
                  <a:pt x="121357" y="227514"/>
                </a:lnTo>
                <a:lnTo>
                  <a:pt x="147312" y="227514"/>
                </a:lnTo>
                <a:lnTo>
                  <a:pt x="154258" y="197536"/>
                </a:lnTo>
                <a:cubicBezTo>
                  <a:pt x="155517" y="192084"/>
                  <a:pt x="158094" y="187040"/>
                  <a:pt x="161744" y="182838"/>
                </a:cubicBezTo>
                <a:lnTo>
                  <a:pt x="163659" y="180808"/>
                </a:lnTo>
                <a:cubicBezTo>
                  <a:pt x="184966" y="159986"/>
                  <a:pt x="195949" y="137901"/>
                  <a:pt x="197103" y="114182"/>
                </a:cubicBezTo>
                <a:lnTo>
                  <a:pt x="197205" y="109979"/>
                </a:lnTo>
                <a:lnTo>
                  <a:pt x="197141" y="106634"/>
                </a:lnTo>
                <a:cubicBezTo>
                  <a:pt x="195383" y="60011"/>
                  <a:pt x="157033" y="22754"/>
                  <a:pt x="109979" y="22754"/>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9" name="Graphic 17">
            <a:extLst>
              <a:ext uri="{FF2B5EF4-FFF2-40B4-BE49-F238E27FC236}">
                <a16:creationId xmlns:a16="http://schemas.microsoft.com/office/drawing/2014/main" id="{0E52BFC8-8BE3-7A4C-4D17-A15C4B939463}"/>
              </a:ext>
              <a:ext uri="{C183D7F6-B498-43B3-948B-1728B52AA6E4}">
                <adec:decorative xmlns:adec="http://schemas.microsoft.com/office/drawing/2017/decorative" val="1"/>
              </a:ext>
            </a:extLst>
          </p:cNvPr>
          <p:cNvSpPr/>
          <p:nvPr/>
        </p:nvSpPr>
        <p:spPr>
          <a:xfrm>
            <a:off x="2205233" y="2349910"/>
            <a:ext cx="426852" cy="427304"/>
          </a:xfrm>
          <a:custGeom>
            <a:avLst/>
            <a:gdLst>
              <a:gd name="connsiteX0" fmla="*/ 353675 w 707633"/>
              <a:gd name="connsiteY0" fmla="*/ 602244 h 708384"/>
              <a:gd name="connsiteX1" fmla="*/ 379964 w 707633"/>
              <a:gd name="connsiteY1" fmla="*/ 625207 h 708384"/>
              <a:gd name="connsiteX2" fmla="*/ 380211 w 707633"/>
              <a:gd name="connsiteY2" fmla="*/ 628816 h 708384"/>
              <a:gd name="connsiteX3" fmla="*/ 380211 w 707633"/>
              <a:gd name="connsiteY3" fmla="*/ 681890 h 708384"/>
              <a:gd name="connsiteX4" fmla="*/ 353632 w 707633"/>
              <a:gd name="connsiteY4" fmla="*/ 708384 h 708384"/>
              <a:gd name="connsiteX5" fmla="*/ 327385 w 707633"/>
              <a:gd name="connsiteY5" fmla="*/ 685464 h 708384"/>
              <a:gd name="connsiteX6" fmla="*/ 327138 w 707633"/>
              <a:gd name="connsiteY6" fmla="*/ 681890 h 708384"/>
              <a:gd name="connsiteX7" fmla="*/ 327138 w 707633"/>
              <a:gd name="connsiteY7" fmla="*/ 628816 h 708384"/>
              <a:gd name="connsiteX8" fmla="*/ 353675 w 707633"/>
              <a:gd name="connsiteY8" fmla="*/ 602280 h 708384"/>
              <a:gd name="connsiteX9" fmla="*/ 566747 w 707633"/>
              <a:gd name="connsiteY9" fmla="*/ 528932 h 708384"/>
              <a:gd name="connsiteX10" fmla="*/ 604253 w 707633"/>
              <a:gd name="connsiteY10" fmla="*/ 566437 h 708384"/>
              <a:gd name="connsiteX11" fmla="*/ 604922 w 707633"/>
              <a:gd name="connsiteY11" fmla="*/ 603960 h 708384"/>
              <a:gd name="connsiteX12" fmla="*/ 567398 w 707633"/>
              <a:gd name="connsiteY12" fmla="*/ 604629 h 708384"/>
              <a:gd name="connsiteX13" fmla="*/ 566747 w 707633"/>
              <a:gd name="connsiteY13" fmla="*/ 603978 h 708384"/>
              <a:gd name="connsiteX14" fmla="*/ 529242 w 707633"/>
              <a:gd name="connsiteY14" fmla="*/ 566473 h 708384"/>
              <a:gd name="connsiteX15" fmla="*/ 529875 w 707633"/>
              <a:gd name="connsiteY15" fmla="*/ 528949 h 708384"/>
              <a:gd name="connsiteX16" fmla="*/ 566747 w 707633"/>
              <a:gd name="connsiteY16" fmla="*/ 528932 h 708384"/>
              <a:gd name="connsiteX17" fmla="*/ 178142 w 707633"/>
              <a:gd name="connsiteY17" fmla="*/ 528932 h 708384"/>
              <a:gd name="connsiteX18" fmla="*/ 178142 w 707633"/>
              <a:gd name="connsiteY18" fmla="*/ 566437 h 708384"/>
              <a:gd name="connsiteX19" fmla="*/ 140602 w 707633"/>
              <a:gd name="connsiteY19" fmla="*/ 604013 h 708384"/>
              <a:gd name="connsiteX20" fmla="*/ 103096 w 707633"/>
              <a:gd name="connsiteY20" fmla="*/ 602690 h 708384"/>
              <a:gd name="connsiteX21" fmla="*/ 103096 w 707633"/>
              <a:gd name="connsiteY21" fmla="*/ 566508 h 708384"/>
              <a:gd name="connsiteX22" fmla="*/ 140602 w 707633"/>
              <a:gd name="connsiteY22" fmla="*/ 528967 h 708384"/>
              <a:gd name="connsiteX23" fmla="*/ 178107 w 707633"/>
              <a:gd name="connsiteY23" fmla="*/ 528967 h 708384"/>
              <a:gd name="connsiteX24" fmla="*/ 353816 w 707633"/>
              <a:gd name="connsiteY24" fmla="*/ 158726 h 708384"/>
              <a:gd name="connsiteX25" fmla="*/ 549304 w 707633"/>
              <a:gd name="connsiteY25" fmla="*/ 354213 h 708384"/>
              <a:gd name="connsiteX26" fmla="*/ 353816 w 707633"/>
              <a:gd name="connsiteY26" fmla="*/ 549701 h 708384"/>
              <a:gd name="connsiteX27" fmla="*/ 158328 w 707633"/>
              <a:gd name="connsiteY27" fmla="*/ 354213 h 708384"/>
              <a:gd name="connsiteX28" fmla="*/ 353816 w 707633"/>
              <a:gd name="connsiteY28" fmla="*/ 158726 h 708384"/>
              <a:gd name="connsiteX29" fmla="*/ 353816 w 707633"/>
              <a:gd name="connsiteY29" fmla="*/ 211799 h 708384"/>
              <a:gd name="connsiteX30" fmla="*/ 211402 w 707633"/>
              <a:gd name="connsiteY30" fmla="*/ 354213 h 708384"/>
              <a:gd name="connsiteX31" fmla="*/ 353816 w 707633"/>
              <a:gd name="connsiteY31" fmla="*/ 496628 h 708384"/>
              <a:gd name="connsiteX32" fmla="*/ 496230 w 707633"/>
              <a:gd name="connsiteY32" fmla="*/ 354213 h 708384"/>
              <a:gd name="connsiteX33" fmla="*/ 353816 w 707633"/>
              <a:gd name="connsiteY33" fmla="*/ 211799 h 708384"/>
              <a:gd name="connsiteX34" fmla="*/ 681103 w 707633"/>
              <a:gd name="connsiteY34" fmla="*/ 328313 h 708384"/>
              <a:gd name="connsiteX35" fmla="*/ 707633 w 707633"/>
              <a:gd name="connsiteY35" fmla="*/ 354857 h 708384"/>
              <a:gd name="connsiteX36" fmla="*/ 684712 w 707633"/>
              <a:gd name="connsiteY36" fmla="*/ 381139 h 708384"/>
              <a:gd name="connsiteX37" fmla="*/ 681103 w 707633"/>
              <a:gd name="connsiteY37" fmla="*/ 381387 h 708384"/>
              <a:gd name="connsiteX38" fmla="*/ 628030 w 707633"/>
              <a:gd name="connsiteY38" fmla="*/ 381387 h 708384"/>
              <a:gd name="connsiteX39" fmla="*/ 601500 w 707633"/>
              <a:gd name="connsiteY39" fmla="*/ 354843 h 708384"/>
              <a:gd name="connsiteX40" fmla="*/ 624421 w 707633"/>
              <a:gd name="connsiteY40" fmla="*/ 328561 h 708384"/>
              <a:gd name="connsiteX41" fmla="*/ 628030 w 707633"/>
              <a:gd name="connsiteY41" fmla="*/ 328313 h 708384"/>
              <a:gd name="connsiteX42" fmla="*/ 681103 w 707633"/>
              <a:gd name="connsiteY42" fmla="*/ 328313 h 708384"/>
              <a:gd name="connsiteX43" fmla="*/ 79602 w 707633"/>
              <a:gd name="connsiteY43" fmla="*/ 327287 h 708384"/>
              <a:gd name="connsiteX44" fmla="*/ 106408 w 707633"/>
              <a:gd name="connsiteY44" fmla="*/ 353552 h 708384"/>
              <a:gd name="connsiteX45" fmla="*/ 83211 w 707633"/>
              <a:gd name="connsiteY45" fmla="*/ 380149 h 708384"/>
              <a:gd name="connsiteX46" fmla="*/ 79602 w 707633"/>
              <a:gd name="connsiteY46" fmla="*/ 380361 h 708384"/>
              <a:gd name="connsiteX47" fmla="*/ 26529 w 707633"/>
              <a:gd name="connsiteY47" fmla="*/ 380361 h 708384"/>
              <a:gd name="connsiteX48" fmla="*/ 0 w 707633"/>
              <a:gd name="connsiteY48" fmla="*/ 353817 h 708384"/>
              <a:gd name="connsiteX49" fmla="*/ 22920 w 707633"/>
              <a:gd name="connsiteY49" fmla="*/ 327535 h 708384"/>
              <a:gd name="connsiteX50" fmla="*/ 26529 w 707633"/>
              <a:gd name="connsiteY50" fmla="*/ 327287 h 708384"/>
              <a:gd name="connsiteX51" fmla="*/ 79602 w 707633"/>
              <a:gd name="connsiteY51" fmla="*/ 327287 h 708384"/>
              <a:gd name="connsiteX52" fmla="*/ 137629 w 707633"/>
              <a:gd name="connsiteY52" fmla="*/ 101901 h 708384"/>
              <a:gd name="connsiteX53" fmla="*/ 140602 w 707633"/>
              <a:gd name="connsiteY53" fmla="*/ 104449 h 708384"/>
              <a:gd name="connsiteX54" fmla="*/ 178107 w 707633"/>
              <a:gd name="connsiteY54" fmla="*/ 141954 h 708384"/>
              <a:gd name="connsiteX55" fmla="*/ 178230 w 707633"/>
              <a:gd name="connsiteY55" fmla="*/ 179483 h 708384"/>
              <a:gd name="connsiteX56" fmla="*/ 143574 w 707633"/>
              <a:gd name="connsiteY56" fmla="*/ 182078 h 708384"/>
              <a:gd name="connsiteX57" fmla="*/ 140602 w 707633"/>
              <a:gd name="connsiteY57" fmla="*/ 179495 h 708384"/>
              <a:gd name="connsiteX58" fmla="*/ 103096 w 707633"/>
              <a:gd name="connsiteY58" fmla="*/ 141990 h 708384"/>
              <a:gd name="connsiteX59" fmla="*/ 102973 w 707633"/>
              <a:gd name="connsiteY59" fmla="*/ 104461 h 708384"/>
              <a:gd name="connsiteX60" fmla="*/ 137629 w 707633"/>
              <a:gd name="connsiteY60" fmla="*/ 101866 h 708384"/>
              <a:gd name="connsiteX61" fmla="*/ 604253 w 707633"/>
              <a:gd name="connsiteY61" fmla="*/ 104449 h 708384"/>
              <a:gd name="connsiteX62" fmla="*/ 606836 w 707633"/>
              <a:gd name="connsiteY62" fmla="*/ 139018 h 708384"/>
              <a:gd name="connsiteX63" fmla="*/ 604253 w 707633"/>
              <a:gd name="connsiteY63" fmla="*/ 141990 h 708384"/>
              <a:gd name="connsiteX64" fmla="*/ 566747 w 707633"/>
              <a:gd name="connsiteY64" fmla="*/ 179495 h 708384"/>
              <a:gd name="connsiteX65" fmla="*/ 529217 w 707633"/>
              <a:gd name="connsiteY65" fmla="*/ 179349 h 708384"/>
              <a:gd name="connsiteX66" fmla="*/ 526659 w 707633"/>
              <a:gd name="connsiteY66" fmla="*/ 144962 h 708384"/>
              <a:gd name="connsiteX67" fmla="*/ 529207 w 707633"/>
              <a:gd name="connsiteY67" fmla="*/ 141990 h 708384"/>
              <a:gd name="connsiteX68" fmla="*/ 566712 w 707633"/>
              <a:gd name="connsiteY68" fmla="*/ 104449 h 708384"/>
              <a:gd name="connsiteX69" fmla="*/ 604242 w 707633"/>
              <a:gd name="connsiteY69" fmla="*/ 104437 h 708384"/>
              <a:gd name="connsiteX70" fmla="*/ 604253 w 707633"/>
              <a:gd name="connsiteY70" fmla="*/ 104449 h 708384"/>
              <a:gd name="connsiteX71" fmla="*/ 353816 w 707633"/>
              <a:gd name="connsiteY71" fmla="*/ 35 h 708384"/>
              <a:gd name="connsiteX72" fmla="*/ 380105 w 707633"/>
              <a:gd name="connsiteY72" fmla="*/ 22963 h 708384"/>
              <a:gd name="connsiteX73" fmla="*/ 380353 w 707633"/>
              <a:gd name="connsiteY73" fmla="*/ 26572 h 708384"/>
              <a:gd name="connsiteX74" fmla="*/ 380353 w 707633"/>
              <a:gd name="connsiteY74" fmla="*/ 79646 h 708384"/>
              <a:gd name="connsiteX75" fmla="*/ 353774 w 707633"/>
              <a:gd name="connsiteY75" fmla="*/ 106139 h 708384"/>
              <a:gd name="connsiteX76" fmla="*/ 327527 w 707633"/>
              <a:gd name="connsiteY76" fmla="*/ 83219 h 708384"/>
              <a:gd name="connsiteX77" fmla="*/ 327279 w 707633"/>
              <a:gd name="connsiteY77" fmla="*/ 79610 h 708384"/>
              <a:gd name="connsiteX78" fmla="*/ 327279 w 707633"/>
              <a:gd name="connsiteY78" fmla="*/ 26537 h 708384"/>
              <a:gd name="connsiteX79" fmla="*/ 353816 w 707633"/>
              <a:gd name="connsiteY79" fmla="*/ 0 h 708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07633" h="708384">
                <a:moveTo>
                  <a:pt x="353675" y="602244"/>
                </a:moveTo>
                <a:cubicBezTo>
                  <a:pt x="366946" y="602248"/>
                  <a:pt x="378177" y="612056"/>
                  <a:pt x="379964" y="625207"/>
                </a:cubicBezTo>
                <a:lnTo>
                  <a:pt x="380211" y="628816"/>
                </a:lnTo>
                <a:lnTo>
                  <a:pt x="380211" y="681890"/>
                </a:lnTo>
                <a:cubicBezTo>
                  <a:pt x="380187" y="696545"/>
                  <a:pt x="368287" y="708409"/>
                  <a:pt x="353632" y="708384"/>
                </a:cubicBezTo>
                <a:cubicBezTo>
                  <a:pt x="340388" y="708363"/>
                  <a:pt x="329190" y="698583"/>
                  <a:pt x="327385" y="685464"/>
                </a:cubicBezTo>
                <a:lnTo>
                  <a:pt x="327138" y="681890"/>
                </a:lnTo>
                <a:lnTo>
                  <a:pt x="327138" y="628816"/>
                </a:lnTo>
                <a:cubicBezTo>
                  <a:pt x="327138" y="614161"/>
                  <a:pt x="339019" y="602280"/>
                  <a:pt x="353675" y="602280"/>
                </a:cubicBezTo>
                <a:close/>
                <a:moveTo>
                  <a:pt x="566747" y="528932"/>
                </a:moveTo>
                <a:lnTo>
                  <a:pt x="604253" y="566437"/>
                </a:lnTo>
                <a:cubicBezTo>
                  <a:pt x="614800" y="576613"/>
                  <a:pt x="615098" y="593413"/>
                  <a:pt x="604922" y="603960"/>
                </a:cubicBezTo>
                <a:cubicBezTo>
                  <a:pt x="594746" y="614508"/>
                  <a:pt x="577946" y="614805"/>
                  <a:pt x="567398" y="604629"/>
                </a:cubicBezTo>
                <a:cubicBezTo>
                  <a:pt x="567179" y="604417"/>
                  <a:pt x="566960" y="604197"/>
                  <a:pt x="566747" y="603978"/>
                </a:cubicBezTo>
                <a:lnTo>
                  <a:pt x="529242" y="566473"/>
                </a:lnTo>
                <a:cubicBezTo>
                  <a:pt x="519055" y="555936"/>
                  <a:pt x="519339" y="539136"/>
                  <a:pt x="529875" y="528949"/>
                </a:cubicBezTo>
                <a:cubicBezTo>
                  <a:pt x="540154" y="519011"/>
                  <a:pt x="556458" y="519003"/>
                  <a:pt x="566747" y="528932"/>
                </a:cubicBezTo>
                <a:close/>
                <a:moveTo>
                  <a:pt x="178142" y="528932"/>
                </a:moveTo>
                <a:cubicBezTo>
                  <a:pt x="188490" y="539292"/>
                  <a:pt x="188490" y="556077"/>
                  <a:pt x="178142" y="566437"/>
                </a:cubicBezTo>
                <a:lnTo>
                  <a:pt x="140602" y="604013"/>
                </a:lnTo>
                <a:cubicBezTo>
                  <a:pt x="129879" y="614005"/>
                  <a:pt x="113088" y="613411"/>
                  <a:pt x="103096" y="602690"/>
                </a:cubicBezTo>
                <a:cubicBezTo>
                  <a:pt x="93600" y="592500"/>
                  <a:pt x="93600" y="576698"/>
                  <a:pt x="103096" y="566508"/>
                </a:cubicBezTo>
                <a:lnTo>
                  <a:pt x="140602" y="528967"/>
                </a:lnTo>
                <a:cubicBezTo>
                  <a:pt x="150962" y="518618"/>
                  <a:pt x="167746" y="518618"/>
                  <a:pt x="178107" y="528967"/>
                </a:cubicBezTo>
                <a:close/>
                <a:moveTo>
                  <a:pt x="353816" y="158726"/>
                </a:moveTo>
                <a:cubicBezTo>
                  <a:pt x="461782" y="158726"/>
                  <a:pt x="549304" y="246249"/>
                  <a:pt x="549304" y="354213"/>
                </a:cubicBezTo>
                <a:cubicBezTo>
                  <a:pt x="549304" y="462179"/>
                  <a:pt x="461782" y="549701"/>
                  <a:pt x="353816" y="549701"/>
                </a:cubicBezTo>
                <a:cubicBezTo>
                  <a:pt x="245851" y="549701"/>
                  <a:pt x="158328" y="462179"/>
                  <a:pt x="158328" y="354213"/>
                </a:cubicBezTo>
                <a:cubicBezTo>
                  <a:pt x="158328" y="246249"/>
                  <a:pt x="245851" y="158726"/>
                  <a:pt x="353816" y="158726"/>
                </a:cubicBezTo>
                <a:close/>
                <a:moveTo>
                  <a:pt x="353816" y="211799"/>
                </a:moveTo>
                <a:cubicBezTo>
                  <a:pt x="275163" y="211799"/>
                  <a:pt x="211402" y="275560"/>
                  <a:pt x="211402" y="354213"/>
                </a:cubicBezTo>
                <a:cubicBezTo>
                  <a:pt x="211402" y="432865"/>
                  <a:pt x="275163" y="496628"/>
                  <a:pt x="353816" y="496628"/>
                </a:cubicBezTo>
                <a:cubicBezTo>
                  <a:pt x="432468" y="496628"/>
                  <a:pt x="496230" y="432865"/>
                  <a:pt x="496230" y="354213"/>
                </a:cubicBezTo>
                <a:cubicBezTo>
                  <a:pt x="496230" y="275560"/>
                  <a:pt x="432468" y="211799"/>
                  <a:pt x="353816" y="211799"/>
                </a:cubicBezTo>
                <a:close/>
                <a:moveTo>
                  <a:pt x="681103" y="328313"/>
                </a:moveTo>
                <a:cubicBezTo>
                  <a:pt x="695759" y="328317"/>
                  <a:pt x="707637" y="340202"/>
                  <a:pt x="707633" y="354857"/>
                </a:cubicBezTo>
                <a:cubicBezTo>
                  <a:pt x="707630" y="368115"/>
                  <a:pt x="697843" y="379331"/>
                  <a:pt x="684712" y="381139"/>
                </a:cubicBezTo>
                <a:lnTo>
                  <a:pt x="681103" y="381387"/>
                </a:lnTo>
                <a:lnTo>
                  <a:pt x="628030" y="381387"/>
                </a:lnTo>
                <a:cubicBezTo>
                  <a:pt x="613374" y="381384"/>
                  <a:pt x="601496" y="369499"/>
                  <a:pt x="601500" y="354843"/>
                </a:cubicBezTo>
                <a:cubicBezTo>
                  <a:pt x="601504" y="341585"/>
                  <a:pt x="611290" y="330369"/>
                  <a:pt x="624421" y="328561"/>
                </a:cubicBezTo>
                <a:lnTo>
                  <a:pt x="628030" y="328313"/>
                </a:lnTo>
                <a:lnTo>
                  <a:pt x="681103" y="328313"/>
                </a:lnTo>
                <a:close/>
                <a:moveTo>
                  <a:pt x="79602" y="327287"/>
                </a:moveTo>
                <a:cubicBezTo>
                  <a:pt x="94257" y="327139"/>
                  <a:pt x="106259" y="338896"/>
                  <a:pt x="106408" y="353552"/>
                </a:cubicBezTo>
                <a:cubicBezTo>
                  <a:pt x="106545" y="367018"/>
                  <a:pt x="96572" y="378454"/>
                  <a:pt x="83211" y="380149"/>
                </a:cubicBezTo>
                <a:lnTo>
                  <a:pt x="79602" y="380361"/>
                </a:lnTo>
                <a:lnTo>
                  <a:pt x="26529" y="380361"/>
                </a:lnTo>
                <a:cubicBezTo>
                  <a:pt x="11873" y="380357"/>
                  <a:pt x="-5" y="368472"/>
                  <a:pt x="0" y="353817"/>
                </a:cubicBezTo>
                <a:cubicBezTo>
                  <a:pt x="4" y="340559"/>
                  <a:pt x="9788" y="329343"/>
                  <a:pt x="22920" y="327535"/>
                </a:cubicBezTo>
                <a:lnTo>
                  <a:pt x="26529" y="327287"/>
                </a:lnTo>
                <a:lnTo>
                  <a:pt x="79602" y="327287"/>
                </a:lnTo>
                <a:close/>
                <a:moveTo>
                  <a:pt x="137629" y="101901"/>
                </a:moveTo>
                <a:lnTo>
                  <a:pt x="140602" y="104449"/>
                </a:lnTo>
                <a:lnTo>
                  <a:pt x="178107" y="141954"/>
                </a:lnTo>
                <a:cubicBezTo>
                  <a:pt x="188504" y="152283"/>
                  <a:pt x="188560" y="169085"/>
                  <a:pt x="178230" y="179483"/>
                </a:cubicBezTo>
                <a:cubicBezTo>
                  <a:pt x="168930" y="188844"/>
                  <a:pt x="154164" y="189950"/>
                  <a:pt x="143574" y="182078"/>
                </a:cubicBezTo>
                <a:lnTo>
                  <a:pt x="140602" y="179495"/>
                </a:lnTo>
                <a:lnTo>
                  <a:pt x="103096" y="141990"/>
                </a:lnTo>
                <a:cubicBezTo>
                  <a:pt x="92699" y="131660"/>
                  <a:pt x="92644" y="114858"/>
                  <a:pt x="102973" y="104461"/>
                </a:cubicBezTo>
                <a:cubicBezTo>
                  <a:pt x="112273" y="95099"/>
                  <a:pt x="127039" y="93994"/>
                  <a:pt x="137629" y="101866"/>
                </a:cubicBezTo>
                <a:close/>
                <a:moveTo>
                  <a:pt x="604253" y="104449"/>
                </a:moveTo>
                <a:cubicBezTo>
                  <a:pt x="613562" y="113740"/>
                  <a:pt x="614659" y="128447"/>
                  <a:pt x="606836" y="139018"/>
                </a:cubicBezTo>
                <a:lnTo>
                  <a:pt x="604253" y="141990"/>
                </a:lnTo>
                <a:lnTo>
                  <a:pt x="566747" y="179495"/>
                </a:lnTo>
                <a:cubicBezTo>
                  <a:pt x="556345" y="189818"/>
                  <a:pt x="539542" y="189752"/>
                  <a:pt x="529217" y="179349"/>
                </a:cubicBezTo>
                <a:cubicBezTo>
                  <a:pt x="520021" y="170078"/>
                  <a:pt x="518935" y="155492"/>
                  <a:pt x="526659" y="144962"/>
                </a:cubicBezTo>
                <a:lnTo>
                  <a:pt x="529207" y="141990"/>
                </a:lnTo>
                <a:lnTo>
                  <a:pt x="566712" y="104449"/>
                </a:lnTo>
                <a:cubicBezTo>
                  <a:pt x="577072" y="94082"/>
                  <a:pt x="593875" y="94077"/>
                  <a:pt x="604242" y="104437"/>
                </a:cubicBezTo>
                <a:cubicBezTo>
                  <a:pt x="604246" y="104441"/>
                  <a:pt x="604249" y="104445"/>
                  <a:pt x="604253" y="104449"/>
                </a:cubicBezTo>
                <a:close/>
                <a:moveTo>
                  <a:pt x="353816" y="35"/>
                </a:moveTo>
                <a:cubicBezTo>
                  <a:pt x="367077" y="36"/>
                  <a:pt x="378301" y="9826"/>
                  <a:pt x="380105" y="22963"/>
                </a:cubicBezTo>
                <a:lnTo>
                  <a:pt x="380353" y="26572"/>
                </a:lnTo>
                <a:lnTo>
                  <a:pt x="380353" y="79646"/>
                </a:lnTo>
                <a:cubicBezTo>
                  <a:pt x="380328" y="94302"/>
                  <a:pt x="368429" y="106163"/>
                  <a:pt x="353774" y="106139"/>
                </a:cubicBezTo>
                <a:cubicBezTo>
                  <a:pt x="340530" y="106118"/>
                  <a:pt x="329331" y="96337"/>
                  <a:pt x="327527" y="83219"/>
                </a:cubicBezTo>
                <a:lnTo>
                  <a:pt x="327279" y="79610"/>
                </a:lnTo>
                <a:lnTo>
                  <a:pt x="327279" y="26537"/>
                </a:lnTo>
                <a:cubicBezTo>
                  <a:pt x="327279" y="11881"/>
                  <a:pt x="339161" y="0"/>
                  <a:pt x="353816" y="0"/>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22" name="Graphic 20">
            <a:extLst>
              <a:ext uri="{FF2B5EF4-FFF2-40B4-BE49-F238E27FC236}">
                <a16:creationId xmlns:a16="http://schemas.microsoft.com/office/drawing/2014/main" id="{FEFFD923-7410-B72B-05E8-DDF40F254DB6}"/>
              </a:ext>
              <a:ext uri="{C183D7F6-B498-43B3-948B-1728B52AA6E4}">
                <adec:decorative xmlns:adec="http://schemas.microsoft.com/office/drawing/2017/decorative" val="1"/>
              </a:ext>
            </a:extLst>
          </p:cNvPr>
          <p:cNvSpPr/>
          <p:nvPr/>
        </p:nvSpPr>
        <p:spPr>
          <a:xfrm>
            <a:off x="9632121" y="2422343"/>
            <a:ext cx="282438" cy="282438"/>
          </a:xfrm>
          <a:custGeom>
            <a:avLst/>
            <a:gdLst>
              <a:gd name="connsiteX0" fmla="*/ 145256 w 171450"/>
              <a:gd name="connsiteY0" fmla="*/ 0 h 171449"/>
              <a:gd name="connsiteX1" fmla="*/ 171450 w 171450"/>
              <a:gd name="connsiteY1" fmla="*/ 26194 h 171449"/>
              <a:gd name="connsiteX2" fmla="*/ 171450 w 171450"/>
              <a:gd name="connsiteY2" fmla="*/ 145256 h 171449"/>
              <a:gd name="connsiteX3" fmla="*/ 145256 w 171450"/>
              <a:gd name="connsiteY3" fmla="*/ 171450 h 171449"/>
              <a:gd name="connsiteX4" fmla="*/ 26194 w 171450"/>
              <a:gd name="connsiteY4" fmla="*/ 171450 h 171449"/>
              <a:gd name="connsiteX5" fmla="*/ 0 w 171450"/>
              <a:gd name="connsiteY5" fmla="*/ 145256 h 171449"/>
              <a:gd name="connsiteX6" fmla="*/ 0 w 171450"/>
              <a:gd name="connsiteY6" fmla="*/ 26194 h 171449"/>
              <a:gd name="connsiteX7" fmla="*/ 26194 w 171450"/>
              <a:gd name="connsiteY7" fmla="*/ 0 h 171449"/>
              <a:gd name="connsiteX8" fmla="*/ 145256 w 171450"/>
              <a:gd name="connsiteY8" fmla="*/ 0 h 171449"/>
              <a:gd name="connsiteX9" fmla="*/ 145256 w 171450"/>
              <a:gd name="connsiteY9" fmla="*/ 14288 h 171449"/>
              <a:gd name="connsiteX10" fmla="*/ 26194 w 171450"/>
              <a:gd name="connsiteY10" fmla="*/ 14288 h 171449"/>
              <a:gd name="connsiteX11" fmla="*/ 14288 w 171450"/>
              <a:gd name="connsiteY11" fmla="*/ 26194 h 171449"/>
              <a:gd name="connsiteX12" fmla="*/ 14288 w 171450"/>
              <a:gd name="connsiteY12" fmla="*/ 145256 h 171449"/>
              <a:gd name="connsiteX13" fmla="*/ 26194 w 171450"/>
              <a:gd name="connsiteY13" fmla="*/ 157163 h 171449"/>
              <a:gd name="connsiteX14" fmla="*/ 145256 w 171450"/>
              <a:gd name="connsiteY14" fmla="*/ 157163 h 171449"/>
              <a:gd name="connsiteX15" fmla="*/ 157163 w 171450"/>
              <a:gd name="connsiteY15" fmla="*/ 145256 h 171449"/>
              <a:gd name="connsiteX16" fmla="*/ 157163 w 171450"/>
              <a:gd name="connsiteY16" fmla="*/ 26194 h 171449"/>
              <a:gd name="connsiteX17" fmla="*/ 145256 w 171450"/>
              <a:gd name="connsiteY17" fmla="*/ 14288 h 171449"/>
              <a:gd name="connsiteX18" fmla="*/ 45244 w 171450"/>
              <a:gd name="connsiteY18" fmla="*/ 57179 h 171449"/>
              <a:gd name="connsiteX19" fmla="*/ 52321 w 171450"/>
              <a:gd name="connsiteY19" fmla="*/ 63332 h 171449"/>
              <a:gd name="connsiteX20" fmla="*/ 52388 w 171450"/>
              <a:gd name="connsiteY20" fmla="*/ 64294 h 171449"/>
              <a:gd name="connsiteX21" fmla="*/ 52388 w 171450"/>
              <a:gd name="connsiteY21" fmla="*/ 126273 h 171449"/>
              <a:gd name="connsiteX22" fmla="*/ 45244 w 171450"/>
              <a:gd name="connsiteY22" fmla="*/ 133379 h 171449"/>
              <a:gd name="connsiteX23" fmla="*/ 38167 w 171450"/>
              <a:gd name="connsiteY23" fmla="*/ 127235 h 171449"/>
              <a:gd name="connsiteX24" fmla="*/ 38100 w 171450"/>
              <a:gd name="connsiteY24" fmla="*/ 126273 h 171449"/>
              <a:gd name="connsiteX25" fmla="*/ 38100 w 171450"/>
              <a:gd name="connsiteY25" fmla="*/ 64294 h 171449"/>
              <a:gd name="connsiteX26" fmla="*/ 45244 w 171450"/>
              <a:gd name="connsiteY26" fmla="*/ 57179 h 171449"/>
              <a:gd name="connsiteX27" fmla="*/ 126206 w 171450"/>
              <a:gd name="connsiteY27" fmla="*/ 38129 h 171449"/>
              <a:gd name="connsiteX28" fmla="*/ 133283 w 171450"/>
              <a:gd name="connsiteY28" fmla="*/ 44129 h 171449"/>
              <a:gd name="connsiteX29" fmla="*/ 133350 w 171450"/>
              <a:gd name="connsiteY29" fmla="*/ 45082 h 171449"/>
              <a:gd name="connsiteX30" fmla="*/ 133350 w 171450"/>
              <a:gd name="connsiteY30" fmla="*/ 126435 h 171449"/>
              <a:gd name="connsiteX31" fmla="*/ 126207 w 171450"/>
              <a:gd name="connsiteY31" fmla="*/ 133388 h 171449"/>
              <a:gd name="connsiteX32" fmla="*/ 126206 w 171450"/>
              <a:gd name="connsiteY32" fmla="*/ 133388 h 171449"/>
              <a:gd name="connsiteX33" fmla="*/ 119129 w 171450"/>
              <a:gd name="connsiteY33" fmla="*/ 127378 h 171449"/>
              <a:gd name="connsiteX34" fmla="*/ 119063 w 171450"/>
              <a:gd name="connsiteY34" fmla="*/ 126435 h 171449"/>
              <a:gd name="connsiteX35" fmla="*/ 119063 w 171450"/>
              <a:gd name="connsiteY35" fmla="*/ 45082 h 171449"/>
              <a:gd name="connsiteX36" fmla="*/ 126205 w 171450"/>
              <a:gd name="connsiteY36" fmla="*/ 38129 h 171449"/>
              <a:gd name="connsiteX37" fmla="*/ 126206 w 171450"/>
              <a:gd name="connsiteY37" fmla="*/ 38129 h 171449"/>
              <a:gd name="connsiteX38" fmla="*/ 85487 w 171450"/>
              <a:gd name="connsiteY38" fmla="*/ 85725 h 171449"/>
              <a:gd name="connsiteX39" fmla="*/ 92459 w 171450"/>
              <a:gd name="connsiteY39" fmla="*/ 91631 h 171449"/>
              <a:gd name="connsiteX40" fmla="*/ 92535 w 171450"/>
              <a:gd name="connsiteY40" fmla="*/ 92583 h 171449"/>
              <a:gd name="connsiteX41" fmla="*/ 92869 w 171450"/>
              <a:gd name="connsiteY41" fmla="*/ 126368 h 171449"/>
              <a:gd name="connsiteX42" fmla="*/ 85963 w 171450"/>
              <a:gd name="connsiteY42" fmla="*/ 133350 h 171449"/>
              <a:gd name="connsiteX43" fmla="*/ 78991 w 171450"/>
              <a:gd name="connsiteY43" fmla="*/ 127445 h 171449"/>
              <a:gd name="connsiteX44" fmla="*/ 78915 w 171450"/>
              <a:gd name="connsiteY44" fmla="*/ 126492 h 171449"/>
              <a:gd name="connsiteX45" fmla="*/ 78581 w 171450"/>
              <a:gd name="connsiteY45" fmla="*/ 92716 h 171449"/>
              <a:gd name="connsiteX46" fmla="*/ 85487 w 171450"/>
              <a:gd name="connsiteY46" fmla="*/ 85725 h 17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1450" h="171449">
                <a:moveTo>
                  <a:pt x="145256" y="0"/>
                </a:moveTo>
                <a:cubicBezTo>
                  <a:pt x="159723" y="0"/>
                  <a:pt x="171450" y="11727"/>
                  <a:pt x="171450" y="26194"/>
                </a:cubicBezTo>
                <a:lnTo>
                  <a:pt x="171450" y="145256"/>
                </a:lnTo>
                <a:cubicBezTo>
                  <a:pt x="171450" y="159723"/>
                  <a:pt x="159723" y="171450"/>
                  <a:pt x="145256" y="171450"/>
                </a:cubicBezTo>
                <a:lnTo>
                  <a:pt x="26194" y="171450"/>
                </a:lnTo>
                <a:cubicBezTo>
                  <a:pt x="11727" y="171450"/>
                  <a:pt x="0" y="159723"/>
                  <a:pt x="0" y="145256"/>
                </a:cubicBezTo>
                <a:lnTo>
                  <a:pt x="0" y="26194"/>
                </a:lnTo>
                <a:cubicBezTo>
                  <a:pt x="0" y="11727"/>
                  <a:pt x="11727" y="0"/>
                  <a:pt x="26194" y="0"/>
                </a:cubicBezTo>
                <a:lnTo>
                  <a:pt x="145256" y="0"/>
                </a:lnTo>
                <a:close/>
                <a:moveTo>
                  <a:pt x="145256" y="14288"/>
                </a:moveTo>
                <a:lnTo>
                  <a:pt x="26194" y="14288"/>
                </a:lnTo>
                <a:cubicBezTo>
                  <a:pt x="19622" y="14288"/>
                  <a:pt x="14288" y="19622"/>
                  <a:pt x="14288" y="26194"/>
                </a:cubicBezTo>
                <a:lnTo>
                  <a:pt x="14288" y="145256"/>
                </a:lnTo>
                <a:cubicBezTo>
                  <a:pt x="14288" y="151829"/>
                  <a:pt x="19622" y="157163"/>
                  <a:pt x="26194" y="157163"/>
                </a:cubicBezTo>
                <a:lnTo>
                  <a:pt x="145256" y="157163"/>
                </a:lnTo>
                <a:cubicBezTo>
                  <a:pt x="151829" y="157163"/>
                  <a:pt x="157163" y="151829"/>
                  <a:pt x="157163" y="145256"/>
                </a:cubicBezTo>
                <a:lnTo>
                  <a:pt x="157163" y="26194"/>
                </a:lnTo>
                <a:cubicBezTo>
                  <a:pt x="157163" y="19622"/>
                  <a:pt x="151829" y="14288"/>
                  <a:pt x="145256" y="14288"/>
                </a:cubicBezTo>
                <a:close/>
                <a:moveTo>
                  <a:pt x="45244" y="57179"/>
                </a:moveTo>
                <a:cubicBezTo>
                  <a:pt x="48863" y="57179"/>
                  <a:pt x="51845" y="59855"/>
                  <a:pt x="52321" y="63332"/>
                </a:cubicBezTo>
                <a:lnTo>
                  <a:pt x="52388" y="64294"/>
                </a:lnTo>
                <a:lnTo>
                  <a:pt x="52388" y="126273"/>
                </a:lnTo>
                <a:cubicBezTo>
                  <a:pt x="52377" y="130208"/>
                  <a:pt x="49179" y="133389"/>
                  <a:pt x="45244" y="133379"/>
                </a:cubicBezTo>
                <a:cubicBezTo>
                  <a:pt x="41683" y="133380"/>
                  <a:pt x="38665" y="130760"/>
                  <a:pt x="38167" y="127235"/>
                </a:cubicBezTo>
                <a:lnTo>
                  <a:pt x="38100" y="126273"/>
                </a:lnTo>
                <a:lnTo>
                  <a:pt x="38100" y="64294"/>
                </a:lnTo>
                <a:cubicBezTo>
                  <a:pt x="38100" y="60369"/>
                  <a:pt x="41300" y="57179"/>
                  <a:pt x="45244" y="57179"/>
                </a:cubicBezTo>
                <a:close/>
                <a:moveTo>
                  <a:pt x="126206" y="38129"/>
                </a:moveTo>
                <a:cubicBezTo>
                  <a:pt x="129826" y="38129"/>
                  <a:pt x="132817" y="40748"/>
                  <a:pt x="133283" y="44129"/>
                </a:cubicBezTo>
                <a:lnTo>
                  <a:pt x="133350" y="45082"/>
                </a:lnTo>
                <a:lnTo>
                  <a:pt x="133350" y="126435"/>
                </a:lnTo>
                <a:cubicBezTo>
                  <a:pt x="133298" y="130328"/>
                  <a:pt x="130100" y="133440"/>
                  <a:pt x="126207" y="133388"/>
                </a:cubicBezTo>
                <a:cubicBezTo>
                  <a:pt x="126207" y="133388"/>
                  <a:pt x="126206" y="133388"/>
                  <a:pt x="126206" y="133388"/>
                </a:cubicBezTo>
                <a:cubicBezTo>
                  <a:pt x="122680" y="133424"/>
                  <a:pt x="119664" y="130863"/>
                  <a:pt x="119129" y="127378"/>
                </a:cubicBezTo>
                <a:lnTo>
                  <a:pt x="119063" y="126435"/>
                </a:lnTo>
                <a:lnTo>
                  <a:pt x="119063" y="45082"/>
                </a:lnTo>
                <a:cubicBezTo>
                  <a:pt x="119115" y="41189"/>
                  <a:pt x="122312" y="38076"/>
                  <a:pt x="126205" y="38129"/>
                </a:cubicBezTo>
                <a:cubicBezTo>
                  <a:pt x="126205" y="38129"/>
                  <a:pt x="126206" y="38129"/>
                  <a:pt x="126206" y="38129"/>
                </a:cubicBezTo>
                <a:close/>
                <a:moveTo>
                  <a:pt x="85487" y="85725"/>
                </a:moveTo>
                <a:cubicBezTo>
                  <a:pt x="88960" y="85675"/>
                  <a:pt x="91936" y="88197"/>
                  <a:pt x="92459" y="91631"/>
                </a:cubicBezTo>
                <a:lnTo>
                  <a:pt x="92535" y="92583"/>
                </a:lnTo>
                <a:lnTo>
                  <a:pt x="92869" y="126368"/>
                </a:lnTo>
                <a:cubicBezTo>
                  <a:pt x="92885" y="130201"/>
                  <a:pt x="89796" y="133323"/>
                  <a:pt x="85963" y="133350"/>
                </a:cubicBezTo>
                <a:cubicBezTo>
                  <a:pt x="82490" y="133400"/>
                  <a:pt x="79514" y="130878"/>
                  <a:pt x="78991" y="127445"/>
                </a:cubicBezTo>
                <a:lnTo>
                  <a:pt x="78915" y="126492"/>
                </a:lnTo>
                <a:lnTo>
                  <a:pt x="78581" y="92716"/>
                </a:lnTo>
                <a:cubicBezTo>
                  <a:pt x="78560" y="88880"/>
                  <a:pt x="81650" y="85752"/>
                  <a:pt x="85487" y="85725"/>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6" name="TextBox 15">
            <a:extLst>
              <a:ext uri="{FF2B5EF4-FFF2-40B4-BE49-F238E27FC236}">
                <a16:creationId xmlns:a16="http://schemas.microsoft.com/office/drawing/2014/main" id="{837F1E06-0FB8-EF81-52EF-BBEF6AEB5409}"/>
              </a:ext>
            </a:extLst>
          </p:cNvPr>
          <p:cNvSpPr txBox="1">
            <a:spLocks/>
          </p:cNvSpPr>
          <p:nvPr/>
        </p:nvSpPr>
        <p:spPr>
          <a:xfrm>
            <a:off x="500785" y="6462041"/>
            <a:ext cx="9142703" cy="123111"/>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chemeClr val="tx2"/>
                </a:solidFill>
                <a:effectLst/>
                <a:uLnTx/>
                <a:uFillTx/>
                <a:ea typeface="+mn-ea"/>
                <a:cs typeface="Segoe Sans Display" pitchFamily="2" charset="0"/>
              </a:rPr>
              <a:t>Source: Microsoft. </a:t>
            </a:r>
            <a:r>
              <a:rPr kumimoji="0" lang="en-US" sz="800" b="0" i="0" u="none" strike="noStrike" kern="1200" cap="none" spc="0" normalizeH="0" baseline="0" noProof="0">
                <a:ln>
                  <a:noFill/>
                </a:ln>
                <a:solidFill>
                  <a:schemeClr val="accent6">
                    <a:lumMod val="75000"/>
                  </a:schemeClr>
                </a:solidFill>
                <a:effectLst/>
                <a:uLnTx/>
                <a:uFillTx/>
                <a:ea typeface="+mn-ea"/>
                <a:cs typeface="Segoe Sans Display" pitchFamily="2" charset="0"/>
                <a:hlinkClick r:id="rId4">
                  <a:extLst>
                    <a:ext uri="{A12FA001-AC4F-418D-AE19-62706E023703}">
                      <ahyp:hlinkClr xmlns:ahyp="http://schemas.microsoft.com/office/drawing/2018/hyperlinkcolor" val="tx"/>
                    </a:ext>
                  </a:extLst>
                </a:hlinkClick>
              </a:rPr>
              <a:t>2024 Work Trend Index Annual Report</a:t>
            </a:r>
            <a:r>
              <a:rPr kumimoji="0" lang="en-US" sz="800" b="0" i="0" u="none" strike="noStrike" kern="1200" cap="none" spc="0" normalizeH="0" baseline="0" noProof="0">
                <a:ln>
                  <a:noFill/>
                </a:ln>
                <a:solidFill>
                  <a:schemeClr val="tx2"/>
                </a:solidFill>
                <a:effectLst/>
                <a:uLnTx/>
                <a:uFillTx/>
                <a:ea typeface="+mn-ea"/>
                <a:cs typeface="Segoe Sans Display" pitchFamily="2" charset="0"/>
              </a:rPr>
              <a:t>. May 2024.</a:t>
            </a:r>
          </a:p>
        </p:txBody>
      </p:sp>
    </p:spTree>
    <p:extLst>
      <p:ext uri="{BB962C8B-B14F-4D97-AF65-F5344CB8AC3E}">
        <p14:creationId xmlns:p14="http://schemas.microsoft.com/office/powerpoint/2010/main" val="2349777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5">
            <a:extLst>
              <a:ext uri="{FF2B5EF4-FFF2-40B4-BE49-F238E27FC236}">
                <a16:creationId xmlns:a16="http://schemas.microsoft.com/office/drawing/2014/main" id="{1F3E392B-E922-5381-6116-8FEE68E8EF63}"/>
              </a:ext>
              <a:ext uri="{C183D7F6-B498-43B3-948B-1728B52AA6E4}">
                <adec:decorative xmlns:adec="http://schemas.microsoft.com/office/drawing/2017/decorative" val="1"/>
              </a:ext>
            </a:extLst>
          </p:cNvPr>
          <p:cNvSpPr>
            <a:spLocks/>
          </p:cNvSpPr>
          <p:nvPr/>
        </p:nvSpPr>
        <p:spPr>
          <a:xfrm>
            <a:off x="1238250" y="2017713"/>
            <a:ext cx="9715500" cy="4268788"/>
          </a:xfrm>
          <a:prstGeom prst="roundRect">
            <a:avLst>
              <a:gd name="adj" fmla="val 4099"/>
            </a:avLst>
          </a:prstGeom>
          <a:blipFill dpi="0" rotWithShape="0">
            <a:blip r:embed="rId3">
              <a:lum/>
              <a:alphaModFix amt="85000"/>
              <a:extLst>
                <a:ext uri="{28A0092B-C50C-407E-A947-70E740481C1C}">
                  <a14:useLocalDpi xmlns:a14="http://schemas.microsoft.com/office/drawing/2010/main"/>
                </a:ext>
              </a:extLst>
            </a:blip>
            <a:srcRect/>
            <a:stretch>
              <a:fillRect/>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800">
              <a:gradFill>
                <a:gsLst>
                  <a:gs pos="0">
                    <a:srgbClr val="FFFFFF"/>
                  </a:gs>
                  <a:gs pos="100000">
                    <a:srgbClr val="FFFFFF"/>
                  </a:gs>
                </a:gsLst>
                <a:lin ang="5400000" scaled="0"/>
              </a:gradFill>
              <a:latin typeface="Segoe UI"/>
              <a:cs typeface="Segoe UI" pitchFamily="34" charset="0"/>
            </a:endParaRPr>
          </a:p>
        </p:txBody>
      </p:sp>
      <p:sp>
        <p:nvSpPr>
          <p:cNvPr id="13" name="Title 12">
            <a:extLst>
              <a:ext uri="{FF2B5EF4-FFF2-40B4-BE49-F238E27FC236}">
                <a16:creationId xmlns:a16="http://schemas.microsoft.com/office/drawing/2014/main" id="{7A040FA9-9782-FE37-B368-FBA1A27F1426}"/>
              </a:ext>
            </a:extLst>
          </p:cNvPr>
          <p:cNvSpPr txBox="1">
            <a:spLocks noGrp="1"/>
          </p:cNvSpPr>
          <p:nvPr>
            <p:ph type="title"/>
          </p:nvPr>
        </p:nvSpPr>
        <p:spPr>
          <a:xfrm>
            <a:off x="495300" y="509588"/>
            <a:ext cx="11201400" cy="1195135"/>
          </a:xfr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lvl="0" algn="ctr">
              <a:lnSpc>
                <a:spcPct val="150000"/>
              </a:lnSpc>
              <a:spcBef>
                <a:spcPts val="0"/>
              </a:spcBef>
              <a:spcAft>
                <a:spcPts val="1800"/>
              </a:spcAft>
            </a:pPr>
            <a:r>
              <a:rPr lang="en-US" sz="2400" noProof="0"/>
              <a:t>Drive growth for your customers and within your CSP practice with</a:t>
            </a:r>
            <a:br>
              <a:rPr lang="en-US"/>
            </a:br>
            <a:r>
              <a:rPr lang="en-US" noProof="0"/>
              <a:t>Copilot for Microsoft 365</a:t>
            </a:r>
          </a:p>
        </p:txBody>
      </p:sp>
      <p:pic>
        <p:nvPicPr>
          <p:cNvPr id="14" name="!Copilot" descr="Microsoft Copilot logo">
            <a:extLst>
              <a:ext uri="{FF2B5EF4-FFF2-40B4-BE49-F238E27FC236}">
                <a16:creationId xmlns:a16="http://schemas.microsoft.com/office/drawing/2014/main" id="{6EB3E0C6-ABD2-2484-A388-9B848A1DB7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67086" y="2771654"/>
            <a:ext cx="1857828" cy="1857826"/>
          </a:xfrm>
          <a:prstGeom prst="rect">
            <a:avLst/>
          </a:prstGeom>
          <a:noFill/>
          <a:ln>
            <a:noFill/>
            <a:headEnd type="none" w="med" len="med"/>
            <a:tailEnd type="none" w="med" len="med"/>
          </a:ln>
          <a:effectLst>
            <a:outerShdw blurRad="63500" dist="63500" dir="8100000" algn="tr" rotWithShape="0">
              <a:prstClr val="black">
                <a:alpha val="10000"/>
              </a:prstClr>
            </a:outerShdw>
          </a:effectLst>
        </p:spPr>
      </p:pic>
      <p:sp>
        <p:nvSpPr>
          <p:cNvPr id="15" name="Rectangle 14">
            <a:extLst>
              <a:ext uri="{FF2B5EF4-FFF2-40B4-BE49-F238E27FC236}">
                <a16:creationId xmlns:a16="http://schemas.microsoft.com/office/drawing/2014/main" id="{F9CC5D31-5019-8C80-5560-A713FC0AADC1}"/>
              </a:ext>
            </a:extLst>
          </p:cNvPr>
          <p:cNvSpPr/>
          <p:nvPr/>
        </p:nvSpPr>
        <p:spPr bwMode="auto">
          <a:xfrm>
            <a:off x="4037135" y="5070157"/>
            <a:ext cx="4117730" cy="492443"/>
          </a:xfrm>
          <a:prstGeom prst="rect">
            <a:avLst/>
          </a:prstGeom>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50" normalizeH="0" baseline="0" noProof="0">
                <a:ln w="3175">
                  <a:noFill/>
                </a:ln>
                <a:solidFill>
                  <a:prstClr val="black"/>
                </a:solidFill>
                <a:effectLst/>
                <a:uLnTx/>
                <a:uFillTx/>
                <a:latin typeface="+mj-lt"/>
                <a:ea typeface="+mn-ea"/>
                <a:cs typeface="Segoe UI Semibold" panose="020B0702040204020203" pitchFamily="34" charset="0"/>
              </a:rPr>
              <a:t>An AI assistant at work</a:t>
            </a:r>
          </a:p>
        </p:txBody>
      </p:sp>
    </p:spTree>
    <p:extLst>
      <p:ext uri="{BB962C8B-B14F-4D97-AF65-F5344CB8AC3E}">
        <p14:creationId xmlns:p14="http://schemas.microsoft.com/office/powerpoint/2010/main" val="2589394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42" presetClass="path" presetSubtype="0" decel="100000" fill="hold" grpId="1" nodeType="withEffect">
                                  <p:stCondLst>
                                    <p:cond delay="500"/>
                                  </p:stCondLst>
                                  <p:childTnLst>
                                    <p:animMotion origin="layout" path="M 0 -1.48148E-6 L 0 0.03542 " pathEditMode="relative" rAng="0" ptsTypes="AA">
                                      <p:cBhvr>
                                        <p:cTn id="9" dur="700" spd="-100000" fill="hold"/>
                                        <p:tgtEl>
                                          <p:spTgt spid="13"/>
                                        </p:tgtEl>
                                        <p:attrNameLst>
                                          <p:attrName>ppt_x</p:attrName>
                                          <p:attrName>ppt_y</p:attrName>
                                        </p:attrNameLst>
                                      </p:cBhvr>
                                      <p:rCtr x="0" y="1759"/>
                                    </p:animMotion>
                                  </p:childTnLst>
                                </p:cTn>
                              </p:par>
                              <p:par>
                                <p:cTn id="10" presetID="10" presetClass="entr" presetSubtype="0" fill="hold" nodeType="withEffect">
                                  <p:stCondLst>
                                    <p:cond delay="7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1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6F3D45B9-5ACD-7774-BCB2-F830D0D8192B}"/>
              </a:ext>
              <a:ext uri="{C183D7F6-B498-43B3-948B-1728B52AA6E4}">
                <adec:decorative xmlns:adec="http://schemas.microsoft.com/office/drawing/2017/decorative" val="1"/>
              </a:ext>
            </a:extLst>
          </p:cNvPr>
          <p:cNvGrpSpPr/>
          <p:nvPr/>
        </p:nvGrpSpPr>
        <p:grpSpPr>
          <a:xfrm>
            <a:off x="495300" y="1726393"/>
            <a:ext cx="11201400" cy="4084636"/>
            <a:chOff x="495300" y="1726393"/>
            <a:chExt cx="11201400" cy="4084636"/>
          </a:xfrm>
        </p:grpSpPr>
        <p:sp>
          <p:nvSpPr>
            <p:cNvPr id="7" name="!!Rectangle: Rounded Corners 5">
              <a:extLst>
                <a:ext uri="{FF2B5EF4-FFF2-40B4-BE49-F238E27FC236}">
                  <a16:creationId xmlns:a16="http://schemas.microsoft.com/office/drawing/2014/main" id="{7887A1D5-D913-76F0-FDFA-60F908AD3A9E}"/>
                </a:ext>
                <a:ext uri="{C183D7F6-B498-43B3-948B-1728B52AA6E4}">
                  <adec:decorative xmlns:adec="http://schemas.microsoft.com/office/drawing/2017/decorative" val="1"/>
                </a:ext>
              </a:extLst>
            </p:cNvPr>
            <p:cNvSpPr/>
            <p:nvPr/>
          </p:nvSpPr>
          <p:spPr>
            <a:xfrm>
              <a:off x="495300" y="1726393"/>
              <a:ext cx="11201400" cy="4084636"/>
            </a:xfrm>
            <a:prstGeom prst="roundRect">
              <a:avLst>
                <a:gd name="adj" fmla="val 6662"/>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3" name="Rectangle: Rounded Corners 2">
              <a:extLst>
                <a:ext uri="{FF2B5EF4-FFF2-40B4-BE49-F238E27FC236}">
                  <a16:creationId xmlns:a16="http://schemas.microsoft.com/office/drawing/2014/main" id="{64F80C61-C295-8A0E-3F94-BD2E3F06CD01}"/>
                </a:ext>
                <a:ext uri="{C183D7F6-B498-43B3-948B-1728B52AA6E4}">
                  <adec:decorative xmlns:adec="http://schemas.microsoft.com/office/drawing/2017/decorative" val="1"/>
                </a:ext>
              </a:extLst>
            </p:cNvPr>
            <p:cNvSpPr/>
            <p:nvPr/>
          </p:nvSpPr>
          <p:spPr bwMode="auto">
            <a:xfrm>
              <a:off x="732505" y="2933700"/>
              <a:ext cx="3427088" cy="2663432"/>
            </a:xfrm>
            <a:prstGeom prst="roundRect">
              <a:avLst>
                <a:gd name="adj" fmla="val 75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4" name="Rectangle: Rounded Corners 3">
              <a:extLst>
                <a:ext uri="{FF2B5EF4-FFF2-40B4-BE49-F238E27FC236}">
                  <a16:creationId xmlns:a16="http://schemas.microsoft.com/office/drawing/2014/main" id="{6EF6716B-2EA8-D6CC-3593-58CE930DFCFA}"/>
                </a:ext>
                <a:ext uri="{C183D7F6-B498-43B3-948B-1728B52AA6E4}">
                  <adec:decorative xmlns:adec="http://schemas.microsoft.com/office/drawing/2017/decorative" val="1"/>
                </a:ext>
              </a:extLst>
            </p:cNvPr>
            <p:cNvSpPr/>
            <p:nvPr/>
          </p:nvSpPr>
          <p:spPr bwMode="auto">
            <a:xfrm>
              <a:off x="4382456" y="2933700"/>
              <a:ext cx="3427088" cy="2663432"/>
            </a:xfrm>
            <a:prstGeom prst="roundRect">
              <a:avLst>
                <a:gd name="adj" fmla="val 75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p:nvSpPr>
            <p:cNvPr id="6" name="Rectangle: Rounded Corners 5">
              <a:extLst>
                <a:ext uri="{FF2B5EF4-FFF2-40B4-BE49-F238E27FC236}">
                  <a16:creationId xmlns:a16="http://schemas.microsoft.com/office/drawing/2014/main" id="{6C0EFB4E-8D1C-A338-D238-894083AA194A}"/>
                </a:ext>
                <a:ext uri="{C183D7F6-B498-43B3-948B-1728B52AA6E4}">
                  <adec:decorative xmlns:adec="http://schemas.microsoft.com/office/drawing/2017/decorative" val="1"/>
                </a:ext>
              </a:extLst>
            </p:cNvPr>
            <p:cNvSpPr/>
            <p:nvPr/>
          </p:nvSpPr>
          <p:spPr bwMode="auto">
            <a:xfrm>
              <a:off x="8032408" y="2933700"/>
              <a:ext cx="3427088" cy="2663432"/>
            </a:xfrm>
            <a:prstGeom prst="roundRect">
              <a:avLst>
                <a:gd name="adj" fmla="val 7500"/>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grpSp>
          <p:nvGrpSpPr>
            <p:cNvPr id="11" name="Group 10">
              <a:extLst>
                <a:ext uri="{FF2B5EF4-FFF2-40B4-BE49-F238E27FC236}">
                  <a16:creationId xmlns:a16="http://schemas.microsoft.com/office/drawing/2014/main" id="{505E29CE-5A48-A779-E4C9-D46B298A6771}"/>
                </a:ext>
                <a:ext uri="{C183D7F6-B498-43B3-948B-1728B52AA6E4}">
                  <adec:decorative xmlns:adec="http://schemas.microsoft.com/office/drawing/2017/decorative" val="1"/>
                </a:ext>
              </a:extLst>
            </p:cNvPr>
            <p:cNvGrpSpPr>
              <a:grpSpLocks/>
            </p:cNvGrpSpPr>
            <p:nvPr/>
          </p:nvGrpSpPr>
          <p:grpSpPr>
            <a:xfrm>
              <a:off x="2020062" y="3273035"/>
              <a:ext cx="851974" cy="851974"/>
              <a:chOff x="3101063" y="1686958"/>
              <a:chExt cx="2149566" cy="2149566"/>
            </a:xfrm>
            <a:effectLst/>
          </p:grpSpPr>
          <p:grpSp>
            <p:nvGrpSpPr>
              <p:cNvPr id="13" name="Group 12">
                <a:extLst>
                  <a:ext uri="{FF2B5EF4-FFF2-40B4-BE49-F238E27FC236}">
                    <a16:creationId xmlns:a16="http://schemas.microsoft.com/office/drawing/2014/main" id="{CF17BBBD-DA0E-F9E1-6FD2-86DCD714541B}"/>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16" name="Oval 15">
                  <a:extLst>
                    <a:ext uri="{FF2B5EF4-FFF2-40B4-BE49-F238E27FC236}">
                      <a16:creationId xmlns:a16="http://schemas.microsoft.com/office/drawing/2014/main" id="{EC05FF40-B236-E383-3217-5BDFF8678CCE}"/>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Oval 46_1">
                  <a:extLst>
                    <a:ext uri="{FF2B5EF4-FFF2-40B4-BE49-F238E27FC236}">
                      <a16:creationId xmlns:a16="http://schemas.microsoft.com/office/drawing/2014/main" id="{6F0F7276-C0D6-9F62-67A6-09286C8D42EB}"/>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5" name="Oval 34_1">
                <a:extLst>
                  <a:ext uri="{FF2B5EF4-FFF2-40B4-BE49-F238E27FC236}">
                    <a16:creationId xmlns:a16="http://schemas.microsoft.com/office/drawing/2014/main" id="{788F9697-22EB-DA78-25A3-8963C4D307E7}"/>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18" name="Group 17">
              <a:extLst>
                <a:ext uri="{FF2B5EF4-FFF2-40B4-BE49-F238E27FC236}">
                  <a16:creationId xmlns:a16="http://schemas.microsoft.com/office/drawing/2014/main" id="{489D31A3-A45D-31E3-005A-053D0220FADB}"/>
                </a:ext>
                <a:ext uri="{C183D7F6-B498-43B3-948B-1728B52AA6E4}">
                  <adec:decorative xmlns:adec="http://schemas.microsoft.com/office/drawing/2017/decorative" val="1"/>
                </a:ext>
              </a:extLst>
            </p:cNvPr>
            <p:cNvGrpSpPr>
              <a:grpSpLocks/>
            </p:cNvGrpSpPr>
            <p:nvPr/>
          </p:nvGrpSpPr>
          <p:grpSpPr>
            <a:xfrm>
              <a:off x="5670013" y="3273035"/>
              <a:ext cx="851974" cy="851974"/>
              <a:chOff x="3101063" y="1686958"/>
              <a:chExt cx="2149566" cy="2149566"/>
            </a:xfrm>
            <a:effectLst/>
          </p:grpSpPr>
          <p:grpSp>
            <p:nvGrpSpPr>
              <p:cNvPr id="20" name="Group 19">
                <a:extLst>
                  <a:ext uri="{FF2B5EF4-FFF2-40B4-BE49-F238E27FC236}">
                    <a16:creationId xmlns:a16="http://schemas.microsoft.com/office/drawing/2014/main" id="{F678C493-F1F3-DBEC-07F1-44711482955D}"/>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4" name="Oval 23">
                  <a:extLst>
                    <a:ext uri="{FF2B5EF4-FFF2-40B4-BE49-F238E27FC236}">
                      <a16:creationId xmlns:a16="http://schemas.microsoft.com/office/drawing/2014/main" id="{8B47E447-3ECF-80A0-4515-2EE9128774F0}"/>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5" name="Oval 46_1">
                  <a:extLst>
                    <a:ext uri="{FF2B5EF4-FFF2-40B4-BE49-F238E27FC236}">
                      <a16:creationId xmlns:a16="http://schemas.microsoft.com/office/drawing/2014/main" id="{DEEF167A-65D5-893C-814F-9A7BA9DF6158}"/>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1" name="Oval 34_1">
                <a:extLst>
                  <a:ext uri="{FF2B5EF4-FFF2-40B4-BE49-F238E27FC236}">
                    <a16:creationId xmlns:a16="http://schemas.microsoft.com/office/drawing/2014/main" id="{D09CFFB7-CBCB-5CC5-67D2-53B438FFCBDA}"/>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grpSp>
          <p:nvGrpSpPr>
            <p:cNvPr id="26" name="Group 25">
              <a:extLst>
                <a:ext uri="{FF2B5EF4-FFF2-40B4-BE49-F238E27FC236}">
                  <a16:creationId xmlns:a16="http://schemas.microsoft.com/office/drawing/2014/main" id="{3E0F1FC3-B279-9C3C-61A4-572E911E2B3F}"/>
                </a:ext>
                <a:ext uri="{C183D7F6-B498-43B3-948B-1728B52AA6E4}">
                  <adec:decorative xmlns:adec="http://schemas.microsoft.com/office/drawing/2017/decorative" val="1"/>
                </a:ext>
              </a:extLst>
            </p:cNvPr>
            <p:cNvGrpSpPr>
              <a:grpSpLocks/>
            </p:cNvGrpSpPr>
            <p:nvPr/>
          </p:nvGrpSpPr>
          <p:grpSpPr>
            <a:xfrm>
              <a:off x="9319965" y="3273035"/>
              <a:ext cx="851974" cy="851974"/>
              <a:chOff x="3101063" y="1686958"/>
              <a:chExt cx="2149566" cy="2149566"/>
            </a:xfrm>
            <a:effectLst/>
          </p:grpSpPr>
          <p:grpSp>
            <p:nvGrpSpPr>
              <p:cNvPr id="27" name="Group 26">
                <a:extLst>
                  <a:ext uri="{FF2B5EF4-FFF2-40B4-BE49-F238E27FC236}">
                    <a16:creationId xmlns:a16="http://schemas.microsoft.com/office/drawing/2014/main" id="{011BFC6C-7904-9903-AFBF-C8FE5D5E5D20}"/>
                  </a:ext>
                  <a:ext uri="{C183D7F6-B498-43B3-948B-1728B52AA6E4}">
                    <adec:decorative xmlns:adec="http://schemas.microsoft.com/office/drawing/2017/decorative" val="1"/>
                  </a:ext>
                </a:extLst>
              </p:cNvPr>
              <p:cNvGrpSpPr/>
              <p:nvPr/>
            </p:nvGrpSpPr>
            <p:grpSpPr>
              <a:xfrm>
                <a:off x="3101063" y="1686958"/>
                <a:ext cx="2149566" cy="2149566"/>
                <a:chOff x="5022805" y="1308100"/>
                <a:chExt cx="2149566" cy="2149566"/>
              </a:xfrm>
            </p:grpSpPr>
            <p:sp>
              <p:nvSpPr>
                <p:cNvPr id="29" name="Oval 28">
                  <a:extLst>
                    <a:ext uri="{FF2B5EF4-FFF2-40B4-BE49-F238E27FC236}">
                      <a16:creationId xmlns:a16="http://schemas.microsoft.com/office/drawing/2014/main" id="{7ED4C37A-B288-5A9A-6E85-255625A3C380}"/>
                    </a:ext>
                  </a:extLst>
                </p:cNvPr>
                <p:cNvSpPr/>
                <p:nvPr/>
              </p:nvSpPr>
              <p:spPr>
                <a:xfrm>
                  <a:off x="5022805" y="1308100"/>
                  <a:ext cx="2149566" cy="2149566"/>
                </a:xfrm>
                <a:prstGeom prst="ellipse">
                  <a:avLst/>
                </a:prstGeom>
                <a:solidFill>
                  <a:schemeClr val="bg1"/>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0" name="Oval 46_1">
                  <a:extLst>
                    <a:ext uri="{FF2B5EF4-FFF2-40B4-BE49-F238E27FC236}">
                      <a16:creationId xmlns:a16="http://schemas.microsoft.com/office/drawing/2014/main" id="{F7D38A76-D70B-648F-2122-845281B3AC00}"/>
                    </a:ext>
                  </a:extLst>
                </p:cNvPr>
                <p:cNvSpPr/>
                <p:nvPr/>
              </p:nvSpPr>
              <p:spPr>
                <a:xfrm>
                  <a:off x="5095921" y="1381216"/>
                  <a:ext cx="2003334" cy="2003334"/>
                </a:xfrm>
                <a:prstGeom prst="ellipse">
                  <a:avLst/>
                </a:prstGeom>
                <a:noFill/>
                <a:ln>
                  <a:solidFill>
                    <a:schemeClr val="accent2"/>
                  </a:solidFill>
                  <a:prstDash val="dash"/>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8" name="Oval 34_1">
                <a:extLst>
                  <a:ext uri="{FF2B5EF4-FFF2-40B4-BE49-F238E27FC236}">
                    <a16:creationId xmlns:a16="http://schemas.microsoft.com/office/drawing/2014/main" id="{80A32104-BD54-5AA4-B94A-9B34D1847FF9}"/>
                  </a:ext>
                  <a:ext uri="{C183D7F6-B498-43B3-948B-1728B52AA6E4}">
                    <adec:decorative xmlns:adec="http://schemas.microsoft.com/office/drawing/2017/decorative" val="1"/>
                  </a:ext>
                </a:extLst>
              </p:cNvPr>
              <p:cNvSpPr>
                <a:spLocks/>
              </p:cNvSpPr>
              <p:nvPr/>
            </p:nvSpPr>
            <p:spPr bwMode="auto">
              <a:xfrm>
                <a:off x="3250334" y="1836229"/>
                <a:ext cx="1851024" cy="1851024"/>
              </a:xfrm>
              <a:prstGeom prst="ellipse">
                <a:avLst/>
              </a:prstGeom>
              <a:solidFill>
                <a:schemeClr val="bg1"/>
              </a:solidFill>
              <a:ln w="25400" cap="flat">
                <a:noFill/>
                <a:prstDash val="solid"/>
                <a:miter/>
              </a:ln>
              <a:effectLst>
                <a:outerShdw blurRad="190500" dist="114300" dir="5400000" sx="96000" sy="96000" algn="t" rotWithShape="0">
                  <a:schemeClr val="bg1">
                    <a:lumMod val="65000"/>
                    <a:alpha val="48000"/>
                  </a:schemeClr>
                </a:outerShdw>
              </a:effectLst>
            </p:spPr>
            <p:txBody>
              <a:bodyPr rot="0" spcFirstLastPara="0" vertOverflow="overflow" horzOverflow="overflow" vert="horz" wrap="square" lIns="91440" tIns="4572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Semibold" pitchFamily="2" charset="0"/>
                  <a:ea typeface="+mn-ea"/>
                  <a:cs typeface="Segoe Sans Display Semibold" pitchFamily="2" charset="0"/>
                </a:endParaRPr>
              </a:p>
            </p:txBody>
          </p:sp>
        </p:grpSp>
        <p:sp>
          <p:nvSpPr>
            <p:cNvPr id="32" name="Grey oval containing warning">
              <a:extLst>
                <a:ext uri="{FF2B5EF4-FFF2-40B4-BE49-F238E27FC236}">
                  <a16:creationId xmlns:a16="http://schemas.microsoft.com/office/drawing/2014/main" id="{9668D919-401B-7FE5-A266-D324781AB06A}"/>
                </a:ext>
                <a:ext uri="{C183D7F6-B498-43B3-948B-1728B52AA6E4}">
                  <adec:decorative xmlns:adec="http://schemas.microsoft.com/office/drawing/2017/decorative" val="1"/>
                </a:ext>
              </a:extLst>
            </p:cNvPr>
            <p:cNvSpPr/>
            <p:nvPr/>
          </p:nvSpPr>
          <p:spPr>
            <a:xfrm>
              <a:off x="2080509" y="5569579"/>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33" name="Grey oval containing warning">
              <a:extLst>
                <a:ext uri="{FF2B5EF4-FFF2-40B4-BE49-F238E27FC236}">
                  <a16:creationId xmlns:a16="http://schemas.microsoft.com/office/drawing/2014/main" id="{388BF58A-5465-7E7C-3CC8-EDEF7F00C379}"/>
                </a:ext>
                <a:ext uri="{C183D7F6-B498-43B3-948B-1728B52AA6E4}">
                  <adec:decorative xmlns:adec="http://schemas.microsoft.com/office/drawing/2017/decorative" val="1"/>
                </a:ext>
              </a:extLst>
            </p:cNvPr>
            <p:cNvSpPr/>
            <p:nvPr/>
          </p:nvSpPr>
          <p:spPr>
            <a:xfrm>
              <a:off x="5730460" y="5569579"/>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34" name="Grey oval containing warning">
              <a:extLst>
                <a:ext uri="{FF2B5EF4-FFF2-40B4-BE49-F238E27FC236}">
                  <a16:creationId xmlns:a16="http://schemas.microsoft.com/office/drawing/2014/main" id="{1D2F061D-E7BB-9260-70D5-314B5512C58E}"/>
                </a:ext>
                <a:ext uri="{C183D7F6-B498-43B3-948B-1728B52AA6E4}">
                  <adec:decorative xmlns:adec="http://schemas.microsoft.com/office/drawing/2017/decorative" val="1"/>
                </a:ext>
              </a:extLst>
            </p:cNvPr>
            <p:cNvSpPr/>
            <p:nvPr/>
          </p:nvSpPr>
          <p:spPr>
            <a:xfrm>
              <a:off x="9380413" y="5569579"/>
              <a:ext cx="731080" cy="44821"/>
            </a:xfrm>
            <a:prstGeom prst="roundRect">
              <a:avLst>
                <a:gd name="adj" fmla="val 50000"/>
              </a:avLst>
            </a:prstGeom>
            <a:gradFill>
              <a:gsLst>
                <a:gs pos="20000">
                  <a:srgbClr val="8661C5">
                    <a:lumMod val="90000"/>
                  </a:srgbClr>
                </a:gs>
                <a:gs pos="100000">
                  <a:srgbClr val="C03BC4"/>
                </a:gs>
              </a:gsLst>
              <a:lin ang="0" scaled="1"/>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grpSp>
      <p:sp>
        <p:nvSpPr>
          <p:cNvPr id="8" name="Title 7">
            <a:extLst>
              <a:ext uri="{FF2B5EF4-FFF2-40B4-BE49-F238E27FC236}">
                <a16:creationId xmlns:a16="http://schemas.microsoft.com/office/drawing/2014/main" id="{96D21971-08EC-7C5B-5F1F-72711BA00295}"/>
              </a:ext>
            </a:extLst>
          </p:cNvPr>
          <p:cNvSpPr>
            <a:spLocks noGrp="1"/>
          </p:cNvSpPr>
          <p:nvPr>
            <p:ph type="title"/>
          </p:nvPr>
        </p:nvSpPr>
        <p:spPr/>
        <p:txBody>
          <a:bodyPr vert="horz"/>
          <a:lstStyle/>
          <a:p>
            <a:r>
              <a:rPr lang="en-US"/>
              <a:t>This is our moment</a:t>
            </a:r>
          </a:p>
        </p:txBody>
      </p:sp>
      <p:sp>
        <p:nvSpPr>
          <p:cNvPr id="14" name="TextBox 13">
            <a:extLst>
              <a:ext uri="{FF2B5EF4-FFF2-40B4-BE49-F238E27FC236}">
                <a16:creationId xmlns:a16="http://schemas.microsoft.com/office/drawing/2014/main" id="{43E27007-EFED-FCB3-1732-B5753FE86418}"/>
              </a:ext>
            </a:extLst>
          </p:cNvPr>
          <p:cNvSpPr txBox="1"/>
          <p:nvPr/>
        </p:nvSpPr>
        <p:spPr>
          <a:xfrm>
            <a:off x="1309255" y="2072893"/>
            <a:ext cx="9573490" cy="461665"/>
          </a:xfrm>
          <a:prstGeom prst="rect">
            <a:avLst/>
          </a:prstGeom>
          <a:noFill/>
        </p:spPr>
        <p:txBody>
          <a:bodyPr wrap="square">
            <a:spAutoFit/>
          </a:bodyPr>
          <a:lstStyle/>
          <a:p>
            <a:pPr algn="ctr"/>
            <a:r>
              <a:rPr lang="en-US" sz="2400" kern="0">
                <a:solidFill>
                  <a:schemeClr val="accent2"/>
                </a:solidFill>
                <a:latin typeface="+mj-lt"/>
                <a:cs typeface="Segoe Sans Display Semibold" pitchFamily="2" charset="0"/>
              </a:rPr>
              <a:t>Lead AI transformation when you empower your customers to</a:t>
            </a:r>
          </a:p>
        </p:txBody>
      </p:sp>
      <p:sp>
        <p:nvSpPr>
          <p:cNvPr id="35" name="Graphic 6">
            <a:extLst>
              <a:ext uri="{FF2B5EF4-FFF2-40B4-BE49-F238E27FC236}">
                <a16:creationId xmlns:a16="http://schemas.microsoft.com/office/drawing/2014/main" id="{3CC86A82-076C-216F-799C-1E4AE031E4CD}"/>
              </a:ext>
              <a:ext uri="{C183D7F6-B498-43B3-948B-1728B52AA6E4}">
                <adec:decorative xmlns:adec="http://schemas.microsoft.com/office/drawing/2017/decorative" val="1"/>
              </a:ext>
            </a:extLst>
          </p:cNvPr>
          <p:cNvSpPr>
            <a:spLocks noChangeAspect="1"/>
          </p:cNvSpPr>
          <p:nvPr/>
        </p:nvSpPr>
        <p:spPr>
          <a:xfrm>
            <a:off x="2278438" y="3531411"/>
            <a:ext cx="335222" cy="335222"/>
          </a:xfrm>
          <a:custGeom>
            <a:avLst/>
            <a:gdLst>
              <a:gd name="connsiteX0" fmla="*/ 26988 w 323850"/>
              <a:gd name="connsiteY0" fmla="*/ 13494 h 323850"/>
              <a:gd name="connsiteX1" fmla="*/ 13494 w 323850"/>
              <a:gd name="connsiteY1" fmla="*/ 0 h 323850"/>
              <a:gd name="connsiteX2" fmla="*/ 0 w 323850"/>
              <a:gd name="connsiteY2" fmla="*/ 13494 h 323850"/>
              <a:gd name="connsiteX3" fmla="*/ 0 w 323850"/>
              <a:gd name="connsiteY3" fmla="*/ 265377 h 323850"/>
              <a:gd name="connsiteX4" fmla="*/ 58473 w 323850"/>
              <a:gd name="connsiteY4" fmla="*/ 323850 h 323850"/>
              <a:gd name="connsiteX5" fmla="*/ 310356 w 323850"/>
              <a:gd name="connsiteY5" fmla="*/ 323850 h 323850"/>
              <a:gd name="connsiteX6" fmla="*/ 323850 w 323850"/>
              <a:gd name="connsiteY6" fmla="*/ 310356 h 323850"/>
              <a:gd name="connsiteX7" fmla="*/ 310356 w 323850"/>
              <a:gd name="connsiteY7" fmla="*/ 296863 h 323850"/>
              <a:gd name="connsiteX8" fmla="*/ 58473 w 323850"/>
              <a:gd name="connsiteY8" fmla="*/ 296863 h 323850"/>
              <a:gd name="connsiteX9" fmla="*/ 26988 w 323850"/>
              <a:gd name="connsiteY9" fmla="*/ 265377 h 323850"/>
              <a:gd name="connsiteX10" fmla="*/ 26988 w 323850"/>
              <a:gd name="connsiteY10" fmla="*/ 13494 h 323850"/>
              <a:gd name="connsiteX11" fmla="*/ 211402 w 323850"/>
              <a:gd name="connsiteY11" fmla="*/ 53975 h 323850"/>
              <a:gd name="connsiteX12" fmla="*/ 197908 w 323850"/>
              <a:gd name="connsiteY12" fmla="*/ 67469 h 323850"/>
              <a:gd name="connsiteX13" fmla="*/ 211402 w 323850"/>
              <a:gd name="connsiteY13" fmla="*/ 80963 h 323850"/>
              <a:gd name="connsiteX14" fmla="*/ 268783 w 323850"/>
              <a:gd name="connsiteY14" fmla="*/ 80963 h 323850"/>
              <a:gd name="connsiteX15" fmla="*/ 184415 w 323850"/>
              <a:gd name="connsiteY15" fmla="*/ 165331 h 323850"/>
              <a:gd name="connsiteX16" fmla="*/ 148976 w 323850"/>
              <a:gd name="connsiteY16" fmla="*/ 129894 h 323850"/>
              <a:gd name="connsiteX17" fmla="*/ 129894 w 323850"/>
              <a:gd name="connsiteY17" fmla="*/ 129894 h 323850"/>
              <a:gd name="connsiteX18" fmla="*/ 62425 w 323850"/>
              <a:gd name="connsiteY18" fmla="*/ 197363 h 323850"/>
              <a:gd name="connsiteX19" fmla="*/ 62425 w 323850"/>
              <a:gd name="connsiteY19" fmla="*/ 216445 h 323850"/>
              <a:gd name="connsiteX20" fmla="*/ 81508 w 323850"/>
              <a:gd name="connsiteY20" fmla="*/ 216445 h 323850"/>
              <a:gd name="connsiteX21" fmla="*/ 139435 w 323850"/>
              <a:gd name="connsiteY21" fmla="*/ 158519 h 323850"/>
              <a:gd name="connsiteX22" fmla="*/ 174874 w 323850"/>
              <a:gd name="connsiteY22" fmla="*/ 193956 h 323850"/>
              <a:gd name="connsiteX23" fmla="*/ 193956 w 323850"/>
              <a:gd name="connsiteY23" fmla="*/ 193956 h 323850"/>
              <a:gd name="connsiteX24" fmla="*/ 287894 w 323850"/>
              <a:gd name="connsiteY24" fmla="*/ 100019 h 323850"/>
              <a:gd name="connsiteX25" fmla="*/ 287894 w 323850"/>
              <a:gd name="connsiteY25" fmla="*/ 157517 h 323850"/>
              <a:gd name="connsiteX26" fmla="*/ 301387 w 323850"/>
              <a:gd name="connsiteY26" fmla="*/ 171011 h 323850"/>
              <a:gd name="connsiteX27" fmla="*/ 314881 w 323850"/>
              <a:gd name="connsiteY27" fmla="*/ 157517 h 323850"/>
              <a:gd name="connsiteX28" fmla="*/ 314881 w 323850"/>
              <a:gd name="connsiteY28" fmla="*/ 67469 h 323850"/>
              <a:gd name="connsiteX29" fmla="*/ 301387 w 323850"/>
              <a:gd name="connsiteY29" fmla="*/ 53975 h 323850"/>
              <a:gd name="connsiteX30" fmla="*/ 211402 w 323850"/>
              <a:gd name="connsiteY30" fmla="*/ 53975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23850" h="323850">
                <a:moveTo>
                  <a:pt x="26988" y="13494"/>
                </a:moveTo>
                <a:cubicBezTo>
                  <a:pt x="26988" y="6041"/>
                  <a:pt x="20946" y="0"/>
                  <a:pt x="13494" y="0"/>
                </a:cubicBezTo>
                <a:cubicBezTo>
                  <a:pt x="6041" y="0"/>
                  <a:pt x="0" y="6041"/>
                  <a:pt x="0" y="13494"/>
                </a:cubicBezTo>
                <a:lnTo>
                  <a:pt x="0" y="265377"/>
                </a:lnTo>
                <a:cubicBezTo>
                  <a:pt x="0" y="297670"/>
                  <a:pt x="26179" y="323850"/>
                  <a:pt x="58473" y="323850"/>
                </a:cubicBezTo>
                <a:lnTo>
                  <a:pt x="310356" y="323850"/>
                </a:lnTo>
                <a:cubicBezTo>
                  <a:pt x="317808" y="323850"/>
                  <a:pt x="323850" y="317808"/>
                  <a:pt x="323850" y="310356"/>
                </a:cubicBezTo>
                <a:cubicBezTo>
                  <a:pt x="323850" y="302904"/>
                  <a:pt x="317808" y="296863"/>
                  <a:pt x="310356" y="296863"/>
                </a:cubicBezTo>
                <a:lnTo>
                  <a:pt x="58473" y="296863"/>
                </a:lnTo>
                <a:cubicBezTo>
                  <a:pt x="41084" y="296863"/>
                  <a:pt x="26988" y="282766"/>
                  <a:pt x="26988" y="265377"/>
                </a:cubicBezTo>
                <a:lnTo>
                  <a:pt x="26988" y="13494"/>
                </a:lnTo>
                <a:close/>
                <a:moveTo>
                  <a:pt x="211402" y="53975"/>
                </a:moveTo>
                <a:cubicBezTo>
                  <a:pt x="203950" y="53975"/>
                  <a:pt x="197908" y="60016"/>
                  <a:pt x="197908" y="67469"/>
                </a:cubicBezTo>
                <a:cubicBezTo>
                  <a:pt x="197908" y="74921"/>
                  <a:pt x="203950" y="80963"/>
                  <a:pt x="211402" y="80963"/>
                </a:cubicBezTo>
                <a:lnTo>
                  <a:pt x="268783" y="80963"/>
                </a:lnTo>
                <a:lnTo>
                  <a:pt x="184415" y="165331"/>
                </a:lnTo>
                <a:lnTo>
                  <a:pt x="148976" y="129894"/>
                </a:lnTo>
                <a:cubicBezTo>
                  <a:pt x="143707" y="124624"/>
                  <a:pt x="135164" y="124624"/>
                  <a:pt x="129894" y="129894"/>
                </a:cubicBezTo>
                <a:lnTo>
                  <a:pt x="62425" y="197363"/>
                </a:lnTo>
                <a:cubicBezTo>
                  <a:pt x="57156" y="202633"/>
                  <a:pt x="57156" y="211175"/>
                  <a:pt x="62425" y="216445"/>
                </a:cubicBezTo>
                <a:cubicBezTo>
                  <a:pt x="67695" y="221715"/>
                  <a:pt x="76239" y="221715"/>
                  <a:pt x="81508" y="216445"/>
                </a:cubicBezTo>
                <a:lnTo>
                  <a:pt x="139435" y="158519"/>
                </a:lnTo>
                <a:lnTo>
                  <a:pt x="174874" y="193956"/>
                </a:lnTo>
                <a:cubicBezTo>
                  <a:pt x="180143" y="199225"/>
                  <a:pt x="188686" y="199225"/>
                  <a:pt x="193956" y="193956"/>
                </a:cubicBezTo>
                <a:lnTo>
                  <a:pt x="287894" y="100019"/>
                </a:lnTo>
                <a:lnTo>
                  <a:pt x="287894" y="157517"/>
                </a:lnTo>
                <a:cubicBezTo>
                  <a:pt x="287894" y="164969"/>
                  <a:pt x="293935" y="171011"/>
                  <a:pt x="301387" y="171011"/>
                </a:cubicBezTo>
                <a:cubicBezTo>
                  <a:pt x="308841" y="171011"/>
                  <a:pt x="314881" y="164969"/>
                  <a:pt x="314881" y="157517"/>
                </a:cubicBezTo>
                <a:lnTo>
                  <a:pt x="314881" y="67469"/>
                </a:lnTo>
                <a:cubicBezTo>
                  <a:pt x="314881" y="60016"/>
                  <a:pt x="308840" y="53975"/>
                  <a:pt x="301387" y="53975"/>
                </a:cubicBezTo>
                <a:lnTo>
                  <a:pt x="211402" y="53975"/>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9" name="Rectangle 8">
            <a:extLst>
              <a:ext uri="{FF2B5EF4-FFF2-40B4-BE49-F238E27FC236}">
                <a16:creationId xmlns:a16="http://schemas.microsoft.com/office/drawing/2014/main" id="{A1194B87-F180-5605-E10E-20DB44933DF5}"/>
              </a:ext>
              <a:ext uri="{C183D7F6-B498-43B3-948B-1728B52AA6E4}">
                <adec:decorative xmlns:adec="http://schemas.microsoft.com/office/drawing/2017/decorative" val="0"/>
              </a:ext>
            </a:extLst>
          </p:cNvPr>
          <p:cNvSpPr/>
          <p:nvPr/>
        </p:nvSpPr>
        <p:spPr bwMode="auto">
          <a:xfrm>
            <a:off x="1475828" y="4464343"/>
            <a:ext cx="1940442" cy="33239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a:ln>
                  <a:noFill/>
                </a:ln>
                <a:solidFill>
                  <a:schemeClr val="accent2"/>
                </a:solidFill>
                <a:effectLst/>
                <a:uLnTx/>
                <a:uFillTx/>
                <a:latin typeface="+mj-lt"/>
                <a:ea typeface="+mn-ea"/>
                <a:cs typeface="Segoe Sans Display Semibold" pitchFamily="2" charset="0"/>
              </a:rPr>
              <a:t>Drive growth</a:t>
            </a:r>
          </a:p>
        </p:txBody>
      </p:sp>
      <p:sp>
        <p:nvSpPr>
          <p:cNvPr id="36" name="Graphic 39">
            <a:extLst>
              <a:ext uri="{FF2B5EF4-FFF2-40B4-BE49-F238E27FC236}">
                <a16:creationId xmlns:a16="http://schemas.microsoft.com/office/drawing/2014/main" id="{63B41D1E-64AE-498A-C86E-FEB6D0ABED1C}"/>
              </a:ext>
              <a:ext uri="{C183D7F6-B498-43B3-948B-1728B52AA6E4}">
                <adec:decorative xmlns:adec="http://schemas.microsoft.com/office/drawing/2017/decorative" val="1"/>
              </a:ext>
            </a:extLst>
          </p:cNvPr>
          <p:cNvSpPr>
            <a:spLocks noChangeAspect="1"/>
          </p:cNvSpPr>
          <p:nvPr/>
        </p:nvSpPr>
        <p:spPr>
          <a:xfrm>
            <a:off x="5905500" y="3531754"/>
            <a:ext cx="381000" cy="334536"/>
          </a:xfrm>
          <a:custGeom>
            <a:avLst/>
            <a:gdLst>
              <a:gd name="connsiteX0" fmla="*/ 72594 w 372043"/>
              <a:gd name="connsiteY0" fmla="*/ 40834 h 326672"/>
              <a:gd name="connsiteX1" fmla="*/ 113428 w 372043"/>
              <a:gd name="connsiteY1" fmla="*/ 0 h 326672"/>
              <a:gd name="connsiteX2" fmla="*/ 267690 w 372043"/>
              <a:gd name="connsiteY2" fmla="*/ 0 h 326672"/>
              <a:gd name="connsiteX3" fmla="*/ 308524 w 372043"/>
              <a:gd name="connsiteY3" fmla="*/ 40834 h 326672"/>
              <a:gd name="connsiteX4" fmla="*/ 308524 w 372043"/>
              <a:gd name="connsiteY4" fmla="*/ 181485 h 326672"/>
              <a:gd name="connsiteX5" fmla="*/ 372043 w 372043"/>
              <a:gd name="connsiteY5" fmla="*/ 181485 h 326672"/>
              <a:gd name="connsiteX6" fmla="*/ 372043 w 372043"/>
              <a:gd name="connsiteY6" fmla="*/ 240467 h 326672"/>
              <a:gd name="connsiteX7" fmla="*/ 313061 w 372043"/>
              <a:gd name="connsiteY7" fmla="*/ 299450 h 326672"/>
              <a:gd name="connsiteX8" fmla="*/ 217782 w 372043"/>
              <a:gd name="connsiteY8" fmla="*/ 299450 h 326672"/>
              <a:gd name="connsiteX9" fmla="*/ 217782 w 372043"/>
              <a:gd name="connsiteY9" fmla="*/ 272227 h 326672"/>
              <a:gd name="connsiteX10" fmla="*/ 281301 w 372043"/>
              <a:gd name="connsiteY10" fmla="*/ 272227 h 326672"/>
              <a:gd name="connsiteX11" fmla="*/ 281301 w 372043"/>
              <a:gd name="connsiteY11" fmla="*/ 40834 h 326672"/>
              <a:gd name="connsiteX12" fmla="*/ 267690 w 372043"/>
              <a:gd name="connsiteY12" fmla="*/ 27223 h 326672"/>
              <a:gd name="connsiteX13" fmla="*/ 113428 w 372043"/>
              <a:gd name="connsiteY13" fmla="*/ 27223 h 326672"/>
              <a:gd name="connsiteX14" fmla="*/ 99817 w 372043"/>
              <a:gd name="connsiteY14" fmla="*/ 40834 h 326672"/>
              <a:gd name="connsiteX15" fmla="*/ 99817 w 372043"/>
              <a:gd name="connsiteY15" fmla="*/ 181485 h 326672"/>
              <a:gd name="connsiteX16" fmla="*/ 72594 w 372043"/>
              <a:gd name="connsiteY16" fmla="*/ 181485 h 326672"/>
              <a:gd name="connsiteX17" fmla="*/ 72594 w 372043"/>
              <a:gd name="connsiteY17" fmla="*/ 40834 h 326672"/>
              <a:gd name="connsiteX18" fmla="*/ 308524 w 372043"/>
              <a:gd name="connsiteY18" fmla="*/ 272227 h 326672"/>
              <a:gd name="connsiteX19" fmla="*/ 313061 w 372043"/>
              <a:gd name="connsiteY19" fmla="*/ 272227 h 326672"/>
              <a:gd name="connsiteX20" fmla="*/ 344821 w 372043"/>
              <a:gd name="connsiteY20" fmla="*/ 240467 h 326672"/>
              <a:gd name="connsiteX21" fmla="*/ 344821 w 372043"/>
              <a:gd name="connsiteY21" fmla="*/ 208707 h 326672"/>
              <a:gd name="connsiteX22" fmla="*/ 308524 w 372043"/>
              <a:gd name="connsiteY22" fmla="*/ 208707 h 326672"/>
              <a:gd name="connsiteX23" fmla="*/ 308524 w 372043"/>
              <a:gd name="connsiteY23" fmla="*/ 272227 h 326672"/>
              <a:gd name="connsiteX24" fmla="*/ 240467 w 372043"/>
              <a:gd name="connsiteY24" fmla="*/ 226856 h 326672"/>
              <a:gd name="connsiteX25" fmla="*/ 217782 w 372043"/>
              <a:gd name="connsiteY25" fmla="*/ 226856 h 326672"/>
              <a:gd name="connsiteX26" fmla="*/ 208711 w 372043"/>
              <a:gd name="connsiteY26" fmla="*/ 199633 h 326672"/>
              <a:gd name="connsiteX27" fmla="*/ 240467 w 372043"/>
              <a:gd name="connsiteY27" fmla="*/ 199633 h 326672"/>
              <a:gd name="connsiteX28" fmla="*/ 254078 w 372043"/>
              <a:gd name="connsiteY28" fmla="*/ 213244 h 326672"/>
              <a:gd name="connsiteX29" fmla="*/ 240467 w 372043"/>
              <a:gd name="connsiteY29" fmla="*/ 226856 h 326672"/>
              <a:gd name="connsiteX30" fmla="*/ 127039 w 372043"/>
              <a:gd name="connsiteY30" fmla="*/ 86205 h 326672"/>
              <a:gd name="connsiteX31" fmla="*/ 140651 w 372043"/>
              <a:gd name="connsiteY31" fmla="*/ 72594 h 326672"/>
              <a:gd name="connsiteX32" fmla="*/ 240467 w 372043"/>
              <a:gd name="connsiteY32" fmla="*/ 72594 h 326672"/>
              <a:gd name="connsiteX33" fmla="*/ 254078 w 372043"/>
              <a:gd name="connsiteY33" fmla="*/ 86205 h 326672"/>
              <a:gd name="connsiteX34" fmla="*/ 240467 w 372043"/>
              <a:gd name="connsiteY34" fmla="*/ 99817 h 326672"/>
              <a:gd name="connsiteX35" fmla="*/ 140651 w 372043"/>
              <a:gd name="connsiteY35" fmla="*/ 99817 h 326672"/>
              <a:gd name="connsiteX36" fmla="*/ 127039 w 372043"/>
              <a:gd name="connsiteY36" fmla="*/ 86205 h 326672"/>
              <a:gd name="connsiteX37" fmla="*/ 127039 w 372043"/>
              <a:gd name="connsiteY37" fmla="*/ 149725 h 326672"/>
              <a:gd name="connsiteX38" fmla="*/ 140651 w 372043"/>
              <a:gd name="connsiteY38" fmla="*/ 136113 h 326672"/>
              <a:gd name="connsiteX39" fmla="*/ 240467 w 372043"/>
              <a:gd name="connsiteY39" fmla="*/ 136113 h 326672"/>
              <a:gd name="connsiteX40" fmla="*/ 254078 w 372043"/>
              <a:gd name="connsiteY40" fmla="*/ 149725 h 326672"/>
              <a:gd name="connsiteX41" fmla="*/ 240467 w 372043"/>
              <a:gd name="connsiteY41" fmla="*/ 163336 h 326672"/>
              <a:gd name="connsiteX42" fmla="*/ 140651 w 372043"/>
              <a:gd name="connsiteY42" fmla="*/ 163336 h 326672"/>
              <a:gd name="connsiteX43" fmla="*/ 127039 w 372043"/>
              <a:gd name="connsiteY43" fmla="*/ 149725 h 326672"/>
              <a:gd name="connsiteX44" fmla="*/ 0 w 372043"/>
              <a:gd name="connsiteY44" fmla="*/ 226856 h 326672"/>
              <a:gd name="connsiteX45" fmla="*/ 27223 w 372043"/>
              <a:gd name="connsiteY45" fmla="*/ 199633 h 326672"/>
              <a:gd name="connsiteX46" fmla="*/ 172410 w 372043"/>
              <a:gd name="connsiteY46" fmla="*/ 199633 h 326672"/>
              <a:gd name="connsiteX47" fmla="*/ 199633 w 372043"/>
              <a:gd name="connsiteY47" fmla="*/ 226856 h 326672"/>
              <a:gd name="connsiteX48" fmla="*/ 199633 w 372043"/>
              <a:gd name="connsiteY48" fmla="*/ 299450 h 326672"/>
              <a:gd name="connsiteX49" fmla="*/ 172410 w 372043"/>
              <a:gd name="connsiteY49" fmla="*/ 326672 h 326672"/>
              <a:gd name="connsiteX50" fmla="*/ 27223 w 372043"/>
              <a:gd name="connsiteY50" fmla="*/ 326672 h 326672"/>
              <a:gd name="connsiteX51" fmla="*/ 0 w 372043"/>
              <a:gd name="connsiteY51" fmla="*/ 299450 h 326672"/>
              <a:gd name="connsiteX52" fmla="*/ 0 w 372043"/>
              <a:gd name="connsiteY52" fmla="*/ 226856 h 326672"/>
              <a:gd name="connsiteX53" fmla="*/ 181485 w 372043"/>
              <a:gd name="connsiteY53" fmla="*/ 235930 h 326672"/>
              <a:gd name="connsiteX54" fmla="*/ 163336 w 372043"/>
              <a:gd name="connsiteY54" fmla="*/ 217782 h 326672"/>
              <a:gd name="connsiteX55" fmla="*/ 145188 w 372043"/>
              <a:gd name="connsiteY55" fmla="*/ 217782 h 326672"/>
              <a:gd name="connsiteX56" fmla="*/ 181485 w 372043"/>
              <a:gd name="connsiteY56" fmla="*/ 254078 h 326672"/>
              <a:gd name="connsiteX57" fmla="*/ 181485 w 372043"/>
              <a:gd name="connsiteY57" fmla="*/ 235930 h 326672"/>
              <a:gd name="connsiteX58" fmla="*/ 181485 w 372043"/>
              <a:gd name="connsiteY58" fmla="*/ 272227 h 326672"/>
              <a:gd name="connsiteX59" fmla="*/ 145188 w 372043"/>
              <a:gd name="connsiteY59" fmla="*/ 308524 h 326672"/>
              <a:gd name="connsiteX60" fmla="*/ 163336 w 372043"/>
              <a:gd name="connsiteY60" fmla="*/ 308524 h 326672"/>
              <a:gd name="connsiteX61" fmla="*/ 181485 w 372043"/>
              <a:gd name="connsiteY61" fmla="*/ 290375 h 326672"/>
              <a:gd name="connsiteX62" fmla="*/ 181485 w 372043"/>
              <a:gd name="connsiteY62" fmla="*/ 272227 h 326672"/>
              <a:gd name="connsiteX63" fmla="*/ 36297 w 372043"/>
              <a:gd name="connsiteY63" fmla="*/ 217782 h 326672"/>
              <a:gd name="connsiteX64" fmla="*/ 18148 w 372043"/>
              <a:gd name="connsiteY64" fmla="*/ 235930 h 326672"/>
              <a:gd name="connsiteX65" fmla="*/ 18148 w 372043"/>
              <a:gd name="connsiteY65" fmla="*/ 254078 h 326672"/>
              <a:gd name="connsiteX66" fmla="*/ 54445 w 372043"/>
              <a:gd name="connsiteY66" fmla="*/ 217782 h 326672"/>
              <a:gd name="connsiteX67" fmla="*/ 36297 w 372043"/>
              <a:gd name="connsiteY67" fmla="*/ 217782 h 326672"/>
              <a:gd name="connsiteX68" fmla="*/ 54445 w 372043"/>
              <a:gd name="connsiteY68" fmla="*/ 308524 h 326672"/>
              <a:gd name="connsiteX69" fmla="*/ 18148 w 372043"/>
              <a:gd name="connsiteY69" fmla="*/ 272227 h 326672"/>
              <a:gd name="connsiteX70" fmla="*/ 18148 w 372043"/>
              <a:gd name="connsiteY70" fmla="*/ 290375 h 326672"/>
              <a:gd name="connsiteX71" fmla="*/ 36297 w 372043"/>
              <a:gd name="connsiteY71" fmla="*/ 308524 h 326672"/>
              <a:gd name="connsiteX72" fmla="*/ 54445 w 372043"/>
              <a:gd name="connsiteY72" fmla="*/ 308524 h 326672"/>
              <a:gd name="connsiteX73" fmla="*/ 131576 w 372043"/>
              <a:gd name="connsiteY73" fmla="*/ 263153 h 326672"/>
              <a:gd name="connsiteX74" fmla="*/ 99817 w 372043"/>
              <a:gd name="connsiteY74" fmla="*/ 231393 h 326672"/>
              <a:gd name="connsiteX75" fmla="*/ 68057 w 372043"/>
              <a:gd name="connsiteY75" fmla="*/ 263153 h 326672"/>
              <a:gd name="connsiteX76" fmla="*/ 99817 w 372043"/>
              <a:gd name="connsiteY76" fmla="*/ 294912 h 326672"/>
              <a:gd name="connsiteX77" fmla="*/ 131576 w 372043"/>
              <a:gd name="connsiteY77" fmla="*/ 263153 h 32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72043" h="326672">
                <a:moveTo>
                  <a:pt x="72594" y="40834"/>
                </a:moveTo>
                <a:cubicBezTo>
                  <a:pt x="72594" y="18282"/>
                  <a:pt x="90876" y="0"/>
                  <a:pt x="113428" y="0"/>
                </a:cubicBezTo>
                <a:lnTo>
                  <a:pt x="267690" y="0"/>
                </a:lnTo>
                <a:cubicBezTo>
                  <a:pt x="290241" y="0"/>
                  <a:pt x="308524" y="18282"/>
                  <a:pt x="308524" y="40834"/>
                </a:cubicBezTo>
                <a:lnTo>
                  <a:pt x="308524" y="181485"/>
                </a:lnTo>
                <a:lnTo>
                  <a:pt x="372043" y="181485"/>
                </a:lnTo>
                <a:lnTo>
                  <a:pt x="372043" y="240467"/>
                </a:lnTo>
                <a:cubicBezTo>
                  <a:pt x="372043" y="273042"/>
                  <a:pt x="345636" y="299450"/>
                  <a:pt x="313061" y="299450"/>
                </a:cubicBezTo>
                <a:lnTo>
                  <a:pt x="217782" y="299450"/>
                </a:lnTo>
                <a:lnTo>
                  <a:pt x="217782" y="272227"/>
                </a:lnTo>
                <a:lnTo>
                  <a:pt x="281301" y="272227"/>
                </a:lnTo>
                <a:lnTo>
                  <a:pt x="281301" y="40834"/>
                </a:lnTo>
                <a:cubicBezTo>
                  <a:pt x="281301" y="33317"/>
                  <a:pt x="275207" y="27223"/>
                  <a:pt x="267690" y="27223"/>
                </a:cubicBezTo>
                <a:lnTo>
                  <a:pt x="113428" y="27223"/>
                </a:lnTo>
                <a:cubicBezTo>
                  <a:pt x="105911" y="27223"/>
                  <a:pt x="99817" y="33317"/>
                  <a:pt x="99817" y="40834"/>
                </a:cubicBezTo>
                <a:lnTo>
                  <a:pt x="99817" y="181485"/>
                </a:lnTo>
                <a:lnTo>
                  <a:pt x="72594" y="181485"/>
                </a:lnTo>
                <a:lnTo>
                  <a:pt x="72594" y="40834"/>
                </a:lnTo>
                <a:close/>
                <a:moveTo>
                  <a:pt x="308524" y="272227"/>
                </a:moveTo>
                <a:lnTo>
                  <a:pt x="313061" y="272227"/>
                </a:lnTo>
                <a:cubicBezTo>
                  <a:pt x="330601" y="272227"/>
                  <a:pt x="344821" y="258008"/>
                  <a:pt x="344821" y="240467"/>
                </a:cubicBezTo>
                <a:lnTo>
                  <a:pt x="344821" y="208707"/>
                </a:lnTo>
                <a:lnTo>
                  <a:pt x="308524" y="208707"/>
                </a:lnTo>
                <a:lnTo>
                  <a:pt x="308524" y="272227"/>
                </a:lnTo>
                <a:close/>
                <a:moveTo>
                  <a:pt x="240467" y="226856"/>
                </a:moveTo>
                <a:lnTo>
                  <a:pt x="217782" y="226856"/>
                </a:lnTo>
                <a:cubicBezTo>
                  <a:pt x="217782" y="216642"/>
                  <a:pt x="214406" y="207215"/>
                  <a:pt x="208711" y="199633"/>
                </a:cubicBezTo>
                <a:lnTo>
                  <a:pt x="240467" y="199633"/>
                </a:lnTo>
                <a:cubicBezTo>
                  <a:pt x="247984" y="199633"/>
                  <a:pt x="254078" y="205727"/>
                  <a:pt x="254078" y="213244"/>
                </a:cubicBezTo>
                <a:cubicBezTo>
                  <a:pt x="254078" y="220761"/>
                  <a:pt x="247984" y="226856"/>
                  <a:pt x="240467" y="226856"/>
                </a:cubicBezTo>
                <a:close/>
                <a:moveTo>
                  <a:pt x="127039" y="86205"/>
                </a:moveTo>
                <a:cubicBezTo>
                  <a:pt x="127039" y="78688"/>
                  <a:pt x="133133" y="72594"/>
                  <a:pt x="140651" y="72594"/>
                </a:cubicBezTo>
                <a:lnTo>
                  <a:pt x="240467" y="72594"/>
                </a:lnTo>
                <a:cubicBezTo>
                  <a:pt x="247984" y="72594"/>
                  <a:pt x="254078" y="78688"/>
                  <a:pt x="254078" y="86205"/>
                </a:cubicBezTo>
                <a:cubicBezTo>
                  <a:pt x="254078" y="93723"/>
                  <a:pt x="247984" y="99817"/>
                  <a:pt x="240467" y="99817"/>
                </a:cubicBezTo>
                <a:lnTo>
                  <a:pt x="140651" y="99817"/>
                </a:lnTo>
                <a:cubicBezTo>
                  <a:pt x="133133" y="99817"/>
                  <a:pt x="127039" y="93723"/>
                  <a:pt x="127039" y="86205"/>
                </a:cubicBezTo>
                <a:close/>
                <a:moveTo>
                  <a:pt x="127039" y="149725"/>
                </a:moveTo>
                <a:cubicBezTo>
                  <a:pt x="127039" y="142208"/>
                  <a:pt x="133133" y="136113"/>
                  <a:pt x="140651" y="136113"/>
                </a:cubicBezTo>
                <a:lnTo>
                  <a:pt x="240467" y="136113"/>
                </a:lnTo>
                <a:cubicBezTo>
                  <a:pt x="247984" y="136113"/>
                  <a:pt x="254078" y="142208"/>
                  <a:pt x="254078" y="149725"/>
                </a:cubicBezTo>
                <a:cubicBezTo>
                  <a:pt x="254078" y="157242"/>
                  <a:pt x="247984" y="163336"/>
                  <a:pt x="240467" y="163336"/>
                </a:cubicBezTo>
                <a:lnTo>
                  <a:pt x="140651" y="163336"/>
                </a:lnTo>
                <a:cubicBezTo>
                  <a:pt x="133133" y="163336"/>
                  <a:pt x="127039" y="157242"/>
                  <a:pt x="127039" y="149725"/>
                </a:cubicBezTo>
                <a:close/>
                <a:moveTo>
                  <a:pt x="0" y="226856"/>
                </a:moveTo>
                <a:cubicBezTo>
                  <a:pt x="0" y="211822"/>
                  <a:pt x="12188" y="199633"/>
                  <a:pt x="27223" y="199633"/>
                </a:cubicBezTo>
                <a:lnTo>
                  <a:pt x="172410" y="199633"/>
                </a:lnTo>
                <a:cubicBezTo>
                  <a:pt x="187445" y="199633"/>
                  <a:pt x="199633" y="211822"/>
                  <a:pt x="199633" y="226856"/>
                </a:cubicBezTo>
                <a:lnTo>
                  <a:pt x="199633" y="299450"/>
                </a:lnTo>
                <a:cubicBezTo>
                  <a:pt x="199633" y="314484"/>
                  <a:pt x="187445" y="326672"/>
                  <a:pt x="172410" y="326672"/>
                </a:cubicBezTo>
                <a:lnTo>
                  <a:pt x="27223" y="326672"/>
                </a:lnTo>
                <a:cubicBezTo>
                  <a:pt x="12188" y="326672"/>
                  <a:pt x="0" y="314484"/>
                  <a:pt x="0" y="299450"/>
                </a:cubicBezTo>
                <a:lnTo>
                  <a:pt x="0" y="226856"/>
                </a:lnTo>
                <a:close/>
                <a:moveTo>
                  <a:pt x="181485" y="235930"/>
                </a:moveTo>
                <a:cubicBezTo>
                  <a:pt x="171461" y="235930"/>
                  <a:pt x="163336" y="227805"/>
                  <a:pt x="163336" y="217782"/>
                </a:cubicBezTo>
                <a:lnTo>
                  <a:pt x="145188" y="217782"/>
                </a:lnTo>
                <a:cubicBezTo>
                  <a:pt x="145188" y="237828"/>
                  <a:pt x="161438" y="254078"/>
                  <a:pt x="181485" y="254078"/>
                </a:cubicBezTo>
                <a:lnTo>
                  <a:pt x="181485" y="235930"/>
                </a:lnTo>
                <a:close/>
                <a:moveTo>
                  <a:pt x="181485" y="272227"/>
                </a:moveTo>
                <a:cubicBezTo>
                  <a:pt x="161438" y="272227"/>
                  <a:pt x="145188" y="288477"/>
                  <a:pt x="145188" y="308524"/>
                </a:cubicBezTo>
                <a:lnTo>
                  <a:pt x="163336" y="308524"/>
                </a:lnTo>
                <a:cubicBezTo>
                  <a:pt x="163336" y="298500"/>
                  <a:pt x="171461" y="290375"/>
                  <a:pt x="181485" y="290375"/>
                </a:cubicBezTo>
                <a:lnTo>
                  <a:pt x="181485" y="272227"/>
                </a:lnTo>
                <a:close/>
                <a:moveTo>
                  <a:pt x="36297" y="217782"/>
                </a:moveTo>
                <a:cubicBezTo>
                  <a:pt x="36297" y="227805"/>
                  <a:pt x="28172" y="235930"/>
                  <a:pt x="18148" y="235930"/>
                </a:cubicBezTo>
                <a:lnTo>
                  <a:pt x="18148" y="254078"/>
                </a:lnTo>
                <a:cubicBezTo>
                  <a:pt x="38195" y="254078"/>
                  <a:pt x="54445" y="237828"/>
                  <a:pt x="54445" y="217782"/>
                </a:cubicBezTo>
                <a:lnTo>
                  <a:pt x="36297" y="217782"/>
                </a:lnTo>
                <a:close/>
                <a:moveTo>
                  <a:pt x="54445" y="308524"/>
                </a:moveTo>
                <a:cubicBezTo>
                  <a:pt x="54445" y="288477"/>
                  <a:pt x="38195" y="272227"/>
                  <a:pt x="18148" y="272227"/>
                </a:cubicBezTo>
                <a:lnTo>
                  <a:pt x="18148" y="290375"/>
                </a:lnTo>
                <a:cubicBezTo>
                  <a:pt x="28171" y="290375"/>
                  <a:pt x="36297" y="298500"/>
                  <a:pt x="36297" y="308524"/>
                </a:cubicBezTo>
                <a:lnTo>
                  <a:pt x="54445" y="308524"/>
                </a:lnTo>
                <a:close/>
                <a:moveTo>
                  <a:pt x="131576" y="263153"/>
                </a:moveTo>
                <a:cubicBezTo>
                  <a:pt x="131576" y="245612"/>
                  <a:pt x="117357" y="231393"/>
                  <a:pt x="99817" y="231393"/>
                </a:cubicBezTo>
                <a:cubicBezTo>
                  <a:pt x="82276" y="231393"/>
                  <a:pt x="68057" y="245612"/>
                  <a:pt x="68057" y="263153"/>
                </a:cubicBezTo>
                <a:cubicBezTo>
                  <a:pt x="68057" y="280693"/>
                  <a:pt x="82276" y="294912"/>
                  <a:pt x="99817" y="294912"/>
                </a:cubicBezTo>
                <a:cubicBezTo>
                  <a:pt x="117357" y="294912"/>
                  <a:pt x="131576" y="280693"/>
                  <a:pt x="131576" y="263153"/>
                </a:cubicBez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0" name="Rectangle 9">
            <a:extLst>
              <a:ext uri="{FF2B5EF4-FFF2-40B4-BE49-F238E27FC236}">
                <a16:creationId xmlns:a16="http://schemas.microsoft.com/office/drawing/2014/main" id="{8EF3A77F-0AD9-3108-6811-7BB1150F5D6C}"/>
              </a:ext>
              <a:ext uri="{C183D7F6-B498-43B3-948B-1728B52AA6E4}">
                <adec:decorative xmlns:adec="http://schemas.microsoft.com/office/drawing/2017/decorative" val="0"/>
              </a:ext>
            </a:extLst>
          </p:cNvPr>
          <p:cNvSpPr/>
          <p:nvPr/>
        </p:nvSpPr>
        <p:spPr bwMode="auto">
          <a:xfrm>
            <a:off x="4670828" y="4464343"/>
            <a:ext cx="2850345" cy="33239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a:ln>
                  <a:noFill/>
                </a:ln>
                <a:solidFill>
                  <a:schemeClr val="accent2"/>
                </a:solidFill>
                <a:effectLst/>
                <a:uLnTx/>
                <a:uFillTx/>
                <a:latin typeface="+mj-lt"/>
                <a:ea typeface="+mn-ea"/>
                <a:cs typeface="Segoe Sans Display Semibold" pitchFamily="2" charset="0"/>
              </a:rPr>
              <a:t>Manage costs</a:t>
            </a:r>
          </a:p>
        </p:txBody>
      </p:sp>
      <p:sp>
        <p:nvSpPr>
          <p:cNvPr id="37" name="Graphic 74">
            <a:extLst>
              <a:ext uri="{FF2B5EF4-FFF2-40B4-BE49-F238E27FC236}">
                <a16:creationId xmlns:a16="http://schemas.microsoft.com/office/drawing/2014/main" id="{DF450AF9-AAA7-FE85-94C0-234EF8054E19}"/>
              </a:ext>
              <a:ext uri="{C183D7F6-B498-43B3-948B-1728B52AA6E4}">
                <adec:decorative xmlns:adec="http://schemas.microsoft.com/office/drawing/2017/decorative" val="1"/>
              </a:ext>
            </a:extLst>
          </p:cNvPr>
          <p:cNvSpPr>
            <a:spLocks noChangeAspect="1"/>
          </p:cNvSpPr>
          <p:nvPr/>
        </p:nvSpPr>
        <p:spPr>
          <a:xfrm>
            <a:off x="9556208" y="3518313"/>
            <a:ext cx="379489" cy="361418"/>
          </a:xfrm>
          <a:custGeom>
            <a:avLst/>
            <a:gdLst>
              <a:gd name="connsiteX0" fmla="*/ 152390 w 200025"/>
              <a:gd name="connsiteY0" fmla="*/ 0 h 190500"/>
              <a:gd name="connsiteX1" fmla="*/ 158153 w 200025"/>
              <a:gd name="connsiteY1" fmla="*/ 2915 h 190500"/>
              <a:gd name="connsiteX2" fmla="*/ 158677 w 200025"/>
              <a:gd name="connsiteY2" fmla="*/ 3743 h 190500"/>
              <a:gd name="connsiteX3" fmla="*/ 189757 w 200025"/>
              <a:gd name="connsiteY3" fmla="*/ 61160 h 190500"/>
              <a:gd name="connsiteX4" fmla="*/ 190119 w 200025"/>
              <a:gd name="connsiteY4" fmla="*/ 62046 h 190500"/>
              <a:gd name="connsiteX5" fmla="*/ 190233 w 200025"/>
              <a:gd name="connsiteY5" fmla="*/ 62427 h 190500"/>
              <a:gd name="connsiteX6" fmla="*/ 190424 w 200025"/>
              <a:gd name="connsiteY6" fmla="*/ 63398 h 190500"/>
              <a:gd name="connsiteX7" fmla="*/ 190481 w 200025"/>
              <a:gd name="connsiteY7" fmla="*/ 64294 h 190500"/>
              <a:gd name="connsiteX8" fmla="*/ 190224 w 200025"/>
              <a:gd name="connsiteY8" fmla="*/ 66199 h 190500"/>
              <a:gd name="connsiteX9" fmla="*/ 189776 w 200025"/>
              <a:gd name="connsiteY9" fmla="*/ 67389 h 190500"/>
              <a:gd name="connsiteX10" fmla="*/ 189414 w 200025"/>
              <a:gd name="connsiteY10" fmla="*/ 68047 h 190500"/>
              <a:gd name="connsiteX11" fmla="*/ 189033 w 200025"/>
              <a:gd name="connsiteY11" fmla="*/ 68599 h 190500"/>
              <a:gd name="connsiteX12" fmla="*/ 188700 w 200025"/>
              <a:gd name="connsiteY12" fmla="*/ 69018 h 190500"/>
              <a:gd name="connsiteX13" fmla="*/ 188881 w 200025"/>
              <a:gd name="connsiteY13" fmla="*/ 68780 h 190500"/>
              <a:gd name="connsiteX14" fmla="*/ 181594 w 200025"/>
              <a:gd name="connsiteY14" fmla="*/ 77048 h 190500"/>
              <a:gd name="connsiteX15" fmla="*/ 152400 w 200025"/>
              <a:gd name="connsiteY15" fmla="*/ 61913 h 190500"/>
              <a:gd name="connsiteX16" fmla="*/ 128111 w 200025"/>
              <a:gd name="connsiteY16" fmla="*/ 71438 h 190500"/>
              <a:gd name="connsiteX17" fmla="*/ 66656 w 200025"/>
              <a:gd name="connsiteY17" fmla="*/ 71438 h 190500"/>
              <a:gd name="connsiteX18" fmla="*/ 95231 w 200025"/>
              <a:gd name="connsiteY18" fmla="*/ 144656 h 190500"/>
              <a:gd name="connsiteX19" fmla="*/ 95545 w 200025"/>
              <a:gd name="connsiteY19" fmla="*/ 143875 h 190500"/>
              <a:gd name="connsiteX20" fmla="*/ 95250 w 200025"/>
              <a:gd name="connsiteY20" fmla="*/ 147638 h 190500"/>
              <a:gd name="connsiteX21" fmla="*/ 95250 w 200025"/>
              <a:gd name="connsiteY21" fmla="*/ 152400 h 190500"/>
              <a:gd name="connsiteX22" fmla="*/ 99298 w 200025"/>
              <a:gd name="connsiteY22" fmla="*/ 170231 h 190500"/>
              <a:gd name="connsiteX23" fmla="*/ 98098 w 200025"/>
              <a:gd name="connsiteY23" fmla="*/ 170879 h 190500"/>
              <a:gd name="connsiteX24" fmla="*/ 97165 w 200025"/>
              <a:gd name="connsiteY24" fmla="*/ 171193 h 190500"/>
              <a:gd name="connsiteX25" fmla="*/ 96422 w 200025"/>
              <a:gd name="connsiteY25" fmla="*/ 171355 h 190500"/>
              <a:gd name="connsiteX26" fmla="*/ 95250 w 200025"/>
              <a:gd name="connsiteY26" fmla="*/ 171450 h 190500"/>
              <a:gd name="connsiteX27" fmla="*/ 94298 w 200025"/>
              <a:gd name="connsiteY27" fmla="*/ 171393 h 190500"/>
              <a:gd name="connsiteX28" fmla="*/ 93174 w 200025"/>
              <a:gd name="connsiteY28" fmla="*/ 171145 h 190500"/>
              <a:gd name="connsiteX29" fmla="*/ 91516 w 200025"/>
              <a:gd name="connsiteY29" fmla="*/ 170421 h 190500"/>
              <a:gd name="connsiteX30" fmla="*/ 91430 w 200025"/>
              <a:gd name="connsiteY30" fmla="*/ 170355 h 190500"/>
              <a:gd name="connsiteX31" fmla="*/ 90192 w 200025"/>
              <a:gd name="connsiteY31" fmla="*/ 169364 h 190500"/>
              <a:gd name="connsiteX32" fmla="*/ 1705 w 200025"/>
              <a:gd name="connsiteY32" fmla="*/ 68913 h 190500"/>
              <a:gd name="connsiteX33" fmla="*/ 1457 w 200025"/>
              <a:gd name="connsiteY33" fmla="*/ 68609 h 190500"/>
              <a:gd name="connsiteX34" fmla="*/ 1076 w 200025"/>
              <a:gd name="connsiteY34" fmla="*/ 68047 h 190500"/>
              <a:gd name="connsiteX35" fmla="*/ 67 w 200025"/>
              <a:gd name="connsiteY35" fmla="*/ 65180 h 190500"/>
              <a:gd name="connsiteX36" fmla="*/ 0 w 200025"/>
              <a:gd name="connsiteY36" fmla="*/ 64294 h 190500"/>
              <a:gd name="connsiteX37" fmla="*/ 29 w 200025"/>
              <a:gd name="connsiteY37" fmla="*/ 63665 h 190500"/>
              <a:gd name="connsiteX38" fmla="*/ 152 w 200025"/>
              <a:gd name="connsiteY38" fmla="*/ 62817 h 190500"/>
              <a:gd name="connsiteX39" fmla="*/ 381 w 200025"/>
              <a:gd name="connsiteY39" fmla="*/ 61998 h 190500"/>
              <a:gd name="connsiteX40" fmla="*/ 591 w 200025"/>
              <a:gd name="connsiteY40" fmla="*/ 61436 h 190500"/>
              <a:gd name="connsiteX41" fmla="*/ 857 w 200025"/>
              <a:gd name="connsiteY41" fmla="*/ 60893 h 190500"/>
              <a:gd name="connsiteX42" fmla="*/ 31814 w 200025"/>
              <a:gd name="connsiteY42" fmla="*/ 3743 h 190500"/>
              <a:gd name="connsiteX43" fmla="*/ 37119 w 200025"/>
              <a:gd name="connsiteY43" fmla="*/ 67 h 190500"/>
              <a:gd name="connsiteX44" fmla="*/ 38090 w 200025"/>
              <a:gd name="connsiteY44" fmla="*/ 0 h 190500"/>
              <a:gd name="connsiteX45" fmla="*/ 152390 w 200025"/>
              <a:gd name="connsiteY45" fmla="*/ 0 h 190500"/>
              <a:gd name="connsiteX46" fmla="*/ 51330 w 200025"/>
              <a:gd name="connsiteY46" fmla="*/ 71438 h 190500"/>
              <a:gd name="connsiteX47" fmla="*/ 22946 w 200025"/>
              <a:gd name="connsiteY47" fmla="*/ 71438 h 190500"/>
              <a:gd name="connsiteX48" fmla="*/ 73914 w 200025"/>
              <a:gd name="connsiteY48" fmla="*/ 129292 h 190500"/>
              <a:gd name="connsiteX49" fmla="*/ 51330 w 200025"/>
              <a:gd name="connsiteY49" fmla="*/ 71438 h 190500"/>
              <a:gd name="connsiteX50" fmla="*/ 66399 w 200025"/>
              <a:gd name="connsiteY50" fmla="*/ 14288 h 190500"/>
              <a:gd name="connsiteX51" fmla="*/ 42339 w 200025"/>
              <a:gd name="connsiteY51" fmla="*/ 14288 h 190500"/>
              <a:gd name="connsiteX52" fmla="*/ 19117 w 200025"/>
              <a:gd name="connsiteY52" fmla="*/ 57150 h 190500"/>
              <a:gd name="connsiteX53" fmla="*/ 52683 w 200025"/>
              <a:gd name="connsiteY53" fmla="*/ 57150 h 190500"/>
              <a:gd name="connsiteX54" fmla="*/ 66399 w 200025"/>
              <a:gd name="connsiteY54" fmla="*/ 14288 h 190500"/>
              <a:gd name="connsiteX55" fmla="*/ 109071 w 200025"/>
              <a:gd name="connsiteY55" fmla="*/ 14288 h 190500"/>
              <a:gd name="connsiteX56" fmla="*/ 81401 w 200025"/>
              <a:gd name="connsiteY56" fmla="*/ 14288 h 190500"/>
              <a:gd name="connsiteX57" fmla="*/ 67675 w 200025"/>
              <a:gd name="connsiteY57" fmla="*/ 57150 h 190500"/>
              <a:gd name="connsiteX58" fmla="*/ 122777 w 200025"/>
              <a:gd name="connsiteY58" fmla="*/ 57150 h 190500"/>
              <a:gd name="connsiteX59" fmla="*/ 109061 w 200025"/>
              <a:gd name="connsiteY59" fmla="*/ 14288 h 190500"/>
              <a:gd name="connsiteX60" fmla="*/ 148123 w 200025"/>
              <a:gd name="connsiteY60" fmla="*/ 14288 h 190500"/>
              <a:gd name="connsiteX61" fmla="*/ 124073 w 200025"/>
              <a:gd name="connsiteY61" fmla="*/ 14288 h 190500"/>
              <a:gd name="connsiteX62" fmla="*/ 137789 w 200025"/>
              <a:gd name="connsiteY62" fmla="*/ 57150 h 190500"/>
              <a:gd name="connsiteX63" fmla="*/ 171336 w 200025"/>
              <a:gd name="connsiteY63" fmla="*/ 57150 h 190500"/>
              <a:gd name="connsiteX64" fmla="*/ 148133 w 200025"/>
              <a:gd name="connsiteY64" fmla="*/ 14288 h 190500"/>
              <a:gd name="connsiteX65" fmla="*/ 171450 w 200025"/>
              <a:gd name="connsiteY65" fmla="*/ 79658 h 190500"/>
              <a:gd name="connsiteX66" fmla="*/ 178594 w 200025"/>
              <a:gd name="connsiteY66" fmla="*/ 97631 h 190500"/>
              <a:gd name="connsiteX67" fmla="*/ 152405 w 200025"/>
              <a:gd name="connsiteY67" fmla="*/ 123830 h 190500"/>
              <a:gd name="connsiteX68" fmla="*/ 126206 w 200025"/>
              <a:gd name="connsiteY68" fmla="*/ 97640 h 190500"/>
              <a:gd name="connsiteX69" fmla="*/ 152395 w 200025"/>
              <a:gd name="connsiteY69" fmla="*/ 71442 h 190500"/>
              <a:gd name="connsiteX70" fmla="*/ 171450 w 200025"/>
              <a:gd name="connsiteY70" fmla="*/ 79658 h 190500"/>
              <a:gd name="connsiteX71" fmla="*/ 118224 w 200025"/>
              <a:gd name="connsiteY71" fmla="*/ 85725 h 190500"/>
              <a:gd name="connsiteX72" fmla="*/ 118710 w 200025"/>
              <a:gd name="connsiteY72" fmla="*/ 85725 h 190500"/>
              <a:gd name="connsiteX73" fmla="*/ 116681 w 200025"/>
              <a:gd name="connsiteY73" fmla="*/ 97631 h 190500"/>
              <a:gd name="connsiteX74" fmla="*/ 121758 w 200025"/>
              <a:gd name="connsiteY74" fmla="*/ 115995 h 190500"/>
              <a:gd name="connsiteX75" fmla="*/ 118710 w 200025"/>
              <a:gd name="connsiteY75" fmla="*/ 123825 h 190500"/>
              <a:gd name="connsiteX76" fmla="*/ 99203 w 200025"/>
              <a:gd name="connsiteY76" fmla="*/ 134493 h 190500"/>
              <a:gd name="connsiteX77" fmla="*/ 118224 w 200025"/>
              <a:gd name="connsiteY77" fmla="*/ 85725 h 190500"/>
              <a:gd name="connsiteX78" fmla="*/ 104775 w 200025"/>
              <a:gd name="connsiteY78" fmla="*/ 147638 h 190500"/>
              <a:gd name="connsiteX79" fmla="*/ 119063 w 200025"/>
              <a:gd name="connsiteY79" fmla="*/ 133350 h 190500"/>
              <a:gd name="connsiteX80" fmla="*/ 185738 w 200025"/>
              <a:gd name="connsiteY80" fmla="*/ 133350 h 190500"/>
              <a:gd name="connsiteX81" fmla="*/ 200025 w 200025"/>
              <a:gd name="connsiteY81" fmla="*/ 147638 h 190500"/>
              <a:gd name="connsiteX82" fmla="*/ 200025 w 200025"/>
              <a:gd name="connsiteY82" fmla="*/ 152400 h 190500"/>
              <a:gd name="connsiteX83" fmla="*/ 152400 w 200025"/>
              <a:gd name="connsiteY83" fmla="*/ 190500 h 190500"/>
              <a:gd name="connsiteX84" fmla="*/ 106442 w 200025"/>
              <a:gd name="connsiteY84" fmla="*/ 162401 h 190500"/>
              <a:gd name="connsiteX85" fmla="*/ 104775 w 200025"/>
              <a:gd name="connsiteY85" fmla="*/ 152400 h 190500"/>
              <a:gd name="connsiteX86" fmla="*/ 104775 w 200025"/>
              <a:gd name="connsiteY86" fmla="*/ 14763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00025" h="190500">
                <a:moveTo>
                  <a:pt x="152390" y="0"/>
                </a:moveTo>
                <a:cubicBezTo>
                  <a:pt x="154666" y="-2"/>
                  <a:pt x="156806" y="1081"/>
                  <a:pt x="158153" y="2915"/>
                </a:cubicBezTo>
                <a:lnTo>
                  <a:pt x="158677" y="3743"/>
                </a:lnTo>
                <a:lnTo>
                  <a:pt x="189757" y="61160"/>
                </a:lnTo>
                <a:lnTo>
                  <a:pt x="190119" y="62046"/>
                </a:lnTo>
                <a:lnTo>
                  <a:pt x="190233" y="62427"/>
                </a:lnTo>
                <a:lnTo>
                  <a:pt x="190424" y="63398"/>
                </a:lnTo>
                <a:lnTo>
                  <a:pt x="190481" y="64294"/>
                </a:lnTo>
                <a:cubicBezTo>
                  <a:pt x="190482" y="64937"/>
                  <a:pt x="190395" y="65578"/>
                  <a:pt x="190224" y="66199"/>
                </a:cubicBezTo>
                <a:lnTo>
                  <a:pt x="189776" y="67389"/>
                </a:lnTo>
                <a:lnTo>
                  <a:pt x="189414" y="68047"/>
                </a:lnTo>
                <a:cubicBezTo>
                  <a:pt x="189295" y="68236"/>
                  <a:pt x="189168" y="68421"/>
                  <a:pt x="189033" y="68599"/>
                </a:cubicBezTo>
                <a:cubicBezTo>
                  <a:pt x="188927" y="68743"/>
                  <a:pt x="188816" y="68883"/>
                  <a:pt x="188700" y="69018"/>
                </a:cubicBezTo>
                <a:lnTo>
                  <a:pt x="188881" y="68780"/>
                </a:lnTo>
                <a:lnTo>
                  <a:pt x="181594" y="77048"/>
                </a:lnTo>
                <a:cubicBezTo>
                  <a:pt x="174908" y="67550"/>
                  <a:pt x="164015" y="61904"/>
                  <a:pt x="152400" y="61913"/>
                </a:cubicBezTo>
                <a:cubicBezTo>
                  <a:pt x="143018" y="61913"/>
                  <a:pt x="134493" y="65532"/>
                  <a:pt x="128111" y="71438"/>
                </a:cubicBezTo>
                <a:lnTo>
                  <a:pt x="66656" y="71438"/>
                </a:lnTo>
                <a:lnTo>
                  <a:pt x="95231" y="144656"/>
                </a:lnTo>
                <a:lnTo>
                  <a:pt x="95545" y="143875"/>
                </a:lnTo>
                <a:cubicBezTo>
                  <a:pt x="95355" y="145094"/>
                  <a:pt x="95250" y="146352"/>
                  <a:pt x="95250" y="147638"/>
                </a:cubicBezTo>
                <a:lnTo>
                  <a:pt x="95250" y="152400"/>
                </a:lnTo>
                <a:cubicBezTo>
                  <a:pt x="95250" y="158601"/>
                  <a:pt x="96660" y="164649"/>
                  <a:pt x="99298" y="170231"/>
                </a:cubicBezTo>
                <a:cubicBezTo>
                  <a:pt x="98920" y="170486"/>
                  <a:pt x="98518" y="170702"/>
                  <a:pt x="98098" y="170879"/>
                </a:cubicBezTo>
                <a:lnTo>
                  <a:pt x="97165" y="171193"/>
                </a:lnTo>
                <a:lnTo>
                  <a:pt x="96422" y="171355"/>
                </a:lnTo>
                <a:lnTo>
                  <a:pt x="95250" y="171450"/>
                </a:lnTo>
                <a:lnTo>
                  <a:pt x="94298" y="171393"/>
                </a:lnTo>
                <a:lnTo>
                  <a:pt x="93174" y="171145"/>
                </a:lnTo>
                <a:cubicBezTo>
                  <a:pt x="92592" y="170979"/>
                  <a:pt x="92034" y="170735"/>
                  <a:pt x="91516" y="170421"/>
                </a:cubicBezTo>
                <a:lnTo>
                  <a:pt x="91430" y="170355"/>
                </a:lnTo>
                <a:cubicBezTo>
                  <a:pt x="90978" y="170077"/>
                  <a:pt x="90563" y="169744"/>
                  <a:pt x="90192" y="169364"/>
                </a:cubicBezTo>
                <a:lnTo>
                  <a:pt x="1705" y="68913"/>
                </a:lnTo>
                <a:lnTo>
                  <a:pt x="1457" y="68609"/>
                </a:lnTo>
                <a:lnTo>
                  <a:pt x="1076" y="68047"/>
                </a:lnTo>
                <a:cubicBezTo>
                  <a:pt x="537" y="67175"/>
                  <a:pt x="192" y="66197"/>
                  <a:pt x="67" y="65180"/>
                </a:cubicBezTo>
                <a:lnTo>
                  <a:pt x="0" y="64294"/>
                </a:lnTo>
                <a:lnTo>
                  <a:pt x="29" y="63665"/>
                </a:lnTo>
                <a:lnTo>
                  <a:pt x="152" y="62817"/>
                </a:lnTo>
                <a:cubicBezTo>
                  <a:pt x="212" y="62540"/>
                  <a:pt x="288" y="62266"/>
                  <a:pt x="381" y="61998"/>
                </a:cubicBezTo>
                <a:lnTo>
                  <a:pt x="591" y="61436"/>
                </a:lnTo>
                <a:lnTo>
                  <a:pt x="857" y="60893"/>
                </a:lnTo>
                <a:lnTo>
                  <a:pt x="31814" y="3743"/>
                </a:lnTo>
                <a:cubicBezTo>
                  <a:pt x="32896" y="1743"/>
                  <a:pt x="34866" y="378"/>
                  <a:pt x="37119" y="67"/>
                </a:cubicBezTo>
                <a:lnTo>
                  <a:pt x="38090" y="0"/>
                </a:lnTo>
                <a:lnTo>
                  <a:pt x="152390" y="0"/>
                </a:lnTo>
                <a:close/>
                <a:moveTo>
                  <a:pt x="51330" y="71438"/>
                </a:moveTo>
                <a:lnTo>
                  <a:pt x="22946" y="71438"/>
                </a:lnTo>
                <a:lnTo>
                  <a:pt x="73914" y="129292"/>
                </a:lnTo>
                <a:lnTo>
                  <a:pt x="51330" y="71438"/>
                </a:lnTo>
                <a:close/>
                <a:moveTo>
                  <a:pt x="66399" y="14288"/>
                </a:moveTo>
                <a:lnTo>
                  <a:pt x="42339" y="14288"/>
                </a:lnTo>
                <a:lnTo>
                  <a:pt x="19117" y="57150"/>
                </a:lnTo>
                <a:lnTo>
                  <a:pt x="52683" y="57150"/>
                </a:lnTo>
                <a:lnTo>
                  <a:pt x="66399" y="14288"/>
                </a:lnTo>
                <a:close/>
                <a:moveTo>
                  <a:pt x="109071" y="14288"/>
                </a:moveTo>
                <a:lnTo>
                  <a:pt x="81401" y="14288"/>
                </a:lnTo>
                <a:lnTo>
                  <a:pt x="67675" y="57150"/>
                </a:lnTo>
                <a:lnTo>
                  <a:pt x="122777" y="57150"/>
                </a:lnTo>
                <a:lnTo>
                  <a:pt x="109061" y="14288"/>
                </a:lnTo>
                <a:close/>
                <a:moveTo>
                  <a:pt x="148123" y="14288"/>
                </a:moveTo>
                <a:lnTo>
                  <a:pt x="124073" y="14288"/>
                </a:lnTo>
                <a:lnTo>
                  <a:pt x="137789" y="57150"/>
                </a:lnTo>
                <a:lnTo>
                  <a:pt x="171336" y="57150"/>
                </a:lnTo>
                <a:lnTo>
                  <a:pt x="148133" y="14288"/>
                </a:lnTo>
                <a:close/>
                <a:moveTo>
                  <a:pt x="171450" y="79658"/>
                </a:moveTo>
                <a:cubicBezTo>
                  <a:pt x="176048" y="84512"/>
                  <a:pt x="178605" y="90946"/>
                  <a:pt x="178594" y="97631"/>
                </a:cubicBezTo>
                <a:cubicBezTo>
                  <a:pt x="178597" y="112098"/>
                  <a:pt x="166870" y="123827"/>
                  <a:pt x="152405" y="123830"/>
                </a:cubicBezTo>
                <a:cubicBezTo>
                  <a:pt x="137938" y="123832"/>
                  <a:pt x="126209" y="112106"/>
                  <a:pt x="126206" y="97640"/>
                </a:cubicBezTo>
                <a:cubicBezTo>
                  <a:pt x="126203" y="83173"/>
                  <a:pt x="137930" y="71444"/>
                  <a:pt x="152395" y="71442"/>
                </a:cubicBezTo>
                <a:cubicBezTo>
                  <a:pt x="159608" y="71440"/>
                  <a:pt x="166500" y="74413"/>
                  <a:pt x="171450" y="79658"/>
                </a:cubicBezTo>
                <a:close/>
                <a:moveTo>
                  <a:pt x="118224" y="85725"/>
                </a:moveTo>
                <a:lnTo>
                  <a:pt x="118710" y="85725"/>
                </a:lnTo>
                <a:cubicBezTo>
                  <a:pt x="117361" y="89549"/>
                  <a:pt x="116676" y="93576"/>
                  <a:pt x="116681" y="97631"/>
                </a:cubicBezTo>
                <a:cubicBezTo>
                  <a:pt x="116681" y="104346"/>
                  <a:pt x="118539" y="110633"/>
                  <a:pt x="121758" y="115995"/>
                </a:cubicBezTo>
                <a:lnTo>
                  <a:pt x="118710" y="123825"/>
                </a:lnTo>
                <a:cubicBezTo>
                  <a:pt x="110844" y="123937"/>
                  <a:pt x="103542" y="127931"/>
                  <a:pt x="99203" y="134493"/>
                </a:cubicBezTo>
                <a:lnTo>
                  <a:pt x="118224" y="85725"/>
                </a:lnTo>
                <a:close/>
                <a:moveTo>
                  <a:pt x="104775" y="147638"/>
                </a:moveTo>
                <a:cubicBezTo>
                  <a:pt x="104775" y="139747"/>
                  <a:pt x="111172" y="133350"/>
                  <a:pt x="119063" y="133350"/>
                </a:cubicBezTo>
                <a:lnTo>
                  <a:pt x="185738" y="133350"/>
                </a:lnTo>
                <a:cubicBezTo>
                  <a:pt x="193628" y="133350"/>
                  <a:pt x="200025" y="139747"/>
                  <a:pt x="200025" y="147638"/>
                </a:cubicBezTo>
                <a:lnTo>
                  <a:pt x="200025" y="152400"/>
                </a:lnTo>
                <a:cubicBezTo>
                  <a:pt x="200025" y="171174"/>
                  <a:pt x="182309" y="190500"/>
                  <a:pt x="152400" y="190500"/>
                </a:cubicBezTo>
                <a:cubicBezTo>
                  <a:pt x="127826" y="190500"/>
                  <a:pt x="111500" y="177470"/>
                  <a:pt x="106442" y="162401"/>
                </a:cubicBezTo>
                <a:cubicBezTo>
                  <a:pt x="105349" y="159180"/>
                  <a:pt x="104786" y="155802"/>
                  <a:pt x="104775" y="152400"/>
                </a:cubicBezTo>
                <a:lnTo>
                  <a:pt x="104775" y="147638"/>
                </a:lnTo>
                <a:close/>
              </a:path>
            </a:pathLst>
          </a:custGeom>
          <a:gradFill>
            <a:gsLst>
              <a:gs pos="0">
                <a:schemeClr val="accent2"/>
              </a:gs>
              <a:gs pos="100000">
                <a:schemeClr val="accent6"/>
              </a:gs>
            </a:gsLst>
            <a:lin ang="5400000" scaled="1"/>
          </a:gradFill>
          <a:ln w="20241" cap="flat">
            <a:noFill/>
            <a:prstDash val="solid"/>
            <a:miter/>
          </a:ln>
        </p:spPr>
        <p:txBody>
          <a:bodyPr rtlCol="0" anchor="ctr"/>
          <a:lstStyle/>
          <a:p>
            <a:pPr defTabSz="914400"/>
            <a:endParaRPr lang="en-US" sz="1800">
              <a:solidFill>
                <a:prstClr val="black"/>
              </a:solidFill>
              <a:latin typeface="Segoe Sans Text"/>
            </a:endParaRPr>
          </a:p>
        </p:txBody>
      </p:sp>
      <p:sp>
        <p:nvSpPr>
          <p:cNvPr id="12" name="Rectangle 11">
            <a:extLst>
              <a:ext uri="{FF2B5EF4-FFF2-40B4-BE49-F238E27FC236}">
                <a16:creationId xmlns:a16="http://schemas.microsoft.com/office/drawing/2014/main" id="{DAD09248-D9EB-9177-C04F-23FFBD7BE44E}"/>
              </a:ext>
              <a:ext uri="{C183D7F6-B498-43B3-948B-1728B52AA6E4}">
                <adec:decorative xmlns:adec="http://schemas.microsoft.com/office/drawing/2017/decorative" val="0"/>
              </a:ext>
            </a:extLst>
          </p:cNvPr>
          <p:cNvSpPr/>
          <p:nvPr/>
        </p:nvSpPr>
        <p:spPr bwMode="auto">
          <a:xfrm>
            <a:off x="8521329" y="4464343"/>
            <a:ext cx="2449247" cy="33239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a:ln>
                  <a:noFill/>
                </a:ln>
                <a:solidFill>
                  <a:schemeClr val="accent2"/>
                </a:solidFill>
                <a:effectLst/>
                <a:uLnTx/>
                <a:uFillTx/>
                <a:latin typeface="+mj-lt"/>
                <a:ea typeface="+mn-ea"/>
                <a:cs typeface="Segoe Sans Display Semibold" pitchFamily="2" charset="0"/>
              </a:rPr>
              <a:t>Deliver value</a:t>
            </a:r>
            <a:endParaRPr kumimoji="0" lang="en-US" sz="1600" b="0" i="0" u="none" strike="noStrike" kern="0" cap="none" spc="0" normalizeH="0" baseline="0" noProof="0">
              <a:ln>
                <a:noFill/>
              </a:ln>
              <a:solidFill>
                <a:srgbClr val="091F2C"/>
              </a:solidFill>
              <a:effectLst/>
              <a:uLnTx/>
              <a:uFillTx/>
              <a:ea typeface="+mn-ea"/>
              <a:cs typeface="Segoe Sans Display" pitchFamily="2" charset="0"/>
            </a:endParaRPr>
          </a:p>
        </p:txBody>
      </p:sp>
    </p:spTree>
    <p:extLst>
      <p:ext uri="{BB962C8B-B14F-4D97-AF65-F5344CB8AC3E}">
        <p14:creationId xmlns:p14="http://schemas.microsoft.com/office/powerpoint/2010/main" val="239485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5">
            <a:extLst>
              <a:ext uri="{FF2B5EF4-FFF2-40B4-BE49-F238E27FC236}">
                <a16:creationId xmlns:a16="http://schemas.microsoft.com/office/drawing/2014/main" id="{8BED0E5D-A922-7D80-E7C2-C6A6EDF37EAC}"/>
              </a:ext>
              <a:ext uri="{C183D7F6-B498-43B3-948B-1728B52AA6E4}">
                <adec:decorative xmlns:adec="http://schemas.microsoft.com/office/drawing/2017/decorative" val="1"/>
              </a:ext>
            </a:extLst>
          </p:cNvPr>
          <p:cNvSpPr/>
          <p:nvPr/>
        </p:nvSpPr>
        <p:spPr>
          <a:xfrm>
            <a:off x="495300" y="1726393"/>
            <a:ext cx="11201400" cy="4084636"/>
          </a:xfrm>
          <a:prstGeom prst="roundRect">
            <a:avLst>
              <a:gd name="adj" fmla="val 3553"/>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256" name="Rectangle: Rounded Corners 255">
            <a:extLst>
              <a:ext uri="{FF2B5EF4-FFF2-40B4-BE49-F238E27FC236}">
                <a16:creationId xmlns:a16="http://schemas.microsoft.com/office/drawing/2014/main" id="{204D1526-C083-EF82-E0B8-91E59EA0C084}"/>
              </a:ext>
              <a:ext uri="{C183D7F6-B498-43B3-948B-1728B52AA6E4}">
                <adec:decorative xmlns:adec="http://schemas.microsoft.com/office/drawing/2017/decorative" val="1"/>
              </a:ext>
            </a:extLst>
          </p:cNvPr>
          <p:cNvSpPr/>
          <p:nvPr/>
        </p:nvSpPr>
        <p:spPr>
          <a:xfrm>
            <a:off x="633834" y="1905000"/>
            <a:ext cx="7736213" cy="3251200"/>
          </a:xfrm>
          <a:prstGeom prst="roundRect">
            <a:avLst>
              <a:gd name="adj" fmla="val 2919"/>
            </a:avLst>
          </a:prstGeom>
          <a:solidFill>
            <a:schemeClr val="bg1"/>
          </a:solidFill>
          <a:ln w="12700">
            <a:solidFill>
              <a:schemeClr val="bg1"/>
            </a:solidFill>
          </a:ln>
          <a:effectLst>
            <a:outerShdw blurRad="50800" dist="38100" sx="99000" sy="99000" algn="l" rotWithShape="0">
              <a:prstClr val="black">
                <a:alpha val="12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1800">
              <a:gradFill>
                <a:gsLst>
                  <a:gs pos="0">
                    <a:srgbClr val="FFFFFF"/>
                  </a:gs>
                  <a:gs pos="100000">
                    <a:srgbClr val="FFFFFF"/>
                  </a:gs>
                </a:gsLst>
                <a:lin ang="5400000" scaled="0"/>
              </a:gradFill>
              <a:latin typeface="Segoe UI"/>
              <a:cs typeface="Segoe UI" pitchFamily="34" charset="0"/>
            </a:endParaRPr>
          </a:p>
        </p:txBody>
      </p:sp>
      <p:sp>
        <p:nvSpPr>
          <p:cNvPr id="6" name="Grey oval containing warning">
            <a:extLst>
              <a:ext uri="{FF2B5EF4-FFF2-40B4-BE49-F238E27FC236}">
                <a16:creationId xmlns:a16="http://schemas.microsoft.com/office/drawing/2014/main" id="{D1B14718-589E-D42C-DDFF-F99A039BC518}"/>
              </a:ext>
              <a:ext uri="{C183D7F6-B498-43B3-948B-1728B52AA6E4}">
                <adec:decorative xmlns:adec="http://schemas.microsoft.com/office/drawing/2017/decorative" val="1"/>
              </a:ext>
            </a:extLst>
          </p:cNvPr>
          <p:cNvSpPr/>
          <p:nvPr/>
        </p:nvSpPr>
        <p:spPr>
          <a:xfrm>
            <a:off x="2530573" y="2672255"/>
            <a:ext cx="45719" cy="549151"/>
          </a:xfrm>
          <a:prstGeom prst="roundRect">
            <a:avLst>
              <a:gd name="adj" fmla="val 50000"/>
            </a:avLst>
          </a:prstGeom>
          <a:gradFill flip="none" rotWithShape="1">
            <a:gsLst>
              <a:gs pos="20000">
                <a:srgbClr val="8661C5">
                  <a:lumMod val="90000"/>
                </a:srgbClr>
              </a:gs>
              <a:gs pos="100000">
                <a:srgbClr val="C03BC4"/>
              </a:gs>
            </a:gsLst>
            <a:lin ang="5400000" scaled="1"/>
            <a:tileRect/>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9" name="Grey oval containing warning">
            <a:extLst>
              <a:ext uri="{FF2B5EF4-FFF2-40B4-BE49-F238E27FC236}">
                <a16:creationId xmlns:a16="http://schemas.microsoft.com/office/drawing/2014/main" id="{F770E07E-7557-7DD7-0D0E-A618CE69A82E}"/>
              </a:ext>
              <a:ext uri="{C183D7F6-B498-43B3-948B-1728B52AA6E4}">
                <adec:decorative xmlns:adec="http://schemas.microsoft.com/office/drawing/2017/decorative" val="1"/>
              </a:ext>
            </a:extLst>
          </p:cNvPr>
          <p:cNvSpPr/>
          <p:nvPr/>
        </p:nvSpPr>
        <p:spPr>
          <a:xfrm>
            <a:off x="2530573" y="3839794"/>
            <a:ext cx="45719" cy="549151"/>
          </a:xfrm>
          <a:prstGeom prst="roundRect">
            <a:avLst>
              <a:gd name="adj" fmla="val 50000"/>
            </a:avLst>
          </a:prstGeom>
          <a:gradFill flip="none" rotWithShape="1">
            <a:gsLst>
              <a:gs pos="20000">
                <a:srgbClr val="8661C5">
                  <a:lumMod val="90000"/>
                </a:srgbClr>
              </a:gs>
              <a:gs pos="100000">
                <a:srgbClr val="C03BC4"/>
              </a:gs>
            </a:gsLst>
            <a:lin ang="5400000" scaled="1"/>
            <a:tileRect/>
          </a:grad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146304" tIns="45720" rIns="146304" bIns="4572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ts val="60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Segoe Sans Text Semibold"/>
              <a:ea typeface="+mn-ea"/>
              <a:cs typeface="Segoe UI" pitchFamily="34" charset="0"/>
              <a:sym typeface="Segoe UI Semilight"/>
            </a:endParaRPr>
          </a:p>
        </p:txBody>
      </p:sp>
      <p:sp>
        <p:nvSpPr>
          <p:cNvPr id="8" name="Title 7">
            <a:extLst>
              <a:ext uri="{FF2B5EF4-FFF2-40B4-BE49-F238E27FC236}">
                <a16:creationId xmlns:a16="http://schemas.microsoft.com/office/drawing/2014/main" id="{96D21971-08EC-7C5B-5F1F-72711BA00295}"/>
              </a:ext>
            </a:extLst>
          </p:cNvPr>
          <p:cNvSpPr>
            <a:spLocks noGrp="1"/>
          </p:cNvSpPr>
          <p:nvPr>
            <p:ph type="title"/>
          </p:nvPr>
        </p:nvSpPr>
        <p:spPr>
          <a:xfrm>
            <a:off x="495300" y="509156"/>
            <a:ext cx="11201400" cy="443198"/>
          </a:xfrm>
        </p:spPr>
        <p:txBody>
          <a:bodyPr/>
          <a:lstStyle/>
          <a:p>
            <a:r>
              <a:rPr lang="en-US"/>
              <a:t>The opportunity is here—and so is the market</a:t>
            </a:r>
          </a:p>
        </p:txBody>
      </p:sp>
      <p:sp>
        <p:nvSpPr>
          <p:cNvPr id="60" name="Text Placeholder 59">
            <a:extLst>
              <a:ext uri="{FF2B5EF4-FFF2-40B4-BE49-F238E27FC236}">
                <a16:creationId xmlns:a16="http://schemas.microsoft.com/office/drawing/2014/main" id="{C424D79A-49DF-8DE9-E2B5-DEB7503623D5}"/>
              </a:ext>
            </a:extLst>
          </p:cNvPr>
          <p:cNvSpPr>
            <a:spLocks noGrp="1"/>
          </p:cNvSpPr>
          <p:nvPr>
            <p:ph type="body" sz="quarter" idx="11"/>
          </p:nvPr>
        </p:nvSpPr>
        <p:spPr>
          <a:xfrm>
            <a:off x="495300" y="1033654"/>
            <a:ext cx="11201400" cy="276999"/>
          </a:xfrm>
        </p:spPr>
        <p:txBody>
          <a:bodyPr/>
          <a:lstStyle/>
          <a:p>
            <a:r>
              <a:rPr lang="en-IN"/>
              <a:t>Channel new work patterns into increased revenue</a:t>
            </a:r>
            <a:endParaRPr lang="en-US"/>
          </a:p>
        </p:txBody>
      </p:sp>
      <p:sp>
        <p:nvSpPr>
          <p:cNvPr id="7" name="TextBox 6">
            <a:extLst>
              <a:ext uri="{FF2B5EF4-FFF2-40B4-BE49-F238E27FC236}">
                <a16:creationId xmlns:a16="http://schemas.microsoft.com/office/drawing/2014/main" id="{4EADB9BA-C5F5-93F4-0780-B09291233B83}"/>
              </a:ext>
            </a:extLst>
          </p:cNvPr>
          <p:cNvSpPr txBox="1">
            <a:spLocks/>
          </p:cNvSpPr>
          <p:nvPr/>
        </p:nvSpPr>
        <p:spPr>
          <a:xfrm>
            <a:off x="998603" y="2608276"/>
            <a:ext cx="1370644" cy="677108"/>
          </a:xfrm>
          <a:prstGeom prst="rect">
            <a:avLst/>
          </a:prstGeom>
          <a:noFill/>
        </p:spPr>
        <p:txBody>
          <a:bodyPr wrap="square" lIns="0" tIns="0" rIns="0" bIns="0">
            <a:spAutoFit/>
          </a:bodyPr>
          <a:lstStyle/>
          <a:p>
            <a:pPr algn="ctr" defTabSz="914400">
              <a:defRPr/>
            </a:pPr>
            <a:r>
              <a:rPr lang="en-US" sz="4400" spc="-10">
                <a:ln w="3175">
                  <a:noFill/>
                </a:ln>
                <a:solidFill>
                  <a:schemeClr val="accent2"/>
                </a:solidFill>
                <a:latin typeface="+mj-lt"/>
                <a:ea typeface="+mj-ea"/>
                <a:cs typeface="+mj-cs"/>
              </a:rPr>
              <a:t>75%</a:t>
            </a:r>
          </a:p>
        </p:txBody>
      </p:sp>
      <p:sp>
        <p:nvSpPr>
          <p:cNvPr id="22" name="TextBox 21">
            <a:extLst>
              <a:ext uri="{FF2B5EF4-FFF2-40B4-BE49-F238E27FC236}">
                <a16:creationId xmlns:a16="http://schemas.microsoft.com/office/drawing/2014/main" id="{B17C19EC-5514-7B46-018C-92EA856D59E0}"/>
              </a:ext>
            </a:extLst>
          </p:cNvPr>
          <p:cNvSpPr txBox="1">
            <a:spLocks/>
          </p:cNvSpPr>
          <p:nvPr/>
        </p:nvSpPr>
        <p:spPr>
          <a:xfrm>
            <a:off x="2737616" y="2808331"/>
            <a:ext cx="5290102" cy="276999"/>
          </a:xfrm>
          <a:prstGeom prst="rect">
            <a:avLst/>
          </a:prstGeom>
          <a:noFill/>
        </p:spPr>
        <p:txBody>
          <a:bodyPr wrap="square" lIns="0" tIns="0" rIns="0" bIns="0" anchor="ctr">
            <a:spAutoFit/>
          </a:bodyPr>
          <a:lstStyle/>
          <a:p>
            <a:pPr marL="0" lvl="1" defTabSz="623438">
              <a:spcAft>
                <a:spcPts val="409"/>
              </a:spcAft>
              <a:defRPr/>
            </a:pPr>
            <a:r>
              <a:rPr lang="en-US" sz="1800">
                <a:latin typeface="+mj-lt"/>
              </a:rPr>
              <a:t>of people are already using AI at work</a:t>
            </a:r>
          </a:p>
        </p:txBody>
      </p:sp>
      <p:sp>
        <p:nvSpPr>
          <p:cNvPr id="35" name="TextBox 34">
            <a:extLst>
              <a:ext uri="{FF2B5EF4-FFF2-40B4-BE49-F238E27FC236}">
                <a16:creationId xmlns:a16="http://schemas.microsoft.com/office/drawing/2014/main" id="{B96DA396-DB9A-2361-05E6-D05780475F96}"/>
              </a:ext>
            </a:extLst>
          </p:cNvPr>
          <p:cNvSpPr txBox="1">
            <a:spLocks/>
          </p:cNvSpPr>
          <p:nvPr/>
        </p:nvSpPr>
        <p:spPr>
          <a:xfrm>
            <a:off x="998603" y="3775816"/>
            <a:ext cx="1370644" cy="677108"/>
          </a:xfrm>
          <a:prstGeom prst="rect">
            <a:avLst/>
          </a:prstGeom>
          <a:noFill/>
        </p:spPr>
        <p:txBody>
          <a:bodyPr wrap="square" lIns="0" tIns="0" rIns="0" bIns="0">
            <a:spAutoFit/>
          </a:bodyPr>
          <a:lstStyle/>
          <a:p>
            <a:pPr algn="ctr" defTabSz="914400">
              <a:defRPr/>
            </a:pPr>
            <a:r>
              <a:rPr lang="en-US" sz="4400" spc="-10">
                <a:ln w="3175">
                  <a:noFill/>
                </a:ln>
                <a:solidFill>
                  <a:schemeClr val="accent2"/>
                </a:solidFill>
                <a:latin typeface="+mj-lt"/>
                <a:ea typeface="+mj-ea"/>
                <a:cs typeface="+mj-cs"/>
              </a:rPr>
              <a:t>46%</a:t>
            </a:r>
          </a:p>
        </p:txBody>
      </p:sp>
      <p:sp>
        <p:nvSpPr>
          <p:cNvPr id="36" name="TextBox 35">
            <a:extLst>
              <a:ext uri="{FF2B5EF4-FFF2-40B4-BE49-F238E27FC236}">
                <a16:creationId xmlns:a16="http://schemas.microsoft.com/office/drawing/2014/main" id="{58C52EC8-E937-575A-25BC-A3134B7DA749}"/>
              </a:ext>
            </a:extLst>
          </p:cNvPr>
          <p:cNvSpPr txBox="1">
            <a:spLocks/>
          </p:cNvSpPr>
          <p:nvPr/>
        </p:nvSpPr>
        <p:spPr>
          <a:xfrm>
            <a:off x="2737617" y="3975870"/>
            <a:ext cx="5290102" cy="276999"/>
          </a:xfrm>
          <a:prstGeom prst="rect">
            <a:avLst/>
          </a:prstGeom>
          <a:noFill/>
        </p:spPr>
        <p:txBody>
          <a:bodyPr wrap="square" lIns="0" tIns="0" rIns="0" bIns="0" anchor="ctr">
            <a:spAutoFit/>
          </a:bodyPr>
          <a:lstStyle/>
          <a:p>
            <a:pPr marL="0" lvl="1" defTabSz="623438">
              <a:spcAft>
                <a:spcPts val="409"/>
              </a:spcAft>
              <a:defRPr/>
            </a:pPr>
            <a:r>
              <a:rPr lang="en-US" sz="1800">
                <a:latin typeface="+mj-lt"/>
              </a:rPr>
              <a:t>of them started using it less than 6 months ago</a:t>
            </a:r>
          </a:p>
        </p:txBody>
      </p:sp>
      <p:grpSp>
        <p:nvGrpSpPr>
          <p:cNvPr id="25" name="Group 24" descr="Doughnut chart with 46% and 75% highlighted">
            <a:extLst>
              <a:ext uri="{FF2B5EF4-FFF2-40B4-BE49-F238E27FC236}">
                <a16:creationId xmlns:a16="http://schemas.microsoft.com/office/drawing/2014/main" id="{64E75949-9C22-47B9-ED0A-DBE28E4480EA}"/>
              </a:ext>
            </a:extLst>
          </p:cNvPr>
          <p:cNvGrpSpPr/>
          <p:nvPr/>
        </p:nvGrpSpPr>
        <p:grpSpPr>
          <a:xfrm>
            <a:off x="8734816" y="2445888"/>
            <a:ext cx="2284005" cy="2169424"/>
            <a:chOff x="3922444" y="3791130"/>
            <a:chExt cx="3476513" cy="3302110"/>
          </a:xfrm>
        </p:grpSpPr>
        <p:grpSp>
          <p:nvGrpSpPr>
            <p:cNvPr id="10" name="Group 9">
              <a:extLst>
                <a:ext uri="{FF2B5EF4-FFF2-40B4-BE49-F238E27FC236}">
                  <a16:creationId xmlns:a16="http://schemas.microsoft.com/office/drawing/2014/main" id="{836D0A55-0DAE-D4FC-4D91-121B1313653C}"/>
                </a:ext>
              </a:extLst>
            </p:cNvPr>
            <p:cNvGrpSpPr>
              <a:grpSpLocks/>
            </p:cNvGrpSpPr>
            <p:nvPr/>
          </p:nvGrpSpPr>
          <p:grpSpPr>
            <a:xfrm>
              <a:off x="4728303" y="4422586"/>
              <a:ext cx="2670654" cy="2670654"/>
              <a:chOff x="5028636" y="3937360"/>
              <a:chExt cx="2595676" cy="2595676"/>
            </a:xfrm>
          </p:grpSpPr>
          <p:sp>
            <p:nvSpPr>
              <p:cNvPr id="11" name="Circle: Hollow 10">
                <a:extLst>
                  <a:ext uri="{FF2B5EF4-FFF2-40B4-BE49-F238E27FC236}">
                    <a16:creationId xmlns:a16="http://schemas.microsoft.com/office/drawing/2014/main" id="{0FB99AAC-FB51-D32F-C160-BB7B3AEAE622}"/>
                  </a:ext>
                </a:extLst>
              </p:cNvPr>
              <p:cNvSpPr/>
              <p:nvPr/>
            </p:nvSpPr>
            <p:spPr>
              <a:xfrm>
                <a:off x="5028636" y="3937360"/>
                <a:ext cx="2595676" cy="2595676"/>
              </a:xfrm>
              <a:prstGeom prst="donut">
                <a:avLst>
                  <a:gd name="adj" fmla="val 22270"/>
                </a:avLst>
              </a:prstGeom>
              <a:solidFill>
                <a:schemeClr val="bg2">
                  <a:lumMod val="95000"/>
                </a:schemeClr>
              </a:solidFill>
              <a:ln w="31750">
                <a:solidFill>
                  <a:schemeClr val="bg2"/>
                </a:solidFill>
                <a:headEnd type="none" w="lg" len="med"/>
                <a:tailEnd type="none" w="lg" len="med"/>
              </a:ln>
              <a:effectLst>
                <a:outerShdw blurRad="292100" dist="139700" dir="9720000" sx="99000" sy="99000" algn="c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1227">
                  <a:solidFill>
                    <a:srgbClr val="454142"/>
                  </a:solidFill>
                  <a:latin typeface="Segoe Sans Text"/>
                </a:endParaRPr>
              </a:p>
            </p:txBody>
          </p:sp>
          <p:sp>
            <p:nvSpPr>
              <p:cNvPr id="12" name="Arc 11">
                <a:extLst>
                  <a:ext uri="{FF2B5EF4-FFF2-40B4-BE49-F238E27FC236}">
                    <a16:creationId xmlns:a16="http://schemas.microsoft.com/office/drawing/2014/main" id="{B9714688-E0EE-019A-7108-191CFF427F5D}"/>
                  </a:ext>
                </a:extLst>
              </p:cNvPr>
              <p:cNvSpPr/>
              <p:nvPr/>
            </p:nvSpPr>
            <p:spPr>
              <a:xfrm>
                <a:off x="5320557" y="4229280"/>
                <a:ext cx="2011839" cy="2011839"/>
              </a:xfrm>
              <a:prstGeom prst="arc">
                <a:avLst>
                  <a:gd name="adj1" fmla="val 16181939"/>
                  <a:gd name="adj2" fmla="val 10778340"/>
                </a:avLst>
              </a:prstGeom>
              <a:ln w="558800">
                <a:solidFill>
                  <a:schemeClr val="bg1">
                    <a:lumMod val="95000"/>
                  </a:schemeClr>
                </a:solidFill>
                <a:headEnd type="none" w="lg" len="med"/>
                <a:tailEnd type="none" w="lg" len="med"/>
              </a:ln>
              <a:effectLst>
                <a:outerShdw blurRad="114300" algn="ctr" rotWithShape="0">
                  <a:prstClr val="black">
                    <a:alpha val="16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1227">
                  <a:solidFill>
                    <a:srgbClr val="454142"/>
                  </a:solidFill>
                  <a:latin typeface="Segoe Sans Text"/>
                </a:endParaRPr>
              </a:p>
            </p:txBody>
          </p:sp>
          <p:sp>
            <p:nvSpPr>
              <p:cNvPr id="14" name="Arc 13">
                <a:extLst>
                  <a:ext uri="{FF2B5EF4-FFF2-40B4-BE49-F238E27FC236}">
                    <a16:creationId xmlns:a16="http://schemas.microsoft.com/office/drawing/2014/main" id="{792CA6C8-691D-CD2E-C52F-F734807AC654}"/>
                  </a:ext>
                </a:extLst>
              </p:cNvPr>
              <p:cNvSpPr/>
              <p:nvPr/>
            </p:nvSpPr>
            <p:spPr>
              <a:xfrm>
                <a:off x="5322516" y="4231240"/>
                <a:ext cx="2007916" cy="2007916"/>
              </a:xfrm>
              <a:prstGeom prst="arc">
                <a:avLst>
                  <a:gd name="adj1" fmla="val 16188531"/>
                  <a:gd name="adj2" fmla="val 4498467"/>
                </a:avLst>
              </a:prstGeom>
              <a:noFill/>
              <a:ln w="508000">
                <a:gradFill>
                  <a:gsLst>
                    <a:gs pos="0">
                      <a:srgbClr val="8847BF"/>
                    </a:gs>
                    <a:gs pos="100000">
                      <a:srgbClr val="BB3CC4"/>
                    </a:gs>
                  </a:gsLst>
                  <a:lin ang="5400000" scaled="1"/>
                </a:gradFill>
                <a:headEnd type="none" w="lg" len="med"/>
                <a:tailEnd type="none" w="lg" len="med"/>
              </a:ln>
              <a:effectLst>
                <a:outerShdw blurRad="368300" dist="127000" dir="10800000" sx="77000" sy="77000" algn="ctr" rotWithShape="0">
                  <a:srgbClr val="C03BC4">
                    <a:alpha val="22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23438"/>
                <a:endParaRPr lang="en-US" sz="1227">
                  <a:solidFill>
                    <a:srgbClr val="454142"/>
                  </a:solidFill>
                  <a:latin typeface="Segoe Sans Text"/>
                </a:endParaRPr>
              </a:p>
            </p:txBody>
          </p:sp>
        </p:grpSp>
        <p:sp>
          <p:nvSpPr>
            <p:cNvPr id="15" name="TextBox 14">
              <a:extLst>
                <a:ext uri="{FF2B5EF4-FFF2-40B4-BE49-F238E27FC236}">
                  <a16:creationId xmlns:a16="http://schemas.microsoft.com/office/drawing/2014/main" id="{486B0DFE-D535-AAD3-2E8C-9C42050C6904}"/>
                </a:ext>
              </a:extLst>
            </p:cNvPr>
            <p:cNvSpPr txBox="1"/>
            <p:nvPr/>
          </p:nvSpPr>
          <p:spPr>
            <a:xfrm>
              <a:off x="3922444" y="5142482"/>
              <a:ext cx="587399" cy="327930"/>
            </a:xfrm>
            <a:prstGeom prst="rect">
              <a:avLst/>
            </a:prstGeom>
            <a:noFill/>
          </p:spPr>
          <p:txBody>
            <a:bodyPr wrap="square" lIns="0" tIns="0" rIns="0" bIns="0">
              <a:spAutoFit/>
            </a:bodyPr>
            <a:lstStyle/>
            <a:p>
              <a:pPr marL="0" lvl="1" defTabSz="623438">
                <a:spcAft>
                  <a:spcPts val="818"/>
                </a:spcAft>
                <a:defRPr/>
              </a:pPr>
              <a:r>
                <a:rPr lang="en-US" sz="1400">
                  <a:latin typeface="+mj-lt"/>
                </a:rPr>
                <a:t>75%</a:t>
              </a:r>
              <a:endParaRPr lang="en-US" sz="900">
                <a:latin typeface="+mj-lt"/>
              </a:endParaRPr>
            </a:p>
          </p:txBody>
        </p:sp>
        <p:sp>
          <p:nvSpPr>
            <p:cNvPr id="28" name="Freeform: Shape 27">
              <a:extLst>
                <a:ext uri="{FF2B5EF4-FFF2-40B4-BE49-F238E27FC236}">
                  <a16:creationId xmlns:a16="http://schemas.microsoft.com/office/drawing/2014/main" id="{1F13D5BE-D3CA-8F18-FA34-7C23F0F38C43}"/>
                </a:ext>
              </a:extLst>
            </p:cNvPr>
            <p:cNvSpPr/>
            <p:nvPr/>
          </p:nvSpPr>
          <p:spPr bwMode="auto">
            <a:xfrm>
              <a:off x="4625862" y="5306448"/>
              <a:ext cx="468075" cy="451465"/>
            </a:xfrm>
            <a:custGeom>
              <a:avLst/>
              <a:gdLst>
                <a:gd name="connsiteX0" fmla="*/ 2219325 w 2219325"/>
                <a:gd name="connsiteY0" fmla="*/ 142875 h 142875"/>
                <a:gd name="connsiteX1" fmla="*/ 2076450 w 2219325"/>
                <a:gd name="connsiteY1" fmla="*/ 0 h 142875"/>
                <a:gd name="connsiteX2" fmla="*/ 0 w 2219325"/>
                <a:gd name="connsiteY2" fmla="*/ 0 h 142875"/>
                <a:gd name="connsiteX0" fmla="*/ 2219325 w 2219325"/>
                <a:gd name="connsiteY0" fmla="*/ 142875 h 142875"/>
                <a:gd name="connsiteX1" fmla="*/ 1713548 w 2219325"/>
                <a:gd name="connsiteY1" fmla="*/ 0 h 142875"/>
                <a:gd name="connsiteX2" fmla="*/ 0 w 2219325"/>
                <a:gd name="connsiteY2" fmla="*/ 0 h 142875"/>
                <a:gd name="connsiteX0" fmla="*/ 2241098 w 2241098"/>
                <a:gd name="connsiteY0" fmla="*/ 184168 h 184168"/>
                <a:gd name="connsiteX1" fmla="*/ 1713548 w 2241098"/>
                <a:gd name="connsiteY1" fmla="*/ 0 h 184168"/>
                <a:gd name="connsiteX2" fmla="*/ 0 w 2241098"/>
                <a:gd name="connsiteY2" fmla="*/ 0 h 184168"/>
              </a:gdLst>
              <a:ahLst/>
              <a:cxnLst>
                <a:cxn ang="0">
                  <a:pos x="connsiteX0" y="connsiteY0"/>
                </a:cxn>
                <a:cxn ang="0">
                  <a:pos x="connsiteX1" y="connsiteY1"/>
                </a:cxn>
                <a:cxn ang="0">
                  <a:pos x="connsiteX2" y="connsiteY2"/>
                </a:cxn>
              </a:cxnLst>
              <a:rect l="l" t="t" r="r" b="b"/>
              <a:pathLst>
                <a:path w="2241098" h="184168">
                  <a:moveTo>
                    <a:pt x="2241098" y="184168"/>
                  </a:moveTo>
                  <a:lnTo>
                    <a:pt x="1713548" y="0"/>
                  </a:lnTo>
                  <a:lnTo>
                    <a:pt x="0" y="0"/>
                  </a:lnTo>
                </a:path>
              </a:pathLst>
            </a:custGeom>
            <a:noFill/>
            <a:ln w="6350">
              <a:solidFill>
                <a:schemeClr val="bg1">
                  <a:lumMod val="75000"/>
                </a:schemeClr>
              </a:solidFill>
              <a:headEnd type="none" w="med" len="med"/>
              <a:tailEnd type="oval"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623438"/>
              <a:endParaRPr lang="en-US" sz="783">
                <a:solidFill>
                  <a:srgbClr val="F7F7F8"/>
                </a:solidFill>
                <a:latin typeface="Segoe Sans Text"/>
              </a:endParaRPr>
            </a:p>
          </p:txBody>
        </p:sp>
        <p:sp>
          <p:nvSpPr>
            <p:cNvPr id="30" name="TextBox 29">
              <a:extLst>
                <a:ext uri="{FF2B5EF4-FFF2-40B4-BE49-F238E27FC236}">
                  <a16:creationId xmlns:a16="http://schemas.microsoft.com/office/drawing/2014/main" id="{8A018E1A-2BA5-1BF8-D031-C15785DCD2EE}"/>
                </a:ext>
              </a:extLst>
            </p:cNvPr>
            <p:cNvSpPr txBox="1"/>
            <p:nvPr/>
          </p:nvSpPr>
          <p:spPr>
            <a:xfrm>
              <a:off x="4797856" y="3791130"/>
              <a:ext cx="591555" cy="327930"/>
            </a:xfrm>
            <a:prstGeom prst="rect">
              <a:avLst/>
            </a:prstGeom>
            <a:noFill/>
          </p:spPr>
          <p:txBody>
            <a:bodyPr wrap="square" lIns="0" tIns="0" rIns="0" bIns="0">
              <a:spAutoFit/>
            </a:bodyPr>
            <a:lstStyle/>
            <a:p>
              <a:pPr marL="0" lvl="1" defTabSz="623438">
                <a:spcAft>
                  <a:spcPts val="818"/>
                </a:spcAft>
                <a:defRPr/>
              </a:pPr>
              <a:r>
                <a:rPr lang="en-US" sz="1400">
                  <a:latin typeface="+mj-lt"/>
                </a:rPr>
                <a:t>46%</a:t>
              </a:r>
              <a:endParaRPr lang="en-US" sz="900">
                <a:latin typeface="+mj-lt"/>
              </a:endParaRPr>
            </a:p>
          </p:txBody>
        </p:sp>
        <p:sp>
          <p:nvSpPr>
            <p:cNvPr id="31" name="Freeform: Shape 30">
              <a:extLst>
                <a:ext uri="{FF2B5EF4-FFF2-40B4-BE49-F238E27FC236}">
                  <a16:creationId xmlns:a16="http://schemas.microsoft.com/office/drawing/2014/main" id="{9B9147D8-AD61-91D0-A461-2A6AD128C0F7}"/>
                </a:ext>
              </a:extLst>
            </p:cNvPr>
            <p:cNvSpPr/>
            <p:nvPr/>
          </p:nvSpPr>
          <p:spPr bwMode="auto">
            <a:xfrm>
              <a:off x="5458963" y="3957674"/>
              <a:ext cx="658378" cy="483903"/>
            </a:xfrm>
            <a:custGeom>
              <a:avLst/>
              <a:gdLst>
                <a:gd name="connsiteX0" fmla="*/ 2219325 w 2219325"/>
                <a:gd name="connsiteY0" fmla="*/ 142875 h 142875"/>
                <a:gd name="connsiteX1" fmla="*/ 2076450 w 2219325"/>
                <a:gd name="connsiteY1" fmla="*/ 0 h 142875"/>
                <a:gd name="connsiteX2" fmla="*/ 0 w 2219325"/>
                <a:gd name="connsiteY2" fmla="*/ 0 h 142875"/>
                <a:gd name="connsiteX0" fmla="*/ 2219325 w 2219325"/>
                <a:gd name="connsiteY0" fmla="*/ 142875 h 142875"/>
                <a:gd name="connsiteX1" fmla="*/ 1713548 w 2219325"/>
                <a:gd name="connsiteY1" fmla="*/ 0 h 142875"/>
                <a:gd name="connsiteX2" fmla="*/ 0 w 2219325"/>
                <a:gd name="connsiteY2" fmla="*/ 0 h 142875"/>
                <a:gd name="connsiteX0" fmla="*/ 2241098 w 2241098"/>
                <a:gd name="connsiteY0" fmla="*/ 184168 h 184168"/>
                <a:gd name="connsiteX1" fmla="*/ 1713548 w 2241098"/>
                <a:gd name="connsiteY1" fmla="*/ 0 h 184168"/>
                <a:gd name="connsiteX2" fmla="*/ 0 w 2241098"/>
                <a:gd name="connsiteY2" fmla="*/ 0 h 184168"/>
              </a:gdLst>
              <a:ahLst/>
              <a:cxnLst>
                <a:cxn ang="0">
                  <a:pos x="connsiteX0" y="connsiteY0"/>
                </a:cxn>
                <a:cxn ang="0">
                  <a:pos x="connsiteX1" y="connsiteY1"/>
                </a:cxn>
                <a:cxn ang="0">
                  <a:pos x="connsiteX2" y="connsiteY2"/>
                </a:cxn>
              </a:cxnLst>
              <a:rect l="l" t="t" r="r" b="b"/>
              <a:pathLst>
                <a:path w="2241098" h="184168">
                  <a:moveTo>
                    <a:pt x="2241098" y="184168"/>
                  </a:moveTo>
                  <a:lnTo>
                    <a:pt x="1713548" y="0"/>
                  </a:lnTo>
                  <a:lnTo>
                    <a:pt x="0" y="0"/>
                  </a:lnTo>
                </a:path>
              </a:pathLst>
            </a:custGeom>
            <a:noFill/>
            <a:ln w="6350">
              <a:solidFill>
                <a:schemeClr val="bg1">
                  <a:lumMod val="75000"/>
                </a:schemeClr>
              </a:solidFill>
              <a:headEnd type="none" w="med" len="med"/>
              <a:tailEnd type="oval"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623438"/>
              <a:endParaRPr lang="en-US" sz="783">
                <a:solidFill>
                  <a:srgbClr val="F7F7F8"/>
                </a:solidFill>
                <a:latin typeface="Segoe Sans Text"/>
              </a:endParaRPr>
            </a:p>
          </p:txBody>
        </p:sp>
      </p:grpSp>
      <p:sp>
        <p:nvSpPr>
          <p:cNvPr id="23" name="TextBox 22">
            <a:extLst>
              <a:ext uri="{FF2B5EF4-FFF2-40B4-BE49-F238E27FC236}">
                <a16:creationId xmlns:a16="http://schemas.microsoft.com/office/drawing/2014/main" id="{F77389E1-3D35-4E67-B4C7-7B5A6D49E1BD}"/>
              </a:ext>
            </a:extLst>
          </p:cNvPr>
          <p:cNvSpPr txBox="1"/>
          <p:nvPr/>
        </p:nvSpPr>
        <p:spPr>
          <a:xfrm>
            <a:off x="633834" y="5507218"/>
            <a:ext cx="6220839" cy="123111"/>
          </a:xfrm>
          <a:prstGeom prst="rect">
            <a:avLst/>
          </a:prstGeom>
          <a:noFill/>
        </p:spPr>
        <p:txBody>
          <a:bodyPr wrap="square" lIns="0" tIns="0" rIns="0" bIns="0" anchor="b">
            <a:spAutoFit/>
          </a:bodyPr>
          <a:lstStyle/>
          <a:p>
            <a:pPr defTabSz="623438">
              <a:defRPr/>
            </a:pPr>
            <a:r>
              <a:rPr lang="en-US" sz="800"/>
              <a:t>SOURCE: 2024 Work Trend Index Annual Report from Microsoft and LinkedIn, May 8</a:t>
            </a:r>
            <a:r>
              <a:rPr lang="en-US" sz="800" baseline="30000"/>
              <a:t>th</a:t>
            </a:r>
            <a:r>
              <a:rPr lang="en-US" sz="800"/>
              <a:t>, 2024; </a:t>
            </a:r>
            <a:r>
              <a:rPr lang="en-US" sz="800">
                <a:solidFill>
                  <a:schemeClr val="accent6">
                    <a:lumMod val="75000"/>
                  </a:schemeClr>
                </a:solidFill>
                <a:hlinkClick r:id="rId3">
                  <a:extLst>
                    <a:ext uri="{A12FA001-AC4F-418D-AE19-62706E023703}">
                      <ahyp:hlinkClr xmlns:ahyp="http://schemas.microsoft.com/office/drawing/2018/hyperlinkcolor" val="tx"/>
                    </a:ext>
                  </a:extLst>
                </a:hlinkClick>
              </a:rPr>
              <a:t>AI at Work Is Here. Now Comes the Hard Part</a:t>
            </a:r>
            <a:endParaRPr lang="en-US" sz="800">
              <a:solidFill>
                <a:schemeClr val="accent6">
                  <a:lumMod val="75000"/>
                </a:schemeClr>
              </a:solidFill>
            </a:endParaRPr>
          </a:p>
        </p:txBody>
      </p:sp>
    </p:spTree>
    <p:extLst>
      <p:ext uri="{BB962C8B-B14F-4D97-AF65-F5344CB8AC3E}">
        <p14:creationId xmlns:p14="http://schemas.microsoft.com/office/powerpoint/2010/main" val="326069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Rectangle: Rounded Corners 5">
            <a:extLst>
              <a:ext uri="{FF2B5EF4-FFF2-40B4-BE49-F238E27FC236}">
                <a16:creationId xmlns:a16="http://schemas.microsoft.com/office/drawing/2014/main" id="{A09BE552-FB88-714F-9139-BE3A9FB0ED27}"/>
              </a:ext>
              <a:ext uri="{C183D7F6-B498-43B3-948B-1728B52AA6E4}">
                <adec:decorative xmlns:adec="http://schemas.microsoft.com/office/drawing/2017/decorative" val="1"/>
              </a:ext>
            </a:extLst>
          </p:cNvPr>
          <p:cNvSpPr/>
          <p:nvPr/>
        </p:nvSpPr>
        <p:spPr>
          <a:xfrm>
            <a:off x="495300" y="1617466"/>
            <a:ext cx="11201400" cy="4084636"/>
          </a:xfrm>
          <a:prstGeom prst="roundRect">
            <a:avLst>
              <a:gd name="adj" fmla="val 3553"/>
            </a:avLst>
          </a:prstGeom>
          <a:gradFill flip="none" rotWithShape="1">
            <a:gsLst>
              <a:gs pos="89000">
                <a:schemeClr val="bg1">
                  <a:alpha val="35000"/>
                </a:schemeClr>
              </a:gs>
              <a:gs pos="100000">
                <a:schemeClr val="bg1">
                  <a:alpha val="58000"/>
                </a:schemeClr>
              </a:gs>
            </a:gsLst>
            <a:path path="rect">
              <a:fillToRect l="50000" t="50000" r="50000" b="50000"/>
            </a:path>
            <a:tileRect/>
          </a:gradFill>
          <a:ln>
            <a:solidFill>
              <a:schemeClr val="bg1">
                <a:lumMod val="9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Sans Text"/>
              <a:ea typeface="+mn-ea"/>
              <a:cs typeface="+mn-cs"/>
            </a:endParaRPr>
          </a:p>
        </p:txBody>
      </p:sp>
      <p:sp>
        <p:nvSpPr>
          <p:cNvPr id="47" name="Rectangle: Rounded Corners 21">
            <a:extLst>
              <a:ext uri="{FF2B5EF4-FFF2-40B4-BE49-F238E27FC236}">
                <a16:creationId xmlns:a16="http://schemas.microsoft.com/office/drawing/2014/main" id="{6245A268-6B59-0C35-F343-6DB0B37936AE}"/>
              </a:ext>
              <a:ext uri="{C183D7F6-B498-43B3-948B-1728B52AA6E4}">
                <adec:decorative xmlns:adec="http://schemas.microsoft.com/office/drawing/2017/decorative" val="1"/>
              </a:ext>
            </a:extLst>
          </p:cNvPr>
          <p:cNvSpPr>
            <a:spLocks/>
          </p:cNvSpPr>
          <p:nvPr/>
        </p:nvSpPr>
        <p:spPr>
          <a:xfrm>
            <a:off x="680821" y="2958639"/>
            <a:ext cx="10830358" cy="2533322"/>
          </a:xfrm>
          <a:prstGeom prst="roundRect">
            <a:avLst>
              <a:gd name="adj" fmla="val 4008"/>
            </a:avLst>
          </a:prstGeom>
          <a:solidFill>
            <a:schemeClr val="bg1"/>
          </a:solidFill>
          <a:ln>
            <a:noFill/>
          </a:ln>
          <a:effectLst>
            <a:outerShdw blurRad="76200" algn="ctr"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defTabSz="914400"/>
            <a:endParaRPr lang="en-US" sz="1800">
              <a:solidFill>
                <a:prstClr val="white"/>
              </a:solidFill>
              <a:latin typeface="Segoe Sans Text"/>
            </a:endParaRPr>
          </a:p>
        </p:txBody>
      </p:sp>
      <p:sp useBgFill="1">
        <p:nvSpPr>
          <p:cNvPr id="49" name="Rectangle: Rounded Corners 21">
            <a:extLst>
              <a:ext uri="{FF2B5EF4-FFF2-40B4-BE49-F238E27FC236}">
                <a16:creationId xmlns:a16="http://schemas.microsoft.com/office/drawing/2014/main" id="{E04C8F34-3F7D-0C6C-F3DA-3DC526345745}"/>
              </a:ext>
              <a:ext uri="{C183D7F6-B498-43B3-948B-1728B52AA6E4}">
                <adec:decorative xmlns:adec="http://schemas.microsoft.com/office/drawing/2017/decorative" val="1"/>
              </a:ext>
            </a:extLst>
          </p:cNvPr>
          <p:cNvSpPr/>
          <p:nvPr/>
        </p:nvSpPr>
        <p:spPr>
          <a:xfrm>
            <a:off x="752928" y="3038886"/>
            <a:ext cx="2312504" cy="2372828"/>
          </a:xfrm>
          <a:prstGeom prst="roundRect">
            <a:avLst>
              <a:gd name="adj" fmla="val 4469"/>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p>
            <a:pPr defTabSz="932472" fontAlgn="base">
              <a:spcBef>
                <a:spcPct val="0"/>
              </a:spcBef>
              <a:spcAft>
                <a:spcPct val="0"/>
              </a:spcAft>
            </a:pPr>
            <a:endParaRPr lang="en-US" sz="1800">
              <a:solidFill>
                <a:srgbClr val="FFFFFF"/>
              </a:solidFill>
              <a:latin typeface="+mj-lt"/>
              <a:ea typeface="+mj-ea"/>
              <a:cs typeface="+mj-cs"/>
            </a:endParaRPr>
          </a:p>
        </p:txBody>
      </p:sp>
      <p:sp>
        <p:nvSpPr>
          <p:cNvPr id="6" name="Title 5">
            <a:extLst>
              <a:ext uri="{FF2B5EF4-FFF2-40B4-BE49-F238E27FC236}">
                <a16:creationId xmlns:a16="http://schemas.microsoft.com/office/drawing/2014/main" id="{4439A938-4037-4577-E488-83B8EEE87A62}"/>
              </a:ext>
            </a:extLst>
          </p:cNvPr>
          <p:cNvSpPr>
            <a:spLocks noGrp="1"/>
          </p:cNvSpPr>
          <p:nvPr>
            <p:ph type="title"/>
          </p:nvPr>
        </p:nvSpPr>
        <p:spPr>
          <a:xfrm>
            <a:off x="495300" y="509156"/>
            <a:ext cx="11201400" cy="443198"/>
          </a:xfrm>
        </p:spPr>
        <p:txBody>
          <a:bodyPr/>
          <a:lstStyle/>
          <a:p>
            <a:r>
              <a:rPr lang="en-US"/>
              <a:t>Seize your sales opportunity</a:t>
            </a:r>
          </a:p>
        </p:txBody>
      </p:sp>
      <p:sp>
        <p:nvSpPr>
          <p:cNvPr id="13" name="Text Placeholder 12">
            <a:extLst>
              <a:ext uri="{FF2B5EF4-FFF2-40B4-BE49-F238E27FC236}">
                <a16:creationId xmlns:a16="http://schemas.microsoft.com/office/drawing/2014/main" id="{B225E43A-F288-552C-F380-0351BD5B29CB}"/>
              </a:ext>
            </a:extLst>
          </p:cNvPr>
          <p:cNvSpPr>
            <a:spLocks noGrp="1"/>
          </p:cNvSpPr>
          <p:nvPr>
            <p:ph type="body" sz="quarter" idx="11"/>
          </p:nvPr>
        </p:nvSpPr>
        <p:spPr>
          <a:xfrm>
            <a:off x="495300" y="1033654"/>
            <a:ext cx="11201400" cy="276999"/>
          </a:xfrm>
        </p:spPr>
        <p:txBody>
          <a:bodyPr/>
          <a:lstStyle/>
          <a:p>
            <a:r>
              <a:rPr lang="en-US"/>
              <a:t>Copilot for Microsoft 365 is quickly becoming a must-have for businesses </a:t>
            </a:r>
          </a:p>
        </p:txBody>
      </p:sp>
      <p:sp>
        <p:nvSpPr>
          <p:cNvPr id="5" name="TextBox 4">
            <a:extLst>
              <a:ext uri="{FF2B5EF4-FFF2-40B4-BE49-F238E27FC236}">
                <a16:creationId xmlns:a16="http://schemas.microsoft.com/office/drawing/2014/main" id="{1BFD17FA-3EAC-5205-313A-4757AB856B83}"/>
              </a:ext>
            </a:extLst>
          </p:cNvPr>
          <p:cNvSpPr txBox="1"/>
          <p:nvPr/>
        </p:nvSpPr>
        <p:spPr>
          <a:xfrm>
            <a:off x="2197097" y="1955955"/>
            <a:ext cx="7797806" cy="707886"/>
          </a:xfrm>
          <a:prstGeom prst="rect">
            <a:avLst/>
          </a:prstGeom>
          <a:noFill/>
        </p:spPr>
        <p:txBody>
          <a:bodyPr wrap="square">
            <a:spAutoFit/>
          </a:bodyPr>
          <a:lstStyle/>
          <a:p>
            <a:pPr algn="ctr"/>
            <a:r>
              <a:rPr lang="en-US" sz="2000"/>
              <a:t>Early adopters love using Copilot so much that 77 percent of them don’t want to give it up</a:t>
            </a:r>
          </a:p>
        </p:txBody>
      </p:sp>
      <p:pic>
        <p:nvPicPr>
          <p:cNvPr id="1026" name="Picture 2" descr="Copilot logo">
            <a:extLst>
              <a:ext uri="{FF2B5EF4-FFF2-40B4-BE49-F238E27FC236}">
                <a16:creationId xmlns:a16="http://schemas.microsoft.com/office/drawing/2014/main" id="{759B0999-C6E1-E856-D76C-3F5B2BC8A4C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84959" y="3568899"/>
            <a:ext cx="448442" cy="407780"/>
          </a:xfrm>
          <a:prstGeom prst="rect">
            <a:avLst/>
          </a:prstGeom>
          <a:noFill/>
          <a:extLst>
            <a:ext uri="{909E8E84-426E-40DD-AFC4-6F175D3DCCD1}">
              <a14:hiddenFill xmlns:a14="http://schemas.microsoft.com/office/drawing/2010/main">
                <a:solidFill>
                  <a:srgbClr val="FFFFFF"/>
                </a:solidFill>
              </a14:hiddenFill>
            </a:ext>
          </a:extLst>
        </p:spPr>
      </p:pic>
      <p:sp>
        <p:nvSpPr>
          <p:cNvPr id="18" name="Text Placeholder 3">
            <a:extLst>
              <a:ext uri="{FF2B5EF4-FFF2-40B4-BE49-F238E27FC236}">
                <a16:creationId xmlns:a16="http://schemas.microsoft.com/office/drawing/2014/main" id="{E9625618-DE45-BA3D-2F7D-82C33B1D15D5}"/>
              </a:ext>
            </a:extLst>
          </p:cNvPr>
          <p:cNvSpPr txBox="1">
            <a:spLocks/>
          </p:cNvSpPr>
          <p:nvPr/>
        </p:nvSpPr>
        <p:spPr>
          <a:xfrm>
            <a:off x="945923" y="4309162"/>
            <a:ext cx="1926514" cy="492443"/>
          </a:xfrm>
          <a:prstGeom prst="rect">
            <a:avLst/>
          </a:prstGeom>
          <a:noFill/>
        </p:spPr>
        <p:txBody>
          <a:bodyPr wrap="square" lIns="0" tIns="0" rIns="0" bIns="0" anchor="t">
            <a:spAutoFit/>
          </a:bodyPr>
          <a:lstStyle>
            <a:lvl1pPr marL="290513" marR="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50" baseline="0" dirty="0" smtClean="0">
                <a:ln w="3175">
                  <a:noFill/>
                </a:ln>
                <a:solidFill>
                  <a:schemeClr val="accent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smtClean="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smtClean="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smtClean="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765"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405414">
              <a:defRPr/>
            </a:pPr>
            <a:r>
              <a:rPr lang="en-US" sz="1600" spc="0">
                <a:solidFill>
                  <a:schemeClr val="bg1"/>
                </a:solidFill>
                <a:latin typeface="Segoe Sans Display Semibold"/>
              </a:rPr>
              <a:t>Benefits reported </a:t>
            </a:r>
            <a:br>
              <a:rPr lang="en-US" sz="1600" spc="0">
                <a:solidFill>
                  <a:schemeClr val="bg1"/>
                </a:solidFill>
                <a:latin typeface="Segoe Sans Display Semibold"/>
              </a:rPr>
            </a:br>
            <a:r>
              <a:rPr lang="en-US" sz="1600" spc="0">
                <a:solidFill>
                  <a:schemeClr val="bg1"/>
                </a:solidFill>
                <a:latin typeface="Segoe Sans Display Semibold"/>
              </a:rPr>
              <a:t>by early users</a:t>
            </a:r>
          </a:p>
        </p:txBody>
      </p:sp>
      <p:graphicFrame>
        <p:nvGraphicFramePr>
          <p:cNvPr id="20" name="Chart 19" descr="A bar chart showing Enhanced productivity at 70% and Improved work quality at 68%">
            <a:extLst>
              <a:ext uri="{FF2B5EF4-FFF2-40B4-BE49-F238E27FC236}">
                <a16:creationId xmlns:a16="http://schemas.microsoft.com/office/drawing/2014/main" id="{A3FDF862-4FC0-B01E-C5B5-F315A3895065}"/>
              </a:ext>
            </a:extLst>
          </p:cNvPr>
          <p:cNvGraphicFramePr/>
          <p:nvPr>
            <p:extLst>
              <p:ext uri="{D42A27DB-BD31-4B8C-83A1-F6EECF244321}">
                <p14:modId xmlns:p14="http://schemas.microsoft.com/office/powerpoint/2010/main" val="1509683093"/>
              </p:ext>
            </p:extLst>
          </p:nvPr>
        </p:nvGraphicFramePr>
        <p:xfrm>
          <a:off x="3407079" y="3236590"/>
          <a:ext cx="7128990" cy="197742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7A38F2E7-C63F-3EB6-8233-F20FA75245D1}"/>
              </a:ext>
            </a:extLst>
          </p:cNvPr>
          <p:cNvSpPr txBox="1">
            <a:spLocks/>
          </p:cNvSpPr>
          <p:nvPr/>
        </p:nvSpPr>
        <p:spPr>
          <a:xfrm>
            <a:off x="500785" y="6462041"/>
            <a:ext cx="9142703" cy="123111"/>
          </a:xfrm>
          <a:prstGeom prst="rect">
            <a:avLst/>
          </a:prstGeom>
          <a:noFill/>
        </p:spPr>
        <p:txBody>
          <a:bodyPr wrap="square" lIns="0" tIns="0" rIns="0" bIns="0" anchor="b">
            <a:spAutoFit/>
          </a:bodyPr>
          <a:lstStyle/>
          <a:p>
            <a:pPr defTabSz="623438">
              <a:defRPr/>
            </a:pPr>
            <a:r>
              <a:rPr lang="en-US" sz="800"/>
              <a:t>SOURCE: 2023 Work Trend Index Annual Report from Microsoft, November 15</a:t>
            </a:r>
            <a:r>
              <a:rPr lang="en-US" sz="800" baseline="30000"/>
              <a:t>th</a:t>
            </a:r>
            <a:r>
              <a:rPr lang="en-US" sz="800"/>
              <a:t>, 2023; </a:t>
            </a:r>
            <a:r>
              <a:rPr lang="en-US" sz="800">
                <a:solidFill>
                  <a:schemeClr val="accent6">
                    <a:lumMod val="75000"/>
                  </a:schemeClr>
                </a:solidFill>
                <a:hlinkClick r:id="rId5">
                  <a:extLst>
                    <a:ext uri="{A12FA001-AC4F-418D-AE19-62706E023703}">
                      <ahyp:hlinkClr xmlns:ahyp="http://schemas.microsoft.com/office/drawing/2018/hyperlinkcolor" val="tx"/>
                    </a:ext>
                  </a:extLst>
                </a:hlinkClick>
              </a:rPr>
              <a:t>What Can Copilot’s Earliest Users Teach Us About Generative AI at Work?</a:t>
            </a:r>
            <a:endParaRPr lang="en-US" sz="800">
              <a:solidFill>
                <a:schemeClr val="accent6">
                  <a:lumMod val="75000"/>
                </a:schemeClr>
              </a:solidFill>
            </a:endParaRPr>
          </a:p>
        </p:txBody>
      </p:sp>
    </p:spTree>
    <p:extLst>
      <p:ext uri="{BB962C8B-B14F-4D97-AF65-F5344CB8AC3E}">
        <p14:creationId xmlns:p14="http://schemas.microsoft.com/office/powerpoint/2010/main" val="156346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ags/tag3.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ags/tag6.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ags/tag7.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ags/tag8.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ags/tag9.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heme/theme1.xml><?xml version="1.0" encoding="utf-8"?>
<a:theme xmlns:a="http://schemas.openxmlformats.org/drawingml/2006/main" name="1_Office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Custom 21">
      <a:majorFont>
        <a:latin typeface="Segoe Sans Text Semibold"/>
        <a:ea typeface=""/>
        <a:cs typeface=""/>
      </a:majorFont>
      <a:minorFont>
        <a:latin typeface="Segoe Sans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USE THIS ONE_Microsoft Security template">
  <a:themeElements>
    <a:clrScheme name="Microsoft Security">
      <a:dk1>
        <a:srgbClr val="000000"/>
      </a:dk1>
      <a:lt1>
        <a:srgbClr val="FFFFFF"/>
      </a:lt1>
      <a:dk2>
        <a:srgbClr val="243A5E"/>
      </a:dk2>
      <a:lt2>
        <a:srgbClr val="E6E6E6"/>
      </a:lt2>
      <a:accent1>
        <a:srgbClr val="0078D4"/>
      </a:accent1>
      <a:accent2>
        <a:srgbClr val="FFB900"/>
      </a:accent2>
      <a:accent3>
        <a:srgbClr val="107C10"/>
      </a:accent3>
      <a:accent4>
        <a:srgbClr val="737373"/>
      </a:accent4>
      <a:accent5>
        <a:srgbClr val="9BF00B"/>
      </a:accent5>
      <a:accent6>
        <a:srgbClr val="50E6FF"/>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Security_BrandTemplate_v10.potx" id="{FA44F287-60BB-48C7-B80C-62BD5504555E}" vid="{676AD5CD-2562-4982-A575-5107351C6BE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BC5B3C-8EDD-4456-A6E3-AD7C1F9E5C37}">
  <ds:schemaRefs>
    <ds:schemaRef ds:uri="http://schemas.microsoft.com/office/2006/metadata/properties"/>
    <ds:schemaRef ds:uri="http://schemas.microsoft.com/office/infopath/2007/PartnerControls"/>
    <ds:schemaRef ds:uri="a7384ce8-a2ad-4061-818a-88bf72b6eefd"/>
    <ds:schemaRef ds:uri="http://schemas.microsoft.com/sharepoint/v3"/>
    <ds:schemaRef ds:uri="254ab26a-04f6-42f5-9555-e3c9fb1706a1"/>
  </ds:schemaRefs>
</ds:datastoreItem>
</file>

<file path=customXml/itemProps2.xml><?xml version="1.0" encoding="utf-8"?>
<ds:datastoreItem xmlns:ds="http://schemas.openxmlformats.org/officeDocument/2006/customXml" ds:itemID="{4E669B4D-2517-4316-9BBF-F0F0C1370297}"/>
</file>

<file path=customXml/itemProps3.xml><?xml version="1.0" encoding="utf-8"?>
<ds:datastoreItem xmlns:ds="http://schemas.openxmlformats.org/officeDocument/2006/customXml" ds:itemID="{B3C5E58F-B79C-46FD-A69D-8A5FE464E434}">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6629</Words>
  <Application>Microsoft Macintosh PowerPoint</Application>
  <PresentationFormat>Widescreen</PresentationFormat>
  <Paragraphs>935</Paragraphs>
  <Slides>48</Slides>
  <Notes>44</Notes>
  <HiddenSlides>1</HiddenSlides>
  <MMClips>1</MMClips>
  <ScaleCrop>false</ScaleCrop>
  <HeadingPairs>
    <vt:vector size="8" baseType="variant">
      <vt:variant>
        <vt:lpstr>Fonts Used</vt:lpstr>
      </vt:variant>
      <vt:variant>
        <vt:i4>14</vt:i4>
      </vt: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65" baseType="lpstr">
      <vt:lpstr>DengXian</vt:lpstr>
      <vt:lpstr>MS Mincho</vt:lpstr>
      <vt:lpstr>Yu Mincho</vt:lpstr>
      <vt:lpstr>Aptos</vt:lpstr>
      <vt:lpstr>Arial</vt:lpstr>
      <vt:lpstr>Calibri</vt:lpstr>
      <vt:lpstr>Segoe Sans Display</vt:lpstr>
      <vt:lpstr>Segoe Sans Display Semibold</vt:lpstr>
      <vt:lpstr>Segoe Sans Text</vt:lpstr>
      <vt:lpstr>Segoe Sans Text Semibold</vt:lpstr>
      <vt:lpstr>Segoe UI</vt:lpstr>
      <vt:lpstr>Segoe UI Light</vt:lpstr>
      <vt:lpstr>Segoe UI Semibold</vt:lpstr>
      <vt:lpstr>Wingdings</vt:lpstr>
      <vt:lpstr>1_Office Theme</vt:lpstr>
      <vt:lpstr>1_USE THIS ONE_Microsoft Security template</vt:lpstr>
      <vt:lpstr>think-cell Slide</vt:lpstr>
      <vt:lpstr>Presenter guidance</vt:lpstr>
      <vt:lpstr>Drive business transformation with Copilot for Microsoft 365</vt:lpstr>
      <vt:lpstr>Table of contents</vt:lpstr>
      <vt:lpstr>Stat</vt:lpstr>
      <vt:lpstr>Small and medium businesses struggle to find the time, innovation, and data to grow</vt:lpstr>
      <vt:lpstr>Drive growth for your customers and within your CSP practice with Copilot for Microsoft 365</vt:lpstr>
      <vt:lpstr>This is our moment</vt:lpstr>
      <vt:lpstr>The opportunity is here—and so is the market</vt:lpstr>
      <vt:lpstr>Seize your sales opportunity</vt:lpstr>
      <vt:lpstr>Capture share with multiple motions</vt:lpstr>
      <vt:lpstr>Give your customers confidence</vt:lpstr>
      <vt:lpstr>Provide security and compliance options at any license level </vt:lpstr>
      <vt:lpstr>Service attach stat</vt:lpstr>
      <vt:lpstr>Copilot for Microsoft 365 opens opportunities for service attach from planning, to deployment, to usage</vt:lpstr>
      <vt:lpstr>Service opportunities begin before  the pitch Offer new services for Copilot preparation when customers are in the “get AI-ready” phase</vt:lpstr>
      <vt:lpstr>Copilot service opportunities are extensible—just like Copilot Extend attach services from deployment, to adoption, and beyond</vt:lpstr>
      <vt:lpstr>Upleveling Microsoft Copilot through extensibility</vt:lpstr>
      <vt:lpstr>It pays to be a Microsoft CSP partner</vt:lpstr>
      <vt:lpstr>Direct Bill partner opportunity: CSP margins and incentives</vt:lpstr>
      <vt:lpstr>Direct Bill partner opportunity: CSP margins and incentives </vt:lpstr>
      <vt:lpstr>Get your customers AI ready</vt:lpstr>
      <vt:lpstr>Additional revenue and profitability potential</vt:lpstr>
      <vt:lpstr>Managed  services example  Bring more value to your customers, expand your AI practice, and increase revenue streams by offering new services for Copilot preparation.</vt:lpstr>
      <vt:lpstr>Managed  services example  Bring more value to your customers, expand your AI practice, and increase revenue streams by offering new services for Copilot preparation. </vt:lpstr>
      <vt:lpstr>Copilot demo possibilities</vt:lpstr>
      <vt:lpstr>Copilot for Microsoft 365 CSP Adoption Immersion Experience</vt:lpstr>
      <vt:lpstr>Four steps to drive Copilot success with customers</vt:lpstr>
      <vt:lpstr>Measure the impact of your Copilot investment</vt:lpstr>
      <vt:lpstr>Expand your opportunity </vt:lpstr>
      <vt:lpstr>Five next steps for partners</vt:lpstr>
      <vt:lpstr>Drive business transformation with Copilot</vt:lpstr>
      <vt:lpstr>Full list of Immersion demos*</vt:lpstr>
      <vt:lpstr>Appendix</vt:lpstr>
      <vt:lpstr>Indirect Provider Partner opportunity: CSP margins and incentives</vt:lpstr>
      <vt:lpstr>Indirect Provider Partner opportunity: CSP margins and incentives </vt:lpstr>
      <vt:lpstr>Indirect Reseller Partner opportunity: CSP margins and incentives</vt:lpstr>
      <vt:lpstr>Indirect Reseller Partner opportunity: CSP margins and incentives </vt:lpstr>
      <vt:lpstr>Steps to drive Copilot success with customers </vt:lpstr>
      <vt:lpstr>Steps to drive Copilot success with customers</vt:lpstr>
      <vt:lpstr>Steps to drive Copilot success with customers </vt:lpstr>
      <vt:lpstr>Steps to drive Copilot success with customers  </vt:lpstr>
      <vt:lpstr>Microsoft Copilot for Microsoft 365</vt:lpstr>
      <vt:lpstr>Available  by 3/13</vt:lpstr>
      <vt:lpstr>What we’re hearing from customers</vt:lpstr>
      <vt:lpstr>Capabilities overview</vt:lpstr>
      <vt:lpstr>Microsoft Copilot for Sales </vt:lpstr>
      <vt:lpstr>Microsoft Copilot for Service</vt:lpstr>
      <vt:lpstr>Microsoft Copilot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Presenter guidance</dc:title>
  <dc:subject/>
  <dc:creator/>
  <cp:keywords/>
  <dc:description/>
  <cp:revision>2</cp:revision>
  <dcterms:created xsi:type="dcterms:W3CDTF">2024-07-01T20:56:12Z</dcterms:created>
  <dcterms:modified xsi:type="dcterms:W3CDTF">2025-04-24T14:57:42Z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0x010100759D3432FEC7444D8BA76D7B01010F81</vt:lpwstr>
  </property>
  <property fmtid="{D5CDD505-2E9C-101B-9397-08002B2CF9AE}" pid="3" name="MediaServiceImageTags">
    <vt:lpwstr/>
  </property>
</Properties>
</file>