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5B54"/>
    <a:srgbClr val="85E77A"/>
    <a:srgbClr val="63D49A"/>
    <a:srgbClr val="48C5B2"/>
    <a:srgbClr val="DBF3EF"/>
    <a:srgbClr val="B6E8E0"/>
    <a:srgbClr val="2966C9"/>
    <a:srgbClr val="0179C8"/>
    <a:srgbClr val="114A85"/>
    <a:srgbClr val="EBE7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1C167D-C575-A544-A06B-F58F10C55774}" v="24" dt="2024-08-05T15:32:00.0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p:scale>
          <a:sx n="95" d="100"/>
          <a:sy n="95" d="100"/>
        </p:scale>
        <p:origin x="1928"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2.xml"/><Relationship Id="rId5" Type="http://schemas.openxmlformats.org/officeDocument/2006/relationships/presProps" Target="presProps.xml"/><Relationship Id="rId10" Type="http://schemas.openxmlformats.org/officeDocument/2006/relationships/customXml" Target="../customXml/item1.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en-GB"/>
              <a:t>Click to edit Master title style</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5C053BEF-4F1D-8E43-A838-C87E85C26C63}" type="datetimeFigureOut">
              <a:rPr lang="en-BG" smtClean="0"/>
              <a:t>5.08.24</a:t>
            </a:fld>
            <a:endParaRPr lang="en-BG"/>
          </a:p>
        </p:txBody>
      </p:sp>
      <p:sp>
        <p:nvSpPr>
          <p:cNvPr id="5" name="Footer Placeholder 4"/>
          <p:cNvSpPr>
            <a:spLocks noGrp="1"/>
          </p:cNvSpPr>
          <p:nvPr>
            <p:ph type="ftr" sz="quarter" idx="11"/>
          </p:nvPr>
        </p:nvSpPr>
        <p:spPr/>
        <p:txBody>
          <a:bodyPr/>
          <a:lstStyle/>
          <a:p>
            <a:endParaRPr lang="en-BG"/>
          </a:p>
        </p:txBody>
      </p:sp>
      <p:sp>
        <p:nvSpPr>
          <p:cNvPr id="6" name="Slide Number Placeholder 5"/>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2631203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C053BEF-4F1D-8E43-A838-C87E85C26C63}" type="datetimeFigureOut">
              <a:rPr lang="en-BG" smtClean="0"/>
              <a:t>5.08.24</a:t>
            </a:fld>
            <a:endParaRPr lang="en-BG"/>
          </a:p>
        </p:txBody>
      </p:sp>
      <p:sp>
        <p:nvSpPr>
          <p:cNvPr id="5" name="Footer Placeholder 4"/>
          <p:cNvSpPr>
            <a:spLocks noGrp="1"/>
          </p:cNvSpPr>
          <p:nvPr>
            <p:ph type="ftr" sz="quarter" idx="11"/>
          </p:nvPr>
        </p:nvSpPr>
        <p:spPr/>
        <p:txBody>
          <a:bodyPr/>
          <a:lstStyle/>
          <a:p>
            <a:endParaRPr lang="en-BG"/>
          </a:p>
        </p:txBody>
      </p:sp>
      <p:sp>
        <p:nvSpPr>
          <p:cNvPr id="6" name="Slide Number Placeholder 5"/>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1796021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C053BEF-4F1D-8E43-A838-C87E85C26C63}" type="datetimeFigureOut">
              <a:rPr lang="en-BG" smtClean="0"/>
              <a:t>5.08.24</a:t>
            </a:fld>
            <a:endParaRPr lang="en-BG"/>
          </a:p>
        </p:txBody>
      </p:sp>
      <p:sp>
        <p:nvSpPr>
          <p:cNvPr id="5" name="Footer Placeholder 4"/>
          <p:cNvSpPr>
            <a:spLocks noGrp="1"/>
          </p:cNvSpPr>
          <p:nvPr>
            <p:ph type="ftr" sz="quarter" idx="11"/>
          </p:nvPr>
        </p:nvSpPr>
        <p:spPr/>
        <p:txBody>
          <a:bodyPr/>
          <a:lstStyle/>
          <a:p>
            <a:endParaRPr lang="en-BG"/>
          </a:p>
        </p:txBody>
      </p:sp>
      <p:sp>
        <p:nvSpPr>
          <p:cNvPr id="6" name="Slide Number Placeholder 5"/>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2427962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C053BEF-4F1D-8E43-A838-C87E85C26C63}" type="datetimeFigureOut">
              <a:rPr lang="en-BG" smtClean="0"/>
              <a:t>5.08.24</a:t>
            </a:fld>
            <a:endParaRPr lang="en-BG"/>
          </a:p>
        </p:txBody>
      </p:sp>
      <p:sp>
        <p:nvSpPr>
          <p:cNvPr id="5" name="Footer Placeholder 4"/>
          <p:cNvSpPr>
            <a:spLocks noGrp="1"/>
          </p:cNvSpPr>
          <p:nvPr>
            <p:ph type="ftr" sz="quarter" idx="11"/>
          </p:nvPr>
        </p:nvSpPr>
        <p:spPr/>
        <p:txBody>
          <a:bodyPr/>
          <a:lstStyle/>
          <a:p>
            <a:endParaRPr lang="en-BG"/>
          </a:p>
        </p:txBody>
      </p:sp>
      <p:sp>
        <p:nvSpPr>
          <p:cNvPr id="6" name="Slide Number Placeholder 5"/>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1121462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en-GB"/>
              <a:t>Click to edit Master title style</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tint val="82000"/>
                  </a:schemeClr>
                </a:solidFill>
              </a:defRPr>
            </a:lvl1pPr>
            <a:lvl2pPr marL="377967" indent="0">
              <a:buNone/>
              <a:defRPr sz="1653">
                <a:solidFill>
                  <a:schemeClr val="tx1">
                    <a:tint val="82000"/>
                  </a:schemeClr>
                </a:solidFill>
              </a:defRPr>
            </a:lvl2pPr>
            <a:lvl3pPr marL="755934" indent="0">
              <a:buNone/>
              <a:defRPr sz="1488">
                <a:solidFill>
                  <a:schemeClr val="tx1">
                    <a:tint val="82000"/>
                  </a:schemeClr>
                </a:solidFill>
              </a:defRPr>
            </a:lvl3pPr>
            <a:lvl4pPr marL="1133902" indent="0">
              <a:buNone/>
              <a:defRPr sz="1323">
                <a:solidFill>
                  <a:schemeClr val="tx1">
                    <a:tint val="82000"/>
                  </a:schemeClr>
                </a:solidFill>
              </a:defRPr>
            </a:lvl4pPr>
            <a:lvl5pPr marL="1511869" indent="0">
              <a:buNone/>
              <a:defRPr sz="1323">
                <a:solidFill>
                  <a:schemeClr val="tx1">
                    <a:tint val="82000"/>
                  </a:schemeClr>
                </a:solidFill>
              </a:defRPr>
            </a:lvl5pPr>
            <a:lvl6pPr marL="1889836" indent="0">
              <a:buNone/>
              <a:defRPr sz="1323">
                <a:solidFill>
                  <a:schemeClr val="tx1">
                    <a:tint val="82000"/>
                  </a:schemeClr>
                </a:solidFill>
              </a:defRPr>
            </a:lvl6pPr>
            <a:lvl7pPr marL="2267803" indent="0">
              <a:buNone/>
              <a:defRPr sz="1323">
                <a:solidFill>
                  <a:schemeClr val="tx1">
                    <a:tint val="82000"/>
                  </a:schemeClr>
                </a:solidFill>
              </a:defRPr>
            </a:lvl7pPr>
            <a:lvl8pPr marL="2645771" indent="0">
              <a:buNone/>
              <a:defRPr sz="1323">
                <a:solidFill>
                  <a:schemeClr val="tx1">
                    <a:tint val="82000"/>
                  </a:schemeClr>
                </a:solidFill>
              </a:defRPr>
            </a:lvl8pPr>
            <a:lvl9pPr marL="3023738" indent="0">
              <a:buNone/>
              <a:defRPr sz="1323">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C053BEF-4F1D-8E43-A838-C87E85C26C63}" type="datetimeFigureOut">
              <a:rPr lang="en-BG" smtClean="0"/>
              <a:t>5.08.24</a:t>
            </a:fld>
            <a:endParaRPr lang="en-BG"/>
          </a:p>
        </p:txBody>
      </p:sp>
      <p:sp>
        <p:nvSpPr>
          <p:cNvPr id="5" name="Footer Placeholder 4"/>
          <p:cNvSpPr>
            <a:spLocks noGrp="1"/>
          </p:cNvSpPr>
          <p:nvPr>
            <p:ph type="ftr" sz="quarter" idx="11"/>
          </p:nvPr>
        </p:nvSpPr>
        <p:spPr/>
        <p:txBody>
          <a:bodyPr/>
          <a:lstStyle/>
          <a:p>
            <a:endParaRPr lang="en-BG"/>
          </a:p>
        </p:txBody>
      </p:sp>
      <p:sp>
        <p:nvSpPr>
          <p:cNvPr id="6" name="Slide Number Placeholder 5"/>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1968567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5C053BEF-4F1D-8E43-A838-C87E85C26C63}" type="datetimeFigureOut">
              <a:rPr lang="en-BG" smtClean="0"/>
              <a:t>5.08.24</a:t>
            </a:fld>
            <a:endParaRPr lang="en-BG"/>
          </a:p>
        </p:txBody>
      </p:sp>
      <p:sp>
        <p:nvSpPr>
          <p:cNvPr id="6" name="Footer Placeholder 5"/>
          <p:cNvSpPr>
            <a:spLocks noGrp="1"/>
          </p:cNvSpPr>
          <p:nvPr>
            <p:ph type="ftr" sz="quarter" idx="11"/>
          </p:nvPr>
        </p:nvSpPr>
        <p:spPr/>
        <p:txBody>
          <a:bodyPr/>
          <a:lstStyle/>
          <a:p>
            <a:endParaRPr lang="en-BG"/>
          </a:p>
        </p:txBody>
      </p:sp>
      <p:sp>
        <p:nvSpPr>
          <p:cNvPr id="7" name="Slide Number Placeholder 6"/>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1943832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en-GB"/>
              <a:t>Click to edit Master title style</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GB"/>
              <a:t>Click to edit Master text styles</a:t>
            </a:r>
          </a:p>
        </p:txBody>
      </p:sp>
      <p:sp>
        <p:nvSpPr>
          <p:cNvPr id="4" name="Content Placeholder 3"/>
          <p:cNvSpPr>
            <a:spLocks noGrp="1"/>
          </p:cNvSpPr>
          <p:nvPr>
            <p:ph sz="half" idx="2"/>
          </p:nvPr>
        </p:nvSpPr>
        <p:spPr>
          <a:xfrm>
            <a:off x="520713" y="3905482"/>
            <a:ext cx="3198096" cy="5744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GB"/>
              <a:t>Click to edit Master text styles</a:t>
            </a:r>
          </a:p>
        </p:txBody>
      </p:sp>
      <p:sp>
        <p:nvSpPr>
          <p:cNvPr id="6" name="Content Placeholder 5"/>
          <p:cNvSpPr>
            <a:spLocks noGrp="1"/>
          </p:cNvSpPr>
          <p:nvPr>
            <p:ph sz="quarter" idx="4"/>
          </p:nvPr>
        </p:nvSpPr>
        <p:spPr>
          <a:xfrm>
            <a:off x="3827086" y="3905482"/>
            <a:ext cx="3213847" cy="5744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5C053BEF-4F1D-8E43-A838-C87E85C26C63}" type="datetimeFigureOut">
              <a:rPr lang="en-BG" smtClean="0"/>
              <a:t>5.08.24</a:t>
            </a:fld>
            <a:endParaRPr lang="en-BG"/>
          </a:p>
        </p:txBody>
      </p:sp>
      <p:sp>
        <p:nvSpPr>
          <p:cNvPr id="8" name="Footer Placeholder 7"/>
          <p:cNvSpPr>
            <a:spLocks noGrp="1"/>
          </p:cNvSpPr>
          <p:nvPr>
            <p:ph type="ftr" sz="quarter" idx="11"/>
          </p:nvPr>
        </p:nvSpPr>
        <p:spPr/>
        <p:txBody>
          <a:bodyPr/>
          <a:lstStyle/>
          <a:p>
            <a:endParaRPr lang="en-BG"/>
          </a:p>
        </p:txBody>
      </p:sp>
      <p:sp>
        <p:nvSpPr>
          <p:cNvPr id="9" name="Slide Number Placeholder 8"/>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3056569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C053BEF-4F1D-8E43-A838-C87E85C26C63}" type="datetimeFigureOut">
              <a:rPr lang="en-BG" smtClean="0"/>
              <a:t>5.08.24</a:t>
            </a:fld>
            <a:endParaRPr lang="en-BG"/>
          </a:p>
        </p:txBody>
      </p:sp>
      <p:sp>
        <p:nvSpPr>
          <p:cNvPr id="4" name="Footer Placeholder 3"/>
          <p:cNvSpPr>
            <a:spLocks noGrp="1"/>
          </p:cNvSpPr>
          <p:nvPr>
            <p:ph type="ftr" sz="quarter" idx="11"/>
          </p:nvPr>
        </p:nvSpPr>
        <p:spPr/>
        <p:txBody>
          <a:bodyPr/>
          <a:lstStyle/>
          <a:p>
            <a:endParaRPr lang="en-BG"/>
          </a:p>
        </p:txBody>
      </p:sp>
      <p:sp>
        <p:nvSpPr>
          <p:cNvPr id="5" name="Slide Number Placeholder 4"/>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2946954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053BEF-4F1D-8E43-A838-C87E85C26C63}" type="datetimeFigureOut">
              <a:rPr lang="en-BG" smtClean="0"/>
              <a:t>5.08.24</a:t>
            </a:fld>
            <a:endParaRPr lang="en-BG"/>
          </a:p>
        </p:txBody>
      </p:sp>
      <p:sp>
        <p:nvSpPr>
          <p:cNvPr id="3" name="Footer Placeholder 2"/>
          <p:cNvSpPr>
            <a:spLocks noGrp="1"/>
          </p:cNvSpPr>
          <p:nvPr>
            <p:ph type="ftr" sz="quarter" idx="11"/>
          </p:nvPr>
        </p:nvSpPr>
        <p:spPr/>
        <p:txBody>
          <a:bodyPr/>
          <a:lstStyle/>
          <a:p>
            <a:endParaRPr lang="en-BG"/>
          </a:p>
        </p:txBody>
      </p:sp>
      <p:sp>
        <p:nvSpPr>
          <p:cNvPr id="4" name="Slide Number Placeholder 3"/>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854613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en-GB"/>
              <a:t>Click to edit Master title style</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en-GB"/>
              <a:t>Click to edit Master text styles</a:t>
            </a:r>
          </a:p>
        </p:txBody>
      </p:sp>
      <p:sp>
        <p:nvSpPr>
          <p:cNvPr id="5" name="Date Placeholder 4"/>
          <p:cNvSpPr>
            <a:spLocks noGrp="1"/>
          </p:cNvSpPr>
          <p:nvPr>
            <p:ph type="dt" sz="half" idx="10"/>
          </p:nvPr>
        </p:nvSpPr>
        <p:spPr/>
        <p:txBody>
          <a:bodyPr/>
          <a:lstStyle/>
          <a:p>
            <a:fld id="{5C053BEF-4F1D-8E43-A838-C87E85C26C63}" type="datetimeFigureOut">
              <a:rPr lang="en-BG" smtClean="0"/>
              <a:t>5.08.24</a:t>
            </a:fld>
            <a:endParaRPr lang="en-BG"/>
          </a:p>
        </p:txBody>
      </p:sp>
      <p:sp>
        <p:nvSpPr>
          <p:cNvPr id="6" name="Footer Placeholder 5"/>
          <p:cNvSpPr>
            <a:spLocks noGrp="1"/>
          </p:cNvSpPr>
          <p:nvPr>
            <p:ph type="ftr" sz="quarter" idx="11"/>
          </p:nvPr>
        </p:nvSpPr>
        <p:spPr/>
        <p:txBody>
          <a:bodyPr/>
          <a:lstStyle/>
          <a:p>
            <a:endParaRPr lang="en-BG"/>
          </a:p>
        </p:txBody>
      </p:sp>
      <p:sp>
        <p:nvSpPr>
          <p:cNvPr id="7" name="Slide Number Placeholder 6"/>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3368628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en-GB"/>
              <a:t>Click to edit Master title style</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en-GB"/>
              <a:t>Click icon to add picture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en-GB"/>
              <a:t>Click to edit Master text styles</a:t>
            </a:r>
          </a:p>
        </p:txBody>
      </p:sp>
      <p:sp>
        <p:nvSpPr>
          <p:cNvPr id="5" name="Date Placeholder 4"/>
          <p:cNvSpPr>
            <a:spLocks noGrp="1"/>
          </p:cNvSpPr>
          <p:nvPr>
            <p:ph type="dt" sz="half" idx="10"/>
          </p:nvPr>
        </p:nvSpPr>
        <p:spPr/>
        <p:txBody>
          <a:bodyPr/>
          <a:lstStyle/>
          <a:p>
            <a:fld id="{5C053BEF-4F1D-8E43-A838-C87E85C26C63}" type="datetimeFigureOut">
              <a:rPr lang="en-BG" smtClean="0"/>
              <a:t>5.08.24</a:t>
            </a:fld>
            <a:endParaRPr lang="en-BG"/>
          </a:p>
        </p:txBody>
      </p:sp>
      <p:sp>
        <p:nvSpPr>
          <p:cNvPr id="6" name="Footer Placeholder 5"/>
          <p:cNvSpPr>
            <a:spLocks noGrp="1"/>
          </p:cNvSpPr>
          <p:nvPr>
            <p:ph type="ftr" sz="quarter" idx="11"/>
          </p:nvPr>
        </p:nvSpPr>
        <p:spPr/>
        <p:txBody>
          <a:bodyPr/>
          <a:lstStyle/>
          <a:p>
            <a:endParaRPr lang="en-BG"/>
          </a:p>
        </p:txBody>
      </p:sp>
      <p:sp>
        <p:nvSpPr>
          <p:cNvPr id="7" name="Slide Number Placeholder 6"/>
          <p:cNvSpPr>
            <a:spLocks noGrp="1"/>
          </p:cNvSpPr>
          <p:nvPr>
            <p:ph type="sldNum" sz="quarter" idx="12"/>
          </p:nvPr>
        </p:nvSpPr>
        <p:spPr/>
        <p:txBody>
          <a:bodyPr/>
          <a:lstStyle/>
          <a:p>
            <a:fld id="{A9245124-4BBD-2C4F-9B28-312DB354EF45}" type="slidenum">
              <a:rPr lang="en-BG" smtClean="0"/>
              <a:t>‹#›</a:t>
            </a:fld>
            <a:endParaRPr lang="en-BG"/>
          </a:p>
        </p:txBody>
      </p:sp>
    </p:spTree>
    <p:extLst>
      <p:ext uri="{BB962C8B-B14F-4D97-AF65-F5344CB8AC3E}">
        <p14:creationId xmlns:p14="http://schemas.microsoft.com/office/powerpoint/2010/main" val="441731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82000"/>
                  </a:schemeClr>
                </a:solidFill>
              </a:defRPr>
            </a:lvl1pPr>
          </a:lstStyle>
          <a:p>
            <a:fld id="{5C053BEF-4F1D-8E43-A838-C87E85C26C63}" type="datetimeFigureOut">
              <a:rPr lang="en-BG" smtClean="0"/>
              <a:t>5.08.24</a:t>
            </a:fld>
            <a:endParaRPr lang="en-BG"/>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82000"/>
                  </a:schemeClr>
                </a:solidFill>
              </a:defRPr>
            </a:lvl1pPr>
          </a:lstStyle>
          <a:p>
            <a:endParaRPr lang="en-BG"/>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82000"/>
                  </a:schemeClr>
                </a:solidFill>
              </a:defRPr>
            </a:lvl1pPr>
          </a:lstStyle>
          <a:p>
            <a:fld id="{A9245124-4BBD-2C4F-9B28-312DB354EF45}" type="slidenum">
              <a:rPr lang="en-BG" smtClean="0"/>
              <a:t>‹#›</a:t>
            </a:fld>
            <a:endParaRPr lang="en-BG"/>
          </a:p>
        </p:txBody>
      </p:sp>
    </p:spTree>
    <p:extLst>
      <p:ext uri="{BB962C8B-B14F-4D97-AF65-F5344CB8AC3E}">
        <p14:creationId xmlns:p14="http://schemas.microsoft.com/office/powerpoint/2010/main" val="36874098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sv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E6BAC2C-0970-4204-44B2-EEE42EC50CF1}"/>
              </a:ext>
            </a:extLst>
          </p:cNvPr>
          <p:cNvSpPr/>
          <p:nvPr/>
        </p:nvSpPr>
        <p:spPr>
          <a:xfrm>
            <a:off x="1" y="2210636"/>
            <a:ext cx="7559674" cy="3568929"/>
          </a:xfrm>
          <a:prstGeom prst="rect">
            <a:avLst/>
          </a:prstGeom>
          <a:solidFill>
            <a:srgbClr val="DBF3EF">
              <a:alpha val="4904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pic>
        <p:nvPicPr>
          <p:cNvPr id="4" name="Picture 3" descr="A white sky with clouds&#10;&#10;Description automatically generated">
            <a:extLst>
              <a:ext uri="{FF2B5EF4-FFF2-40B4-BE49-F238E27FC236}">
                <a16:creationId xmlns:a16="http://schemas.microsoft.com/office/drawing/2014/main" id="{D521DF14-22B0-ABCA-E593-38241CE9EB98}"/>
              </a:ext>
            </a:extLst>
          </p:cNvPr>
          <p:cNvPicPr/>
          <p:nvPr/>
        </p:nvPicPr>
        <p:blipFill rotWithShape="1">
          <a:blip r:embed="rId2">
            <a:alphaModFix amt="69000"/>
          </a:blip>
          <a:srcRect b="12198"/>
          <a:stretch/>
        </p:blipFill>
        <p:spPr>
          <a:xfrm>
            <a:off x="-1" y="-1"/>
            <a:ext cx="7559675" cy="2210637"/>
          </a:xfrm>
          <a:prstGeom prst="rect">
            <a:avLst/>
          </a:prstGeom>
        </p:spPr>
      </p:pic>
      <p:sp>
        <p:nvSpPr>
          <p:cNvPr id="5" name="Title 1">
            <a:extLst>
              <a:ext uri="{FF2B5EF4-FFF2-40B4-BE49-F238E27FC236}">
                <a16:creationId xmlns:a16="http://schemas.microsoft.com/office/drawing/2014/main" id="{B087193C-8347-B614-3E23-1CA2D79475A0}"/>
              </a:ext>
            </a:extLst>
          </p:cNvPr>
          <p:cNvSpPr txBox="1">
            <a:spLocks/>
          </p:cNvSpPr>
          <p:nvPr/>
        </p:nvSpPr>
        <p:spPr>
          <a:xfrm>
            <a:off x="369519" y="992364"/>
            <a:ext cx="4694850" cy="1140013"/>
          </a:xfrm>
          <a:prstGeom prst="rect">
            <a:avLst/>
          </a:prstGeom>
        </p:spPr>
        <p:txBody>
          <a:bodyPr lIns="91440" tIns="45720" rIns="91440" bIns="45720"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spcBef>
                <a:spcPts val="1610"/>
              </a:spcBef>
              <a:spcAft>
                <a:spcPts val="1610"/>
              </a:spcAft>
            </a:pPr>
            <a:r>
              <a:rPr lang="en-US" sz="2000" b="1" kern="0" dirty="0">
                <a:solidFill>
                  <a:srgbClr val="095B54"/>
                </a:solidFill>
                <a:latin typeface="Arial" panose="020B0604020202020204" pitchFamily="34" charset="0"/>
                <a:cs typeface="Arial" panose="020B0604020202020204" pitchFamily="34" charset="0"/>
              </a:rPr>
              <a:t>Microsoft Fabric: Transforming </a:t>
            </a:r>
            <a:r>
              <a:rPr lang="en-US" sz="2000" b="1" kern="0" dirty="0">
                <a:solidFill>
                  <a:srgbClr val="095B54"/>
                </a:solidFill>
                <a:effectLst/>
                <a:latin typeface="Arial" panose="020B0604020202020204" pitchFamily="34" charset="0"/>
                <a:ea typeface="Aptos" panose="020B0004020202020204" pitchFamily="34" charset="0"/>
                <a:cs typeface="Arial" panose="020B0604020202020204" pitchFamily="34" charset="0"/>
              </a:rPr>
              <a:t>Enterprise Data Analytics and Management</a:t>
            </a:r>
            <a:endParaRPr lang="en-BG" sz="2000" b="1" kern="0" dirty="0">
              <a:solidFill>
                <a:srgbClr val="095B54"/>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descr="Power Platform Logo">
            <a:extLst>
              <a:ext uri="{FF2B5EF4-FFF2-40B4-BE49-F238E27FC236}">
                <a16:creationId xmlns:a16="http://schemas.microsoft.com/office/drawing/2014/main" id="{528673E8-D4F7-75B3-ECB9-4926871393D7}"/>
              </a:ext>
            </a:extLst>
          </p:cNvPr>
          <p:cNvPicPr/>
          <p:nvPr/>
        </p:nvPicPr>
        <p:blipFill>
          <a:blip r:embed="rId3"/>
          <a:stretch>
            <a:fillRect/>
          </a:stretch>
        </p:blipFill>
        <p:spPr>
          <a:xfrm>
            <a:off x="5064369" y="352738"/>
            <a:ext cx="1586593" cy="1586593"/>
          </a:xfrm>
          <a:prstGeom prst="rect">
            <a:avLst/>
          </a:prstGeom>
          <a:effectLst>
            <a:glow rad="21587">
              <a:schemeClr val="accent4">
                <a:satMod val="175000"/>
                <a:alpha val="16729"/>
              </a:schemeClr>
            </a:glow>
          </a:effectLst>
        </p:spPr>
      </p:pic>
      <p:pic>
        <p:nvPicPr>
          <p:cNvPr id="10" name="Picture 9">
            <a:extLst>
              <a:ext uri="{FF2B5EF4-FFF2-40B4-BE49-F238E27FC236}">
                <a16:creationId xmlns:a16="http://schemas.microsoft.com/office/drawing/2014/main" id="{A8654FA1-6DA4-82B7-F685-B791DF1F7952}"/>
              </a:ext>
            </a:extLst>
          </p:cNvPr>
          <p:cNvPicPr>
            <a:picLocks noChangeAspect="1"/>
          </p:cNvPicPr>
          <p:nvPr/>
        </p:nvPicPr>
        <p:blipFill>
          <a:blip r:embed="rId4"/>
          <a:stretch>
            <a:fillRect/>
          </a:stretch>
        </p:blipFill>
        <p:spPr>
          <a:xfrm>
            <a:off x="477395" y="449319"/>
            <a:ext cx="1103255" cy="235212"/>
          </a:xfrm>
          <a:prstGeom prst="rect">
            <a:avLst/>
          </a:prstGeom>
        </p:spPr>
      </p:pic>
      <p:sp>
        <p:nvSpPr>
          <p:cNvPr id="11" name="Title 1">
            <a:extLst>
              <a:ext uri="{FF2B5EF4-FFF2-40B4-BE49-F238E27FC236}">
                <a16:creationId xmlns:a16="http://schemas.microsoft.com/office/drawing/2014/main" id="{3180A60F-0484-5727-35D0-A851DAD59081}"/>
              </a:ext>
            </a:extLst>
          </p:cNvPr>
          <p:cNvSpPr txBox="1">
            <a:spLocks/>
          </p:cNvSpPr>
          <p:nvPr/>
        </p:nvSpPr>
        <p:spPr>
          <a:xfrm>
            <a:off x="369519" y="2454060"/>
            <a:ext cx="4800957" cy="334570"/>
          </a:xfrm>
          <a:prstGeom prst="rect">
            <a:avLst/>
          </a:prstGeom>
        </p:spPr>
        <p:txBody>
          <a:bodyPr lIns="91440" tIns="45720" rIns="91440" bIns="45720"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495"/>
              </a:spcBef>
              <a:spcAft>
                <a:spcPts val="1495"/>
              </a:spcAft>
            </a:pPr>
            <a:r>
              <a:rPr lang="en-US" sz="1800" b="1" dirty="0">
                <a:solidFill>
                  <a:srgbClr val="095B54"/>
                </a:solidFill>
                <a:effectLst/>
                <a:latin typeface="Arial" panose="020B0604020202020204" pitchFamily="34" charset="0"/>
                <a:ea typeface="Aptos" panose="020B0004020202020204" pitchFamily="34" charset="0"/>
                <a:cs typeface="Times New Roman" panose="02020603050405020304" pitchFamily="18" charset="0"/>
              </a:rPr>
              <a:t>What is Microsoft Fabric?</a:t>
            </a:r>
            <a:endParaRPr lang="en-BG" sz="1800" b="1" dirty="0">
              <a:solidFill>
                <a:srgbClr val="095B54"/>
              </a:solidFill>
              <a:effectLst/>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12" name="Title 1">
            <a:extLst>
              <a:ext uri="{FF2B5EF4-FFF2-40B4-BE49-F238E27FC236}">
                <a16:creationId xmlns:a16="http://schemas.microsoft.com/office/drawing/2014/main" id="{B7E1EC49-5603-6EF2-CBFF-C04AEDF491DD}"/>
              </a:ext>
            </a:extLst>
          </p:cNvPr>
          <p:cNvSpPr txBox="1">
            <a:spLocks/>
          </p:cNvSpPr>
          <p:nvPr/>
        </p:nvSpPr>
        <p:spPr>
          <a:xfrm>
            <a:off x="369519" y="2938274"/>
            <a:ext cx="6818681" cy="2715061"/>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0"/>
              </a:spcBef>
            </a:pPr>
            <a:r>
              <a:rPr lang="en-US" sz="12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Microsoft Fabric is an advanced, end-to-end analytics and data platform designed specifically for enterprises seeking a unified solution. It addresses all aspects of data management including data movement, processing, ingestion, transformation, real-time event routing, and report building. This platform integrates a comprehensive suite of services such as Data Engineering, Data Factory, Data Science, Real-Time Analytics, Data Warehouse, and Databases.</a:t>
            </a:r>
          </a:p>
          <a:p>
            <a:pPr>
              <a:lnSpc>
                <a:spcPct val="116000"/>
              </a:lnSpc>
              <a:spcBef>
                <a:spcPts val="0"/>
              </a:spcBef>
            </a:pPr>
            <a:endParaRPr lang="en-BG" sz="1200" dirty="0">
              <a:solidFill>
                <a:schemeClr val="tx1">
                  <a:lumMod val="75000"/>
                  <a:lumOff val="25000"/>
                </a:schemeClr>
              </a:solidFill>
              <a:latin typeface="Arial" panose="020B0604020202020204" pitchFamily="34" charset="0"/>
              <a:ea typeface="Aptos" panose="020B0004020202020204" pitchFamily="34" charset="0"/>
              <a:cs typeface="Arial" panose="020B0604020202020204" pitchFamily="34" charset="0"/>
            </a:endParaRPr>
          </a:p>
          <a:p>
            <a:pPr>
              <a:lnSpc>
                <a:spcPct val="116000"/>
              </a:lnSpc>
              <a:spcBef>
                <a:spcPts val="0"/>
              </a:spcBef>
            </a:pPr>
            <a:r>
              <a:rPr lang="en-US" sz="12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Fabric eliminates the need to source different services from multiple vendors by offering a seamlessly integrated, user-friendly platform. Built on a Software as a Service (SaaS) model, Fabric simplifies analytics requirements and promotes integration across various data services. By centralizing data storage with </a:t>
            </a:r>
            <a:r>
              <a:rPr lang="en-US" sz="1200" dirty="0" err="1">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OneLake</a:t>
            </a:r>
            <a:r>
              <a:rPr lang="en-US" sz="12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 Fabric removes the need for disparate databases or data warehouses. AI capabilities are embedded within Fabric, streamlining the transformation of raw data into actionable insights for business users.</a:t>
            </a:r>
            <a:endParaRPr lang="en-BG" sz="12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0" name="Title 1">
            <a:extLst>
              <a:ext uri="{FF2B5EF4-FFF2-40B4-BE49-F238E27FC236}">
                <a16:creationId xmlns:a16="http://schemas.microsoft.com/office/drawing/2014/main" id="{9A8636F1-FBC2-A060-322F-9D68265E5D6A}"/>
              </a:ext>
            </a:extLst>
          </p:cNvPr>
          <p:cNvSpPr txBox="1">
            <a:spLocks/>
          </p:cNvSpPr>
          <p:nvPr/>
        </p:nvSpPr>
        <p:spPr>
          <a:xfrm>
            <a:off x="369519" y="6110349"/>
            <a:ext cx="4800957" cy="334570"/>
          </a:xfrm>
          <a:prstGeom prst="rect">
            <a:avLst/>
          </a:prstGeom>
        </p:spPr>
        <p:txBody>
          <a:bodyPr lIns="91440" tIns="45720" rIns="91440" bIns="45720"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495"/>
              </a:spcBef>
              <a:spcAft>
                <a:spcPts val="1495"/>
              </a:spcAft>
            </a:pPr>
            <a:r>
              <a:rPr lang="en-US" sz="1800" b="1" dirty="0">
                <a:solidFill>
                  <a:srgbClr val="0F4761"/>
                </a:solidFill>
                <a:effectLst/>
                <a:latin typeface="Arial" panose="020B0604020202020204" pitchFamily="34" charset="0"/>
                <a:ea typeface="Aptos" panose="020B0004020202020204" pitchFamily="34" charset="0"/>
                <a:cs typeface="Times New Roman" panose="02020603050405020304" pitchFamily="18" charset="0"/>
              </a:rPr>
              <a:t>Unification with a SaaS Foundation</a:t>
            </a:r>
            <a:endParaRPr lang="en-BG" sz="1800" b="1"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21" name="Title 1">
            <a:extLst>
              <a:ext uri="{FF2B5EF4-FFF2-40B4-BE49-F238E27FC236}">
                <a16:creationId xmlns:a16="http://schemas.microsoft.com/office/drawing/2014/main" id="{5DB66799-6147-8BF0-2E44-76E188BAA0E9}"/>
              </a:ext>
            </a:extLst>
          </p:cNvPr>
          <p:cNvSpPr txBox="1">
            <a:spLocks/>
          </p:cNvSpPr>
          <p:nvPr/>
        </p:nvSpPr>
        <p:spPr>
          <a:xfrm>
            <a:off x="369519" y="6666004"/>
            <a:ext cx="6546403" cy="1422256"/>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0"/>
              </a:spcBef>
            </a:pPr>
            <a:r>
              <a:rPr lang="en-US" sz="1200" dirty="0">
                <a:solidFill>
                  <a:schemeClr val="tx1">
                    <a:lumMod val="75000"/>
                    <a:lumOff val="25000"/>
                  </a:schemeClr>
                </a:solidFill>
                <a:latin typeface="Arial" panose="020B0604020202020204" pitchFamily="34" charset="0"/>
                <a:cs typeface="Arial" panose="020B0604020202020204" pitchFamily="34" charset="0"/>
              </a:rPr>
              <a:t>Microsoft Fabric is grounded in a SaaS foundation, merging both new and existing components from Power BI, Azure Synapse Analytics, Azure Data Factory, and other services into a unified environment. This unified approach tailors user experiences for specific roles, including data engineers, scientists, and warehousing professionals, while seamlessly integrating AI to accelerate the data journey.</a:t>
            </a:r>
          </a:p>
          <a:p>
            <a:pPr>
              <a:lnSpc>
                <a:spcPct val="116000"/>
              </a:lnSpc>
              <a:spcBef>
                <a:spcPts val="0"/>
              </a:spcBef>
            </a:pPr>
            <a:endParaRPr lang="en-BG"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16000"/>
              </a:lnSpc>
              <a:spcBef>
                <a:spcPts val="0"/>
              </a:spcBef>
            </a:pPr>
            <a:r>
              <a:rPr lang="en-US" sz="1200" dirty="0">
                <a:solidFill>
                  <a:schemeClr val="tx1">
                    <a:lumMod val="75000"/>
                    <a:lumOff val="25000"/>
                  </a:schemeClr>
                </a:solidFill>
                <a:latin typeface="Arial" panose="020B0604020202020204" pitchFamily="34" charset="0"/>
                <a:cs typeface="Arial" panose="020B0604020202020204" pitchFamily="34" charset="0"/>
              </a:rPr>
              <a:t>Fabric's cohesive stack integrates multiple workloads, providing:</a:t>
            </a:r>
            <a:endParaRPr lang="en-BG"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Rounded Rectangle 21">
            <a:extLst>
              <a:ext uri="{FF2B5EF4-FFF2-40B4-BE49-F238E27FC236}">
                <a16:creationId xmlns:a16="http://schemas.microsoft.com/office/drawing/2014/main" id="{665B7995-552E-0EE9-1775-3A208BD26130}"/>
              </a:ext>
              <a:ext uri="{C183D7F6-B498-43B3-948B-1728B52AA6E4}">
                <adec:decorative xmlns:adec="http://schemas.microsoft.com/office/drawing/2017/decorative" val="1"/>
              </a:ext>
            </a:extLst>
          </p:cNvPr>
          <p:cNvSpPr/>
          <p:nvPr/>
        </p:nvSpPr>
        <p:spPr bwMode="auto">
          <a:xfrm>
            <a:off x="477394" y="8287363"/>
            <a:ext cx="3130329" cy="1923854"/>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23" name="Rounded Rectangle 22">
            <a:extLst>
              <a:ext uri="{FF2B5EF4-FFF2-40B4-BE49-F238E27FC236}">
                <a16:creationId xmlns:a16="http://schemas.microsoft.com/office/drawing/2014/main" id="{29833893-5DE3-526F-3A79-0254D846C77E}"/>
              </a:ext>
              <a:ext uri="{C183D7F6-B498-43B3-948B-1728B52AA6E4}">
                <adec:decorative xmlns:adec="http://schemas.microsoft.com/office/drawing/2017/decorative" val="1"/>
              </a:ext>
            </a:extLst>
          </p:cNvPr>
          <p:cNvSpPr/>
          <p:nvPr/>
        </p:nvSpPr>
        <p:spPr bwMode="auto">
          <a:xfrm>
            <a:off x="3809079" y="8287363"/>
            <a:ext cx="3379121" cy="1923854"/>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25" name="Title 1">
            <a:extLst>
              <a:ext uri="{FF2B5EF4-FFF2-40B4-BE49-F238E27FC236}">
                <a16:creationId xmlns:a16="http://schemas.microsoft.com/office/drawing/2014/main" id="{A7B129BB-8ED8-5167-947E-0F951CF9F626}"/>
              </a:ext>
            </a:extLst>
          </p:cNvPr>
          <p:cNvSpPr txBox="1">
            <a:spLocks/>
          </p:cNvSpPr>
          <p:nvPr/>
        </p:nvSpPr>
        <p:spPr>
          <a:xfrm>
            <a:off x="759188" y="8366875"/>
            <a:ext cx="2848535" cy="1923854"/>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lvl="0">
              <a:lnSpc>
                <a:spcPct val="116000"/>
              </a:lnSpc>
              <a:spcBef>
                <a:spcPts val="600"/>
              </a:spcBef>
            </a:pPr>
            <a:r>
              <a:rPr lang="en-US" sz="1100" b="1" dirty="0">
                <a:solidFill>
                  <a:srgbClr val="095B54"/>
                </a:solidFill>
                <a:effectLst/>
                <a:latin typeface="Arial" panose="020B0604020202020204" pitchFamily="34" charset="0"/>
                <a:ea typeface="Aptos" panose="020B0004020202020204" pitchFamily="34" charset="0"/>
                <a:cs typeface="Arial" panose="020B0604020202020204" pitchFamily="34" charset="0"/>
              </a:rPr>
              <a:t>Extensive Range of Integrated Analytics</a:t>
            </a:r>
            <a:r>
              <a:rPr lang="en-US" sz="1100" dirty="0">
                <a:solidFill>
                  <a:srgbClr val="095B54"/>
                </a:solidFill>
                <a:effectLst/>
                <a:latin typeface="Arial" panose="020B0604020202020204" pitchFamily="34" charset="0"/>
                <a:ea typeface="Aptos" panose="020B0004020202020204" pitchFamily="34" charset="0"/>
                <a:cs typeface="Arial" panose="020B0604020202020204" pitchFamily="34" charset="0"/>
              </a:rPr>
              <a:t>: </a:t>
            </a:r>
            <a:r>
              <a:rPr lang="en-US" sz="11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Deeply integrated analytics tools offer broad capabilities.</a:t>
            </a:r>
          </a:p>
          <a:p>
            <a:pPr lvl="0">
              <a:lnSpc>
                <a:spcPct val="116000"/>
              </a:lnSpc>
              <a:spcBef>
                <a:spcPts val="600"/>
              </a:spcBef>
            </a:pPr>
            <a:r>
              <a:rPr lang="en-US" sz="1100" b="1" dirty="0">
                <a:solidFill>
                  <a:srgbClr val="095B54"/>
                </a:solidFill>
                <a:effectLst/>
                <a:latin typeface="Arial" panose="020B0604020202020204" pitchFamily="34" charset="0"/>
                <a:ea typeface="Aptos" panose="020B0004020202020204" pitchFamily="34" charset="0"/>
                <a:cs typeface="Arial" panose="020B0604020202020204" pitchFamily="34" charset="0"/>
              </a:rPr>
              <a:t>Shared, Familiar Experiences</a:t>
            </a:r>
            <a:r>
              <a:rPr lang="en-US" sz="1100" dirty="0">
                <a:solidFill>
                  <a:srgbClr val="095B54"/>
                </a:solidFill>
                <a:effectLst/>
                <a:latin typeface="Arial" panose="020B0604020202020204" pitchFamily="34" charset="0"/>
                <a:ea typeface="Aptos" panose="020B0004020202020204" pitchFamily="34" charset="0"/>
                <a:cs typeface="Arial" panose="020B0604020202020204" pitchFamily="34" charset="0"/>
              </a:rPr>
              <a:t>: </a:t>
            </a:r>
            <a:r>
              <a:rPr lang="en-US" sz="11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Uniform experiences across different roles enhance usability and learning.</a:t>
            </a:r>
          </a:p>
          <a:p>
            <a:pPr lvl="0">
              <a:lnSpc>
                <a:spcPct val="116000"/>
              </a:lnSpc>
              <a:spcBef>
                <a:spcPts val="600"/>
              </a:spcBef>
            </a:pPr>
            <a:r>
              <a:rPr lang="en-US" sz="1100" b="1" dirty="0">
                <a:solidFill>
                  <a:srgbClr val="095B54"/>
                </a:solidFill>
                <a:effectLst/>
                <a:latin typeface="Arial" panose="020B0604020202020204" pitchFamily="34" charset="0"/>
                <a:ea typeface="Aptos" panose="020B0004020202020204" pitchFamily="34" charset="0"/>
                <a:cs typeface="Arial" panose="020B0604020202020204" pitchFamily="34" charset="0"/>
              </a:rPr>
              <a:t>Asset Reusability</a:t>
            </a:r>
            <a:r>
              <a:rPr lang="en-US" sz="1100" dirty="0">
                <a:solidFill>
                  <a:srgbClr val="095B54"/>
                </a:solidFill>
                <a:effectLst/>
                <a:latin typeface="Arial" panose="020B0604020202020204" pitchFamily="34" charset="0"/>
                <a:ea typeface="Aptos" panose="020B0004020202020204" pitchFamily="34" charset="0"/>
                <a:cs typeface="Arial" panose="020B0604020202020204" pitchFamily="34" charset="0"/>
              </a:rPr>
              <a:t>: </a:t>
            </a:r>
            <a:r>
              <a:rPr lang="en-US" sz="11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Easy access and reuse of all assets within the platform.</a:t>
            </a:r>
            <a:endParaRPr lang="en-BG" sz="11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lvl="0">
              <a:lnSpc>
                <a:spcPct val="116000"/>
              </a:lnSpc>
              <a:spcAft>
                <a:spcPts val="800"/>
              </a:spcAft>
            </a:pPr>
            <a:endParaRPr lang="en-BG" sz="11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6" name="Oval 25">
            <a:extLst>
              <a:ext uri="{FF2B5EF4-FFF2-40B4-BE49-F238E27FC236}">
                <a16:creationId xmlns:a16="http://schemas.microsoft.com/office/drawing/2014/main" id="{C89FF43D-310E-9FC2-01E0-65D46F76FB0D}"/>
              </a:ext>
            </a:extLst>
          </p:cNvPr>
          <p:cNvSpPr/>
          <p:nvPr/>
        </p:nvSpPr>
        <p:spPr>
          <a:xfrm>
            <a:off x="594101" y="8462405"/>
            <a:ext cx="119270" cy="119270"/>
          </a:xfrm>
          <a:prstGeom prst="ellipse">
            <a:avLst/>
          </a:prstGeom>
          <a:solidFill>
            <a:srgbClr val="095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27" name="Oval 26">
            <a:extLst>
              <a:ext uri="{FF2B5EF4-FFF2-40B4-BE49-F238E27FC236}">
                <a16:creationId xmlns:a16="http://schemas.microsoft.com/office/drawing/2014/main" id="{5DAAC626-CFC1-6224-B78A-8DC0B5900741}"/>
              </a:ext>
            </a:extLst>
          </p:cNvPr>
          <p:cNvSpPr/>
          <p:nvPr/>
        </p:nvSpPr>
        <p:spPr>
          <a:xfrm>
            <a:off x="594101" y="9098201"/>
            <a:ext cx="119270" cy="119270"/>
          </a:xfrm>
          <a:prstGeom prst="ellipse">
            <a:avLst/>
          </a:prstGeom>
          <a:solidFill>
            <a:srgbClr val="095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28" name="Title 1">
            <a:extLst>
              <a:ext uri="{FF2B5EF4-FFF2-40B4-BE49-F238E27FC236}">
                <a16:creationId xmlns:a16="http://schemas.microsoft.com/office/drawing/2014/main" id="{1EEF2AFE-45F7-DE7C-B6A6-5E778A756449}"/>
              </a:ext>
            </a:extLst>
          </p:cNvPr>
          <p:cNvSpPr txBox="1">
            <a:spLocks/>
          </p:cNvSpPr>
          <p:nvPr/>
        </p:nvSpPr>
        <p:spPr>
          <a:xfrm>
            <a:off x="4074039" y="8420508"/>
            <a:ext cx="3008242" cy="1631655"/>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lvl="0">
              <a:lnSpc>
                <a:spcPct val="116000"/>
              </a:lnSpc>
              <a:spcBef>
                <a:spcPts val="800"/>
              </a:spcBef>
            </a:pPr>
            <a:r>
              <a:rPr lang="en-US" sz="1200" b="1" dirty="0">
                <a:solidFill>
                  <a:srgbClr val="095B54"/>
                </a:solidFill>
                <a:effectLst/>
                <a:latin typeface="Arial" panose="020B0604020202020204" pitchFamily="34" charset="0"/>
                <a:ea typeface="Aptos" panose="020B0004020202020204" pitchFamily="34" charset="0"/>
                <a:cs typeface="Arial" panose="020B0604020202020204" pitchFamily="34" charset="0"/>
              </a:rPr>
              <a:t>Unified Data Lake Storage</a:t>
            </a:r>
            <a:r>
              <a:rPr lang="en-US" sz="1200" dirty="0">
                <a:solidFill>
                  <a:srgbClr val="095B54"/>
                </a:solidFill>
                <a:effectLst/>
                <a:latin typeface="Arial" panose="020B0604020202020204" pitchFamily="34" charset="0"/>
                <a:ea typeface="Aptos" panose="020B0004020202020204" pitchFamily="34" charset="0"/>
                <a:cs typeface="Arial" panose="020B0604020202020204" pitchFamily="34" charset="0"/>
              </a:rPr>
              <a:t>: </a:t>
            </a:r>
            <a:r>
              <a:rPr lang="en-US" sz="12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Data is preserved in its original location, accessible with preferred analytics tools.</a:t>
            </a:r>
            <a:br>
              <a:rPr lang="en-US" sz="12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br>
            <a:endParaRPr lang="en-BG" sz="12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lvl="0">
              <a:lnSpc>
                <a:spcPct val="116000"/>
              </a:lnSpc>
              <a:spcAft>
                <a:spcPts val="800"/>
              </a:spcAft>
            </a:pPr>
            <a:r>
              <a:rPr lang="en-US" sz="1200" b="1" dirty="0">
                <a:solidFill>
                  <a:srgbClr val="095B54"/>
                </a:solidFill>
                <a:effectLst/>
                <a:latin typeface="Arial" panose="020B0604020202020204" pitchFamily="34" charset="0"/>
                <a:ea typeface="Aptos" panose="020B0004020202020204" pitchFamily="34" charset="0"/>
                <a:cs typeface="Arial" panose="020B0604020202020204" pitchFamily="34" charset="0"/>
              </a:rPr>
              <a:t>Centralized Governance</a:t>
            </a:r>
            <a:r>
              <a:rPr lang="en-US" sz="1200" dirty="0">
                <a:solidFill>
                  <a:srgbClr val="095B54"/>
                </a:solidFill>
                <a:effectLst/>
                <a:latin typeface="Arial" panose="020B0604020202020204" pitchFamily="34" charset="0"/>
                <a:ea typeface="Aptos" panose="020B0004020202020204" pitchFamily="34" charset="0"/>
                <a:cs typeface="Arial" panose="020B0604020202020204" pitchFamily="34" charset="0"/>
              </a:rPr>
              <a:t>: </a:t>
            </a:r>
            <a:r>
              <a:rPr lang="en-US" sz="1200" dirty="0">
                <a:solidFill>
                  <a:schemeClr val="tx1">
                    <a:lumMod val="75000"/>
                    <a:lumOff val="25000"/>
                  </a:schemeClr>
                </a:solidFill>
                <a:effectLst/>
                <a:latin typeface="Arial" panose="020B0604020202020204" pitchFamily="34" charset="0"/>
                <a:ea typeface="Aptos" panose="020B0004020202020204" pitchFamily="34" charset="0"/>
                <a:cs typeface="Arial" panose="020B0604020202020204" pitchFamily="34" charset="0"/>
              </a:rPr>
              <a:t>Comprehensive management, governance, and security across all data and services.</a:t>
            </a:r>
            <a:endParaRPr lang="en-BG" sz="12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9" name="Oval 28">
            <a:extLst>
              <a:ext uri="{FF2B5EF4-FFF2-40B4-BE49-F238E27FC236}">
                <a16:creationId xmlns:a16="http://schemas.microsoft.com/office/drawing/2014/main" id="{E8D8458D-58AB-170D-4640-7FD388118325}"/>
              </a:ext>
            </a:extLst>
          </p:cNvPr>
          <p:cNvSpPr/>
          <p:nvPr/>
        </p:nvSpPr>
        <p:spPr>
          <a:xfrm>
            <a:off x="594101" y="9792858"/>
            <a:ext cx="119270" cy="119270"/>
          </a:xfrm>
          <a:prstGeom prst="ellipse">
            <a:avLst/>
          </a:prstGeom>
          <a:solidFill>
            <a:srgbClr val="095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30" name="Oval 29">
            <a:extLst>
              <a:ext uri="{FF2B5EF4-FFF2-40B4-BE49-F238E27FC236}">
                <a16:creationId xmlns:a16="http://schemas.microsoft.com/office/drawing/2014/main" id="{95775364-ED43-D93C-E4C0-8308E843CD80}"/>
              </a:ext>
            </a:extLst>
          </p:cNvPr>
          <p:cNvSpPr/>
          <p:nvPr/>
        </p:nvSpPr>
        <p:spPr>
          <a:xfrm>
            <a:off x="3944877" y="8522040"/>
            <a:ext cx="119270" cy="119270"/>
          </a:xfrm>
          <a:prstGeom prst="ellipse">
            <a:avLst/>
          </a:prstGeom>
          <a:solidFill>
            <a:srgbClr val="095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31" name="Oval 30">
            <a:extLst>
              <a:ext uri="{FF2B5EF4-FFF2-40B4-BE49-F238E27FC236}">
                <a16:creationId xmlns:a16="http://schemas.microsoft.com/office/drawing/2014/main" id="{B4749A8D-E131-B997-B2EE-8663B31338CE}"/>
              </a:ext>
            </a:extLst>
          </p:cNvPr>
          <p:cNvSpPr/>
          <p:nvPr/>
        </p:nvSpPr>
        <p:spPr>
          <a:xfrm>
            <a:off x="3944877" y="9366628"/>
            <a:ext cx="119270" cy="119270"/>
          </a:xfrm>
          <a:prstGeom prst="ellipse">
            <a:avLst/>
          </a:prstGeom>
          <a:solidFill>
            <a:srgbClr val="095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Tree>
    <p:extLst>
      <p:ext uri="{BB962C8B-B14F-4D97-AF65-F5344CB8AC3E}">
        <p14:creationId xmlns:p14="http://schemas.microsoft.com/office/powerpoint/2010/main" val="4069929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55" descr="A white sky with clouds&#10;&#10;Description automatically generated">
            <a:extLst>
              <a:ext uri="{FF2B5EF4-FFF2-40B4-BE49-F238E27FC236}">
                <a16:creationId xmlns:a16="http://schemas.microsoft.com/office/drawing/2014/main" id="{FA0D6EB7-DF4E-0230-B46C-EDED5333C41D}"/>
              </a:ext>
            </a:extLst>
          </p:cNvPr>
          <p:cNvPicPr/>
          <p:nvPr/>
        </p:nvPicPr>
        <p:blipFill rotWithShape="1">
          <a:blip r:embed="rId2">
            <a:alphaModFix amt="69000"/>
          </a:blip>
          <a:srcRect t="19311" b="32061"/>
          <a:stretch/>
        </p:blipFill>
        <p:spPr>
          <a:xfrm>
            <a:off x="-1" y="0"/>
            <a:ext cx="7559675" cy="1224338"/>
          </a:xfrm>
          <a:prstGeom prst="rect">
            <a:avLst/>
          </a:prstGeom>
        </p:spPr>
      </p:pic>
      <p:sp>
        <p:nvSpPr>
          <p:cNvPr id="2" name="Title 1">
            <a:extLst>
              <a:ext uri="{FF2B5EF4-FFF2-40B4-BE49-F238E27FC236}">
                <a16:creationId xmlns:a16="http://schemas.microsoft.com/office/drawing/2014/main" id="{C69B7FDF-B027-7C7D-E0A3-1537AC85E949}"/>
              </a:ext>
            </a:extLst>
          </p:cNvPr>
          <p:cNvSpPr txBox="1">
            <a:spLocks/>
          </p:cNvSpPr>
          <p:nvPr/>
        </p:nvSpPr>
        <p:spPr>
          <a:xfrm>
            <a:off x="369519" y="468097"/>
            <a:ext cx="4800957" cy="334570"/>
          </a:xfrm>
          <a:prstGeom prst="rect">
            <a:avLst/>
          </a:prstGeom>
        </p:spPr>
        <p:txBody>
          <a:bodyPr lIns="91440" tIns="45720" rIns="91440" bIns="45720"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spcBef>
                <a:spcPts val="1610"/>
              </a:spcBef>
              <a:spcAft>
                <a:spcPts val="1610"/>
              </a:spcAft>
            </a:pPr>
            <a:r>
              <a:rPr lang="en-US" sz="2000" b="1" kern="0" dirty="0">
                <a:solidFill>
                  <a:srgbClr val="095B54"/>
                </a:solidFill>
                <a:latin typeface="Arial" panose="020B0604020202020204" pitchFamily="34" charset="0"/>
                <a:cs typeface="Arial" panose="020B0604020202020204" pitchFamily="34" charset="0"/>
              </a:rPr>
              <a:t>Core Components of Microsoft Fabric</a:t>
            </a:r>
            <a:endParaRPr lang="en-BG" sz="2000" b="1" kern="0" dirty="0">
              <a:solidFill>
                <a:srgbClr val="095B54"/>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49DF8B4-BDA0-3CFE-2D9C-978090C2B862}"/>
              </a:ext>
            </a:extLst>
          </p:cNvPr>
          <p:cNvSpPr txBox="1">
            <a:spLocks/>
          </p:cNvSpPr>
          <p:nvPr/>
        </p:nvSpPr>
        <p:spPr>
          <a:xfrm>
            <a:off x="1775011" y="1549635"/>
            <a:ext cx="5275541" cy="657200"/>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Power BI allows business users to easily connect to data sources, visualize and discover significant insights, and share these insights broadly. It enables quick access to all data within Fabric, supporting informed decision-making.</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Rounded Rectangle 3">
            <a:extLst>
              <a:ext uri="{FF2B5EF4-FFF2-40B4-BE49-F238E27FC236}">
                <a16:creationId xmlns:a16="http://schemas.microsoft.com/office/drawing/2014/main" id="{0B09575A-A176-023F-7BFD-C985DA8962B4}"/>
              </a:ext>
              <a:ext uri="{C183D7F6-B498-43B3-948B-1728B52AA6E4}">
                <adec:decorative xmlns:adec="http://schemas.microsoft.com/office/drawing/2017/decorative" val="1"/>
              </a:ext>
            </a:extLst>
          </p:cNvPr>
          <p:cNvSpPr/>
          <p:nvPr/>
        </p:nvSpPr>
        <p:spPr bwMode="auto">
          <a:xfrm>
            <a:off x="0" y="1487465"/>
            <a:ext cx="1598320" cy="803178"/>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pic>
        <p:nvPicPr>
          <p:cNvPr id="5" name="Graphic 4" descr="Power BI Logo">
            <a:extLst>
              <a:ext uri="{FF2B5EF4-FFF2-40B4-BE49-F238E27FC236}">
                <a16:creationId xmlns:a16="http://schemas.microsoft.com/office/drawing/2014/main" id="{A4FA3E5D-86C5-5865-27EE-07800E9D14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595" y="1558631"/>
            <a:ext cx="435883" cy="434344"/>
          </a:xfrm>
          <a:prstGeom prst="rect">
            <a:avLst/>
          </a:prstGeom>
        </p:spPr>
      </p:pic>
      <p:sp>
        <p:nvSpPr>
          <p:cNvPr id="6" name="Text Placeholder 2">
            <a:extLst>
              <a:ext uri="{FF2B5EF4-FFF2-40B4-BE49-F238E27FC236}">
                <a16:creationId xmlns:a16="http://schemas.microsoft.com/office/drawing/2014/main" id="{9C69B931-2E12-7234-7EC0-32ABDC4E9CA7}"/>
              </a:ext>
            </a:extLst>
          </p:cNvPr>
          <p:cNvSpPr txBox="1">
            <a:spLocks/>
          </p:cNvSpPr>
          <p:nvPr/>
        </p:nvSpPr>
        <p:spPr>
          <a:xfrm>
            <a:off x="369519" y="1936567"/>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0423B984-E0A9-E019-F8AD-F8F6D7449BF2}"/>
              </a:ext>
            </a:extLst>
          </p:cNvPr>
          <p:cNvSpPr txBox="1">
            <a:spLocks/>
          </p:cNvSpPr>
          <p:nvPr/>
        </p:nvSpPr>
        <p:spPr>
          <a:xfrm>
            <a:off x="357819" y="1983871"/>
            <a:ext cx="908678" cy="218107"/>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r>
              <a:rPr lang="en-US" sz="1000" b="1" dirty="0">
                <a:solidFill>
                  <a:srgbClr val="2F2F2F"/>
                </a:solidFill>
                <a:latin typeface="Arial" panose="020B0604020202020204" pitchFamily="34" charset="0"/>
                <a:cs typeface="Arial" panose="020B0604020202020204" pitchFamily="34" charset="0"/>
              </a:rPr>
              <a:t>Power BI</a:t>
            </a:r>
          </a:p>
        </p:txBody>
      </p:sp>
      <p:sp>
        <p:nvSpPr>
          <p:cNvPr id="8" name="Title 1">
            <a:extLst>
              <a:ext uri="{FF2B5EF4-FFF2-40B4-BE49-F238E27FC236}">
                <a16:creationId xmlns:a16="http://schemas.microsoft.com/office/drawing/2014/main" id="{FDD22DB4-BD09-8913-7C06-55BEEBA47787}"/>
              </a:ext>
            </a:extLst>
          </p:cNvPr>
          <p:cNvSpPr txBox="1">
            <a:spLocks/>
          </p:cNvSpPr>
          <p:nvPr/>
        </p:nvSpPr>
        <p:spPr>
          <a:xfrm>
            <a:off x="1775011" y="2576558"/>
            <a:ext cx="5275541" cy="657200"/>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Data Factory offers a modern data integration experience, enabling ingestion, preparation, and transformation of data from numerous sources. With over 200 native connectors, it facilitates seamless integration with both on-premises and cloud data sources.</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9" name="Rounded Rectangle 8">
            <a:extLst>
              <a:ext uri="{FF2B5EF4-FFF2-40B4-BE49-F238E27FC236}">
                <a16:creationId xmlns:a16="http://schemas.microsoft.com/office/drawing/2014/main" id="{5C6FAC9E-6E4F-CF58-4A61-F2600A31D113}"/>
              </a:ext>
              <a:ext uri="{C183D7F6-B498-43B3-948B-1728B52AA6E4}">
                <adec:decorative xmlns:adec="http://schemas.microsoft.com/office/drawing/2017/decorative" val="1"/>
              </a:ext>
            </a:extLst>
          </p:cNvPr>
          <p:cNvSpPr/>
          <p:nvPr/>
        </p:nvSpPr>
        <p:spPr bwMode="auto">
          <a:xfrm>
            <a:off x="0" y="2517471"/>
            <a:ext cx="1598320" cy="769674"/>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id="{F09B6B75-2232-D0EA-7A83-EDD41DAE263B}"/>
              </a:ext>
            </a:extLst>
          </p:cNvPr>
          <p:cNvSpPr txBox="1">
            <a:spLocks/>
          </p:cNvSpPr>
          <p:nvPr/>
        </p:nvSpPr>
        <p:spPr>
          <a:xfrm>
            <a:off x="387964" y="2966573"/>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9BBDD45A-2A7F-BBFD-3E5C-978DB4425EEB}"/>
              </a:ext>
            </a:extLst>
          </p:cNvPr>
          <p:cNvSpPr txBox="1">
            <a:spLocks/>
          </p:cNvSpPr>
          <p:nvPr/>
        </p:nvSpPr>
        <p:spPr>
          <a:xfrm>
            <a:off x="53440" y="3033471"/>
            <a:ext cx="1496290" cy="149362"/>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rgbClr val="2F2F2F"/>
                </a:solidFill>
                <a:latin typeface="Arial" panose="020B0604020202020204" pitchFamily="34" charset="0"/>
                <a:cs typeface="Arial" panose="020B0604020202020204" pitchFamily="34" charset="0"/>
              </a:rPr>
              <a:t>Data Factory</a:t>
            </a:r>
          </a:p>
        </p:txBody>
      </p:sp>
      <p:pic>
        <p:nvPicPr>
          <p:cNvPr id="13" name="Picture 12" descr="Data Factory Logo">
            <a:extLst>
              <a:ext uri="{FF2B5EF4-FFF2-40B4-BE49-F238E27FC236}">
                <a16:creationId xmlns:a16="http://schemas.microsoft.com/office/drawing/2014/main" id="{E417F054-78CC-AED7-A5B0-443E0C078DA0}"/>
              </a:ext>
            </a:extLst>
          </p:cNvPr>
          <p:cNvPicPr>
            <a:picLocks noChangeAspect="1"/>
          </p:cNvPicPr>
          <p:nvPr/>
        </p:nvPicPr>
        <p:blipFill>
          <a:blip r:embed="rId5"/>
          <a:srcRect/>
          <a:stretch/>
        </p:blipFill>
        <p:spPr>
          <a:xfrm>
            <a:off x="670745" y="2618199"/>
            <a:ext cx="333459" cy="332930"/>
          </a:xfrm>
          <a:prstGeom prst="rect">
            <a:avLst/>
          </a:prstGeom>
        </p:spPr>
      </p:pic>
      <p:sp>
        <p:nvSpPr>
          <p:cNvPr id="14" name="Title 1">
            <a:extLst>
              <a:ext uri="{FF2B5EF4-FFF2-40B4-BE49-F238E27FC236}">
                <a16:creationId xmlns:a16="http://schemas.microsoft.com/office/drawing/2014/main" id="{15A99883-BD59-0D71-6493-79E3CB1D9DB0}"/>
              </a:ext>
            </a:extLst>
          </p:cNvPr>
          <p:cNvSpPr txBox="1">
            <a:spLocks/>
          </p:cNvSpPr>
          <p:nvPr/>
        </p:nvSpPr>
        <p:spPr>
          <a:xfrm>
            <a:off x="1775011" y="3543284"/>
            <a:ext cx="5396700" cy="657200"/>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Data Activator is a no-code tool that specifies actions such as email notifications and Power Automate workflows, which launch based on specific data patterns or conditions. It monitors data in Power BI reports and event streams, automatically triggering actions when certain thresholds or patterns are met.</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BA463660-75E4-8861-052B-BB6768383ECD}"/>
              </a:ext>
              <a:ext uri="{C183D7F6-B498-43B3-948B-1728B52AA6E4}">
                <adec:decorative xmlns:adec="http://schemas.microsoft.com/office/drawing/2017/decorative" val="1"/>
              </a:ext>
            </a:extLst>
          </p:cNvPr>
          <p:cNvSpPr/>
          <p:nvPr/>
        </p:nvSpPr>
        <p:spPr bwMode="auto">
          <a:xfrm>
            <a:off x="0" y="3498941"/>
            <a:ext cx="1598320" cy="701543"/>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6E27719B-B231-DA96-00E5-6D64B97C66F8}"/>
              </a:ext>
            </a:extLst>
          </p:cNvPr>
          <p:cNvSpPr txBox="1">
            <a:spLocks/>
          </p:cNvSpPr>
          <p:nvPr/>
        </p:nvSpPr>
        <p:spPr>
          <a:xfrm>
            <a:off x="387964" y="3948044"/>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17" name="Text Placeholder 2">
            <a:extLst>
              <a:ext uri="{FF2B5EF4-FFF2-40B4-BE49-F238E27FC236}">
                <a16:creationId xmlns:a16="http://schemas.microsoft.com/office/drawing/2014/main" id="{89D63421-4462-0B6D-EEA2-5CCC5CF36833}"/>
              </a:ext>
            </a:extLst>
          </p:cNvPr>
          <p:cNvSpPr txBox="1">
            <a:spLocks/>
          </p:cNvSpPr>
          <p:nvPr/>
        </p:nvSpPr>
        <p:spPr>
          <a:xfrm>
            <a:off x="53440" y="3949215"/>
            <a:ext cx="1496289" cy="149362"/>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1">
                    <a:lumMod val="75000"/>
                    <a:lumOff val="25000"/>
                  </a:schemeClr>
                </a:solidFill>
                <a:latin typeface="Arial" panose="020B0604020202020204" pitchFamily="34" charset="0"/>
                <a:cs typeface="Arial" panose="020B0604020202020204" pitchFamily="34" charset="0"/>
              </a:rPr>
              <a:t>Data Activator</a:t>
            </a:r>
            <a:endParaRPr lang="en-US" sz="1000" b="1" dirty="0">
              <a:solidFill>
                <a:srgbClr val="2F2F2F"/>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97BC52F4-CFF4-9B59-0171-E76CDB716083}"/>
              </a:ext>
            </a:extLst>
          </p:cNvPr>
          <p:cNvSpPr txBox="1">
            <a:spLocks/>
          </p:cNvSpPr>
          <p:nvPr/>
        </p:nvSpPr>
        <p:spPr>
          <a:xfrm>
            <a:off x="1775011" y="4507884"/>
            <a:ext cx="5275541" cy="664818"/>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Fabric provides tailored data solutions for various industries, addressing unique challenges and needs. These solutions encompass data management, analytics, and decision-making tools specific to each industry.</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0" name="Rounded Rectangle 19">
            <a:extLst>
              <a:ext uri="{FF2B5EF4-FFF2-40B4-BE49-F238E27FC236}">
                <a16:creationId xmlns:a16="http://schemas.microsoft.com/office/drawing/2014/main" id="{2897E903-6741-14B7-A93E-6B29990BC5EE}"/>
              </a:ext>
              <a:ext uri="{C183D7F6-B498-43B3-948B-1728B52AA6E4}">
                <adec:decorative xmlns:adec="http://schemas.microsoft.com/office/drawing/2017/decorative" val="1"/>
              </a:ext>
            </a:extLst>
          </p:cNvPr>
          <p:cNvSpPr/>
          <p:nvPr/>
        </p:nvSpPr>
        <p:spPr bwMode="auto">
          <a:xfrm>
            <a:off x="0" y="4422696"/>
            <a:ext cx="1616765" cy="761024"/>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21" name="Text Placeholder 2">
            <a:extLst>
              <a:ext uri="{FF2B5EF4-FFF2-40B4-BE49-F238E27FC236}">
                <a16:creationId xmlns:a16="http://schemas.microsoft.com/office/drawing/2014/main" id="{D7C6A3D8-4155-B8FE-464B-A327A8490A9C}"/>
              </a:ext>
            </a:extLst>
          </p:cNvPr>
          <p:cNvSpPr txBox="1">
            <a:spLocks/>
          </p:cNvSpPr>
          <p:nvPr/>
        </p:nvSpPr>
        <p:spPr>
          <a:xfrm>
            <a:off x="387964" y="4871798"/>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22" name="Text Placeholder 2">
            <a:extLst>
              <a:ext uri="{FF2B5EF4-FFF2-40B4-BE49-F238E27FC236}">
                <a16:creationId xmlns:a16="http://schemas.microsoft.com/office/drawing/2014/main" id="{744FC657-73E9-550F-6A3B-690B7089AF6B}"/>
              </a:ext>
            </a:extLst>
          </p:cNvPr>
          <p:cNvSpPr txBox="1">
            <a:spLocks/>
          </p:cNvSpPr>
          <p:nvPr/>
        </p:nvSpPr>
        <p:spPr>
          <a:xfrm>
            <a:off x="53439" y="4928729"/>
            <a:ext cx="1544881" cy="149363"/>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1">
                    <a:lumMod val="75000"/>
                    <a:lumOff val="25000"/>
                  </a:schemeClr>
                </a:solidFill>
                <a:latin typeface="Arial" panose="020B0604020202020204" pitchFamily="34" charset="0"/>
                <a:cs typeface="Arial" panose="020B0604020202020204" pitchFamily="34" charset="0"/>
              </a:rPr>
              <a:t>Industry Solutions</a:t>
            </a:r>
            <a:endParaRPr lang="en-BG" sz="10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Title 1">
            <a:extLst>
              <a:ext uri="{FF2B5EF4-FFF2-40B4-BE49-F238E27FC236}">
                <a16:creationId xmlns:a16="http://schemas.microsoft.com/office/drawing/2014/main" id="{488B0FCA-CA62-D229-EC25-980BE7101F59}"/>
              </a:ext>
            </a:extLst>
          </p:cNvPr>
          <p:cNvSpPr txBox="1">
            <a:spLocks/>
          </p:cNvSpPr>
          <p:nvPr/>
        </p:nvSpPr>
        <p:spPr>
          <a:xfrm>
            <a:off x="1775011" y="5472141"/>
            <a:ext cx="5275541" cy="581895"/>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Real-Time Intelligence offers an end-to-end solution for event-driven scenarios, streaming data, and data logs. It supports data ingestion, transformation, storage, analytics, visualization, and real-time actions, enabling the extraction of insights from data in motion.</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4" name="Rounded Rectangle 23">
            <a:extLst>
              <a:ext uri="{FF2B5EF4-FFF2-40B4-BE49-F238E27FC236}">
                <a16:creationId xmlns:a16="http://schemas.microsoft.com/office/drawing/2014/main" id="{3BC27471-6FF4-6847-F57E-94C16C8015A9}"/>
              </a:ext>
              <a:ext uri="{C183D7F6-B498-43B3-948B-1728B52AA6E4}">
                <adec:decorative xmlns:adec="http://schemas.microsoft.com/office/drawing/2017/decorative" val="1"/>
              </a:ext>
            </a:extLst>
          </p:cNvPr>
          <p:cNvSpPr/>
          <p:nvPr/>
        </p:nvSpPr>
        <p:spPr bwMode="auto">
          <a:xfrm>
            <a:off x="0" y="5393371"/>
            <a:ext cx="1643385" cy="761024"/>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25" name="Text Placeholder 2">
            <a:extLst>
              <a:ext uri="{FF2B5EF4-FFF2-40B4-BE49-F238E27FC236}">
                <a16:creationId xmlns:a16="http://schemas.microsoft.com/office/drawing/2014/main" id="{ACC35D8A-E00E-855B-2C6F-F4FFCB346032}"/>
              </a:ext>
            </a:extLst>
          </p:cNvPr>
          <p:cNvSpPr txBox="1">
            <a:spLocks/>
          </p:cNvSpPr>
          <p:nvPr/>
        </p:nvSpPr>
        <p:spPr>
          <a:xfrm>
            <a:off x="414584" y="5842473"/>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26" name="Text Placeholder 2">
            <a:extLst>
              <a:ext uri="{FF2B5EF4-FFF2-40B4-BE49-F238E27FC236}">
                <a16:creationId xmlns:a16="http://schemas.microsoft.com/office/drawing/2014/main" id="{220D1A53-EF88-43CE-C041-9F7E6C1B2C36}"/>
              </a:ext>
            </a:extLst>
          </p:cNvPr>
          <p:cNvSpPr txBox="1">
            <a:spLocks/>
          </p:cNvSpPr>
          <p:nvPr/>
        </p:nvSpPr>
        <p:spPr>
          <a:xfrm>
            <a:off x="53439" y="6009292"/>
            <a:ext cx="1563326" cy="149363"/>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1">
                    <a:lumMod val="75000"/>
                    <a:lumOff val="25000"/>
                  </a:schemeClr>
                </a:solidFill>
                <a:latin typeface="Arial" panose="020B0604020202020204" pitchFamily="34" charset="0"/>
                <a:cs typeface="Arial" panose="020B0604020202020204" pitchFamily="34" charset="0"/>
              </a:rPr>
              <a:t>Real-Time Intelligence</a:t>
            </a:r>
            <a:endParaRPr lang="en-BG" sz="1000" b="1" dirty="0">
              <a:solidFill>
                <a:schemeClr val="tx1">
                  <a:lumMod val="75000"/>
                  <a:lumOff val="25000"/>
                </a:schemeClr>
              </a:solidFill>
              <a:latin typeface="Arial" panose="020B0604020202020204" pitchFamily="34" charset="0"/>
              <a:cs typeface="Arial" panose="020B0604020202020204" pitchFamily="34" charset="0"/>
            </a:endParaRPr>
          </a:p>
          <a:p>
            <a:pPr marL="0" indent="0" algn="ctr">
              <a:buNone/>
            </a:pPr>
            <a:endParaRPr lang="en-BG"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7" name="Title 1">
            <a:extLst>
              <a:ext uri="{FF2B5EF4-FFF2-40B4-BE49-F238E27FC236}">
                <a16:creationId xmlns:a16="http://schemas.microsoft.com/office/drawing/2014/main" id="{A279067A-3DB6-47B5-1F9A-8661B5563540}"/>
              </a:ext>
            </a:extLst>
          </p:cNvPr>
          <p:cNvSpPr txBox="1">
            <a:spLocks/>
          </p:cNvSpPr>
          <p:nvPr/>
        </p:nvSpPr>
        <p:spPr>
          <a:xfrm>
            <a:off x="1798942" y="6442403"/>
            <a:ext cx="5275541" cy="581895"/>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Synapse Data Engineering delivers a Spark platform with excellent authoring experiences, enabling the creation, management, and optimization of infrastructures for vast data volumes. It integrates with Data Factory for scheduling and orchestrating notebooks and Spark jobs.</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8" name="Rounded Rectangle 27">
            <a:extLst>
              <a:ext uri="{FF2B5EF4-FFF2-40B4-BE49-F238E27FC236}">
                <a16:creationId xmlns:a16="http://schemas.microsoft.com/office/drawing/2014/main" id="{6B6EE4F0-031F-DCD3-3648-588A8217F448}"/>
              </a:ext>
              <a:ext uri="{C183D7F6-B498-43B3-948B-1728B52AA6E4}">
                <adec:decorative xmlns:adec="http://schemas.microsoft.com/office/drawing/2017/decorative" val="1"/>
              </a:ext>
            </a:extLst>
          </p:cNvPr>
          <p:cNvSpPr/>
          <p:nvPr/>
        </p:nvSpPr>
        <p:spPr bwMode="auto">
          <a:xfrm>
            <a:off x="0" y="6380343"/>
            <a:ext cx="1667316" cy="737557"/>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29" name="Text Placeholder 2">
            <a:extLst>
              <a:ext uri="{FF2B5EF4-FFF2-40B4-BE49-F238E27FC236}">
                <a16:creationId xmlns:a16="http://schemas.microsoft.com/office/drawing/2014/main" id="{A94CBC92-AD63-234B-B260-5A1CA9BE4853}"/>
              </a:ext>
            </a:extLst>
          </p:cNvPr>
          <p:cNvSpPr txBox="1">
            <a:spLocks/>
          </p:cNvSpPr>
          <p:nvPr/>
        </p:nvSpPr>
        <p:spPr>
          <a:xfrm>
            <a:off x="438515" y="6829446"/>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30" name="Text Placeholder 2">
            <a:extLst>
              <a:ext uri="{FF2B5EF4-FFF2-40B4-BE49-F238E27FC236}">
                <a16:creationId xmlns:a16="http://schemas.microsoft.com/office/drawing/2014/main" id="{4E92550A-C797-9584-35F1-061C2FDE6A95}"/>
              </a:ext>
            </a:extLst>
          </p:cNvPr>
          <p:cNvSpPr txBox="1">
            <a:spLocks/>
          </p:cNvSpPr>
          <p:nvPr/>
        </p:nvSpPr>
        <p:spPr>
          <a:xfrm>
            <a:off x="1" y="6963417"/>
            <a:ext cx="1643384" cy="178357"/>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b="1" dirty="0">
                <a:solidFill>
                  <a:schemeClr val="tx1">
                    <a:lumMod val="75000"/>
                    <a:lumOff val="25000"/>
                  </a:schemeClr>
                </a:solidFill>
                <a:latin typeface="Arial" panose="020B0604020202020204" pitchFamily="34" charset="0"/>
                <a:cs typeface="Arial" panose="020B0604020202020204" pitchFamily="34" charset="0"/>
              </a:rPr>
              <a:t>Synapse Data Engineering</a:t>
            </a:r>
            <a:endParaRPr lang="en-BG" sz="900" b="1" dirty="0">
              <a:solidFill>
                <a:schemeClr val="tx1">
                  <a:lumMod val="75000"/>
                  <a:lumOff val="25000"/>
                </a:schemeClr>
              </a:solidFill>
              <a:latin typeface="Arial" panose="020B0604020202020204" pitchFamily="34" charset="0"/>
              <a:cs typeface="Arial" panose="020B0604020202020204" pitchFamily="34" charset="0"/>
            </a:endParaRPr>
          </a:p>
          <a:p>
            <a:pPr marL="0" indent="0" algn="ctr">
              <a:buNone/>
            </a:pPr>
            <a:endParaRPr lang="en-BG"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1" name="Title 1">
            <a:extLst>
              <a:ext uri="{FF2B5EF4-FFF2-40B4-BE49-F238E27FC236}">
                <a16:creationId xmlns:a16="http://schemas.microsoft.com/office/drawing/2014/main" id="{004CF9AB-8B01-84D6-CA55-86CFDE354208}"/>
              </a:ext>
            </a:extLst>
          </p:cNvPr>
          <p:cNvSpPr txBox="1">
            <a:spLocks/>
          </p:cNvSpPr>
          <p:nvPr/>
        </p:nvSpPr>
        <p:spPr>
          <a:xfrm>
            <a:off x="1798694" y="7447898"/>
            <a:ext cx="5275541" cy="581895"/>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Synapse Data Science facilitates the building, deployment, and operationalization of machine learning models. It integrates with Azure Machine Learning, providing built-in experiment tracking and model registry, allowing data scientists to enrich organizational data with predictive insights.</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2" name="Rounded Rectangle 31">
            <a:extLst>
              <a:ext uri="{FF2B5EF4-FFF2-40B4-BE49-F238E27FC236}">
                <a16:creationId xmlns:a16="http://schemas.microsoft.com/office/drawing/2014/main" id="{AB9BF01F-A78D-7014-D8D6-09B3A3C965F3}"/>
              </a:ext>
              <a:ext uri="{C183D7F6-B498-43B3-948B-1728B52AA6E4}">
                <adec:decorative xmlns:adec="http://schemas.microsoft.com/office/drawing/2017/decorative" val="1"/>
              </a:ext>
            </a:extLst>
          </p:cNvPr>
          <p:cNvSpPr/>
          <p:nvPr/>
        </p:nvSpPr>
        <p:spPr bwMode="auto">
          <a:xfrm>
            <a:off x="0" y="7358110"/>
            <a:ext cx="1648624" cy="748253"/>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33" name="Text Placeholder 2">
            <a:extLst>
              <a:ext uri="{FF2B5EF4-FFF2-40B4-BE49-F238E27FC236}">
                <a16:creationId xmlns:a16="http://schemas.microsoft.com/office/drawing/2014/main" id="{6DCBE505-B2C9-731E-683D-2865A7EB1DE9}"/>
              </a:ext>
            </a:extLst>
          </p:cNvPr>
          <p:cNvSpPr txBox="1">
            <a:spLocks/>
          </p:cNvSpPr>
          <p:nvPr/>
        </p:nvSpPr>
        <p:spPr>
          <a:xfrm>
            <a:off x="438267" y="7807213"/>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34" name="Text Placeholder 2">
            <a:extLst>
              <a:ext uri="{FF2B5EF4-FFF2-40B4-BE49-F238E27FC236}">
                <a16:creationId xmlns:a16="http://schemas.microsoft.com/office/drawing/2014/main" id="{F3F5E333-368B-5920-84A8-CB6498D193F2}"/>
              </a:ext>
            </a:extLst>
          </p:cNvPr>
          <p:cNvSpPr txBox="1">
            <a:spLocks/>
          </p:cNvSpPr>
          <p:nvPr/>
        </p:nvSpPr>
        <p:spPr>
          <a:xfrm>
            <a:off x="53440" y="7946112"/>
            <a:ext cx="1589944" cy="149363"/>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1">
                    <a:lumMod val="75000"/>
                    <a:lumOff val="25000"/>
                  </a:schemeClr>
                </a:solidFill>
                <a:latin typeface="Arial" panose="020B0604020202020204" pitchFamily="34" charset="0"/>
                <a:cs typeface="Arial" panose="020B0604020202020204" pitchFamily="34" charset="0"/>
              </a:rPr>
              <a:t>Synapse Data Science</a:t>
            </a:r>
            <a:endParaRPr lang="en-BG" sz="1000" b="1" dirty="0">
              <a:solidFill>
                <a:schemeClr val="tx1">
                  <a:lumMod val="75000"/>
                  <a:lumOff val="25000"/>
                </a:schemeClr>
              </a:solidFill>
              <a:latin typeface="Arial" panose="020B0604020202020204" pitchFamily="34" charset="0"/>
              <a:cs typeface="Arial" panose="020B0604020202020204" pitchFamily="34" charset="0"/>
            </a:endParaRPr>
          </a:p>
          <a:p>
            <a:pPr marL="0" indent="0" algn="ctr">
              <a:buNone/>
            </a:pPr>
            <a:endParaRPr lang="en-BG"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5" name="Title 1">
            <a:extLst>
              <a:ext uri="{FF2B5EF4-FFF2-40B4-BE49-F238E27FC236}">
                <a16:creationId xmlns:a16="http://schemas.microsoft.com/office/drawing/2014/main" id="{0F9FF024-93F4-426C-A0CF-3E58CB73C2FC}"/>
              </a:ext>
            </a:extLst>
          </p:cNvPr>
          <p:cNvSpPr txBox="1">
            <a:spLocks/>
          </p:cNvSpPr>
          <p:nvPr/>
        </p:nvSpPr>
        <p:spPr>
          <a:xfrm>
            <a:off x="1818974" y="8431812"/>
            <a:ext cx="5275541" cy="581895"/>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a:solidFill>
                  <a:schemeClr val="tx1">
                    <a:lumMod val="75000"/>
                    <a:lumOff val="25000"/>
                  </a:schemeClr>
                </a:solidFill>
                <a:latin typeface="Arial" panose="020B0604020202020204" pitchFamily="34" charset="0"/>
                <a:cs typeface="Arial" panose="020B0604020202020204" pitchFamily="34" charset="0"/>
              </a:rPr>
              <a:t>Synapse Data Warehouse offers industry-leading SQL performance and scalability. By separating compute from storage, it allows independent scaling of both components and natively stores data in the open Delta Lake format.</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6" name="Rounded Rectangle 35">
            <a:extLst>
              <a:ext uri="{FF2B5EF4-FFF2-40B4-BE49-F238E27FC236}">
                <a16:creationId xmlns:a16="http://schemas.microsoft.com/office/drawing/2014/main" id="{F694A185-BA00-1671-45BC-92B99C69E2E1}"/>
              </a:ext>
              <a:ext uri="{C183D7F6-B498-43B3-948B-1728B52AA6E4}">
                <adec:decorative xmlns:adec="http://schemas.microsoft.com/office/drawing/2017/decorative" val="1"/>
              </a:ext>
            </a:extLst>
          </p:cNvPr>
          <p:cNvSpPr/>
          <p:nvPr/>
        </p:nvSpPr>
        <p:spPr bwMode="auto">
          <a:xfrm>
            <a:off x="0" y="8364059"/>
            <a:ext cx="1668904" cy="720864"/>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37" name="Text Placeholder 2">
            <a:extLst>
              <a:ext uri="{FF2B5EF4-FFF2-40B4-BE49-F238E27FC236}">
                <a16:creationId xmlns:a16="http://schemas.microsoft.com/office/drawing/2014/main" id="{7394E5C9-E8D2-DDA6-FEE1-ACDFEA6737AA}"/>
              </a:ext>
            </a:extLst>
          </p:cNvPr>
          <p:cNvSpPr txBox="1">
            <a:spLocks/>
          </p:cNvSpPr>
          <p:nvPr/>
        </p:nvSpPr>
        <p:spPr>
          <a:xfrm>
            <a:off x="458547" y="8813161"/>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38" name="Text Placeholder 2">
            <a:extLst>
              <a:ext uri="{FF2B5EF4-FFF2-40B4-BE49-F238E27FC236}">
                <a16:creationId xmlns:a16="http://schemas.microsoft.com/office/drawing/2014/main" id="{B6D2D47F-5C7B-CD38-9E11-FE39946BCF37}"/>
              </a:ext>
            </a:extLst>
          </p:cNvPr>
          <p:cNvSpPr txBox="1">
            <a:spLocks/>
          </p:cNvSpPr>
          <p:nvPr/>
        </p:nvSpPr>
        <p:spPr>
          <a:xfrm>
            <a:off x="53440" y="8952060"/>
            <a:ext cx="1613876" cy="149363"/>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b="1" dirty="0">
                <a:solidFill>
                  <a:schemeClr val="tx1">
                    <a:lumMod val="75000"/>
                    <a:lumOff val="25000"/>
                  </a:schemeClr>
                </a:solidFill>
                <a:latin typeface="Arial" panose="020B0604020202020204" pitchFamily="34" charset="0"/>
                <a:cs typeface="Arial" panose="020B0604020202020204" pitchFamily="34" charset="0"/>
              </a:rPr>
              <a:t>Synapse Data Warehouse</a:t>
            </a:r>
            <a:r>
              <a:rPr lang="en-BG" sz="900" dirty="0">
                <a:effectLst/>
                <a:latin typeface="Arial" panose="020B0604020202020204" pitchFamily="34" charset="0"/>
                <a:cs typeface="Arial" panose="020B0604020202020204" pitchFamily="34" charset="0"/>
              </a:rPr>
              <a:t> </a:t>
            </a:r>
            <a:endParaRPr lang="en-BG" sz="900" b="1" dirty="0">
              <a:solidFill>
                <a:schemeClr val="tx1">
                  <a:lumMod val="75000"/>
                  <a:lumOff val="25000"/>
                </a:schemeClr>
              </a:solidFill>
              <a:latin typeface="Arial" panose="020B0604020202020204" pitchFamily="34" charset="0"/>
              <a:cs typeface="Arial" panose="020B0604020202020204" pitchFamily="34" charset="0"/>
            </a:endParaRPr>
          </a:p>
          <a:p>
            <a:pPr marL="0" indent="0" algn="ctr">
              <a:buNone/>
            </a:pPr>
            <a:endParaRPr lang="en-BG"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9" name="Title 1">
            <a:extLst>
              <a:ext uri="{FF2B5EF4-FFF2-40B4-BE49-F238E27FC236}">
                <a16:creationId xmlns:a16="http://schemas.microsoft.com/office/drawing/2014/main" id="{F5A74639-C937-709D-7774-E2FA1AC6FAE6}"/>
              </a:ext>
            </a:extLst>
          </p:cNvPr>
          <p:cNvSpPr txBox="1">
            <a:spLocks/>
          </p:cNvSpPr>
          <p:nvPr/>
        </p:nvSpPr>
        <p:spPr>
          <a:xfrm>
            <a:off x="1823156" y="9188504"/>
            <a:ext cx="5275541" cy="1122746"/>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spcBef>
                <a:spcPts val="0"/>
              </a:spcBef>
            </a:pPr>
            <a:r>
              <a:rPr lang="en-US" sz="1000" b="1" dirty="0">
                <a:solidFill>
                  <a:schemeClr val="tx1">
                    <a:lumMod val="75000"/>
                    <a:lumOff val="25000"/>
                  </a:schemeClr>
                </a:solidFill>
                <a:latin typeface="Arial" panose="020B0604020202020204" pitchFamily="34" charset="0"/>
                <a:cs typeface="Arial" panose="020B0604020202020204" pitchFamily="34" charset="0"/>
              </a:rPr>
              <a:t>The Unification of </a:t>
            </a:r>
            <a:r>
              <a:rPr lang="en-US" sz="1000" b="1" dirty="0" err="1">
                <a:solidFill>
                  <a:schemeClr val="tx1">
                    <a:lumMod val="75000"/>
                    <a:lumOff val="25000"/>
                  </a:schemeClr>
                </a:solidFill>
                <a:latin typeface="Arial" panose="020B0604020202020204" pitchFamily="34" charset="0"/>
                <a:cs typeface="Arial" panose="020B0604020202020204" pitchFamily="34" charset="0"/>
              </a:rPr>
              <a:t>Lakehouses</a:t>
            </a:r>
            <a:endParaRPr lang="en-US" sz="1000" b="1" dirty="0">
              <a:solidFill>
                <a:schemeClr val="tx1">
                  <a:lumMod val="75000"/>
                  <a:lumOff val="25000"/>
                </a:schemeClr>
              </a:solidFill>
              <a:latin typeface="Arial" panose="020B0604020202020204" pitchFamily="34" charset="0"/>
              <a:cs typeface="Arial" panose="020B0604020202020204" pitchFamily="34" charset="0"/>
            </a:endParaRPr>
          </a:p>
          <a:p>
            <a:pPr>
              <a:spcBef>
                <a:spcPts val="0"/>
              </a:spcBef>
            </a:pPr>
            <a:endParaRPr lang="en-BG" sz="1000" dirty="0">
              <a:solidFill>
                <a:schemeClr val="tx1">
                  <a:lumMod val="75000"/>
                  <a:lumOff val="25000"/>
                </a:schemeClr>
              </a:solidFill>
              <a:latin typeface="Arial" panose="020B0604020202020204" pitchFamily="34" charset="0"/>
              <a:cs typeface="Arial" panose="020B0604020202020204" pitchFamily="34" charset="0"/>
            </a:endParaRPr>
          </a:p>
          <a:p>
            <a:pPr>
              <a:spcBef>
                <a:spcPts val="0"/>
              </a:spcBef>
            </a:pPr>
            <a:r>
              <a:rPr lang="en-US" sz="1000" dirty="0">
                <a:solidFill>
                  <a:schemeClr val="tx1">
                    <a:lumMod val="75000"/>
                    <a:lumOff val="25000"/>
                  </a:schemeClr>
                </a:solidFill>
                <a:latin typeface="Arial" panose="020B0604020202020204" pitchFamily="34" charset="0"/>
                <a:cs typeface="Arial" panose="020B0604020202020204" pitchFamily="34" charset="0"/>
              </a:rPr>
              <a:t>Microsoft Fabric's platform unifies the </a:t>
            </a:r>
            <a:r>
              <a:rPr lang="en-US" sz="1000" dirty="0" err="1">
                <a:solidFill>
                  <a:schemeClr val="tx1">
                    <a:lumMod val="75000"/>
                    <a:lumOff val="25000"/>
                  </a:schemeClr>
                </a:solidFill>
                <a:latin typeface="Arial" panose="020B0604020202020204" pitchFamily="34" charset="0"/>
                <a:cs typeface="Arial" panose="020B0604020202020204" pitchFamily="34" charset="0"/>
              </a:rPr>
              <a:t>OneLake</a:t>
            </a:r>
            <a:r>
              <a:rPr lang="en-US" sz="1000" dirty="0">
                <a:solidFill>
                  <a:schemeClr val="tx1">
                    <a:lumMod val="75000"/>
                    <a:lumOff val="25000"/>
                  </a:schemeClr>
                </a:solidFill>
                <a:latin typeface="Arial" panose="020B0604020202020204" pitchFamily="34" charset="0"/>
                <a:cs typeface="Arial" panose="020B0604020202020204" pitchFamily="34" charset="0"/>
              </a:rPr>
              <a:t> and </a:t>
            </a:r>
            <a:r>
              <a:rPr lang="en-US" sz="1000" dirty="0" err="1">
                <a:solidFill>
                  <a:schemeClr val="tx1">
                    <a:lumMod val="75000"/>
                    <a:lumOff val="25000"/>
                  </a:schemeClr>
                </a:solidFill>
                <a:latin typeface="Arial" panose="020B0604020202020204" pitchFamily="34" charset="0"/>
                <a:cs typeface="Arial" panose="020B0604020202020204" pitchFamily="34" charset="0"/>
              </a:rPr>
              <a:t>lakehouse</a:t>
            </a:r>
            <a:r>
              <a:rPr lang="en-US" sz="1000" dirty="0">
                <a:solidFill>
                  <a:schemeClr val="tx1">
                    <a:lumMod val="75000"/>
                    <a:lumOff val="25000"/>
                  </a:schemeClr>
                </a:solidFill>
                <a:latin typeface="Arial" panose="020B0604020202020204" pitchFamily="34" charset="0"/>
                <a:cs typeface="Arial" panose="020B0604020202020204" pitchFamily="34" charset="0"/>
              </a:rPr>
              <a:t> architecture across the enterprise. </a:t>
            </a:r>
            <a:r>
              <a:rPr lang="en-US" sz="1000" dirty="0" err="1">
                <a:solidFill>
                  <a:schemeClr val="tx1">
                    <a:lumMod val="75000"/>
                    <a:lumOff val="25000"/>
                  </a:schemeClr>
                </a:solidFill>
                <a:latin typeface="Arial" panose="020B0604020202020204" pitchFamily="34" charset="0"/>
                <a:cs typeface="Arial" panose="020B0604020202020204" pitchFamily="34" charset="0"/>
              </a:rPr>
              <a:t>OneLake</a:t>
            </a:r>
            <a:r>
              <a:rPr lang="en-US" sz="1000" dirty="0">
                <a:solidFill>
                  <a:schemeClr val="tx1">
                    <a:lumMod val="75000"/>
                    <a:lumOff val="25000"/>
                  </a:schemeClr>
                </a:solidFill>
                <a:latin typeface="Arial" panose="020B0604020202020204" pitchFamily="34" charset="0"/>
                <a:cs typeface="Arial" panose="020B0604020202020204" pitchFamily="34" charset="0"/>
              </a:rPr>
              <a:t>, built on Azure Data Lake Storage (ADLS) Gen2, provides a single SaaS experience and a tenant-wide data store for both professional and citizen developers. It simplifies Fabric experiences by removing the need to understand complex infrastructure concepts, providing a single unified storage system that ensures easy data discovery, sharing, and policy enforcement.</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0" name="Rounded Rectangle 39">
            <a:extLst>
              <a:ext uri="{FF2B5EF4-FFF2-40B4-BE49-F238E27FC236}">
                <a16:creationId xmlns:a16="http://schemas.microsoft.com/office/drawing/2014/main" id="{3ECC5011-EC0E-D424-2EAD-383B891E4B40}"/>
              </a:ext>
              <a:ext uri="{C183D7F6-B498-43B3-948B-1728B52AA6E4}">
                <adec:decorative xmlns:adec="http://schemas.microsoft.com/office/drawing/2017/decorative" val="1"/>
              </a:ext>
            </a:extLst>
          </p:cNvPr>
          <p:cNvSpPr/>
          <p:nvPr/>
        </p:nvSpPr>
        <p:spPr bwMode="auto">
          <a:xfrm>
            <a:off x="0" y="9355352"/>
            <a:ext cx="1643384" cy="856163"/>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41" name="Text Placeholder 2">
            <a:extLst>
              <a:ext uri="{FF2B5EF4-FFF2-40B4-BE49-F238E27FC236}">
                <a16:creationId xmlns:a16="http://schemas.microsoft.com/office/drawing/2014/main" id="{AC638D51-4853-A083-D664-F5C02B2C65A6}"/>
              </a:ext>
            </a:extLst>
          </p:cNvPr>
          <p:cNvSpPr txBox="1">
            <a:spLocks/>
          </p:cNvSpPr>
          <p:nvPr/>
        </p:nvSpPr>
        <p:spPr>
          <a:xfrm>
            <a:off x="462729" y="9804455"/>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42" name="Text Placeholder 2">
            <a:extLst>
              <a:ext uri="{FF2B5EF4-FFF2-40B4-BE49-F238E27FC236}">
                <a16:creationId xmlns:a16="http://schemas.microsoft.com/office/drawing/2014/main" id="{E0622729-16D5-2BB3-BA7F-7F01E9EC9719}"/>
              </a:ext>
            </a:extLst>
          </p:cNvPr>
          <p:cNvSpPr txBox="1">
            <a:spLocks/>
          </p:cNvSpPr>
          <p:nvPr/>
        </p:nvSpPr>
        <p:spPr>
          <a:xfrm>
            <a:off x="357819" y="9868672"/>
            <a:ext cx="963593" cy="149363"/>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b="1" dirty="0" err="1">
                <a:solidFill>
                  <a:schemeClr val="tx1">
                    <a:lumMod val="75000"/>
                    <a:lumOff val="25000"/>
                  </a:schemeClr>
                </a:solidFill>
                <a:latin typeface="Arial" panose="020B0604020202020204" pitchFamily="34" charset="0"/>
                <a:cs typeface="Arial" panose="020B0604020202020204" pitchFamily="34" charset="0"/>
              </a:rPr>
              <a:t>OneLake</a:t>
            </a:r>
            <a:r>
              <a:rPr lang="en-BG" sz="900" b="1" dirty="0">
                <a:solidFill>
                  <a:schemeClr val="tx1">
                    <a:lumMod val="75000"/>
                    <a:lumOff val="25000"/>
                  </a:schemeClr>
                </a:solidFill>
                <a:latin typeface="Arial" panose="020B0604020202020204" pitchFamily="34" charset="0"/>
                <a:cs typeface="Arial" panose="020B0604020202020204" pitchFamily="34" charset="0"/>
              </a:rPr>
              <a:t> </a:t>
            </a:r>
          </a:p>
        </p:txBody>
      </p:sp>
      <p:pic>
        <p:nvPicPr>
          <p:cNvPr id="43" name="Picture 42" descr="OneLake Logo">
            <a:extLst>
              <a:ext uri="{FF2B5EF4-FFF2-40B4-BE49-F238E27FC236}">
                <a16:creationId xmlns:a16="http://schemas.microsoft.com/office/drawing/2014/main" id="{78C13EA9-7B88-717B-877B-B8539282AFEF}"/>
              </a:ext>
            </a:extLst>
          </p:cNvPr>
          <p:cNvPicPr>
            <a:picLocks noChangeAspect="1"/>
          </p:cNvPicPr>
          <p:nvPr/>
        </p:nvPicPr>
        <p:blipFill>
          <a:blip r:embed="rId6"/>
          <a:srcRect/>
          <a:stretch/>
        </p:blipFill>
        <p:spPr>
          <a:xfrm>
            <a:off x="684701" y="9436036"/>
            <a:ext cx="356065" cy="363851"/>
          </a:xfrm>
          <a:prstGeom prst="rect">
            <a:avLst/>
          </a:prstGeom>
        </p:spPr>
      </p:pic>
      <p:pic>
        <p:nvPicPr>
          <p:cNvPr id="44" name="Picture 43" descr="Synapse Logo">
            <a:extLst>
              <a:ext uri="{FF2B5EF4-FFF2-40B4-BE49-F238E27FC236}">
                <a16:creationId xmlns:a16="http://schemas.microsoft.com/office/drawing/2014/main" id="{E7A2E75C-8953-53F4-32FF-B0691440FD1D}"/>
              </a:ext>
            </a:extLst>
          </p:cNvPr>
          <p:cNvPicPr>
            <a:picLocks noChangeAspect="1"/>
          </p:cNvPicPr>
          <p:nvPr/>
        </p:nvPicPr>
        <p:blipFill>
          <a:blip r:embed="rId7"/>
          <a:srcRect/>
          <a:stretch/>
        </p:blipFill>
        <p:spPr>
          <a:xfrm>
            <a:off x="685694" y="8440331"/>
            <a:ext cx="325433" cy="324917"/>
          </a:xfrm>
          <a:prstGeom prst="rect">
            <a:avLst/>
          </a:prstGeom>
        </p:spPr>
      </p:pic>
      <p:pic>
        <p:nvPicPr>
          <p:cNvPr id="45" name="Picture 44" descr="Azure AI Logo">
            <a:extLst>
              <a:ext uri="{FF2B5EF4-FFF2-40B4-BE49-F238E27FC236}">
                <a16:creationId xmlns:a16="http://schemas.microsoft.com/office/drawing/2014/main" id="{B6D039F5-297C-3C54-9CD2-FC8B29127522}"/>
              </a:ext>
            </a:extLst>
          </p:cNvPr>
          <p:cNvPicPr>
            <a:picLocks noChangeAspect="1"/>
          </p:cNvPicPr>
          <p:nvPr/>
        </p:nvPicPr>
        <p:blipFill>
          <a:blip r:embed="rId8"/>
          <a:srcRect/>
          <a:stretch/>
        </p:blipFill>
        <p:spPr>
          <a:xfrm>
            <a:off x="652045" y="7415833"/>
            <a:ext cx="352159" cy="351599"/>
          </a:xfrm>
          <a:prstGeom prst="rect">
            <a:avLst/>
          </a:prstGeom>
        </p:spPr>
      </p:pic>
      <p:pic>
        <p:nvPicPr>
          <p:cNvPr id="46" name="Picture 45" descr="Synapse Spark Logo">
            <a:extLst>
              <a:ext uri="{FF2B5EF4-FFF2-40B4-BE49-F238E27FC236}">
                <a16:creationId xmlns:a16="http://schemas.microsoft.com/office/drawing/2014/main" id="{17F7F2BC-DE01-C683-88BE-FA27F52A4352}"/>
              </a:ext>
            </a:extLst>
          </p:cNvPr>
          <p:cNvPicPr>
            <a:picLocks noChangeAspect="1"/>
          </p:cNvPicPr>
          <p:nvPr/>
        </p:nvPicPr>
        <p:blipFill>
          <a:blip r:embed="rId9"/>
          <a:srcRect/>
          <a:stretch/>
        </p:blipFill>
        <p:spPr>
          <a:xfrm>
            <a:off x="723259" y="6448677"/>
            <a:ext cx="290949" cy="290489"/>
          </a:xfrm>
          <a:prstGeom prst="rect">
            <a:avLst/>
          </a:prstGeom>
        </p:spPr>
      </p:pic>
      <p:pic>
        <p:nvPicPr>
          <p:cNvPr id="48" name="Picture 47" descr="A logo with a black background&#10;&#10;Description automatically generated">
            <a:extLst>
              <a:ext uri="{FF2B5EF4-FFF2-40B4-BE49-F238E27FC236}">
                <a16:creationId xmlns:a16="http://schemas.microsoft.com/office/drawing/2014/main" id="{CD216D5A-4B77-97CA-275A-9F1645EE632A}"/>
              </a:ext>
            </a:extLst>
          </p:cNvPr>
          <p:cNvPicPr>
            <a:picLocks noChangeAspect="1"/>
          </p:cNvPicPr>
          <p:nvPr/>
        </p:nvPicPr>
        <p:blipFill>
          <a:blip r:embed="rId10"/>
          <a:stretch>
            <a:fillRect/>
          </a:stretch>
        </p:blipFill>
        <p:spPr>
          <a:xfrm>
            <a:off x="634119" y="3535674"/>
            <a:ext cx="370085" cy="370085"/>
          </a:xfrm>
          <a:prstGeom prst="rect">
            <a:avLst/>
          </a:prstGeom>
        </p:spPr>
      </p:pic>
      <p:pic>
        <p:nvPicPr>
          <p:cNvPr id="50" name="Picture 49" descr="A blue and purple ribbon&#10;&#10;Description automatically generated">
            <a:extLst>
              <a:ext uri="{FF2B5EF4-FFF2-40B4-BE49-F238E27FC236}">
                <a16:creationId xmlns:a16="http://schemas.microsoft.com/office/drawing/2014/main" id="{C11B252E-041B-A799-83D3-D38DA474EFBE}"/>
              </a:ext>
            </a:extLst>
          </p:cNvPr>
          <p:cNvPicPr>
            <a:picLocks noChangeAspect="1"/>
          </p:cNvPicPr>
          <p:nvPr/>
        </p:nvPicPr>
        <p:blipFill>
          <a:blip r:embed="rId11"/>
          <a:stretch>
            <a:fillRect/>
          </a:stretch>
        </p:blipFill>
        <p:spPr>
          <a:xfrm>
            <a:off x="634119" y="4499062"/>
            <a:ext cx="365105" cy="358968"/>
          </a:xfrm>
          <a:prstGeom prst="rect">
            <a:avLst/>
          </a:prstGeom>
        </p:spPr>
      </p:pic>
      <p:pic>
        <p:nvPicPr>
          <p:cNvPr id="51" name="Picture 50" descr="Data Explorer Logo">
            <a:extLst>
              <a:ext uri="{FF2B5EF4-FFF2-40B4-BE49-F238E27FC236}">
                <a16:creationId xmlns:a16="http://schemas.microsoft.com/office/drawing/2014/main" id="{DC56BD3B-38AF-F486-E76E-8621DFE84057}"/>
              </a:ext>
            </a:extLst>
          </p:cNvPr>
          <p:cNvPicPr>
            <a:picLocks noChangeAspect="1"/>
          </p:cNvPicPr>
          <p:nvPr/>
        </p:nvPicPr>
        <p:blipFill>
          <a:blip r:embed="rId12"/>
          <a:srcRect/>
          <a:stretch/>
        </p:blipFill>
        <p:spPr>
          <a:xfrm>
            <a:off x="674091" y="5470315"/>
            <a:ext cx="333560" cy="333031"/>
          </a:xfrm>
          <a:prstGeom prst="rect">
            <a:avLst/>
          </a:prstGeom>
        </p:spPr>
      </p:pic>
    </p:spTree>
    <p:extLst>
      <p:ext uri="{BB962C8B-B14F-4D97-AF65-F5344CB8AC3E}">
        <p14:creationId xmlns:p14="http://schemas.microsoft.com/office/powerpoint/2010/main" val="4278564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340CC3CA-1ECE-E7ED-3C2E-9E9E2416ACCC}"/>
              </a:ext>
            </a:extLst>
          </p:cNvPr>
          <p:cNvSpPr/>
          <p:nvPr/>
        </p:nvSpPr>
        <p:spPr>
          <a:xfrm>
            <a:off x="0" y="4481831"/>
            <a:ext cx="7559674" cy="464476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2" name="Title 1">
            <a:extLst>
              <a:ext uri="{FF2B5EF4-FFF2-40B4-BE49-F238E27FC236}">
                <a16:creationId xmlns:a16="http://schemas.microsoft.com/office/drawing/2014/main" id="{5D39979D-B62F-DC4E-E494-F356A1425A78}"/>
              </a:ext>
            </a:extLst>
          </p:cNvPr>
          <p:cNvSpPr txBox="1">
            <a:spLocks/>
          </p:cNvSpPr>
          <p:nvPr/>
        </p:nvSpPr>
        <p:spPr>
          <a:xfrm>
            <a:off x="1823156" y="564730"/>
            <a:ext cx="5275541" cy="1122746"/>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spcBef>
                <a:spcPts val="0"/>
              </a:spcBef>
              <a:spcAft>
                <a:spcPts val="1405"/>
              </a:spcAft>
            </a:pPr>
            <a:r>
              <a:rPr lang="en-US" sz="1000" b="1" dirty="0" err="1">
                <a:solidFill>
                  <a:schemeClr val="tx1">
                    <a:lumMod val="75000"/>
                    <a:lumOff val="25000"/>
                  </a:schemeClr>
                </a:solidFill>
                <a:latin typeface="Arial" panose="020B0604020202020204" pitchFamily="34" charset="0"/>
                <a:cs typeface="Arial" panose="020B0604020202020204" pitchFamily="34" charset="0"/>
              </a:rPr>
              <a:t>OneLake</a:t>
            </a:r>
            <a:r>
              <a:rPr lang="en-US" sz="1000" b="1" dirty="0">
                <a:solidFill>
                  <a:schemeClr val="tx1">
                    <a:lumMod val="75000"/>
                    <a:lumOff val="25000"/>
                  </a:schemeClr>
                </a:solidFill>
                <a:latin typeface="Arial" panose="020B0604020202020204" pitchFamily="34" charset="0"/>
                <a:cs typeface="Arial" panose="020B0604020202020204" pitchFamily="34" charset="0"/>
              </a:rPr>
              <a:t> and Lakehouse Data Hierarchy</a:t>
            </a:r>
            <a:endParaRPr lang="en-BG" sz="1000" b="1" dirty="0">
              <a:solidFill>
                <a:schemeClr val="tx1">
                  <a:lumMod val="75000"/>
                  <a:lumOff val="25000"/>
                </a:schemeClr>
              </a:solidFill>
              <a:latin typeface="Arial" panose="020B0604020202020204" pitchFamily="34" charset="0"/>
              <a:cs typeface="Arial" panose="020B0604020202020204" pitchFamily="34" charset="0"/>
            </a:endParaRPr>
          </a:p>
          <a:p>
            <a:pPr>
              <a:spcBef>
                <a:spcPts val="0"/>
              </a:spcBef>
              <a:spcAft>
                <a:spcPts val="1405"/>
              </a:spcAft>
            </a:pPr>
            <a:r>
              <a:rPr lang="en-US" sz="1000" dirty="0" err="1">
                <a:solidFill>
                  <a:schemeClr val="tx1">
                    <a:lumMod val="75000"/>
                    <a:lumOff val="25000"/>
                  </a:schemeClr>
                </a:solidFill>
                <a:latin typeface="Arial" panose="020B0604020202020204" pitchFamily="34" charset="0"/>
                <a:cs typeface="Arial" panose="020B0604020202020204" pitchFamily="34" charset="0"/>
              </a:rPr>
              <a:t>OneLake</a:t>
            </a:r>
            <a:r>
              <a:rPr lang="en-US" sz="1000" dirty="0">
                <a:solidFill>
                  <a:schemeClr val="tx1">
                    <a:lumMod val="75000"/>
                    <a:lumOff val="25000"/>
                  </a:schemeClr>
                </a:solidFill>
                <a:latin typeface="Arial" panose="020B0604020202020204" pitchFamily="34" charset="0"/>
                <a:cs typeface="Arial" panose="020B0604020202020204" pitchFamily="34" charset="0"/>
              </a:rPr>
              <a:t> is hierarchical, simplifying data management across the organization. Each tenant maps to the root of </a:t>
            </a:r>
            <a:r>
              <a:rPr lang="en-US" sz="1000" dirty="0" err="1">
                <a:solidFill>
                  <a:schemeClr val="tx1">
                    <a:lumMod val="75000"/>
                    <a:lumOff val="25000"/>
                  </a:schemeClr>
                </a:solidFill>
                <a:latin typeface="Arial" panose="020B0604020202020204" pitchFamily="34" charset="0"/>
                <a:cs typeface="Arial" panose="020B0604020202020204" pitchFamily="34" charset="0"/>
              </a:rPr>
              <a:t>OneLake</a:t>
            </a:r>
            <a:r>
              <a:rPr lang="en-US" sz="1000" dirty="0">
                <a:solidFill>
                  <a:schemeClr val="tx1">
                    <a:lumMod val="75000"/>
                    <a:lumOff val="25000"/>
                  </a:schemeClr>
                </a:solidFill>
                <a:latin typeface="Arial" panose="020B0604020202020204" pitchFamily="34" charset="0"/>
                <a:cs typeface="Arial" panose="020B0604020202020204" pitchFamily="34" charset="0"/>
              </a:rPr>
              <a:t>, with multiple workspaces and </a:t>
            </a:r>
            <a:r>
              <a:rPr lang="en-US" sz="1000" dirty="0" err="1">
                <a:solidFill>
                  <a:schemeClr val="tx1">
                    <a:lumMod val="75000"/>
                    <a:lumOff val="25000"/>
                  </a:schemeClr>
                </a:solidFill>
                <a:latin typeface="Arial" panose="020B0604020202020204" pitchFamily="34" charset="0"/>
                <a:cs typeface="Arial" panose="020B0604020202020204" pitchFamily="34" charset="0"/>
              </a:rPr>
              <a:t>lakehouses</a:t>
            </a:r>
            <a:r>
              <a:rPr lang="en-US" sz="1000" dirty="0">
                <a:solidFill>
                  <a:schemeClr val="tx1">
                    <a:lumMod val="75000"/>
                    <a:lumOff val="25000"/>
                  </a:schemeClr>
                </a:solidFill>
                <a:latin typeface="Arial" panose="020B0604020202020204" pitchFamily="34" charset="0"/>
                <a:cs typeface="Arial" panose="020B0604020202020204" pitchFamily="34" charset="0"/>
              </a:rPr>
              <a:t> within each workspace. These structures allow developers and business units to create, ingest, process, analyze, and collaborate on data easily, mirroring the functionality of OneDrive in Microsoft Office.</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 name="Rounded Rectangle 2">
            <a:extLst>
              <a:ext uri="{FF2B5EF4-FFF2-40B4-BE49-F238E27FC236}">
                <a16:creationId xmlns:a16="http://schemas.microsoft.com/office/drawing/2014/main" id="{2B5574BA-177C-E2DB-3341-493642F5D26C}"/>
              </a:ext>
              <a:ext uri="{C183D7F6-B498-43B3-948B-1728B52AA6E4}">
                <adec:decorative xmlns:adec="http://schemas.microsoft.com/office/drawing/2017/decorative" val="1"/>
              </a:ext>
            </a:extLst>
          </p:cNvPr>
          <p:cNvSpPr/>
          <p:nvPr/>
        </p:nvSpPr>
        <p:spPr bwMode="auto">
          <a:xfrm>
            <a:off x="0" y="731578"/>
            <a:ext cx="1673086" cy="856163"/>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4" name="Text Placeholder 2">
            <a:extLst>
              <a:ext uri="{FF2B5EF4-FFF2-40B4-BE49-F238E27FC236}">
                <a16:creationId xmlns:a16="http://schemas.microsoft.com/office/drawing/2014/main" id="{A054330A-7357-04A4-89B0-491914217B78}"/>
              </a:ext>
            </a:extLst>
          </p:cNvPr>
          <p:cNvSpPr txBox="1">
            <a:spLocks/>
          </p:cNvSpPr>
          <p:nvPr/>
        </p:nvSpPr>
        <p:spPr>
          <a:xfrm>
            <a:off x="462729" y="1180681"/>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A3AF095C-BD6B-0491-808D-90EBB75FDCCE}"/>
              </a:ext>
            </a:extLst>
          </p:cNvPr>
          <p:cNvSpPr txBox="1">
            <a:spLocks/>
          </p:cNvSpPr>
          <p:nvPr/>
        </p:nvSpPr>
        <p:spPr>
          <a:xfrm>
            <a:off x="1" y="1308506"/>
            <a:ext cx="1673084" cy="187447"/>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b="1" dirty="0">
                <a:solidFill>
                  <a:schemeClr val="tx1">
                    <a:lumMod val="75000"/>
                    <a:lumOff val="25000"/>
                  </a:schemeClr>
                </a:solidFill>
                <a:latin typeface="Arial" panose="020B0604020202020204" pitchFamily="34" charset="0"/>
                <a:cs typeface="Arial" panose="020B0604020202020204" pitchFamily="34" charset="0"/>
              </a:rPr>
              <a:t>Lakehouse Data Hierarchy</a:t>
            </a:r>
            <a:r>
              <a:rPr lang="en-BG" sz="900" b="1" dirty="0">
                <a:solidFill>
                  <a:schemeClr val="tx1">
                    <a:lumMod val="75000"/>
                    <a:lumOff val="25000"/>
                  </a:schemeClr>
                </a:solidFill>
                <a:latin typeface="Arial" panose="020B0604020202020204" pitchFamily="34" charset="0"/>
                <a:cs typeface="Arial" panose="020B0604020202020204" pitchFamily="34" charset="0"/>
              </a:rPr>
              <a:t> </a:t>
            </a:r>
          </a:p>
        </p:txBody>
      </p:sp>
      <p:sp>
        <p:nvSpPr>
          <p:cNvPr id="7" name="Title 1">
            <a:extLst>
              <a:ext uri="{FF2B5EF4-FFF2-40B4-BE49-F238E27FC236}">
                <a16:creationId xmlns:a16="http://schemas.microsoft.com/office/drawing/2014/main" id="{8A9A6AA2-134D-1261-306D-1BDEDA244939}"/>
              </a:ext>
            </a:extLst>
          </p:cNvPr>
          <p:cNvSpPr txBox="1">
            <a:spLocks/>
          </p:cNvSpPr>
          <p:nvPr/>
        </p:nvSpPr>
        <p:spPr>
          <a:xfrm>
            <a:off x="1852357" y="1970337"/>
            <a:ext cx="5166391" cy="657200"/>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000" dirty="0" err="1">
                <a:solidFill>
                  <a:schemeClr val="tx1">
                    <a:lumMod val="75000"/>
                    <a:lumOff val="25000"/>
                  </a:schemeClr>
                </a:solidFill>
                <a:latin typeface="Arial" panose="020B0604020202020204" pitchFamily="34" charset="0"/>
                <a:cs typeface="Arial" panose="020B0604020202020204" pitchFamily="34" charset="0"/>
              </a:rPr>
              <a:t>OneLake</a:t>
            </a:r>
            <a:r>
              <a:rPr lang="en-US" sz="1000" dirty="0">
                <a:solidFill>
                  <a:schemeClr val="tx1">
                    <a:lumMod val="75000"/>
                    <a:lumOff val="25000"/>
                  </a:schemeClr>
                </a:solidFill>
                <a:latin typeface="Arial" panose="020B0604020202020204" pitchFamily="34" charset="0"/>
                <a:cs typeface="Arial" panose="020B0604020202020204" pitchFamily="34" charset="0"/>
              </a:rPr>
              <a:t> integrates seamlessly with existing Platform as a Service (PaaS) storage accounts via the Shortcut feature, eliminating the need to migrate or move data. This feature enables data sharing between users and applications without duplication, allowing for transparent, intelligent caching and reducing costs.</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8" name="Rounded Rectangle 7">
            <a:extLst>
              <a:ext uri="{FF2B5EF4-FFF2-40B4-BE49-F238E27FC236}">
                <a16:creationId xmlns:a16="http://schemas.microsoft.com/office/drawing/2014/main" id="{663C0A60-3226-29A2-BDAF-7EC117E90DD3}"/>
              </a:ext>
              <a:ext uri="{C183D7F6-B498-43B3-948B-1728B52AA6E4}">
                <adec:decorative xmlns:adec="http://schemas.microsoft.com/office/drawing/2017/decorative" val="1"/>
              </a:ext>
            </a:extLst>
          </p:cNvPr>
          <p:cNvSpPr/>
          <p:nvPr/>
        </p:nvSpPr>
        <p:spPr bwMode="auto">
          <a:xfrm>
            <a:off x="0" y="1947922"/>
            <a:ext cx="1673086" cy="803178"/>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10" name="Text Placeholder 2">
            <a:extLst>
              <a:ext uri="{FF2B5EF4-FFF2-40B4-BE49-F238E27FC236}">
                <a16:creationId xmlns:a16="http://schemas.microsoft.com/office/drawing/2014/main" id="{33FE2E0B-4007-DB11-B917-3944C1815948}"/>
              </a:ext>
            </a:extLst>
          </p:cNvPr>
          <p:cNvSpPr txBox="1">
            <a:spLocks/>
          </p:cNvSpPr>
          <p:nvPr/>
        </p:nvSpPr>
        <p:spPr>
          <a:xfrm>
            <a:off x="369519" y="2397024"/>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id="{605FF160-65D0-F257-D3AE-8A983815EC94}"/>
              </a:ext>
            </a:extLst>
          </p:cNvPr>
          <p:cNvSpPr txBox="1">
            <a:spLocks/>
          </p:cNvSpPr>
          <p:nvPr/>
        </p:nvSpPr>
        <p:spPr>
          <a:xfrm>
            <a:off x="0" y="2444328"/>
            <a:ext cx="1673085" cy="218107"/>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b="1" dirty="0">
                <a:solidFill>
                  <a:schemeClr val="tx1">
                    <a:lumMod val="75000"/>
                    <a:lumOff val="25000"/>
                  </a:schemeClr>
                </a:solidFill>
                <a:latin typeface="Arial" panose="020B0604020202020204" pitchFamily="34" charset="0"/>
                <a:cs typeface="Arial" panose="020B0604020202020204" pitchFamily="34" charset="0"/>
              </a:rPr>
              <a:t>Integration and Shortcuts</a:t>
            </a:r>
            <a:endParaRPr lang="en-BG" sz="9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287ECD65-D2B1-420D-B689-E463A2EFEDB4}"/>
              </a:ext>
            </a:extLst>
          </p:cNvPr>
          <p:cNvSpPr txBox="1">
            <a:spLocks/>
          </p:cNvSpPr>
          <p:nvPr/>
        </p:nvSpPr>
        <p:spPr>
          <a:xfrm>
            <a:off x="1823156" y="3023352"/>
            <a:ext cx="5275541" cy="1122746"/>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spcBef>
                <a:spcPts val="0"/>
              </a:spcBef>
              <a:spcAft>
                <a:spcPts val="1405"/>
              </a:spcAft>
            </a:pPr>
            <a:r>
              <a:rPr lang="en-US" sz="1000" b="1" dirty="0">
                <a:solidFill>
                  <a:schemeClr val="tx1">
                    <a:lumMod val="75000"/>
                    <a:lumOff val="25000"/>
                  </a:schemeClr>
                </a:solidFill>
                <a:latin typeface="Arial" panose="020B0604020202020204" pitchFamily="34" charset="0"/>
                <a:cs typeface="Arial" panose="020B0604020202020204" pitchFamily="34" charset="0"/>
              </a:rPr>
              <a:t>Unification of Data Streams</a:t>
            </a:r>
            <a:r>
              <a:rPr lang="en-BG" sz="1000" b="1" dirty="0">
                <a:solidFill>
                  <a:schemeClr val="tx1">
                    <a:lumMod val="75000"/>
                    <a:lumOff val="25000"/>
                  </a:schemeClr>
                </a:solidFill>
                <a:latin typeface="Arial" panose="020B0604020202020204" pitchFamily="34" charset="0"/>
                <a:cs typeface="Arial" panose="020B0604020202020204" pitchFamily="34" charset="0"/>
              </a:rPr>
              <a:t> </a:t>
            </a:r>
          </a:p>
          <a:p>
            <a:pPr>
              <a:spcBef>
                <a:spcPts val="0"/>
              </a:spcBef>
              <a:spcAft>
                <a:spcPts val="1405"/>
              </a:spcAft>
            </a:pPr>
            <a:r>
              <a:rPr lang="en-US" sz="1000" dirty="0">
                <a:solidFill>
                  <a:schemeClr val="tx1">
                    <a:lumMod val="75000"/>
                    <a:lumOff val="25000"/>
                  </a:schemeClr>
                </a:solidFill>
                <a:latin typeface="Arial" panose="020B0604020202020204" pitchFamily="34" charset="0"/>
                <a:cs typeface="Arial" panose="020B0604020202020204" pitchFamily="34" charset="0"/>
              </a:rPr>
              <a:t>The Real-Time hub serves as a central location for data in motion. It offers a unified SaaS experience for managing data streams and KQL database tables. The hub enables users to discover, ingest, manage, and consume real-time data from various sources, fostering collaboration and development of streaming applications within a unified environment.</a:t>
            </a:r>
            <a:endParaRPr lang="en-BG" sz="1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3" name="Rounded Rectangle 12">
            <a:extLst>
              <a:ext uri="{FF2B5EF4-FFF2-40B4-BE49-F238E27FC236}">
                <a16:creationId xmlns:a16="http://schemas.microsoft.com/office/drawing/2014/main" id="{08AA4A67-9721-8B7A-BC22-219BDA922CCE}"/>
              </a:ext>
              <a:ext uri="{C183D7F6-B498-43B3-948B-1728B52AA6E4}">
                <adec:decorative xmlns:adec="http://schemas.microsoft.com/office/drawing/2017/decorative" val="1"/>
              </a:ext>
            </a:extLst>
          </p:cNvPr>
          <p:cNvSpPr/>
          <p:nvPr/>
        </p:nvSpPr>
        <p:spPr bwMode="auto">
          <a:xfrm>
            <a:off x="0" y="3086833"/>
            <a:ext cx="1673086" cy="856163"/>
          </a:xfrm>
          <a:prstGeom prst="roundRect">
            <a:avLst>
              <a:gd name="adj" fmla="val 3999"/>
            </a:avLst>
          </a:prstGeom>
          <a:solidFill>
            <a:schemeClr val="bg1">
              <a:lumMod val="95000"/>
              <a:alpha val="94000"/>
            </a:schemeClr>
          </a:solidFill>
          <a:ln>
            <a:noFill/>
            <a:headEnd type="none" w="med" len="med"/>
            <a:tailEnd type="none" w="med" len="med"/>
          </a:ln>
          <a:effectLst>
            <a:outerShdw blurRad="1524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Arial" panose="020B0604020202020204" pitchFamily="34" charset="0"/>
              <a:ea typeface="Segoe UI" pitchFamily="34" charset="0"/>
              <a:cs typeface="Arial" panose="020B0604020202020204" pitchFamily="34" charset="0"/>
            </a:endParaRPr>
          </a:p>
        </p:txBody>
      </p:sp>
      <p:sp>
        <p:nvSpPr>
          <p:cNvPr id="14" name="Text Placeholder 2">
            <a:extLst>
              <a:ext uri="{FF2B5EF4-FFF2-40B4-BE49-F238E27FC236}">
                <a16:creationId xmlns:a16="http://schemas.microsoft.com/office/drawing/2014/main" id="{AA813AD1-FEFF-B51D-F684-EB9B40C90A82}"/>
              </a:ext>
            </a:extLst>
          </p:cNvPr>
          <p:cNvSpPr txBox="1">
            <a:spLocks/>
          </p:cNvSpPr>
          <p:nvPr/>
        </p:nvSpPr>
        <p:spPr>
          <a:xfrm>
            <a:off x="462729" y="3535936"/>
            <a:ext cx="963593" cy="149363"/>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endParaRPr lang="en-US" sz="900" b="1" dirty="0">
              <a:solidFill>
                <a:srgbClr val="000000"/>
              </a:solidFill>
              <a:latin typeface="Arial" panose="020B0604020202020204" pitchFamily="34" charset="0"/>
              <a:cs typeface="Arial" panose="020B0604020202020204" pitchFamily="34" charset="0"/>
            </a:endParaRPr>
          </a:p>
        </p:txBody>
      </p:sp>
      <p:sp>
        <p:nvSpPr>
          <p:cNvPr id="15" name="Text Placeholder 2">
            <a:extLst>
              <a:ext uri="{FF2B5EF4-FFF2-40B4-BE49-F238E27FC236}">
                <a16:creationId xmlns:a16="http://schemas.microsoft.com/office/drawing/2014/main" id="{9908F27D-B3DD-ABAD-8E75-25247C27D6B8}"/>
              </a:ext>
            </a:extLst>
          </p:cNvPr>
          <p:cNvSpPr txBox="1">
            <a:spLocks/>
          </p:cNvSpPr>
          <p:nvPr/>
        </p:nvSpPr>
        <p:spPr>
          <a:xfrm>
            <a:off x="60194" y="3719262"/>
            <a:ext cx="1612891" cy="149363"/>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b="1" dirty="0">
                <a:solidFill>
                  <a:schemeClr val="tx1">
                    <a:lumMod val="75000"/>
                    <a:lumOff val="25000"/>
                  </a:schemeClr>
                </a:solidFill>
                <a:latin typeface="Arial" panose="020B0604020202020204" pitchFamily="34" charset="0"/>
                <a:cs typeface="Arial" panose="020B0604020202020204" pitchFamily="34" charset="0"/>
              </a:rPr>
              <a:t>Real-Time Hub</a:t>
            </a:r>
            <a:r>
              <a:rPr lang="en-BG" sz="900" b="1" dirty="0">
                <a:solidFill>
                  <a:schemeClr val="tx1">
                    <a:lumMod val="75000"/>
                    <a:lumOff val="25000"/>
                  </a:schemeClr>
                </a:solidFill>
                <a:latin typeface="Arial" panose="020B0604020202020204" pitchFamily="34" charset="0"/>
                <a:cs typeface="Arial" panose="020B0604020202020204" pitchFamily="34" charset="0"/>
              </a:rPr>
              <a:t> </a:t>
            </a:r>
          </a:p>
        </p:txBody>
      </p:sp>
      <p:pic>
        <p:nvPicPr>
          <p:cNvPr id="18" name="Picture 17" descr="A blue and white logo&#10;&#10;Description automatically generated">
            <a:extLst>
              <a:ext uri="{FF2B5EF4-FFF2-40B4-BE49-F238E27FC236}">
                <a16:creationId xmlns:a16="http://schemas.microsoft.com/office/drawing/2014/main" id="{86C8CD05-631C-94F6-9038-D1CBE4A56B3E}"/>
              </a:ext>
            </a:extLst>
          </p:cNvPr>
          <p:cNvPicPr>
            <a:picLocks noChangeAspect="1"/>
          </p:cNvPicPr>
          <p:nvPr/>
        </p:nvPicPr>
        <p:blipFill>
          <a:blip r:embed="rId2"/>
          <a:stretch>
            <a:fillRect/>
          </a:stretch>
        </p:blipFill>
        <p:spPr>
          <a:xfrm>
            <a:off x="604043" y="3175327"/>
            <a:ext cx="464996" cy="464996"/>
          </a:xfrm>
          <a:prstGeom prst="rect">
            <a:avLst/>
          </a:prstGeom>
        </p:spPr>
      </p:pic>
      <p:pic>
        <p:nvPicPr>
          <p:cNvPr id="20" name="Picture 19" descr="A blue house with waves&#10;&#10;Description automatically generated">
            <a:extLst>
              <a:ext uri="{FF2B5EF4-FFF2-40B4-BE49-F238E27FC236}">
                <a16:creationId xmlns:a16="http://schemas.microsoft.com/office/drawing/2014/main" id="{CB4CD63E-542B-AFC1-E1B9-3E66FF0C381C}"/>
              </a:ext>
            </a:extLst>
          </p:cNvPr>
          <p:cNvPicPr>
            <a:picLocks noChangeAspect="1"/>
          </p:cNvPicPr>
          <p:nvPr/>
        </p:nvPicPr>
        <p:blipFill>
          <a:blip r:embed="rId3"/>
          <a:stretch>
            <a:fillRect/>
          </a:stretch>
        </p:blipFill>
        <p:spPr>
          <a:xfrm>
            <a:off x="572341" y="740494"/>
            <a:ext cx="528401" cy="559097"/>
          </a:xfrm>
          <a:prstGeom prst="rect">
            <a:avLst/>
          </a:prstGeom>
        </p:spPr>
      </p:pic>
      <p:sp>
        <p:nvSpPr>
          <p:cNvPr id="21" name="Relationship_F003" title="Icon of three boxes connected by lines">
            <a:extLst>
              <a:ext uri="{FF2B5EF4-FFF2-40B4-BE49-F238E27FC236}">
                <a16:creationId xmlns:a16="http://schemas.microsoft.com/office/drawing/2014/main" id="{773E12F0-AAE5-8BA7-9284-092F7C62DEB2}"/>
              </a:ext>
            </a:extLst>
          </p:cNvPr>
          <p:cNvSpPr>
            <a:spLocks noChangeAspect="1" noEditPoints="1"/>
          </p:cNvSpPr>
          <p:nvPr/>
        </p:nvSpPr>
        <p:spPr bwMode="auto">
          <a:xfrm>
            <a:off x="604043" y="2022110"/>
            <a:ext cx="364531" cy="340951"/>
          </a:xfrm>
          <a:custGeom>
            <a:avLst/>
            <a:gdLst>
              <a:gd name="T0" fmla="*/ 3230 w 4406"/>
              <a:gd name="T1" fmla="*/ 0 h 4121"/>
              <a:gd name="T2" fmla="*/ 4406 w 4406"/>
              <a:gd name="T3" fmla="*/ 0 h 4121"/>
              <a:gd name="T4" fmla="*/ 4406 w 4406"/>
              <a:gd name="T5" fmla="*/ 1176 h 4121"/>
              <a:gd name="T6" fmla="*/ 3230 w 4406"/>
              <a:gd name="T7" fmla="*/ 1176 h 4121"/>
              <a:gd name="T8" fmla="*/ 3230 w 4406"/>
              <a:gd name="T9" fmla="*/ 0 h 4121"/>
              <a:gd name="T10" fmla="*/ 3230 w 4406"/>
              <a:gd name="T11" fmla="*/ 4121 h 4121"/>
              <a:gd name="T12" fmla="*/ 4406 w 4406"/>
              <a:gd name="T13" fmla="*/ 4121 h 4121"/>
              <a:gd name="T14" fmla="*/ 4406 w 4406"/>
              <a:gd name="T15" fmla="*/ 2945 h 4121"/>
              <a:gd name="T16" fmla="*/ 3230 w 4406"/>
              <a:gd name="T17" fmla="*/ 2945 h 4121"/>
              <a:gd name="T18" fmla="*/ 3230 w 4406"/>
              <a:gd name="T19" fmla="*/ 4121 h 4121"/>
              <a:gd name="T20" fmla="*/ 0 w 4406"/>
              <a:gd name="T21" fmla="*/ 2653 h 4121"/>
              <a:gd name="T22" fmla="*/ 1175 w 4406"/>
              <a:gd name="T23" fmla="*/ 2653 h 4121"/>
              <a:gd name="T24" fmla="*/ 1175 w 4406"/>
              <a:gd name="T25" fmla="*/ 1477 h 4121"/>
              <a:gd name="T26" fmla="*/ 0 w 4406"/>
              <a:gd name="T27" fmla="*/ 1477 h 4121"/>
              <a:gd name="T28" fmla="*/ 0 w 4406"/>
              <a:gd name="T29" fmla="*/ 2653 h 4121"/>
              <a:gd name="T30" fmla="*/ 1176 w 4406"/>
              <a:gd name="T31" fmla="*/ 2062 h 4121"/>
              <a:gd name="T32" fmla="*/ 3230 w 4406"/>
              <a:gd name="T33" fmla="*/ 690 h 4121"/>
              <a:gd name="T34" fmla="*/ 3230 w 4406"/>
              <a:gd name="T35" fmla="*/ 3434 h 4121"/>
              <a:gd name="T36" fmla="*/ 1181 w 4406"/>
              <a:gd name="T37" fmla="*/ 2064 h 4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6" h="4121">
                <a:moveTo>
                  <a:pt x="3230" y="0"/>
                </a:moveTo>
                <a:lnTo>
                  <a:pt x="4406" y="0"/>
                </a:lnTo>
                <a:lnTo>
                  <a:pt x="4406" y="1176"/>
                </a:lnTo>
                <a:lnTo>
                  <a:pt x="3230" y="1176"/>
                </a:lnTo>
                <a:lnTo>
                  <a:pt x="3230" y="0"/>
                </a:lnTo>
                <a:moveTo>
                  <a:pt x="3230" y="4121"/>
                </a:moveTo>
                <a:lnTo>
                  <a:pt x="4406" y="4121"/>
                </a:lnTo>
                <a:lnTo>
                  <a:pt x="4406" y="2945"/>
                </a:lnTo>
                <a:lnTo>
                  <a:pt x="3230" y="2945"/>
                </a:lnTo>
                <a:lnTo>
                  <a:pt x="3230" y="4121"/>
                </a:lnTo>
                <a:moveTo>
                  <a:pt x="0" y="2653"/>
                </a:moveTo>
                <a:lnTo>
                  <a:pt x="1175" y="2653"/>
                </a:lnTo>
                <a:lnTo>
                  <a:pt x="1175" y="1477"/>
                </a:lnTo>
                <a:lnTo>
                  <a:pt x="0" y="1477"/>
                </a:lnTo>
                <a:lnTo>
                  <a:pt x="0" y="2653"/>
                </a:lnTo>
                <a:moveTo>
                  <a:pt x="1176" y="2062"/>
                </a:moveTo>
                <a:lnTo>
                  <a:pt x="3230" y="690"/>
                </a:lnTo>
                <a:moveTo>
                  <a:pt x="3230" y="3434"/>
                </a:moveTo>
                <a:lnTo>
                  <a:pt x="1181" y="2064"/>
                </a:lnTo>
              </a:path>
            </a:pathLst>
          </a:custGeom>
          <a:solidFill>
            <a:srgbClr val="2966C9"/>
          </a:solidFill>
          <a:ln w="15875" cap="sq">
            <a:solidFill>
              <a:srgbClr val="2966C9"/>
            </a:solidFill>
            <a:prstDash val="solid"/>
            <a:miter lim="800000"/>
            <a:headEnd/>
            <a:tailEnd/>
          </a:ln>
        </p:spPr>
        <p:txBody>
          <a:bodyPr vert="horz" wrap="square" lIns="57147" tIns="28574" rIns="57147" bIns="28574" numCol="1" anchor="t" anchorCtr="0" compatLnSpc="1">
            <a:prstTxWarp prst="textNoShape">
              <a:avLst/>
            </a:prstTxWarp>
          </a:bodyPr>
          <a:lstStyle/>
          <a:p>
            <a:endParaRPr lang="en-US" sz="563">
              <a:gradFill>
                <a:gsLst>
                  <a:gs pos="0">
                    <a:srgbClr val="505050"/>
                  </a:gs>
                  <a:gs pos="100000">
                    <a:srgbClr val="505050"/>
                  </a:gs>
                </a:gsLst>
                <a:lin ang="5400000" scaled="1"/>
              </a:gradFill>
              <a:latin typeface="Arial" panose="020B0604020202020204" pitchFamily="34" charset="0"/>
              <a:cs typeface="Arial" panose="020B0604020202020204" pitchFamily="34" charset="0"/>
            </a:endParaRPr>
          </a:p>
        </p:txBody>
      </p:sp>
      <p:pic>
        <p:nvPicPr>
          <p:cNvPr id="22" name="Picture 21" descr="A white sky with clouds&#10;&#10;Description automatically generated">
            <a:extLst>
              <a:ext uri="{FF2B5EF4-FFF2-40B4-BE49-F238E27FC236}">
                <a16:creationId xmlns:a16="http://schemas.microsoft.com/office/drawing/2014/main" id="{A9A278DF-9AD5-6F7A-17CF-354D2164593F}"/>
              </a:ext>
            </a:extLst>
          </p:cNvPr>
          <p:cNvPicPr/>
          <p:nvPr/>
        </p:nvPicPr>
        <p:blipFill rotWithShape="1">
          <a:blip r:embed="rId4">
            <a:alphaModFix amt="69000"/>
          </a:blip>
          <a:srcRect t="14010" b="22974"/>
          <a:stretch/>
        </p:blipFill>
        <p:spPr>
          <a:xfrm>
            <a:off x="-1" y="9126597"/>
            <a:ext cx="7559675" cy="1586593"/>
          </a:xfrm>
          <a:prstGeom prst="rect">
            <a:avLst/>
          </a:prstGeom>
        </p:spPr>
      </p:pic>
      <p:pic>
        <p:nvPicPr>
          <p:cNvPr id="23" name="Picture 22" descr="Power Platform Logo">
            <a:extLst>
              <a:ext uri="{FF2B5EF4-FFF2-40B4-BE49-F238E27FC236}">
                <a16:creationId xmlns:a16="http://schemas.microsoft.com/office/drawing/2014/main" id="{C595F251-1AAE-3252-43FD-BD6C2FA9C99B}"/>
              </a:ext>
            </a:extLst>
          </p:cNvPr>
          <p:cNvPicPr/>
          <p:nvPr/>
        </p:nvPicPr>
        <p:blipFill>
          <a:blip r:embed="rId5"/>
          <a:stretch>
            <a:fillRect/>
          </a:stretch>
        </p:blipFill>
        <p:spPr>
          <a:xfrm>
            <a:off x="3051099" y="9296675"/>
            <a:ext cx="1313585" cy="1313585"/>
          </a:xfrm>
          <a:prstGeom prst="rect">
            <a:avLst/>
          </a:prstGeom>
          <a:effectLst>
            <a:glow rad="45656">
              <a:schemeClr val="accent4">
                <a:satMod val="175000"/>
                <a:alpha val="19886"/>
              </a:schemeClr>
            </a:glow>
          </a:effectLst>
        </p:spPr>
      </p:pic>
      <p:pic>
        <p:nvPicPr>
          <p:cNvPr id="24" name="Picture 23">
            <a:extLst>
              <a:ext uri="{FF2B5EF4-FFF2-40B4-BE49-F238E27FC236}">
                <a16:creationId xmlns:a16="http://schemas.microsoft.com/office/drawing/2014/main" id="{CC0971EF-80C0-39B6-31FF-96372FC7647C}"/>
              </a:ext>
            </a:extLst>
          </p:cNvPr>
          <p:cNvPicPr>
            <a:picLocks noChangeAspect="1"/>
          </p:cNvPicPr>
          <p:nvPr/>
        </p:nvPicPr>
        <p:blipFill>
          <a:blip r:embed="rId6"/>
          <a:stretch>
            <a:fillRect/>
          </a:stretch>
        </p:blipFill>
        <p:spPr>
          <a:xfrm>
            <a:off x="802215" y="9831216"/>
            <a:ext cx="1446668" cy="308427"/>
          </a:xfrm>
          <a:prstGeom prst="rect">
            <a:avLst/>
          </a:prstGeom>
        </p:spPr>
      </p:pic>
      <p:sp>
        <p:nvSpPr>
          <p:cNvPr id="26" name="Title 1">
            <a:extLst>
              <a:ext uri="{FF2B5EF4-FFF2-40B4-BE49-F238E27FC236}">
                <a16:creationId xmlns:a16="http://schemas.microsoft.com/office/drawing/2014/main" id="{4F347A61-671A-9CC1-A274-2162793F6BD6}"/>
              </a:ext>
            </a:extLst>
          </p:cNvPr>
          <p:cNvSpPr txBox="1">
            <a:spLocks/>
          </p:cNvSpPr>
          <p:nvPr/>
        </p:nvSpPr>
        <p:spPr>
          <a:xfrm>
            <a:off x="369519" y="4758292"/>
            <a:ext cx="4800957" cy="334570"/>
          </a:xfrm>
          <a:prstGeom prst="rect">
            <a:avLst/>
          </a:prstGeom>
        </p:spPr>
        <p:txBody>
          <a:bodyPr lIns="91440" tIns="45720" rIns="91440" bIns="45720"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495"/>
              </a:spcBef>
              <a:spcAft>
                <a:spcPts val="1495"/>
              </a:spcAft>
            </a:pPr>
            <a:r>
              <a:rPr lang="en-US" sz="1800" b="1" dirty="0">
                <a:solidFill>
                  <a:srgbClr val="0F4761"/>
                </a:solidFill>
                <a:effectLst/>
                <a:latin typeface="Arial" panose="020B0604020202020204" pitchFamily="34" charset="0"/>
                <a:ea typeface="Aptos" panose="020B0004020202020204" pitchFamily="34" charset="0"/>
                <a:cs typeface="Times New Roman" panose="02020603050405020304" pitchFamily="18" charset="0"/>
              </a:rPr>
              <a:t>Fabric Solutions for ISVs</a:t>
            </a:r>
            <a:endParaRPr lang="en-BG" sz="1800" b="1"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29" name="Rounded Rectangle 28">
            <a:extLst>
              <a:ext uri="{FF2B5EF4-FFF2-40B4-BE49-F238E27FC236}">
                <a16:creationId xmlns:a16="http://schemas.microsoft.com/office/drawing/2014/main" id="{04E6C51F-28E0-EA29-4408-123C8C862034}"/>
              </a:ext>
            </a:extLst>
          </p:cNvPr>
          <p:cNvSpPr/>
          <p:nvPr/>
        </p:nvSpPr>
        <p:spPr>
          <a:xfrm>
            <a:off x="208670" y="5988685"/>
            <a:ext cx="2248883" cy="1888071"/>
          </a:xfrm>
          <a:prstGeom prst="roundRect">
            <a:avLst/>
          </a:prstGeom>
          <a:solidFill>
            <a:srgbClr val="48C5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30" name="Rounded Rectangle 29">
            <a:extLst>
              <a:ext uri="{FF2B5EF4-FFF2-40B4-BE49-F238E27FC236}">
                <a16:creationId xmlns:a16="http://schemas.microsoft.com/office/drawing/2014/main" id="{BAD363B9-A1E4-A075-3DF0-590D2E6F4559}"/>
              </a:ext>
            </a:extLst>
          </p:cNvPr>
          <p:cNvSpPr/>
          <p:nvPr/>
        </p:nvSpPr>
        <p:spPr>
          <a:xfrm>
            <a:off x="2642336" y="5988685"/>
            <a:ext cx="2248883" cy="1888071"/>
          </a:xfrm>
          <a:prstGeom prst="roundRect">
            <a:avLst/>
          </a:prstGeom>
          <a:gradFill>
            <a:gsLst>
              <a:gs pos="32000">
                <a:srgbClr val="48C5B2"/>
              </a:gs>
              <a:gs pos="100000">
                <a:srgbClr val="63D4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31" name="Rounded Rectangle 30">
            <a:extLst>
              <a:ext uri="{FF2B5EF4-FFF2-40B4-BE49-F238E27FC236}">
                <a16:creationId xmlns:a16="http://schemas.microsoft.com/office/drawing/2014/main" id="{1D398B8B-B61A-4C1D-13D6-33ECE2D636F1}"/>
              </a:ext>
            </a:extLst>
          </p:cNvPr>
          <p:cNvSpPr/>
          <p:nvPr/>
        </p:nvSpPr>
        <p:spPr>
          <a:xfrm>
            <a:off x="5082194" y="5988685"/>
            <a:ext cx="2248883" cy="1888071"/>
          </a:xfrm>
          <a:prstGeom prst="roundRect">
            <a:avLst/>
          </a:prstGeom>
          <a:gradFill>
            <a:gsLst>
              <a:gs pos="0">
                <a:srgbClr val="48C5B2"/>
              </a:gs>
              <a:gs pos="100000">
                <a:srgbClr val="85E77A"/>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G"/>
          </a:p>
        </p:txBody>
      </p:sp>
      <p:sp>
        <p:nvSpPr>
          <p:cNvPr id="32" name="Title 1">
            <a:extLst>
              <a:ext uri="{FF2B5EF4-FFF2-40B4-BE49-F238E27FC236}">
                <a16:creationId xmlns:a16="http://schemas.microsoft.com/office/drawing/2014/main" id="{F6B979D1-7C7F-DFE3-8CAB-216E8D296887}"/>
              </a:ext>
            </a:extLst>
          </p:cNvPr>
          <p:cNvSpPr txBox="1">
            <a:spLocks/>
          </p:cNvSpPr>
          <p:nvPr/>
        </p:nvSpPr>
        <p:spPr>
          <a:xfrm>
            <a:off x="369519" y="5253354"/>
            <a:ext cx="6546403" cy="575552"/>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200" dirty="0">
                <a:solidFill>
                  <a:schemeClr val="tx1">
                    <a:lumMod val="75000"/>
                    <a:lumOff val="25000"/>
                  </a:schemeClr>
                </a:solidFill>
                <a:latin typeface="Arial" panose="020B0604020202020204" pitchFamily="34" charset="0"/>
                <a:cs typeface="Arial" panose="020B0604020202020204" pitchFamily="34" charset="0"/>
              </a:rPr>
              <a:t>Independent Software Vendors (ISVs) can integrate their solutions with Microsoft Fabric through various paths:</a:t>
            </a:r>
            <a:endParaRPr lang="en-BG"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7E7A7BC3-56D9-EDA9-240B-4ED5126B526D}"/>
              </a:ext>
            </a:extLst>
          </p:cNvPr>
          <p:cNvSpPr txBox="1"/>
          <p:nvPr/>
        </p:nvSpPr>
        <p:spPr>
          <a:xfrm>
            <a:off x="369519" y="6215133"/>
            <a:ext cx="2088034" cy="1200329"/>
          </a:xfrm>
          <a:prstGeom prst="rect">
            <a:avLst/>
          </a:prstGeom>
          <a:noFill/>
        </p:spPr>
        <p:txBody>
          <a:bodyPr wrap="square" rtlCol="0">
            <a:spAutoFit/>
          </a:bodyPr>
          <a:lstStyle/>
          <a:p>
            <a:r>
              <a:rPr lang="en-US" sz="1200" b="1" dirty="0">
                <a:effectLst/>
                <a:latin typeface="Arial" panose="020B0604020202020204" pitchFamily="34" charset="0"/>
                <a:ea typeface="Aptos" panose="020B0004020202020204" pitchFamily="34" charset="0"/>
                <a:cs typeface="Arial" panose="020B0604020202020204" pitchFamily="34" charset="0"/>
              </a:rPr>
              <a:t>Interop</a:t>
            </a:r>
            <a:r>
              <a:rPr lang="en-US" sz="1200" dirty="0">
                <a:effectLst/>
                <a:latin typeface="Arial" panose="020B0604020202020204" pitchFamily="34" charset="0"/>
                <a:ea typeface="Aptos" panose="020B0004020202020204" pitchFamily="34" charset="0"/>
                <a:cs typeface="Arial" panose="020B0604020202020204" pitchFamily="34" charset="0"/>
              </a:rPr>
              <a:t>: </a:t>
            </a:r>
          </a:p>
          <a:p>
            <a:endParaRPr lang="en-US" sz="1200" dirty="0">
              <a:latin typeface="Arial" panose="020B0604020202020204" pitchFamily="34" charset="0"/>
              <a:ea typeface="Aptos" panose="020B0004020202020204" pitchFamily="34" charset="0"/>
              <a:cs typeface="Arial" panose="020B0604020202020204" pitchFamily="34" charset="0"/>
            </a:endParaRPr>
          </a:p>
          <a:p>
            <a:r>
              <a:rPr lang="en-US" sz="1200" dirty="0">
                <a:effectLst/>
                <a:latin typeface="Arial" panose="020B0604020202020204" pitchFamily="34" charset="0"/>
                <a:ea typeface="Aptos" panose="020B0004020202020204" pitchFamily="34" charset="0"/>
                <a:cs typeface="Arial" panose="020B0604020202020204" pitchFamily="34" charset="0"/>
              </a:rPr>
              <a:t>Establish basic connections and interoperability with the </a:t>
            </a:r>
            <a:r>
              <a:rPr lang="en-US" sz="1200" dirty="0" err="1">
                <a:effectLst/>
                <a:latin typeface="Arial" panose="020B0604020202020204" pitchFamily="34" charset="0"/>
                <a:ea typeface="Aptos" panose="020B0004020202020204" pitchFamily="34" charset="0"/>
                <a:cs typeface="Arial" panose="020B0604020202020204" pitchFamily="34" charset="0"/>
              </a:rPr>
              <a:t>OneLake</a:t>
            </a:r>
            <a:r>
              <a:rPr lang="en-US" sz="1200" dirty="0">
                <a:effectLst/>
                <a:latin typeface="Arial" panose="020B0604020202020204" pitchFamily="34" charset="0"/>
                <a:ea typeface="Aptos" panose="020B0004020202020204" pitchFamily="34" charset="0"/>
                <a:cs typeface="Arial" panose="020B0604020202020204" pitchFamily="34" charset="0"/>
              </a:rPr>
              <a:t> Foundation.</a:t>
            </a:r>
            <a:endParaRPr lang="en-BG" sz="1200" dirty="0">
              <a:effectLst/>
              <a:latin typeface="Arial" panose="020B0604020202020204" pitchFamily="34" charset="0"/>
              <a:ea typeface="Times New Roman" panose="02020603050405020304" pitchFamily="18" charset="0"/>
              <a:cs typeface="Arial" panose="020B0604020202020204" pitchFamily="34" charset="0"/>
            </a:endParaRPr>
          </a:p>
          <a:p>
            <a:endParaRPr lang="en-BG" sz="1200" dirty="0">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95C2CDD4-AFEA-FFBF-029D-81A70E007E3F}"/>
              </a:ext>
            </a:extLst>
          </p:cNvPr>
          <p:cNvSpPr txBox="1"/>
          <p:nvPr/>
        </p:nvSpPr>
        <p:spPr>
          <a:xfrm>
            <a:off x="2836722" y="6215133"/>
            <a:ext cx="1983757" cy="1767535"/>
          </a:xfrm>
          <a:prstGeom prst="rect">
            <a:avLst/>
          </a:prstGeom>
          <a:noFill/>
        </p:spPr>
        <p:txBody>
          <a:bodyPr wrap="square" rtlCol="0">
            <a:spAutoFit/>
          </a:bodyPr>
          <a:lstStyle/>
          <a:p>
            <a:pPr>
              <a:lnSpc>
                <a:spcPct val="116000"/>
              </a:lnSpc>
              <a:spcAft>
                <a:spcPts val="800"/>
              </a:spcAft>
            </a:pPr>
            <a:r>
              <a:rPr lang="en-US" sz="1200" b="1" dirty="0">
                <a:latin typeface="Arial" panose="020B0604020202020204" pitchFamily="34" charset="0"/>
                <a:cs typeface="Arial" panose="020B0604020202020204" pitchFamily="34" charset="0"/>
              </a:rPr>
              <a:t>Develop on Fabric:</a:t>
            </a:r>
          </a:p>
          <a:p>
            <a:pPr>
              <a:lnSpc>
                <a:spcPct val="116000"/>
              </a:lnSpc>
              <a:spcAft>
                <a:spcPts val="800"/>
              </a:spcAft>
            </a:pPr>
            <a:r>
              <a:rPr lang="en-US" sz="1200" dirty="0">
                <a:latin typeface="Arial" panose="020B0604020202020204" pitchFamily="34" charset="0"/>
                <a:cs typeface="Arial" panose="020B0604020202020204" pitchFamily="34" charset="0"/>
              </a:rPr>
              <a:t> Build solutions on top of the Fabric platform or embed Fabric's functionalities into existing applications.</a:t>
            </a:r>
            <a:endParaRPr lang="en-BG" sz="1200" dirty="0">
              <a:latin typeface="Arial" panose="020B0604020202020204" pitchFamily="34" charset="0"/>
              <a:cs typeface="Arial" panose="020B0604020202020204" pitchFamily="34" charset="0"/>
            </a:endParaRPr>
          </a:p>
          <a:p>
            <a:endParaRPr lang="en-BG" sz="1200" dirty="0">
              <a:latin typeface="Arial" panose="020B0604020202020204" pitchFamily="34" charset="0"/>
              <a:cs typeface="Arial" panose="020B0604020202020204" pitchFamily="34" charset="0"/>
            </a:endParaRPr>
          </a:p>
        </p:txBody>
      </p:sp>
      <p:sp>
        <p:nvSpPr>
          <p:cNvPr id="36" name="TextBox 35">
            <a:extLst>
              <a:ext uri="{FF2B5EF4-FFF2-40B4-BE49-F238E27FC236}">
                <a16:creationId xmlns:a16="http://schemas.microsoft.com/office/drawing/2014/main" id="{42DAD13B-E73B-848B-8B69-8EDBEE799B42}"/>
              </a:ext>
            </a:extLst>
          </p:cNvPr>
          <p:cNvSpPr txBox="1"/>
          <p:nvPr/>
        </p:nvSpPr>
        <p:spPr>
          <a:xfrm>
            <a:off x="5243043" y="6215133"/>
            <a:ext cx="2088033" cy="1247521"/>
          </a:xfrm>
          <a:prstGeom prst="rect">
            <a:avLst/>
          </a:prstGeom>
          <a:noFill/>
        </p:spPr>
        <p:txBody>
          <a:bodyPr wrap="square" rtlCol="0">
            <a:spAutoFit/>
          </a:bodyPr>
          <a:lstStyle/>
          <a:p>
            <a:pPr>
              <a:lnSpc>
                <a:spcPct val="116000"/>
              </a:lnSpc>
              <a:spcAft>
                <a:spcPts val="800"/>
              </a:spcAft>
            </a:pPr>
            <a:r>
              <a:rPr lang="en-US" sz="1200" b="1" dirty="0">
                <a:latin typeface="Arial" panose="020B0604020202020204" pitchFamily="34" charset="0"/>
                <a:cs typeface="Arial" panose="020B0604020202020204" pitchFamily="34" charset="0"/>
              </a:rPr>
              <a:t>Build a Fabric Workload: </a:t>
            </a:r>
          </a:p>
          <a:p>
            <a:pPr>
              <a:lnSpc>
                <a:spcPct val="116000"/>
              </a:lnSpc>
              <a:spcAft>
                <a:spcPts val="800"/>
              </a:spcAft>
            </a:pPr>
            <a:r>
              <a:rPr lang="en-US" sz="1200" dirty="0">
                <a:latin typeface="Arial" panose="020B0604020202020204" pitchFamily="34" charset="0"/>
                <a:cs typeface="Arial" panose="020B0604020202020204" pitchFamily="34" charset="0"/>
              </a:rPr>
              <a:t>Create customized workloads and experiences within the Fabric ecosystem to maximize impact.</a:t>
            </a:r>
            <a:endParaRPr lang="en-BG" sz="1200" dirty="0">
              <a:latin typeface="Arial" panose="020B0604020202020204" pitchFamily="34" charset="0"/>
              <a:cs typeface="Arial" panose="020B0604020202020204" pitchFamily="34" charset="0"/>
            </a:endParaRPr>
          </a:p>
        </p:txBody>
      </p:sp>
      <p:sp>
        <p:nvSpPr>
          <p:cNvPr id="37" name="Title 1">
            <a:extLst>
              <a:ext uri="{FF2B5EF4-FFF2-40B4-BE49-F238E27FC236}">
                <a16:creationId xmlns:a16="http://schemas.microsoft.com/office/drawing/2014/main" id="{D5DA0004-63A5-CD11-295F-F3CC0345F5A0}"/>
              </a:ext>
            </a:extLst>
          </p:cNvPr>
          <p:cNvSpPr txBox="1">
            <a:spLocks/>
          </p:cNvSpPr>
          <p:nvPr/>
        </p:nvSpPr>
        <p:spPr>
          <a:xfrm>
            <a:off x="369519" y="8130208"/>
            <a:ext cx="6611573" cy="766704"/>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rgbClr val="117865"/>
                </a:solidFill>
                <a:effectLst/>
                <a:latin typeface="+mj-lt"/>
                <a:ea typeface="+mn-ea"/>
                <a:cs typeface="Segoe UI" pitchFamily="34" charset="0"/>
              </a:defRPr>
            </a:lvl1pPr>
          </a:lstStyle>
          <a:p>
            <a:pPr>
              <a:lnSpc>
                <a:spcPct val="116000"/>
              </a:lnSpc>
              <a:spcBef>
                <a:spcPts val="1200"/>
              </a:spcBef>
              <a:spcAft>
                <a:spcPts val="1200"/>
              </a:spcAft>
            </a:pPr>
            <a:r>
              <a:rPr lang="en-US" sz="1200" dirty="0">
                <a:solidFill>
                  <a:schemeClr val="tx1">
                    <a:lumMod val="75000"/>
                    <a:lumOff val="25000"/>
                  </a:schemeClr>
                </a:solidFill>
                <a:latin typeface="Arial" panose="020B0604020202020204" pitchFamily="34" charset="0"/>
                <a:cs typeface="Arial" panose="020B0604020202020204" pitchFamily="34" charset="0"/>
              </a:rPr>
              <a:t>Microsoft Fabric offers a powerful, integrated platform that simplifies data management and analytics for enterprises, enabling them to turn complex data into actionable insights and drive better business outcomes.</a:t>
            </a:r>
            <a:r>
              <a:rPr lang="en-BG" sz="1200" dirty="0">
                <a:solidFill>
                  <a:schemeClr val="tx1">
                    <a:lumMod val="75000"/>
                    <a:lumOff val="2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0734468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CC0A14D567554091D95EB3F5815525" ma:contentTypeVersion="15" ma:contentTypeDescription="Create a new document." ma:contentTypeScope="" ma:versionID="17c1dcbfd06fd03e61a4a6dc4476af1c">
  <xsd:schema xmlns:xsd="http://www.w3.org/2001/XMLSchema" xmlns:xs="http://www.w3.org/2001/XMLSchema" xmlns:p="http://schemas.microsoft.com/office/2006/metadata/properties" xmlns:ns2="81ae4995-9656-43b3-9004-9b2d2195dcda" xmlns:ns3="91dde146-1d64-4472-abb4-1dd87af97482" targetNamespace="http://schemas.microsoft.com/office/2006/metadata/properties" ma:root="true" ma:fieldsID="27cd1d53e46a12cd3a5a7a655e1fd537" ns2:_="" ns3:_="">
    <xsd:import namespace="81ae4995-9656-43b3-9004-9b2d2195dcda"/>
    <xsd:import namespace="91dde146-1d64-4472-abb4-1dd87af974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ae4995-9656-43b3-9004-9b2d2195dcda"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1dde146-1d64-4472-abb4-1dd87af974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e9e4cdfa-29d2-4445-a189-ba3bc74b5e44}" ma:internalName="TaxCatchAll" ma:showField="CatchAllData" ma:web="91dde146-1d64-4472-abb4-1dd87af9748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469538-7FC8-4871-8C53-BBF453043C4E}"/>
</file>

<file path=customXml/itemProps2.xml><?xml version="1.0" encoding="utf-8"?>
<ds:datastoreItem xmlns:ds="http://schemas.openxmlformats.org/officeDocument/2006/customXml" ds:itemID="{7B724F37-98D1-4EE8-898D-A5A88C1BA54B}"/>
</file>

<file path=docProps/app.xml><?xml version="1.0" encoding="utf-8"?>
<Properties xmlns="http://schemas.openxmlformats.org/officeDocument/2006/extended-properties" xmlns:vt="http://schemas.openxmlformats.org/officeDocument/2006/docPropsVTypes">
  <Template>Office Theme</Template>
  <TotalTime>160</TotalTime>
  <Words>1041</Words>
  <Application>Microsoft Macintosh PowerPoint</Application>
  <PresentationFormat>Custom</PresentationFormat>
  <Paragraphs>53</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Hrulev, Milena (Petrova)</dc:creator>
  <cp:lastModifiedBy>Hrulev, Milena (Petrova)</cp:lastModifiedBy>
  <cp:revision>1</cp:revision>
  <dcterms:created xsi:type="dcterms:W3CDTF">2024-08-05T12:56:56Z</dcterms:created>
  <dcterms:modified xsi:type="dcterms:W3CDTF">2024-08-05T15:37:03Z</dcterms:modified>
</cp:coreProperties>
</file>