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6858000" cy="14544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ACF1"/>
    <a:srgbClr val="0177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7" autoAdjust="0"/>
    <p:restoredTop sz="94660"/>
  </p:normalViewPr>
  <p:slideViewPr>
    <p:cSldViewPr snapToGrid="0">
      <p:cViewPr varScale="1">
        <p:scale>
          <a:sx n="63" d="100"/>
          <a:sy n="63" d="100"/>
        </p:scale>
        <p:origin x="244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z, Esther" userId="597d8d55-b7ca-4d59-b877-6c5d5f591360" providerId="ADAL" clId="{1A5698E0-0694-476B-8DAD-A34E6FAA14C5}"/>
    <pc:docChg chg="undo redo custSel addSld delSld modSld">
      <pc:chgData name="Martinez, Esther" userId="597d8d55-b7ca-4d59-b877-6c5d5f591360" providerId="ADAL" clId="{1A5698E0-0694-476B-8DAD-A34E6FAA14C5}" dt="2024-04-15T09:26:20.187" v="3" actId="47"/>
      <pc:docMkLst>
        <pc:docMk/>
      </pc:docMkLst>
      <pc:sldChg chg="modSp mod">
        <pc:chgData name="Martinez, Esther" userId="597d8d55-b7ca-4d59-b877-6c5d5f591360" providerId="ADAL" clId="{1A5698E0-0694-476B-8DAD-A34E6FAA14C5}" dt="2024-04-15T09:26:16.283" v="1"/>
        <pc:sldMkLst>
          <pc:docMk/>
          <pc:sldMk cId="631000834" sldId="256"/>
        </pc:sldMkLst>
        <pc:spChg chg="mod">
          <ac:chgData name="Martinez, Esther" userId="597d8d55-b7ca-4d59-b877-6c5d5f591360" providerId="ADAL" clId="{1A5698E0-0694-476B-8DAD-A34E6FAA14C5}" dt="2024-04-15T09:26:16.283" v="1"/>
          <ac:spMkLst>
            <pc:docMk/>
            <pc:sldMk cId="631000834" sldId="256"/>
            <ac:spMk id="4" creationId="{DAC7A47F-7B87-EEC4-F508-D472D1ECA5D5}"/>
          </ac:spMkLst>
        </pc:spChg>
      </pc:sldChg>
      <pc:sldChg chg="add del">
        <pc:chgData name="Martinez, Esther" userId="597d8d55-b7ca-4d59-b877-6c5d5f591360" providerId="ADAL" clId="{1A5698E0-0694-476B-8DAD-A34E6FAA14C5}" dt="2024-04-15T09:26:20.187" v="3" actId="47"/>
        <pc:sldMkLst>
          <pc:docMk/>
          <pc:sldMk cId="2786511174" sldId="2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380345"/>
            <a:ext cx="5829300" cy="506370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7639322"/>
            <a:ext cx="5143500" cy="351159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22/04/2024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2642823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22/04/2024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4031147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774369"/>
            <a:ext cx="1478756" cy="1232594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774369"/>
            <a:ext cx="4350544" cy="1232594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22/04/2024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824167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ED3C07-2E2C-4952-A1F6-660EF055D0CE}" type="datetimeFigureOut">
              <a:rPr lang="en-GB" smtClean="0"/>
              <a:t>22/04/2024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946829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626072"/>
            <a:ext cx="5915025" cy="605018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9733489"/>
            <a:ext cx="5915025" cy="318164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ED3C07-2E2C-4952-A1F6-660EF055D0CE}" type="datetimeFigureOut">
              <a:rPr lang="en-GB" smtClean="0"/>
              <a:t>22/04/2024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890727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871846"/>
            <a:ext cx="2914650" cy="9228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871846"/>
            <a:ext cx="2914650" cy="92284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ED3C07-2E2C-4952-A1F6-660EF055D0CE}" type="datetimeFigureOut">
              <a:rPr lang="en-GB" smtClean="0"/>
              <a:t>22/04/2024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623959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774373"/>
            <a:ext cx="5915025" cy="2811298"/>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3565467"/>
            <a:ext cx="2901255" cy="174738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5312847"/>
            <a:ext cx="2901255" cy="78143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3565467"/>
            <a:ext cx="2915543" cy="174738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5312847"/>
            <a:ext cx="2915543" cy="78143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1ED3C07-2E2C-4952-A1F6-660EF055D0CE}" type="datetimeFigureOut">
              <a:rPr lang="en-GB" smtClean="0"/>
              <a:t>22/04/2024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2167825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1ED3C07-2E2C-4952-A1F6-660EF055D0CE}" type="datetimeFigureOut">
              <a:rPr lang="en-GB" smtClean="0"/>
              <a:t>22/04/2024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358781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ED3C07-2E2C-4952-A1F6-660EF055D0CE}" type="datetimeFigureOut">
              <a:rPr lang="en-GB" smtClean="0"/>
              <a:t>22/04/2024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410016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69645"/>
            <a:ext cx="2211884" cy="3393758"/>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2094167"/>
            <a:ext cx="3471863" cy="1033614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4363402"/>
            <a:ext cx="2211884" cy="808374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ED3C07-2E2C-4952-A1F6-660EF055D0CE}" type="datetimeFigureOut">
              <a:rPr lang="en-GB" smtClean="0"/>
              <a:t>22/04/2024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1409426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969645"/>
            <a:ext cx="2211884" cy="3393758"/>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2094167"/>
            <a:ext cx="3471863" cy="10336146"/>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4363402"/>
            <a:ext cx="2211884" cy="808374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1ED3C07-2E2C-4952-A1F6-660EF055D0CE}" type="datetimeFigureOut">
              <a:rPr lang="en-GB" smtClean="0"/>
              <a:t>22/04/2024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661429-2839-4256-8E67-EC9646ACD29A}" type="slidenum">
              <a:rPr lang="en-GB" smtClean="0"/>
              <a:t>‹#›</a:t>
            </a:fld>
            <a:endParaRPr lang="en-GB"/>
          </a:p>
        </p:txBody>
      </p:sp>
    </p:spTree>
    <p:extLst>
      <p:ext uri="{BB962C8B-B14F-4D97-AF65-F5344CB8AC3E}">
        <p14:creationId xmlns:p14="http://schemas.microsoft.com/office/powerpoint/2010/main" val="335011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774373"/>
            <a:ext cx="5915025" cy="28112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871846"/>
            <a:ext cx="5915025" cy="92284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3480762"/>
            <a:ext cx="1543050" cy="774369"/>
          </a:xfrm>
          <a:prstGeom prst="rect">
            <a:avLst/>
          </a:prstGeom>
        </p:spPr>
        <p:txBody>
          <a:bodyPr vert="horz" lIns="91440" tIns="45720" rIns="91440" bIns="45720" rtlCol="0" anchor="ctr"/>
          <a:lstStyle>
            <a:lvl1pPr algn="l">
              <a:defRPr sz="900">
                <a:solidFill>
                  <a:schemeClr val="tx1">
                    <a:tint val="75000"/>
                  </a:schemeClr>
                </a:solidFill>
              </a:defRPr>
            </a:lvl1pPr>
          </a:lstStyle>
          <a:p>
            <a:fld id="{81ED3C07-2E2C-4952-A1F6-660EF055D0CE}" type="datetimeFigureOut">
              <a:rPr lang="en-GB" smtClean="0"/>
              <a:t>22/04/2024</a:t>
            </a:fld>
            <a:endParaRPr lang="en-GB"/>
          </a:p>
        </p:txBody>
      </p:sp>
      <p:sp>
        <p:nvSpPr>
          <p:cNvPr id="5" name="Footer Placeholder 4"/>
          <p:cNvSpPr>
            <a:spLocks noGrp="1"/>
          </p:cNvSpPr>
          <p:nvPr>
            <p:ph type="ftr" sz="quarter" idx="3"/>
          </p:nvPr>
        </p:nvSpPr>
        <p:spPr>
          <a:xfrm>
            <a:off x="2271713" y="13480762"/>
            <a:ext cx="2314575" cy="77436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13480762"/>
            <a:ext cx="1543050" cy="774369"/>
          </a:xfrm>
          <a:prstGeom prst="rect">
            <a:avLst/>
          </a:prstGeom>
        </p:spPr>
        <p:txBody>
          <a:bodyPr vert="horz" lIns="91440" tIns="45720" rIns="91440" bIns="45720" rtlCol="0" anchor="ctr"/>
          <a:lstStyle>
            <a:lvl1pPr algn="r">
              <a:defRPr sz="900">
                <a:solidFill>
                  <a:schemeClr val="tx1">
                    <a:tint val="75000"/>
                  </a:schemeClr>
                </a:solidFill>
              </a:defRPr>
            </a:lvl1pPr>
          </a:lstStyle>
          <a:p>
            <a:fld id="{71661429-2839-4256-8E67-EC9646ACD29A}" type="slidenum">
              <a:rPr lang="en-GB" smtClean="0"/>
              <a:t>‹#›</a:t>
            </a:fld>
            <a:endParaRPr lang="en-GB"/>
          </a:p>
        </p:txBody>
      </p:sp>
    </p:spTree>
    <p:extLst>
      <p:ext uri="{BB962C8B-B14F-4D97-AF65-F5344CB8AC3E}">
        <p14:creationId xmlns:p14="http://schemas.microsoft.com/office/powerpoint/2010/main" val="3657174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8D98781-6872-D2AA-B4CA-0DAB6B069C6A}"/>
              </a:ext>
            </a:extLst>
          </p:cNvPr>
          <p:cNvSpPr/>
          <p:nvPr/>
        </p:nvSpPr>
        <p:spPr>
          <a:xfrm>
            <a:off x="-9918" y="13120336"/>
            <a:ext cx="6867918" cy="1424339"/>
          </a:xfrm>
          <a:prstGeom prst="rect">
            <a:avLst/>
          </a:prstGeom>
          <a:solidFill>
            <a:srgbClr val="017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dirty="0"/>
          </a:p>
        </p:txBody>
      </p:sp>
      <p:sp>
        <p:nvSpPr>
          <p:cNvPr id="12" name="Rectangle 11">
            <a:extLst>
              <a:ext uri="{FF2B5EF4-FFF2-40B4-BE49-F238E27FC236}">
                <a16:creationId xmlns:a16="http://schemas.microsoft.com/office/drawing/2014/main" id="{EB56DC0C-2897-98B3-EE93-CCE46016B1C6}"/>
              </a:ext>
            </a:extLst>
          </p:cNvPr>
          <p:cNvSpPr/>
          <p:nvPr/>
        </p:nvSpPr>
        <p:spPr>
          <a:xfrm>
            <a:off x="0" y="5334029"/>
            <a:ext cx="6858000" cy="3256580"/>
          </a:xfrm>
          <a:prstGeom prst="rect">
            <a:avLst/>
          </a:prstGeom>
          <a:solidFill>
            <a:schemeClr val="bg1">
              <a:lumMod val="95000"/>
              <a:alpha val="7648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dirty="0"/>
          </a:p>
        </p:txBody>
      </p:sp>
      <p:pic>
        <p:nvPicPr>
          <p:cNvPr id="3" name="Picture 2" descr="A blue and pink wavy lines&#10;&#10;Description automatically generated">
            <a:extLst>
              <a:ext uri="{FF2B5EF4-FFF2-40B4-BE49-F238E27FC236}">
                <a16:creationId xmlns:a16="http://schemas.microsoft.com/office/drawing/2014/main" id="{3D199E54-2CB1-CEA2-19AC-A3F5DE1565CD}"/>
              </a:ext>
            </a:extLst>
          </p:cNvPr>
          <p:cNvPicPr>
            <a:picLocks noChangeAspect="1"/>
          </p:cNvPicPr>
          <p:nvPr/>
        </p:nvPicPr>
        <p:blipFill rotWithShape="1">
          <a:blip r:embed="rId2">
            <a:extLst>
              <a:ext uri="{28A0092B-C50C-407E-A947-70E740481C1C}">
                <a14:useLocalDpi xmlns:a14="http://schemas.microsoft.com/office/drawing/2010/main" val="0"/>
              </a:ext>
            </a:extLst>
          </a:blip>
          <a:srcRect l="3550" t="27283" r="3388" b="18019"/>
          <a:stretch/>
        </p:blipFill>
        <p:spPr>
          <a:xfrm>
            <a:off x="-9918" y="-1"/>
            <a:ext cx="6867917" cy="2522921"/>
          </a:xfrm>
          <a:prstGeom prst="rect">
            <a:avLst/>
          </a:prstGeom>
        </p:spPr>
      </p:pic>
      <p:sp>
        <p:nvSpPr>
          <p:cNvPr id="4" name="TextBox 3">
            <a:extLst>
              <a:ext uri="{FF2B5EF4-FFF2-40B4-BE49-F238E27FC236}">
                <a16:creationId xmlns:a16="http://schemas.microsoft.com/office/drawing/2014/main" id="{DAC7A47F-7B87-EEC4-F508-D472D1ECA5D5}"/>
              </a:ext>
            </a:extLst>
          </p:cNvPr>
          <p:cNvSpPr txBox="1"/>
          <p:nvPr/>
        </p:nvSpPr>
        <p:spPr>
          <a:xfrm>
            <a:off x="343647" y="2943167"/>
            <a:ext cx="3517636" cy="738664"/>
          </a:xfrm>
          <a:prstGeom prst="rect">
            <a:avLst/>
          </a:prstGeom>
          <a:noFill/>
        </p:spPr>
        <p:txBody>
          <a:bodyPr wrap="square" lIns="0" tIns="0" rIns="0" bIns="0" rtlCol="0">
            <a:spAutoFit/>
          </a:bodyPr>
          <a:lstStyle/>
          <a:p>
            <a:r>
              <a:rPr lang="en-GB" sz="1600" b="1" i="0" dirty="0">
                <a:solidFill>
                  <a:srgbClr val="000000"/>
                </a:solidFill>
                <a:effectLst/>
                <a:latin typeface="Arial" panose="020B0604020202020204" pitchFamily="34" charset="0"/>
                <a:cs typeface="Arial" panose="020B0604020202020204" pitchFamily="34" charset="0"/>
              </a:rPr>
              <a:t>Boost reliability for your business by detecting problems early</a:t>
            </a:r>
          </a:p>
          <a:p>
            <a:endParaRPr lang="en-GB" sz="16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DDE6D01-BD57-4E16-B73E-66F9948B4605}"/>
              </a:ext>
            </a:extLst>
          </p:cNvPr>
          <p:cNvSpPr txBox="1"/>
          <p:nvPr/>
        </p:nvSpPr>
        <p:spPr>
          <a:xfrm>
            <a:off x="355597" y="3606349"/>
            <a:ext cx="5317415" cy="1292662"/>
          </a:xfrm>
          <a:prstGeom prst="rect">
            <a:avLst/>
          </a:prstGeom>
          <a:noFill/>
        </p:spPr>
        <p:txBody>
          <a:bodyPr wrap="square" lIns="0" tIns="0" rIns="0" bIns="0" rtlCol="0">
            <a:spAutoFit/>
          </a:bodyPr>
          <a:lstStyle/>
          <a:p>
            <a:r>
              <a:rPr lang="en-GB" sz="1200" b="0" i="0" dirty="0">
                <a:solidFill>
                  <a:srgbClr val="000000"/>
                </a:solidFill>
                <a:effectLst/>
                <a:latin typeface="Arial" panose="020B0604020202020204" pitchFamily="34" charset="0"/>
                <a:cs typeface="Arial" panose="020B0604020202020204" pitchFamily="34" charset="0"/>
              </a:rPr>
              <a:t>Easily embed time-series anomaly detection capabilities into your apps to help users identify problems quickly. AI Anomaly Detector ingests time-series data of all types and selects the best anomaly detection algorithm for your data to ensure high accuracy. Detect spikes, dips, deviations from cyclic patterns, and trend changes through both univariate and multivariate APIs. Customize the service to detect any level of anomaly. Deploy the anomaly detection service where you need it—in the cloud or at the intelligent edge.</a:t>
            </a:r>
            <a:endParaRPr lang="en-GB" sz="1200" dirty="0">
              <a:latin typeface="Arial" panose="020B0604020202020204" pitchFamily="34" charset="0"/>
              <a:cs typeface="Arial" panose="020B0604020202020204" pitchFamily="34" charset="0"/>
            </a:endParaRPr>
          </a:p>
        </p:txBody>
      </p:sp>
      <p:sp>
        <p:nvSpPr>
          <p:cNvPr id="6" name="Rectangle 1">
            <a:extLst>
              <a:ext uri="{FF2B5EF4-FFF2-40B4-BE49-F238E27FC236}">
                <a16:creationId xmlns:a16="http://schemas.microsoft.com/office/drawing/2014/main" id="{765FD36A-7E10-9B73-DFCC-87CDCC45552F}"/>
              </a:ext>
            </a:extLst>
          </p:cNvPr>
          <p:cNvSpPr>
            <a:spLocks noChangeArrowheads="1"/>
          </p:cNvSpPr>
          <p:nvPr/>
        </p:nvSpPr>
        <p:spPr bwMode="auto">
          <a:xfrm>
            <a:off x="407893" y="6889740"/>
            <a:ext cx="1836885" cy="1292662"/>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cs typeface="Arial" panose="020B0604020202020204" pitchFamily="34" charset="0"/>
              </a:rPr>
              <a:t>Powerful inference </a:t>
            </a:r>
            <a:r>
              <a:rPr kumimoji="0" lang="en-US" altLang="en-US" sz="1200" i="0" u="none" strike="noStrike" cap="none" normalizeH="0" baseline="0" dirty="0">
                <a:ln>
                  <a:noFill/>
                </a:ln>
                <a:solidFill>
                  <a:srgbClr val="000000"/>
                </a:solidFill>
                <a:effectLst/>
                <a:cs typeface="Arial" panose="020B0604020202020204" pitchFamily="34" charset="0"/>
              </a:rPr>
              <a:t>engine</a:t>
            </a:r>
            <a:r>
              <a:rPr kumimoji="0" lang="en-US" altLang="en-US" sz="1200" b="0" i="0" u="none" strike="noStrike" cap="none" normalizeH="0" baseline="0" dirty="0">
                <a:ln>
                  <a:noFill/>
                </a:ln>
                <a:solidFill>
                  <a:srgbClr val="000000"/>
                </a:solidFill>
                <a:effectLst/>
                <a:cs typeface="Arial" panose="020B0604020202020204" pitchFamily="34" charset="0"/>
              </a:rPr>
              <a:t> assesses your time-series dataset and automatically selects the right anomaly detection algorithm to maximize accuracy for your scenario.</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7" name="AutoShape 2">
            <a:extLst>
              <a:ext uri="{FF2B5EF4-FFF2-40B4-BE49-F238E27FC236}">
                <a16:creationId xmlns:a16="http://schemas.microsoft.com/office/drawing/2014/main" id="{EDC66FAB-E68B-08FB-93F9-639333B011DF}"/>
              </a:ext>
            </a:extLst>
          </p:cNvPr>
          <p:cNvSpPr>
            <a:spLocks noChangeAspect="1" noChangeArrowheads="1"/>
          </p:cNvSpPr>
          <p:nvPr/>
        </p:nvSpPr>
        <p:spPr bwMode="auto">
          <a:xfrm flipV="1">
            <a:off x="407894" y="6676111"/>
            <a:ext cx="116873"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62DBB10E-147B-332A-09C0-F81C49B3D7A8}"/>
              </a:ext>
            </a:extLst>
          </p:cNvPr>
          <p:cNvSpPr txBox="1"/>
          <p:nvPr/>
        </p:nvSpPr>
        <p:spPr>
          <a:xfrm>
            <a:off x="2499633" y="6919171"/>
            <a:ext cx="1719353" cy="1292662"/>
          </a:xfrm>
          <a:prstGeom prst="rect">
            <a:avLst/>
          </a:prstGeom>
          <a:noFill/>
        </p:spPr>
        <p:txBody>
          <a:bodyPr wrap="square" lIns="0" tIns="0" rIns="0" bIns="0">
            <a:spAutoFit/>
          </a:bodyPr>
          <a:lstStyle/>
          <a:p>
            <a:pPr algn="l"/>
            <a:r>
              <a:rPr lang="en-GB" sz="1200" b="1" i="0" dirty="0">
                <a:solidFill>
                  <a:srgbClr val="000000"/>
                </a:solidFill>
                <a:effectLst/>
                <a:latin typeface="Arial" panose="020B0604020202020204" pitchFamily="34" charset="0"/>
                <a:cs typeface="Arial" panose="020B0604020202020204" pitchFamily="34" charset="0"/>
              </a:rPr>
              <a:t>Automatic detection</a:t>
            </a:r>
            <a:r>
              <a:rPr lang="en-GB" sz="1200" b="0" i="0" dirty="0">
                <a:solidFill>
                  <a:srgbClr val="000000"/>
                </a:solidFill>
                <a:effectLst/>
                <a:latin typeface="Arial" panose="020B0604020202020204" pitchFamily="34" charset="0"/>
                <a:cs typeface="Arial" panose="020B0604020202020204" pitchFamily="34" charset="0"/>
              </a:rPr>
              <a:t> </a:t>
            </a:r>
          </a:p>
          <a:p>
            <a:pPr algn="l"/>
            <a:r>
              <a:rPr lang="en-GB" sz="1200" b="0" i="0" dirty="0">
                <a:solidFill>
                  <a:srgbClr val="000000"/>
                </a:solidFill>
                <a:effectLst/>
                <a:latin typeface="Arial" panose="020B0604020202020204" pitchFamily="34" charset="0"/>
                <a:cs typeface="Arial" panose="020B0604020202020204" pitchFamily="34" charset="0"/>
              </a:rPr>
              <a:t>eliminates the need for </a:t>
            </a:r>
            <a:r>
              <a:rPr lang="en-GB" sz="1200" b="0" i="0" dirty="0" err="1">
                <a:solidFill>
                  <a:srgbClr val="000000"/>
                </a:solidFill>
                <a:effectLst/>
                <a:latin typeface="Arial" panose="020B0604020202020204" pitchFamily="34" charset="0"/>
                <a:cs typeface="Arial" panose="020B0604020202020204" pitchFamily="34" charset="0"/>
              </a:rPr>
              <a:t>labeled</a:t>
            </a:r>
            <a:r>
              <a:rPr lang="en-GB" sz="1200" b="0" i="0" dirty="0">
                <a:solidFill>
                  <a:srgbClr val="000000"/>
                </a:solidFill>
                <a:effectLst/>
                <a:latin typeface="Arial" panose="020B0604020202020204" pitchFamily="34" charset="0"/>
                <a:cs typeface="Arial" panose="020B0604020202020204" pitchFamily="34" charset="0"/>
              </a:rPr>
              <a:t> training data to help you save time and stay focused on fixing problems as soon as they surface.</a:t>
            </a:r>
            <a:endParaRPr lang="en-GB"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C85097A9-6F0F-6109-CEFB-B595B22F4E67}"/>
              </a:ext>
            </a:extLst>
          </p:cNvPr>
          <p:cNvSpPr txBox="1"/>
          <p:nvPr/>
        </p:nvSpPr>
        <p:spPr>
          <a:xfrm>
            <a:off x="4659408" y="6889740"/>
            <a:ext cx="1693716" cy="1107996"/>
          </a:xfrm>
          <a:prstGeom prst="rect">
            <a:avLst/>
          </a:prstGeom>
          <a:noFill/>
        </p:spPr>
        <p:txBody>
          <a:bodyPr wrap="square" lIns="0" tIns="0" rIns="0" bIns="0">
            <a:spAutoFit/>
          </a:bodyPr>
          <a:lstStyle/>
          <a:p>
            <a:r>
              <a:rPr lang="en-GB" sz="1200" b="1" i="0" dirty="0">
                <a:solidFill>
                  <a:srgbClr val="000000"/>
                </a:solidFill>
                <a:effectLst/>
                <a:latin typeface="Arial" panose="020B0604020202020204" pitchFamily="34" charset="0"/>
                <a:cs typeface="Arial" panose="020B0604020202020204" pitchFamily="34" charset="0"/>
              </a:rPr>
              <a:t>Customizable settings</a:t>
            </a:r>
            <a:r>
              <a:rPr lang="en-GB" sz="1200" b="0" i="0" dirty="0">
                <a:solidFill>
                  <a:srgbClr val="000000"/>
                </a:solidFill>
                <a:effectLst/>
                <a:latin typeface="Arial" panose="020B0604020202020204" pitchFamily="34" charset="0"/>
                <a:cs typeface="Arial" panose="020B0604020202020204" pitchFamily="34" charset="0"/>
              </a:rPr>
              <a:t> </a:t>
            </a:r>
          </a:p>
          <a:p>
            <a:r>
              <a:rPr lang="en-GB" sz="1200" b="0" i="0" dirty="0">
                <a:solidFill>
                  <a:srgbClr val="000000"/>
                </a:solidFill>
                <a:effectLst/>
                <a:latin typeface="Arial" panose="020B0604020202020204" pitchFamily="34" charset="0"/>
                <a:cs typeface="Arial" panose="020B0604020202020204" pitchFamily="34" charset="0"/>
              </a:rPr>
              <a:t>let you fine-tune sensitivity to potential anomalies based on the risk profile of your business.</a:t>
            </a:r>
            <a:endParaRPr lang="en-GB" sz="12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0AA6510-BDD6-CCDF-9C6C-CB4818F23E3C}"/>
              </a:ext>
            </a:extLst>
          </p:cNvPr>
          <p:cNvSpPr txBox="1"/>
          <p:nvPr/>
        </p:nvSpPr>
        <p:spPr>
          <a:xfrm>
            <a:off x="460519" y="9367451"/>
            <a:ext cx="2103719" cy="1107996"/>
          </a:xfrm>
          <a:prstGeom prst="rect">
            <a:avLst/>
          </a:prstGeom>
          <a:noFill/>
        </p:spPr>
        <p:txBody>
          <a:bodyPr wrap="square" lIns="0" tIns="0" rIns="0" bIns="0">
            <a:spAutoFit/>
          </a:bodyPr>
          <a:lstStyle/>
          <a:p>
            <a:pPr algn="l"/>
            <a:r>
              <a:rPr lang="en-GB" sz="1200" b="1" i="0" dirty="0">
                <a:solidFill>
                  <a:srgbClr val="000000"/>
                </a:solidFill>
                <a:effectLst/>
                <a:latin typeface="Arial" panose="020B0604020202020204" pitchFamily="34" charset="0"/>
                <a:cs typeface="Arial" panose="020B0604020202020204" pitchFamily="34" charset="0"/>
              </a:rPr>
              <a:t>Speed your time to insights</a:t>
            </a:r>
          </a:p>
          <a:p>
            <a:pPr algn="l"/>
            <a:r>
              <a:rPr lang="en-GB" sz="1200" b="0" i="0" dirty="0">
                <a:solidFill>
                  <a:srgbClr val="000000"/>
                </a:solidFill>
                <a:effectLst/>
                <a:latin typeface="Arial" panose="020B0604020202020204" pitchFamily="34" charset="0"/>
                <a:cs typeface="Arial" panose="020B0604020202020204" pitchFamily="34" charset="0"/>
              </a:rPr>
              <a:t>Fast-track your problem solving with simple setup in the Azure portal and real-time anomaly detection systems. All it takes is three lines of code.</a:t>
            </a:r>
          </a:p>
        </p:txBody>
      </p:sp>
      <p:pic>
        <p:nvPicPr>
          <p:cNvPr id="1028" name="Picture 4" descr="A graph showing boundary, value and expected values for a data set">
            <a:extLst>
              <a:ext uri="{FF2B5EF4-FFF2-40B4-BE49-F238E27FC236}">
                <a16:creationId xmlns:a16="http://schemas.microsoft.com/office/drawing/2014/main" id="{8868D695-7780-13FE-7A1C-1CD7DC34D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1283" y="9009737"/>
            <a:ext cx="2459316" cy="182342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E6A0E691-9D4E-94F4-27FD-06F1A7D302A7}"/>
              </a:ext>
            </a:extLst>
          </p:cNvPr>
          <p:cNvSpPr txBox="1"/>
          <p:nvPr/>
        </p:nvSpPr>
        <p:spPr>
          <a:xfrm>
            <a:off x="3861283" y="11422750"/>
            <a:ext cx="2459316" cy="1107996"/>
          </a:xfrm>
          <a:prstGeom prst="rect">
            <a:avLst/>
          </a:prstGeom>
          <a:noFill/>
        </p:spPr>
        <p:txBody>
          <a:bodyPr wrap="square" lIns="0" tIns="0" rIns="0" bIns="0">
            <a:spAutoFit/>
          </a:bodyPr>
          <a:lstStyle/>
          <a:p>
            <a:pPr algn="l"/>
            <a:r>
              <a:rPr lang="en-GB" sz="1200" b="1" i="0" dirty="0">
                <a:solidFill>
                  <a:srgbClr val="000000"/>
                </a:solidFill>
                <a:effectLst/>
                <a:latin typeface="Arial" panose="020B0604020202020204" pitchFamily="34" charset="0"/>
                <a:cs typeface="Arial" panose="020B0604020202020204" pitchFamily="34" charset="0"/>
              </a:rPr>
              <a:t>Identify multivariate anomalies</a:t>
            </a:r>
          </a:p>
          <a:p>
            <a:pPr algn="l"/>
            <a:r>
              <a:rPr lang="en-GB" sz="1200" b="0" i="0" dirty="0">
                <a:solidFill>
                  <a:srgbClr val="000000"/>
                </a:solidFill>
                <a:effectLst/>
                <a:latin typeface="Arial" panose="020B0604020202020204" pitchFamily="34" charset="0"/>
                <a:cs typeface="Arial" panose="020B0604020202020204" pitchFamily="34" charset="0"/>
              </a:rPr>
              <a:t>Use multivariate anomaly detection to evaluate multiple signals and the correlations between them to find sudden changes in data patterns before they affect your business.</a:t>
            </a:r>
          </a:p>
        </p:txBody>
      </p:sp>
      <p:pic>
        <p:nvPicPr>
          <p:cNvPr id="1030" name="Picture 6" descr="A graph showing temperature, pressure, vibration and velocity for a data set">
            <a:extLst>
              <a:ext uri="{FF2B5EF4-FFF2-40B4-BE49-F238E27FC236}">
                <a16:creationId xmlns:a16="http://schemas.microsoft.com/office/drawing/2014/main" id="{9E51AE81-2B11-B536-AACB-F0F1D510B8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86" y="11045115"/>
            <a:ext cx="3110754" cy="1750519"/>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descr="Instructions for partner on how to customize the visible content of this asset.">
            <a:extLst>
              <a:ext uri="{FF2B5EF4-FFF2-40B4-BE49-F238E27FC236}">
                <a16:creationId xmlns:a16="http://schemas.microsoft.com/office/drawing/2014/main" id="{71A36DEB-62BB-9E1B-37A2-52FCEEF1B22D}"/>
              </a:ext>
              <a:ext uri="{C183D7F6-B498-43B3-948B-1728B52AA6E4}">
                <adec:decorative xmlns:adec="http://schemas.microsoft.com/office/drawing/2017/decorative" val="0"/>
              </a:ext>
            </a:extLst>
          </p:cNvPr>
          <p:cNvGrpSpPr/>
          <p:nvPr/>
        </p:nvGrpSpPr>
        <p:grpSpPr>
          <a:xfrm>
            <a:off x="-4174465" y="0"/>
            <a:ext cx="3947357" cy="7034458"/>
            <a:chOff x="-4114800" y="228600"/>
            <a:chExt cx="3947357" cy="7034458"/>
          </a:xfrm>
        </p:grpSpPr>
        <p:sp>
          <p:nvSpPr>
            <p:cNvPr id="19" name="Rectangle 18">
              <a:extLst>
                <a:ext uri="{FF2B5EF4-FFF2-40B4-BE49-F238E27FC236}">
                  <a16:creationId xmlns:a16="http://schemas.microsoft.com/office/drawing/2014/main" id="{A27FC541-504D-81DD-316A-8604E3B7B027}"/>
                </a:ext>
              </a:extLst>
            </p:cNvPr>
            <p:cNvSpPr/>
            <p:nvPr/>
          </p:nvSpPr>
          <p:spPr>
            <a:xfrm>
              <a:off x="-4114800" y="228600"/>
              <a:ext cx="3947357" cy="7034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TextBox 6">
              <a:extLst>
                <a:ext uri="{FF2B5EF4-FFF2-40B4-BE49-F238E27FC236}">
                  <a16:creationId xmlns:a16="http://schemas.microsoft.com/office/drawing/2014/main" id="{D334CFF9-2A05-1C6A-6E77-C8BE8FC4CF69}"/>
                </a:ext>
              </a:extLst>
            </p:cNvPr>
            <p:cNvSpPr txBox="1"/>
            <p:nvPr/>
          </p:nvSpPr>
          <p:spPr>
            <a:xfrm>
              <a:off x="-3852716" y="497168"/>
              <a:ext cx="3288948" cy="553998"/>
            </a:xfrm>
            <a:prstGeom prst="rect">
              <a:avLst/>
            </a:prstGeom>
            <a:noFill/>
          </p:spPr>
          <p:txBody>
            <a:bodyPr wrap="squar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1200"/>
                </a:spcBef>
              </a:pPr>
              <a:r>
                <a:rPr lang="en-US" sz="1200" dirty="0">
                  <a:solidFill>
                    <a:srgbClr val="2F2F2F"/>
                  </a:solidFill>
                  <a:latin typeface="Arial" panose="020B0604020202020204" pitchFamily="34" charset="0"/>
                  <a:cs typeface="Arial" panose="020B0604020202020204" pitchFamily="34" charset="0"/>
                </a:rPr>
                <a:t>Use this PowerPoint deck as a template to create a custom piece for your brand by adding your logo, fonts, colors, and content.</a:t>
              </a:r>
              <a:endParaRPr lang="en-US" sz="800" dirty="0">
                <a:solidFill>
                  <a:srgbClr val="2F2F2F"/>
                </a:solidFill>
                <a:latin typeface="Arial" panose="020B0604020202020204" pitchFamily="34" charset="0"/>
                <a:cs typeface="Arial" panose="020B0604020202020204" pitchFamily="34" charset="0"/>
              </a:endParaRPr>
            </a:p>
          </p:txBody>
        </p:sp>
        <p:sp>
          <p:nvSpPr>
            <p:cNvPr id="21" name="TextBox 10">
              <a:extLst>
                <a:ext uri="{FF2B5EF4-FFF2-40B4-BE49-F238E27FC236}">
                  <a16:creationId xmlns:a16="http://schemas.microsoft.com/office/drawing/2014/main" id="{09A5A2C8-E360-E258-1B6A-80BD837E80B0}"/>
                </a:ext>
              </a:extLst>
            </p:cNvPr>
            <p:cNvSpPr txBox="1"/>
            <p:nvPr/>
          </p:nvSpPr>
          <p:spPr>
            <a:xfrm>
              <a:off x="-3852716" y="1238788"/>
              <a:ext cx="3190471" cy="369332"/>
            </a:xfrm>
            <a:prstGeom prst="rect">
              <a:avLst/>
            </a:prstGeom>
            <a:solidFill>
              <a:srgbClr val="FFFF00"/>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900" dirty="0">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22" name="Group 21">
              <a:extLst>
                <a:ext uri="{FF2B5EF4-FFF2-40B4-BE49-F238E27FC236}">
                  <a16:creationId xmlns:a16="http://schemas.microsoft.com/office/drawing/2014/main" id="{84D722C4-4D70-0961-9085-AFF5BFCE8F3E}"/>
                </a:ext>
              </a:extLst>
            </p:cNvPr>
            <p:cNvGrpSpPr/>
            <p:nvPr/>
          </p:nvGrpSpPr>
          <p:grpSpPr>
            <a:xfrm>
              <a:off x="-3852716" y="3897267"/>
              <a:ext cx="3014516" cy="784830"/>
              <a:chOff x="-3852716" y="3897267"/>
              <a:chExt cx="3014516" cy="784830"/>
            </a:xfrm>
          </p:grpSpPr>
          <p:sp>
            <p:nvSpPr>
              <p:cNvPr id="1027" name="TextBox 60">
                <a:extLst>
                  <a:ext uri="{FF2B5EF4-FFF2-40B4-BE49-F238E27FC236}">
                    <a16:creationId xmlns:a16="http://schemas.microsoft.com/office/drawing/2014/main" id="{22E819CB-E5D0-10F1-B891-761DB5F2E4C2}"/>
                  </a:ext>
                </a:extLst>
              </p:cNvPr>
              <p:cNvSpPr txBox="1"/>
              <p:nvPr/>
            </p:nvSpPr>
            <p:spPr>
              <a:xfrm>
                <a:off x="-3633224" y="3897267"/>
                <a:ext cx="2795024" cy="7848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900" dirty="0">
                    <a:solidFill>
                      <a:srgbClr val="2F2F2F"/>
                    </a:solidFill>
                    <a:latin typeface="Arial" panose="020B0604020202020204" pitchFamily="34" charset="0"/>
                    <a:cs typeface="Arial" panose="020B0604020202020204" pitchFamily="34" charset="0"/>
                  </a:rPr>
                  <a:t>Match the surrounding type color </a:t>
                </a:r>
                <a:r>
                  <a:rPr lang="en-US" sz="900" b="1" dirty="0">
                    <a:solidFill>
                      <a:srgbClr val="2F2F2F"/>
                    </a:solidFill>
                    <a:latin typeface="Arial" panose="020B0604020202020204" pitchFamily="34" charset="0"/>
                    <a:cs typeface="Arial" panose="020B0604020202020204" pitchFamily="34" charset="0"/>
                  </a:rPr>
                  <a:t>by removing the yellow highlight treatment. </a:t>
                </a:r>
                <a:r>
                  <a:rPr lang="en-US" sz="900"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1000" b="1" dirty="0">
                  <a:solidFill>
                    <a:srgbClr val="2F2F2F"/>
                  </a:solidFill>
                  <a:latin typeface="Arial" panose="020B0604020202020204" pitchFamily="34" charset="0"/>
                  <a:cs typeface="Arial" panose="020B0604020202020204" pitchFamily="34" charset="0"/>
                </a:endParaRPr>
              </a:p>
            </p:txBody>
          </p:sp>
          <p:sp>
            <p:nvSpPr>
              <p:cNvPr id="1029" name="TextBox 61">
                <a:extLst>
                  <a:ext uri="{FF2B5EF4-FFF2-40B4-BE49-F238E27FC236}">
                    <a16:creationId xmlns:a16="http://schemas.microsoft.com/office/drawing/2014/main" id="{2E7274A4-0250-2A09-FA04-95D467018A0C}"/>
                  </a:ext>
                </a:extLst>
              </p:cNvPr>
              <p:cNvSpPr txBox="1">
                <a:spLocks noChangeAspect="1"/>
              </p:cNvSpPr>
              <p:nvPr/>
            </p:nvSpPr>
            <p:spPr>
              <a:xfrm>
                <a:off x="-3852716" y="3897267"/>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2</a:t>
                </a:r>
              </a:p>
            </p:txBody>
          </p:sp>
        </p:grpSp>
        <p:grpSp>
          <p:nvGrpSpPr>
            <p:cNvPr id="23" name="Group 22">
              <a:extLst>
                <a:ext uri="{FF2B5EF4-FFF2-40B4-BE49-F238E27FC236}">
                  <a16:creationId xmlns:a16="http://schemas.microsoft.com/office/drawing/2014/main" id="{DB6A88F4-6FC1-4AB7-5065-0CE515E34182}"/>
                </a:ext>
              </a:extLst>
            </p:cNvPr>
            <p:cNvGrpSpPr/>
            <p:nvPr/>
          </p:nvGrpSpPr>
          <p:grpSpPr>
            <a:xfrm>
              <a:off x="-3852716" y="4721966"/>
              <a:ext cx="3083096" cy="647365"/>
              <a:chOff x="-3852716" y="4721966"/>
              <a:chExt cx="3083096" cy="647365"/>
            </a:xfrm>
          </p:grpSpPr>
          <p:sp>
            <p:nvSpPr>
              <p:cNvPr id="1025" name="TextBox 58">
                <a:extLst>
                  <a:ext uri="{FF2B5EF4-FFF2-40B4-BE49-F238E27FC236}">
                    <a16:creationId xmlns:a16="http://schemas.microsoft.com/office/drawing/2014/main" id="{32C0D2B4-DFDA-AD07-0143-ADCE1850A55E}"/>
                  </a:ext>
                </a:extLst>
              </p:cNvPr>
              <p:cNvSpPr txBox="1"/>
              <p:nvPr/>
            </p:nvSpPr>
            <p:spPr>
              <a:xfrm>
                <a:off x="-3633224" y="4723000"/>
                <a:ext cx="2863604"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b="1" dirty="0">
                    <a:solidFill>
                      <a:srgbClr val="2F2F2F"/>
                    </a:solidFill>
                    <a:latin typeface="Arial" panose="020B0604020202020204" pitchFamily="34" charset="0"/>
                    <a:cs typeface="Arial" panose="020B0604020202020204" pitchFamily="34" charset="0"/>
                  </a:rPr>
                  <a:t>Add your custom logo and icons to the slides and slide master. </a:t>
                </a:r>
                <a:r>
                  <a:rPr lang="en-US" sz="900" b="1" dirty="0">
                    <a:solidFill>
                      <a:srgbClr val="000000"/>
                    </a:solidFill>
                    <a:effectLst/>
                    <a:latin typeface="Arial" panose="020B0604020202020204" pitchFamily="34" charset="0"/>
                    <a:cs typeface="Arial" panose="020B0604020202020204" pitchFamily="34" charset="0"/>
                  </a:rPr>
                  <a:t>Images included in this template must remain for use exclusively in this template, must not be altered or used elsewhere.</a:t>
                </a:r>
                <a:endParaRPr lang="en-US" sz="1000" b="1" dirty="0">
                  <a:solidFill>
                    <a:srgbClr val="2F2F2F"/>
                  </a:solidFill>
                  <a:latin typeface="Arial" panose="020B0604020202020204" pitchFamily="34" charset="0"/>
                  <a:cs typeface="Arial" panose="020B0604020202020204" pitchFamily="34" charset="0"/>
                </a:endParaRPr>
              </a:p>
            </p:txBody>
          </p:sp>
          <p:sp>
            <p:nvSpPr>
              <p:cNvPr id="1026" name="TextBox 59">
                <a:extLst>
                  <a:ext uri="{FF2B5EF4-FFF2-40B4-BE49-F238E27FC236}">
                    <a16:creationId xmlns:a16="http://schemas.microsoft.com/office/drawing/2014/main" id="{A01CFF86-8677-ED65-17C3-A535462448A1}"/>
                  </a:ext>
                </a:extLst>
              </p:cNvPr>
              <p:cNvSpPr txBox="1">
                <a:spLocks noChangeAspect="1"/>
              </p:cNvSpPr>
              <p:nvPr/>
            </p:nvSpPr>
            <p:spPr>
              <a:xfrm>
                <a:off x="-3852716" y="4721966"/>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3</a:t>
                </a:r>
              </a:p>
            </p:txBody>
          </p:sp>
        </p:grpSp>
        <p:grpSp>
          <p:nvGrpSpPr>
            <p:cNvPr id="24" name="Group 23">
              <a:extLst>
                <a:ext uri="{FF2B5EF4-FFF2-40B4-BE49-F238E27FC236}">
                  <a16:creationId xmlns:a16="http://schemas.microsoft.com/office/drawing/2014/main" id="{2B70D60E-FCFC-9312-991C-89E096B09AE2}"/>
                </a:ext>
              </a:extLst>
            </p:cNvPr>
            <p:cNvGrpSpPr/>
            <p:nvPr/>
          </p:nvGrpSpPr>
          <p:grpSpPr>
            <a:xfrm>
              <a:off x="-3852716" y="5671395"/>
              <a:ext cx="3185502" cy="1067212"/>
              <a:chOff x="-3852716" y="5671395"/>
              <a:chExt cx="3185502" cy="1067212"/>
            </a:xfrm>
          </p:grpSpPr>
          <p:sp>
            <p:nvSpPr>
              <p:cNvPr id="30" name="TextBox 32">
                <a:extLst>
                  <a:ext uri="{FF2B5EF4-FFF2-40B4-BE49-F238E27FC236}">
                    <a16:creationId xmlns:a16="http://schemas.microsoft.com/office/drawing/2014/main" id="{D938E3E8-7FB9-B2BA-17C3-65C7EF758D97}"/>
                  </a:ext>
                </a:extLst>
              </p:cNvPr>
              <p:cNvSpPr txBox="1"/>
              <p:nvPr/>
            </p:nvSpPr>
            <p:spPr>
              <a:xfrm>
                <a:off x="-3633224" y="5671395"/>
                <a:ext cx="2966010"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dirty="0">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900" b="1" dirty="0">
                    <a:solidFill>
                      <a:srgbClr val="2F2F2F"/>
                    </a:solidFill>
                    <a:latin typeface="Arial" panose="020B0604020202020204" pitchFamily="34" charset="0"/>
                    <a:cs typeface="Arial" panose="020B0604020202020204" pitchFamily="34" charset="0"/>
                  </a:rPr>
                  <a:t>File</a:t>
                </a:r>
                <a:r>
                  <a:rPr lang="en-US" sz="900" dirty="0">
                    <a:solidFill>
                      <a:srgbClr val="2F2F2F"/>
                    </a:solidFill>
                    <a:latin typeface="Arial" panose="020B0604020202020204" pitchFamily="34" charset="0"/>
                    <a:cs typeface="Arial" panose="020B0604020202020204" pitchFamily="34" charset="0"/>
                  </a:rPr>
                  <a:t> pulldown menu to select Export to save as a </a:t>
                </a:r>
                <a:r>
                  <a:rPr lang="en-US" sz="900" b="1" dirty="0">
                    <a:solidFill>
                      <a:srgbClr val="2F2F2F"/>
                    </a:solidFill>
                    <a:latin typeface="Arial" panose="020B0604020202020204" pitchFamily="34" charset="0"/>
                    <a:cs typeface="Arial" panose="020B0604020202020204" pitchFamily="34" charset="0"/>
                  </a:rPr>
                  <a:t>PDF</a:t>
                </a:r>
                <a:r>
                  <a:rPr lang="en-US" sz="900" dirty="0">
                    <a:solidFill>
                      <a:srgbClr val="2F2F2F"/>
                    </a:solidFill>
                    <a:latin typeface="Arial" panose="020B0604020202020204" pitchFamily="34" charset="0"/>
                    <a:cs typeface="Arial" panose="020B0604020202020204" pitchFamily="34" charset="0"/>
                  </a:rPr>
                  <a:t>. </a:t>
                </a:r>
                <a:endParaRPr lang="en-US" sz="1000" dirty="0">
                  <a:solidFill>
                    <a:srgbClr val="2F2F2F"/>
                  </a:solidFill>
                  <a:latin typeface="Arial" panose="020B0604020202020204" pitchFamily="34" charset="0"/>
                  <a:cs typeface="Arial" panose="020B0604020202020204" pitchFamily="34" charset="0"/>
                </a:endParaRPr>
              </a:p>
            </p:txBody>
          </p:sp>
          <p:sp>
            <p:nvSpPr>
              <p:cNvPr id="31" name="TextBox 33">
                <a:extLst>
                  <a:ext uri="{FF2B5EF4-FFF2-40B4-BE49-F238E27FC236}">
                    <a16:creationId xmlns:a16="http://schemas.microsoft.com/office/drawing/2014/main" id="{5665DEE4-440D-0B49-C12F-2C7419A73075}"/>
                  </a:ext>
                </a:extLst>
              </p:cNvPr>
              <p:cNvSpPr txBox="1">
                <a:spLocks noChangeAspect="1"/>
              </p:cNvSpPr>
              <p:nvPr/>
            </p:nvSpPr>
            <p:spPr>
              <a:xfrm>
                <a:off x="-3852716" y="5671395"/>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4</a:t>
                </a:r>
              </a:p>
            </p:txBody>
          </p:sp>
          <p:pic>
            <p:nvPicPr>
              <p:cNvPr id="1024" name="Picture 1023">
                <a:extLst>
                  <a:ext uri="{FF2B5EF4-FFF2-40B4-BE49-F238E27FC236}">
                    <a16:creationId xmlns:a16="http://schemas.microsoft.com/office/drawing/2014/main" id="{20E2CBF4-4D92-35D4-87FC-67C22548A935}"/>
                  </a:ext>
                </a:extLst>
              </p:cNvPr>
              <p:cNvPicPr>
                <a:picLocks noChangeAspect="1"/>
              </p:cNvPicPr>
              <p:nvPr/>
            </p:nvPicPr>
            <p:blipFill>
              <a:blip r:embed="rId5"/>
              <a:srcRect/>
              <a:stretch/>
            </p:blipFill>
            <p:spPr>
              <a:xfrm>
                <a:off x="-3496929" y="6490205"/>
                <a:ext cx="1797446" cy="248402"/>
              </a:xfrm>
              <a:prstGeom prst="rect">
                <a:avLst/>
              </a:prstGeom>
              <a:ln>
                <a:solidFill>
                  <a:schemeClr val="bg1">
                    <a:lumMod val="65000"/>
                  </a:schemeClr>
                </a:solidFill>
              </a:ln>
            </p:spPr>
          </p:pic>
        </p:grpSp>
        <p:grpSp>
          <p:nvGrpSpPr>
            <p:cNvPr id="25" name="Group 24">
              <a:extLst>
                <a:ext uri="{FF2B5EF4-FFF2-40B4-BE49-F238E27FC236}">
                  <a16:creationId xmlns:a16="http://schemas.microsoft.com/office/drawing/2014/main" id="{03B2A8EC-FDCA-4303-AA8F-78C5F9E3A9C3}"/>
                </a:ext>
              </a:extLst>
            </p:cNvPr>
            <p:cNvGrpSpPr/>
            <p:nvPr/>
          </p:nvGrpSpPr>
          <p:grpSpPr>
            <a:xfrm>
              <a:off x="-3852716" y="1813482"/>
              <a:ext cx="3423188" cy="1978904"/>
              <a:chOff x="-3852716" y="1813482"/>
              <a:chExt cx="3423188" cy="1978904"/>
            </a:xfrm>
          </p:grpSpPr>
          <p:sp>
            <p:nvSpPr>
              <p:cNvPr id="26" name="TextBox 23">
                <a:extLst>
                  <a:ext uri="{FF2B5EF4-FFF2-40B4-BE49-F238E27FC236}">
                    <a16:creationId xmlns:a16="http://schemas.microsoft.com/office/drawing/2014/main" id="{8ED8F38A-707E-1D50-9BF1-0DC5FC678334}"/>
                  </a:ext>
                </a:extLst>
              </p:cNvPr>
              <p:cNvSpPr txBox="1"/>
              <p:nvPr/>
            </p:nvSpPr>
            <p:spPr>
              <a:xfrm>
                <a:off x="-3633224" y="1813482"/>
                <a:ext cx="2313602"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600"/>
                  </a:spcBef>
                </a:pPr>
                <a:r>
                  <a:rPr lang="en-US" sz="900"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27" name="TextBox 27">
                <a:extLst>
                  <a:ext uri="{FF2B5EF4-FFF2-40B4-BE49-F238E27FC236}">
                    <a16:creationId xmlns:a16="http://schemas.microsoft.com/office/drawing/2014/main" id="{B023C047-BB61-3015-244D-53388D937E3B}"/>
                  </a:ext>
                </a:extLst>
              </p:cNvPr>
              <p:cNvSpPr txBox="1">
                <a:spLocks noChangeAspect="1"/>
              </p:cNvSpPr>
              <p:nvPr/>
            </p:nvSpPr>
            <p:spPr>
              <a:xfrm>
                <a:off x="-3852716" y="1813482"/>
                <a:ext cx="197566" cy="230832"/>
              </a:xfrm>
              <a:prstGeom prst="rect">
                <a:avLst/>
              </a:prstGeom>
              <a:solidFill>
                <a:srgbClr val="FFFF00"/>
              </a:solidFill>
            </p:spPr>
            <p:txBody>
              <a:bodyPr wrap="square" rtlCol="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900">
                    <a:cs typeface="Segoe UI" panose="020B0502040204020203" pitchFamily="34" charset="0"/>
                  </a:rPr>
                  <a:t>1</a:t>
                </a:r>
              </a:p>
            </p:txBody>
          </p:sp>
          <p:pic>
            <p:nvPicPr>
              <p:cNvPr id="28" name="Picture 27" descr="Graphical user interface, application&#10;&#10;Description automatically generated">
                <a:extLst>
                  <a:ext uri="{FF2B5EF4-FFF2-40B4-BE49-F238E27FC236}">
                    <a16:creationId xmlns:a16="http://schemas.microsoft.com/office/drawing/2014/main" id="{0997360A-2FD3-2CBF-3B10-A3E4B3D703C0}"/>
                  </a:ext>
                </a:extLst>
              </p:cNvPr>
              <p:cNvPicPr>
                <a:picLocks noChangeAspect="1"/>
              </p:cNvPicPr>
              <p:nvPr/>
            </p:nvPicPr>
            <p:blipFill>
              <a:blip r:embed="rId6"/>
              <a:stretch>
                <a:fillRect/>
              </a:stretch>
            </p:blipFill>
            <p:spPr>
              <a:xfrm>
                <a:off x="-3619997" y="2904854"/>
                <a:ext cx="1580254" cy="887532"/>
              </a:xfrm>
              <a:prstGeom prst="rect">
                <a:avLst/>
              </a:prstGeom>
            </p:spPr>
          </p:pic>
          <p:pic>
            <p:nvPicPr>
              <p:cNvPr id="29" name="Picture 28" descr="Graphical user interface, application, Word&#10;&#10;Description automatically generated">
                <a:extLst>
                  <a:ext uri="{FF2B5EF4-FFF2-40B4-BE49-F238E27FC236}">
                    <a16:creationId xmlns:a16="http://schemas.microsoft.com/office/drawing/2014/main" id="{B4566126-FF98-0C61-B46E-D68D4B545ED1}"/>
                  </a:ext>
                </a:extLst>
              </p:cNvPr>
              <p:cNvPicPr>
                <a:picLocks noChangeAspect="1"/>
              </p:cNvPicPr>
              <p:nvPr/>
            </p:nvPicPr>
            <p:blipFill>
              <a:blip r:embed="rId7"/>
              <a:stretch>
                <a:fillRect/>
              </a:stretch>
            </p:blipFill>
            <p:spPr>
              <a:xfrm>
                <a:off x="-3615030" y="2273863"/>
                <a:ext cx="3185502" cy="474015"/>
              </a:xfrm>
              <a:prstGeom prst="rect">
                <a:avLst/>
              </a:prstGeom>
            </p:spPr>
          </p:pic>
        </p:grpSp>
      </p:grpSp>
      <p:sp>
        <p:nvSpPr>
          <p:cNvPr id="1033" name="TextBox 1">
            <a:extLst>
              <a:ext uri="{FF2B5EF4-FFF2-40B4-BE49-F238E27FC236}">
                <a16:creationId xmlns:a16="http://schemas.microsoft.com/office/drawing/2014/main" id="{6E1E215D-D74A-37A2-2D90-FBE0849924F0}"/>
              </a:ext>
            </a:extLst>
          </p:cNvPr>
          <p:cNvSpPr txBox="1"/>
          <p:nvPr/>
        </p:nvSpPr>
        <p:spPr>
          <a:xfrm>
            <a:off x="343647" y="367797"/>
            <a:ext cx="1765708" cy="418429"/>
          </a:xfrm>
          <a:prstGeom prst="rect">
            <a:avLst/>
          </a:prstGeom>
          <a:solidFill>
            <a:srgbClr val="FFFF00"/>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b="1" dirty="0">
                <a:latin typeface="Arial" panose="020B0604020202020204" pitchFamily="34" charset="0"/>
                <a:cs typeface="Arial" panose="020B0604020202020204" pitchFamily="34" charset="0"/>
              </a:rPr>
              <a:t>   PARTNER LOGO HERE</a:t>
            </a:r>
          </a:p>
        </p:txBody>
      </p:sp>
      <p:sp>
        <p:nvSpPr>
          <p:cNvPr id="1037" name="Text Placeholder 179">
            <a:extLst>
              <a:ext uri="{FF2B5EF4-FFF2-40B4-BE49-F238E27FC236}">
                <a16:creationId xmlns:a16="http://schemas.microsoft.com/office/drawing/2014/main" id="{0E2A0B31-EE14-EA26-3C86-AEA0ED57FB25}"/>
              </a:ext>
            </a:extLst>
          </p:cNvPr>
          <p:cNvSpPr txBox="1">
            <a:spLocks/>
          </p:cNvSpPr>
          <p:nvPr/>
        </p:nvSpPr>
        <p:spPr>
          <a:xfrm>
            <a:off x="355597" y="13863205"/>
            <a:ext cx="4219553" cy="262342"/>
          </a:xfrm>
          <a:prstGeom prst="rect">
            <a:avLst/>
          </a:prstGeom>
        </p:spPr>
        <p:txBody>
          <a:bodyPr lIns="0" t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indent="0">
              <a:buNone/>
            </a:pPr>
            <a:r>
              <a:rPr lang="en-US" sz="1050" b="1" dirty="0">
                <a:solidFill>
                  <a:schemeClr val="bg1"/>
                </a:solidFill>
                <a:latin typeface="Arial" panose="020B0604020202020204" pitchFamily="34" charset="0"/>
                <a:cs typeface="Arial" panose="020B0604020202020204" pitchFamily="34" charset="0"/>
              </a:rPr>
              <a:t>Learn more:</a:t>
            </a:r>
          </a:p>
        </p:txBody>
      </p:sp>
      <p:sp>
        <p:nvSpPr>
          <p:cNvPr id="1039" name="TextBox 11">
            <a:extLst>
              <a:ext uri="{FF2B5EF4-FFF2-40B4-BE49-F238E27FC236}">
                <a16:creationId xmlns:a16="http://schemas.microsoft.com/office/drawing/2014/main" id="{27B88076-B6F3-43BC-B1E4-EE405D854247}"/>
              </a:ext>
            </a:extLst>
          </p:cNvPr>
          <p:cNvSpPr txBox="1"/>
          <p:nvPr/>
        </p:nvSpPr>
        <p:spPr>
          <a:xfrm>
            <a:off x="355597" y="14081550"/>
            <a:ext cx="4010875" cy="161820"/>
          </a:xfrm>
          <a:prstGeom prst="rect">
            <a:avLst/>
          </a:prstGeom>
          <a:solidFill>
            <a:srgbClr val="FFFF00"/>
          </a:solidFill>
        </p:spPr>
        <p:txBody>
          <a:bodyPr wrap="none" lIns="0" tIns="0" rIns="0" bIns="0" rtlCol="0" anchor="t"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spc="-5" dirty="0">
                <a:latin typeface="Arial" panose="020B0604020202020204" pitchFamily="34" charset="0"/>
                <a:cs typeface="Arial" panose="020B0604020202020204" pitchFamily="34" charset="0"/>
              </a:rPr>
              <a:t> &lt;Insert PARTNER contact information and solution name here.&gt;</a:t>
            </a:r>
            <a:endParaRPr lang="en-US" sz="1100" dirty="0">
              <a:latin typeface="Arial" panose="020B0604020202020204" pitchFamily="34" charset="0"/>
              <a:cs typeface="Arial" panose="020B0604020202020204" pitchFamily="34" charset="0"/>
            </a:endParaRPr>
          </a:p>
        </p:txBody>
      </p:sp>
      <p:sp>
        <p:nvSpPr>
          <p:cNvPr id="1040" name="TextBox 24">
            <a:extLst>
              <a:ext uri="{FF2B5EF4-FFF2-40B4-BE49-F238E27FC236}">
                <a16:creationId xmlns:a16="http://schemas.microsoft.com/office/drawing/2014/main" id="{5B4C8DA0-CCAC-51AD-45D5-D6B43B70CB2B}"/>
              </a:ext>
            </a:extLst>
          </p:cNvPr>
          <p:cNvSpPr txBox="1"/>
          <p:nvPr/>
        </p:nvSpPr>
        <p:spPr>
          <a:xfrm>
            <a:off x="359666" y="13466356"/>
            <a:ext cx="5818110" cy="169277"/>
          </a:xfrm>
          <a:prstGeom prst="rect">
            <a:avLst/>
          </a:prstGeom>
          <a:noFill/>
        </p:spPr>
        <p:txBody>
          <a:bodyPr wrap="square" lIns="0" tIns="0" rIns="0" bIns="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dirty="0">
                <a:solidFill>
                  <a:schemeClr val="bg1"/>
                </a:solidFill>
                <a:latin typeface="Arial" panose="020B0604020202020204" pitchFamily="34" charset="0"/>
                <a:cs typeface="Arial" panose="020B0604020202020204" pitchFamily="34" charset="0"/>
              </a:rPr>
              <a:t>Contact us and let's set up a meeting to discuss how we can improve your security posture. </a:t>
            </a:r>
          </a:p>
        </p:txBody>
      </p:sp>
      <p:pic>
        <p:nvPicPr>
          <p:cNvPr id="10" name="Picture 9" descr="A black and white logo&#10;&#10;Description automatically generated">
            <a:extLst>
              <a:ext uri="{FF2B5EF4-FFF2-40B4-BE49-F238E27FC236}">
                <a16:creationId xmlns:a16="http://schemas.microsoft.com/office/drawing/2014/main" id="{58956A91-C2CB-BA59-D005-033D209162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2171" y="1775103"/>
            <a:ext cx="2093830" cy="690673"/>
          </a:xfrm>
          <a:prstGeom prst="rect">
            <a:avLst/>
          </a:prstGeom>
        </p:spPr>
      </p:pic>
      <p:pic>
        <p:nvPicPr>
          <p:cNvPr id="17" name="Picture 16" descr="A person sitting on a couch with a computer&#10;&#10;Description automatically generated">
            <a:extLst>
              <a:ext uri="{FF2B5EF4-FFF2-40B4-BE49-F238E27FC236}">
                <a16:creationId xmlns:a16="http://schemas.microsoft.com/office/drawing/2014/main" id="{CE772632-B50F-05D6-7A8C-15E3BB82EC8A}"/>
              </a:ext>
            </a:extLst>
          </p:cNvPr>
          <p:cNvPicPr>
            <a:picLocks noChangeAspect="1"/>
          </p:cNvPicPr>
          <p:nvPr/>
        </p:nvPicPr>
        <p:blipFill rotWithShape="1">
          <a:blip r:embed="rId9">
            <a:extLst>
              <a:ext uri="{28A0092B-C50C-407E-A947-70E740481C1C}">
                <a14:useLocalDpi xmlns:a14="http://schemas.microsoft.com/office/drawing/2010/main" val="0"/>
              </a:ext>
            </a:extLst>
          </a:blip>
          <a:srcRect l="14072" t="15951" r="-14" b="17535"/>
          <a:stretch/>
        </p:blipFill>
        <p:spPr>
          <a:xfrm>
            <a:off x="372939" y="5774924"/>
            <a:ext cx="1836885" cy="980171"/>
          </a:xfrm>
          <a:prstGeom prst="rect">
            <a:avLst/>
          </a:prstGeom>
        </p:spPr>
      </p:pic>
      <p:pic>
        <p:nvPicPr>
          <p:cNvPr id="33" name="Picture 32" descr="A person sitting at a desk with a computer and a pen&#10;&#10;Description automatically generated">
            <a:extLst>
              <a:ext uri="{FF2B5EF4-FFF2-40B4-BE49-F238E27FC236}">
                <a16:creationId xmlns:a16="http://schemas.microsoft.com/office/drawing/2014/main" id="{D99EAFDD-E499-8C99-4A90-B314F2668AB6}"/>
              </a:ext>
            </a:extLst>
          </p:cNvPr>
          <p:cNvPicPr>
            <a:picLocks noChangeAspect="1"/>
          </p:cNvPicPr>
          <p:nvPr/>
        </p:nvPicPr>
        <p:blipFill rotWithShape="1">
          <a:blip r:embed="rId10">
            <a:extLst>
              <a:ext uri="{28A0092B-C50C-407E-A947-70E740481C1C}">
                <a14:useLocalDpi xmlns:a14="http://schemas.microsoft.com/office/drawing/2010/main" val="0"/>
              </a:ext>
            </a:extLst>
          </a:blip>
          <a:srcRect t="20470" r="17239" b="13244"/>
          <a:stretch/>
        </p:blipFill>
        <p:spPr>
          <a:xfrm>
            <a:off x="2504741" y="5766453"/>
            <a:ext cx="1856409" cy="988148"/>
          </a:xfrm>
          <a:prstGeom prst="rect">
            <a:avLst/>
          </a:prstGeom>
        </p:spPr>
      </p:pic>
      <p:pic>
        <p:nvPicPr>
          <p:cNvPr id="35" name="Picture 34" descr="A few women looking at a computer&#10;&#10;Description automatically generated">
            <a:extLst>
              <a:ext uri="{FF2B5EF4-FFF2-40B4-BE49-F238E27FC236}">
                <a16:creationId xmlns:a16="http://schemas.microsoft.com/office/drawing/2014/main" id="{17E75DB2-94D5-02F0-003A-6B5D1D6B4405}"/>
              </a:ext>
            </a:extLst>
          </p:cNvPr>
          <p:cNvPicPr>
            <a:picLocks noChangeAspect="1"/>
          </p:cNvPicPr>
          <p:nvPr/>
        </p:nvPicPr>
        <p:blipFill rotWithShape="1">
          <a:blip r:embed="rId11">
            <a:extLst>
              <a:ext uri="{28A0092B-C50C-407E-A947-70E740481C1C}">
                <a14:useLocalDpi xmlns:a14="http://schemas.microsoft.com/office/drawing/2010/main" val="0"/>
              </a:ext>
            </a:extLst>
          </a:blip>
          <a:srcRect t="15049" r="6061" b="8675"/>
          <a:stretch/>
        </p:blipFill>
        <p:spPr>
          <a:xfrm>
            <a:off x="4659408" y="5768609"/>
            <a:ext cx="1821482" cy="985992"/>
          </a:xfrm>
          <a:prstGeom prst="rect">
            <a:avLst/>
          </a:prstGeom>
        </p:spPr>
      </p:pic>
      <p:sp>
        <p:nvSpPr>
          <p:cNvPr id="2" name="Rectangle 1">
            <a:extLst>
              <a:ext uri="{FF2B5EF4-FFF2-40B4-BE49-F238E27FC236}">
                <a16:creationId xmlns:a16="http://schemas.microsoft.com/office/drawing/2014/main" id="{BC62FA37-43BA-9ECA-4967-EC47FE0CC164}"/>
              </a:ext>
            </a:extLst>
          </p:cNvPr>
          <p:cNvSpPr/>
          <p:nvPr/>
        </p:nvSpPr>
        <p:spPr>
          <a:xfrm>
            <a:off x="-18941" y="2509208"/>
            <a:ext cx="6876941" cy="81034"/>
          </a:xfrm>
          <a:prstGeom prst="rect">
            <a:avLst/>
          </a:prstGeom>
          <a:solidFill>
            <a:srgbClr val="52A8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8" name="Rectangle 7">
            <a:extLst>
              <a:ext uri="{FF2B5EF4-FFF2-40B4-BE49-F238E27FC236}">
                <a16:creationId xmlns:a16="http://schemas.microsoft.com/office/drawing/2014/main" id="{56ECCDDE-B07D-646B-4206-D0E756A42FAE}"/>
              </a:ext>
            </a:extLst>
          </p:cNvPr>
          <p:cNvSpPr/>
          <p:nvPr/>
        </p:nvSpPr>
        <p:spPr>
          <a:xfrm>
            <a:off x="-18941" y="13054405"/>
            <a:ext cx="6876941" cy="81034"/>
          </a:xfrm>
          <a:prstGeom prst="rect">
            <a:avLst/>
          </a:prstGeom>
          <a:solidFill>
            <a:srgbClr val="52A8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spTree>
    <p:extLst>
      <p:ext uri="{BB962C8B-B14F-4D97-AF65-F5344CB8AC3E}">
        <p14:creationId xmlns:p14="http://schemas.microsoft.com/office/powerpoint/2010/main" val="6310008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19" ma:contentTypeDescription="Create a new document." ma:contentTypeScope="" ma:versionID="88752f3cb97e268f873e481d587ed51e">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7cc3bcd9853e6c236c56acffa5290e5f"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d7cdd09-fef8-484d-8efb-f073c5fd928a" xsi:nil="true"/>
    <lcf76f155ced4ddcb4097134ff3c332f xmlns="2535386a-10b8-4232-a94c-9d3ed4540ad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65889CD-D9A8-4A9F-A93D-32802AE28008}">
  <ds:schemaRefs>
    <ds:schemaRef ds:uri="http://schemas.microsoft.com/sharepoint/v3/contenttype/forms"/>
  </ds:schemaRefs>
</ds:datastoreItem>
</file>

<file path=customXml/itemProps2.xml><?xml version="1.0" encoding="utf-8"?>
<ds:datastoreItem xmlns:ds="http://schemas.openxmlformats.org/officeDocument/2006/customXml" ds:itemID="{B3A603CC-6BE1-49B4-9460-A83CEF5857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35386a-10b8-4232-a94c-9d3ed4540ad7"/>
    <ds:schemaRef ds:uri="3d7cdd09-fef8-484d-8efb-f073c5fd92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D72AE6-AB51-402C-8A62-FF61D99988B9}">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3d7cdd09-fef8-484d-8efb-f073c5fd928a"/>
    <ds:schemaRef ds:uri="http://purl.org/dc/terms/"/>
    <ds:schemaRef ds:uri="http://schemas.openxmlformats.org/package/2006/metadata/core-properties"/>
    <ds:schemaRef ds:uri="2535386a-10b8-4232-a94c-9d3ed4540ad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97</TotalTime>
  <Words>425</Words>
  <Application>Microsoft Macintosh PowerPoint</Application>
  <PresentationFormat>Custom</PresentationFormat>
  <Paragraphs>25</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Segoe UI</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Martinez, Esther</dc:creator>
  <cp:lastModifiedBy>Mijares Mijares, Raquel</cp:lastModifiedBy>
  <cp:revision>5</cp:revision>
  <dcterms:created xsi:type="dcterms:W3CDTF">2024-04-15T09:10:33Z</dcterms:created>
  <dcterms:modified xsi:type="dcterms:W3CDTF">2024-04-22T14:53:18Z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0x010100759D3432FEC7444D8BA76D7B01010F81</vt:lpwstr>
  </property>
  <property fmtid="{D5CDD505-2E9C-101B-9397-08002B2CF9AE}" pid="3" name="MediaServiceImageTags">
    <vt:lpwstr/>
  </property>
</Properties>
</file>