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14544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7CF"/>
    <a:srgbClr val="005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BD195E-3D67-402B-A6B0-C14D2CBC2240}" v="3" dt="2024-04-15T09:28:31.7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7" autoAdjust="0"/>
    <p:restoredTop sz="94660"/>
  </p:normalViewPr>
  <p:slideViewPr>
    <p:cSldViewPr snapToGrid="0">
      <p:cViewPr>
        <p:scale>
          <a:sx n="75" d="100"/>
          <a:sy n="75" d="100"/>
        </p:scale>
        <p:origin x="21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z, Esther" userId="597d8d55-b7ca-4d59-b877-6c5d5f591360" providerId="ADAL" clId="{C0BD195E-3D67-402B-A6B0-C14D2CBC2240}"/>
    <pc:docChg chg="undo custSel modSld">
      <pc:chgData name="Martinez, Esther" userId="597d8d55-b7ca-4d59-b877-6c5d5f591360" providerId="ADAL" clId="{C0BD195E-3D67-402B-A6B0-C14D2CBC2240}" dt="2024-04-15T09:37:29.391" v="64" actId="1076"/>
      <pc:docMkLst>
        <pc:docMk/>
      </pc:docMkLst>
      <pc:sldChg chg="addSp delSp modSp mod">
        <pc:chgData name="Martinez, Esther" userId="597d8d55-b7ca-4d59-b877-6c5d5f591360" providerId="ADAL" clId="{C0BD195E-3D67-402B-A6B0-C14D2CBC2240}" dt="2024-04-15T09:37:29.391" v="64" actId="1076"/>
        <pc:sldMkLst>
          <pc:docMk/>
          <pc:sldMk cId="631000834" sldId="256"/>
        </pc:sldMkLst>
        <pc:spChg chg="mod">
          <ac:chgData name="Martinez, Esther" userId="597d8d55-b7ca-4d59-b877-6c5d5f591360" providerId="ADAL" clId="{C0BD195E-3D67-402B-A6B0-C14D2CBC2240}" dt="2024-04-15T09:27:31.504" v="1" actId="20577"/>
          <ac:spMkLst>
            <pc:docMk/>
            <pc:sldMk cId="631000834" sldId="256"/>
            <ac:spMk id="4" creationId="{DAC7A47F-7B87-EEC4-F508-D472D1ECA5D5}"/>
          </ac:spMkLst>
        </pc:spChg>
        <pc:spChg chg="mod">
          <ac:chgData name="Martinez, Esther" userId="597d8d55-b7ca-4d59-b877-6c5d5f591360" providerId="ADAL" clId="{C0BD195E-3D67-402B-A6B0-C14D2CBC2240}" dt="2024-04-15T09:29:19.197" v="13" actId="115"/>
          <ac:spMkLst>
            <pc:docMk/>
            <pc:sldMk cId="631000834" sldId="256"/>
            <ac:spMk id="5" creationId="{3DDE6D01-BD57-4E16-B73E-66F9948B4605}"/>
          </ac:spMkLst>
        </pc:spChg>
        <pc:spChg chg="del">
          <ac:chgData name="Martinez, Esther" userId="597d8d55-b7ca-4d59-b877-6c5d5f591360" providerId="ADAL" clId="{C0BD195E-3D67-402B-A6B0-C14D2CBC2240}" dt="2024-04-15T09:28:27.219" v="3" actId="478"/>
          <ac:spMkLst>
            <pc:docMk/>
            <pc:sldMk cId="631000834" sldId="256"/>
            <ac:spMk id="6" creationId="{765FD36A-7E10-9B73-DFCC-87CDCC45552F}"/>
          </ac:spMkLst>
        </pc:spChg>
        <pc:spChg chg="del">
          <ac:chgData name="Martinez, Esther" userId="597d8d55-b7ca-4d59-b877-6c5d5f591360" providerId="ADAL" clId="{C0BD195E-3D67-402B-A6B0-C14D2CBC2240}" dt="2024-04-15T09:28:28.315" v="4" actId="478"/>
          <ac:spMkLst>
            <pc:docMk/>
            <pc:sldMk cId="631000834" sldId="256"/>
            <ac:spMk id="9" creationId="{62DBB10E-147B-332A-09C0-F81C49B3D7A8}"/>
          </ac:spMkLst>
        </pc:spChg>
        <pc:spChg chg="del">
          <ac:chgData name="Martinez, Esther" userId="597d8d55-b7ca-4d59-b877-6c5d5f591360" providerId="ADAL" clId="{C0BD195E-3D67-402B-A6B0-C14D2CBC2240}" dt="2024-04-15T09:28:29.355" v="5" actId="478"/>
          <ac:spMkLst>
            <pc:docMk/>
            <pc:sldMk cId="631000834" sldId="256"/>
            <ac:spMk id="11" creationId="{C85097A9-6F0F-6109-CEFB-B595B22F4E67}"/>
          </ac:spMkLst>
        </pc:spChg>
        <pc:spChg chg="del">
          <ac:chgData name="Martinez, Esther" userId="597d8d55-b7ca-4d59-b877-6c5d5f591360" providerId="ADAL" clId="{C0BD195E-3D67-402B-A6B0-C14D2CBC2240}" dt="2024-04-15T09:28:30.495" v="6" actId="478"/>
          <ac:spMkLst>
            <pc:docMk/>
            <pc:sldMk cId="631000834" sldId="256"/>
            <ac:spMk id="13" creationId="{E0AA6510-BDD6-CCDF-9C6C-CB4818F23E3C}"/>
          </ac:spMkLst>
        </pc:spChg>
        <pc:spChg chg="del mod">
          <ac:chgData name="Martinez, Esther" userId="597d8d55-b7ca-4d59-b877-6c5d5f591360" providerId="ADAL" clId="{C0BD195E-3D67-402B-A6B0-C14D2CBC2240}" dt="2024-04-15T09:28:33.418" v="10" actId="478"/>
          <ac:spMkLst>
            <pc:docMk/>
            <pc:sldMk cId="631000834" sldId="256"/>
            <ac:spMk id="15" creationId="{E6A0E691-9D4E-94F4-27FD-06F1A7D302A7}"/>
          </ac:spMkLst>
        </pc:spChg>
        <pc:spChg chg="add mod">
          <ac:chgData name="Martinez, Esther" userId="597d8d55-b7ca-4d59-b877-6c5d5f591360" providerId="ADAL" clId="{C0BD195E-3D67-402B-A6B0-C14D2CBC2240}" dt="2024-04-15T09:30:28.361" v="24" actId="404"/>
          <ac:spMkLst>
            <pc:docMk/>
            <pc:sldMk cId="631000834" sldId="256"/>
            <ac:spMk id="1042" creationId="{787A4253-030A-3D33-FBFB-91C1960D9679}"/>
          </ac:spMkLst>
        </pc:spChg>
        <pc:spChg chg="add mod">
          <ac:chgData name="Martinez, Esther" userId="597d8d55-b7ca-4d59-b877-6c5d5f591360" providerId="ADAL" clId="{C0BD195E-3D67-402B-A6B0-C14D2CBC2240}" dt="2024-04-15T09:30:32.748" v="25" actId="1076"/>
          <ac:spMkLst>
            <pc:docMk/>
            <pc:sldMk cId="631000834" sldId="256"/>
            <ac:spMk id="1044" creationId="{BB207BCE-55C4-42F9-F210-C8BE673A553A}"/>
          </ac:spMkLst>
        </pc:spChg>
        <pc:spChg chg="add mod">
          <ac:chgData name="Martinez, Esther" userId="597d8d55-b7ca-4d59-b877-6c5d5f591360" providerId="ADAL" clId="{C0BD195E-3D67-402B-A6B0-C14D2CBC2240}" dt="2024-04-15T09:30:35.894" v="26" actId="1076"/>
          <ac:spMkLst>
            <pc:docMk/>
            <pc:sldMk cId="631000834" sldId="256"/>
            <ac:spMk id="1046" creationId="{565D524E-00EF-0969-530B-98506E9DA689}"/>
          </ac:spMkLst>
        </pc:spChg>
        <pc:spChg chg="add mod">
          <ac:chgData name="Martinez, Esther" userId="597d8d55-b7ca-4d59-b877-6c5d5f591360" providerId="ADAL" clId="{C0BD195E-3D67-402B-A6B0-C14D2CBC2240}" dt="2024-04-15T09:31:05.613" v="32" actId="1076"/>
          <ac:spMkLst>
            <pc:docMk/>
            <pc:sldMk cId="631000834" sldId="256"/>
            <ac:spMk id="1048" creationId="{EC65BBA2-FDCF-D9AA-379E-04C84FB71F6B}"/>
          </ac:spMkLst>
        </pc:spChg>
        <pc:spChg chg="add del mod">
          <ac:chgData name="Martinez, Esther" userId="597d8d55-b7ca-4d59-b877-6c5d5f591360" providerId="ADAL" clId="{C0BD195E-3D67-402B-A6B0-C14D2CBC2240}" dt="2024-04-15T09:36:39.405" v="44" actId="478"/>
          <ac:spMkLst>
            <pc:docMk/>
            <pc:sldMk cId="631000834" sldId="256"/>
            <ac:spMk id="1050" creationId="{80BB3F08-5F9E-03C4-0581-38649B700FC3}"/>
          </ac:spMkLst>
        </pc:spChg>
        <pc:spChg chg="add mod">
          <ac:chgData name="Martinez, Esther" userId="597d8d55-b7ca-4d59-b877-6c5d5f591360" providerId="ADAL" clId="{C0BD195E-3D67-402B-A6B0-C14D2CBC2240}" dt="2024-04-15T09:36:48.160" v="51" actId="14100"/>
          <ac:spMkLst>
            <pc:docMk/>
            <pc:sldMk cId="631000834" sldId="256"/>
            <ac:spMk id="1052" creationId="{2D24A33D-92B0-9595-C19C-5CFB60FC4F06}"/>
          </ac:spMkLst>
        </pc:spChg>
        <pc:spChg chg="add mod">
          <ac:chgData name="Martinez, Esther" userId="597d8d55-b7ca-4d59-b877-6c5d5f591360" providerId="ADAL" clId="{C0BD195E-3D67-402B-A6B0-C14D2CBC2240}" dt="2024-04-15T09:37:29.391" v="64" actId="1076"/>
          <ac:spMkLst>
            <pc:docMk/>
            <pc:sldMk cId="631000834" sldId="256"/>
            <ac:spMk id="1054" creationId="{2728EFE8-4E8A-53FC-571E-855C9C92D0B7}"/>
          </ac:spMkLst>
        </pc:spChg>
        <pc:spChg chg="add mod">
          <ac:chgData name="Martinez, Esther" userId="597d8d55-b7ca-4d59-b877-6c5d5f591360" providerId="ADAL" clId="{C0BD195E-3D67-402B-A6B0-C14D2CBC2240}" dt="2024-04-15T09:37:25.136" v="63" actId="14100"/>
          <ac:spMkLst>
            <pc:docMk/>
            <pc:sldMk cId="631000834" sldId="256"/>
            <ac:spMk id="1056" creationId="{7F7702CB-81C4-3656-FE46-F48BCFB227E3}"/>
          </ac:spMkLst>
        </pc:spChg>
        <pc:picChg chg="del">
          <ac:chgData name="Martinez, Esther" userId="597d8d55-b7ca-4d59-b877-6c5d5f591360" providerId="ADAL" clId="{C0BD195E-3D67-402B-A6B0-C14D2CBC2240}" dt="2024-04-15T09:28:31.041" v="7" actId="478"/>
          <ac:picMkLst>
            <pc:docMk/>
            <pc:sldMk cId="631000834" sldId="256"/>
            <ac:picMk id="1028" creationId="{8868D695-7780-13FE-7A1C-1CD7DC34DD8E}"/>
          </ac:picMkLst>
        </pc:picChg>
        <pc:picChg chg="del">
          <ac:chgData name="Martinez, Esther" userId="597d8d55-b7ca-4d59-b877-6c5d5f591360" providerId="ADAL" clId="{C0BD195E-3D67-402B-A6B0-C14D2CBC2240}" dt="2024-04-15T09:28:31.787" v="8" actId="478"/>
          <ac:picMkLst>
            <pc:docMk/>
            <pc:sldMk cId="631000834" sldId="256"/>
            <ac:picMk id="1030" creationId="{9E51AE81-2B11-B536-AACB-F0F1D510B88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380345"/>
            <a:ext cx="5829300" cy="506370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7639322"/>
            <a:ext cx="5143500" cy="351159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82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147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774369"/>
            <a:ext cx="1478756" cy="123259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774369"/>
            <a:ext cx="4350544" cy="123259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16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829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626072"/>
            <a:ext cx="5915025" cy="605018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9733489"/>
            <a:ext cx="5915025" cy="318164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727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871846"/>
            <a:ext cx="2914650" cy="9228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871846"/>
            <a:ext cx="2914650" cy="9228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95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774373"/>
            <a:ext cx="5915025" cy="28112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565467"/>
            <a:ext cx="2901255" cy="174738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5312847"/>
            <a:ext cx="2901255" cy="781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565467"/>
            <a:ext cx="2915543" cy="174738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5312847"/>
            <a:ext cx="2915543" cy="781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825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8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016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69645"/>
            <a:ext cx="2211884" cy="339375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2094167"/>
            <a:ext cx="3471863" cy="103361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363402"/>
            <a:ext cx="2211884" cy="80837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42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969645"/>
            <a:ext cx="2211884" cy="339375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2094167"/>
            <a:ext cx="3471863" cy="10336146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4363402"/>
            <a:ext cx="2211884" cy="80837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114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774373"/>
            <a:ext cx="5915025" cy="2811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871846"/>
            <a:ext cx="5915025" cy="9228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3480762"/>
            <a:ext cx="1543050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D3C07-2E2C-4952-A1F6-660EF055D0CE}" type="datetimeFigureOut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3480762"/>
            <a:ext cx="2314575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3480762"/>
            <a:ext cx="1543050" cy="774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61429-2839-4256-8E67-EC9646ACD2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17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go.microsoft.com/fwlink/?linkid=2235710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0FA27AF-8812-85EF-0758-A4EA5E458C3F}"/>
              </a:ext>
            </a:extLst>
          </p:cNvPr>
          <p:cNvSpPr/>
          <p:nvPr/>
        </p:nvSpPr>
        <p:spPr>
          <a:xfrm>
            <a:off x="0" y="2550143"/>
            <a:ext cx="6858000" cy="3538984"/>
          </a:xfrm>
          <a:prstGeom prst="rect">
            <a:avLst/>
          </a:prstGeom>
          <a:solidFill>
            <a:schemeClr val="bg1">
              <a:lumMod val="95000"/>
              <a:alpha val="7648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pic>
        <p:nvPicPr>
          <p:cNvPr id="9" name="Picture 8" descr="A close-up of a blue and pink paper&#10;&#10;Description automatically generated">
            <a:extLst>
              <a:ext uri="{FF2B5EF4-FFF2-40B4-BE49-F238E27FC236}">
                <a16:creationId xmlns:a16="http://schemas.microsoft.com/office/drawing/2014/main" id="{83775FD9-7039-131F-4DC2-9BF8F8C08B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9" b="23048"/>
          <a:stretch/>
        </p:blipFill>
        <p:spPr>
          <a:xfrm>
            <a:off x="-31183" y="-38621"/>
            <a:ext cx="6925102" cy="25468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C7A47F-7B87-EEC4-F508-D472D1ECA5D5}"/>
              </a:ext>
            </a:extLst>
          </p:cNvPr>
          <p:cNvSpPr txBox="1"/>
          <p:nvPr/>
        </p:nvSpPr>
        <p:spPr>
          <a:xfrm>
            <a:off x="343647" y="3038516"/>
            <a:ext cx="394735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Build AI applications responsibly with Azure AI Content Safety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DE6D01-BD57-4E16-B73E-66F9948B4605}"/>
              </a:ext>
            </a:extLst>
          </p:cNvPr>
          <p:cNvSpPr txBox="1"/>
          <p:nvPr/>
        </p:nvSpPr>
        <p:spPr>
          <a:xfrm>
            <a:off x="343646" y="3710976"/>
            <a:ext cx="5041154" cy="568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Azure AI Content Safety is a safety system</a:t>
            </a:r>
            <a:r>
              <a:rPr lang="en-GB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for 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monitoring content generated by both foundation models and humans. </a:t>
            </a:r>
            <a:b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 and block potential risks, threats, and quality problems. 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EDC66FAB-E68B-08FB-93F9-639333B011DF}"/>
              </a:ext>
            </a:extLst>
          </p:cNvPr>
          <p:cNvSpPr>
            <a:spLocks noChangeAspect="1" noChangeArrowheads="1"/>
          </p:cNvSpPr>
          <p:nvPr/>
        </p:nvSpPr>
        <p:spPr bwMode="auto">
          <a:xfrm flipV="1">
            <a:off x="407894" y="6257212"/>
            <a:ext cx="1168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 descr="Instructions for partner on how to customize the visible content of this asset.">
            <a:extLst>
              <a:ext uri="{FF2B5EF4-FFF2-40B4-BE49-F238E27FC236}">
                <a16:creationId xmlns:a16="http://schemas.microsoft.com/office/drawing/2014/main" id="{71A36DEB-62BB-9E1B-37A2-52FCEEF1B22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-4174465" y="0"/>
            <a:ext cx="3947357" cy="7034458"/>
            <a:chOff x="-4114800" y="228600"/>
            <a:chExt cx="3947357" cy="703445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27FC541-504D-81DD-316A-8604E3B7B027}"/>
                </a:ext>
              </a:extLst>
            </p:cNvPr>
            <p:cNvSpPr/>
            <p:nvPr/>
          </p:nvSpPr>
          <p:spPr>
            <a:xfrm>
              <a:off x="-4114800" y="228600"/>
              <a:ext cx="3947357" cy="7034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D334CFF9-2A05-1C6A-6E77-C8BE8FC4CF69}"/>
                </a:ext>
              </a:extLst>
            </p:cNvPr>
            <p:cNvSpPr txBox="1"/>
            <p:nvPr/>
          </p:nvSpPr>
          <p:spPr>
            <a:xfrm>
              <a:off x="-3852716" y="497168"/>
              <a:ext cx="328894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1200"/>
                </a:spcBef>
              </a:pPr>
              <a:r>
                <a:rPr lang="en-US" sz="12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this PowerPoint deck as a template to create a custom piece for your brand by adding your logo, fonts, colors, and content.</a:t>
              </a:r>
              <a:endParaRPr lang="en-US" sz="800" dirty="0">
                <a:solidFill>
                  <a:srgbClr val="2F2F2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10">
              <a:extLst>
                <a:ext uri="{FF2B5EF4-FFF2-40B4-BE49-F238E27FC236}">
                  <a16:creationId xmlns:a16="http://schemas.microsoft.com/office/drawing/2014/main" id="{09A5A2C8-E360-E258-1B6A-80BD837E80B0}"/>
                </a:ext>
              </a:extLst>
            </p:cNvPr>
            <p:cNvSpPr txBox="1"/>
            <p:nvPr/>
          </p:nvSpPr>
          <p:spPr>
            <a:xfrm>
              <a:off x="-3852716" y="1238788"/>
              <a:ext cx="319047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Yellow highlights in the template indicate the areas where text or graphics should be customized for your brand.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4D722C4-4D70-0961-9085-AFF5BFCE8F3E}"/>
                </a:ext>
              </a:extLst>
            </p:cNvPr>
            <p:cNvGrpSpPr/>
            <p:nvPr/>
          </p:nvGrpSpPr>
          <p:grpSpPr>
            <a:xfrm>
              <a:off x="-3852716" y="3897267"/>
              <a:ext cx="3014516" cy="784830"/>
              <a:chOff x="-3852716" y="3897267"/>
              <a:chExt cx="3014516" cy="784830"/>
            </a:xfrm>
          </p:grpSpPr>
          <p:sp>
            <p:nvSpPr>
              <p:cNvPr id="1027" name="TextBox 60">
                <a:extLst>
                  <a:ext uri="{FF2B5EF4-FFF2-40B4-BE49-F238E27FC236}">
                    <a16:creationId xmlns:a16="http://schemas.microsoft.com/office/drawing/2014/main" id="{22E819CB-E5D0-10F1-B891-761DB5F2E4C2}"/>
                  </a:ext>
                </a:extLst>
              </p:cNvPr>
              <p:cNvSpPr txBox="1"/>
              <p:nvPr/>
            </p:nvSpPr>
            <p:spPr>
              <a:xfrm>
                <a:off x="-3633224" y="3897267"/>
                <a:ext cx="279502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Update the yellow-highlighted text with your brand-specific copy. 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Match the surrounding type color </a:t>
                </a: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by removing the yellow highlight treatment. 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Adjust the size and display of your fonts to fit the template</a:t>
                </a:r>
                <a:endParaRPr lang="en-US" sz="10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9" name="TextBox 61">
                <a:extLst>
                  <a:ext uri="{FF2B5EF4-FFF2-40B4-BE49-F238E27FC236}">
                    <a16:creationId xmlns:a16="http://schemas.microsoft.com/office/drawing/2014/main" id="{2E7274A4-0250-2A09-FA04-95D467018A0C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3897267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2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6A88F4-6FC1-4AB7-5065-0CE515E34182}"/>
                </a:ext>
              </a:extLst>
            </p:cNvPr>
            <p:cNvGrpSpPr/>
            <p:nvPr/>
          </p:nvGrpSpPr>
          <p:grpSpPr>
            <a:xfrm>
              <a:off x="-3852716" y="4721966"/>
              <a:ext cx="3083096" cy="647365"/>
              <a:chOff x="-3852716" y="4721966"/>
              <a:chExt cx="3083096" cy="647365"/>
            </a:xfrm>
          </p:grpSpPr>
          <p:sp>
            <p:nvSpPr>
              <p:cNvPr id="1025" name="TextBox 58">
                <a:extLst>
                  <a:ext uri="{FF2B5EF4-FFF2-40B4-BE49-F238E27FC236}">
                    <a16:creationId xmlns:a16="http://schemas.microsoft.com/office/drawing/2014/main" id="{32C0D2B4-DFDA-AD07-0143-ADCE1850A55E}"/>
                  </a:ext>
                </a:extLst>
              </p:cNvPr>
              <p:cNvSpPr txBox="1"/>
              <p:nvPr/>
            </p:nvSpPr>
            <p:spPr>
              <a:xfrm>
                <a:off x="-3633224" y="4723000"/>
                <a:ext cx="28636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custom logo and icons to the slides and slide master. </a:t>
                </a:r>
                <a:r>
                  <a:rPr lang="en-US" sz="9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Images included in this template must remain for use exclusively in this template, must not be altered or used elsewhere.</a:t>
                </a:r>
                <a:endParaRPr lang="en-US" sz="10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6" name="TextBox 59">
                <a:extLst>
                  <a:ext uri="{FF2B5EF4-FFF2-40B4-BE49-F238E27FC236}">
                    <a16:creationId xmlns:a16="http://schemas.microsoft.com/office/drawing/2014/main" id="{A01CFF86-8677-ED65-17C3-A535462448A1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4721966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3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B70D60E-FCFC-9312-991C-89E096B09AE2}"/>
                </a:ext>
              </a:extLst>
            </p:cNvPr>
            <p:cNvGrpSpPr/>
            <p:nvPr/>
          </p:nvGrpSpPr>
          <p:grpSpPr>
            <a:xfrm>
              <a:off x="-3852716" y="5671395"/>
              <a:ext cx="3185502" cy="1067212"/>
              <a:chOff x="-3852716" y="5671395"/>
              <a:chExt cx="3185502" cy="1067212"/>
            </a:xfrm>
          </p:grpSpPr>
          <p:sp>
            <p:nvSpPr>
              <p:cNvPr id="30" name="TextBox 32">
                <a:extLst>
                  <a:ext uri="{FF2B5EF4-FFF2-40B4-BE49-F238E27FC236}">
                    <a16:creationId xmlns:a16="http://schemas.microsoft.com/office/drawing/2014/main" id="{D938E3E8-7FB9-B2BA-17C3-65C7EF758D97}"/>
                  </a:ext>
                </a:extLst>
              </p:cNvPr>
              <p:cNvSpPr txBox="1"/>
              <p:nvPr/>
            </p:nvSpPr>
            <p:spPr>
              <a:xfrm>
                <a:off x="-3633224" y="5671395"/>
                <a:ext cx="296601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Save your final art. Name your file and choose the file destination. Delete the off-slide instructions and any remaining highlighting and use the </a:t>
                </a: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File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pulldown menu to select Export to save as a </a:t>
                </a:r>
                <a:r>
                  <a:rPr lang="en-US" sz="90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PDF</a:t>
                </a: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en-US" sz="10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3">
                <a:extLst>
                  <a:ext uri="{FF2B5EF4-FFF2-40B4-BE49-F238E27FC236}">
                    <a16:creationId xmlns:a16="http://schemas.microsoft.com/office/drawing/2014/main" id="{5665DEE4-440D-0B49-C12F-2C7419A7307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5671395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4</a:t>
                </a:r>
              </a:p>
            </p:txBody>
          </p:sp>
          <p:pic>
            <p:nvPicPr>
              <p:cNvPr id="1024" name="Picture 1023">
                <a:extLst>
                  <a:ext uri="{FF2B5EF4-FFF2-40B4-BE49-F238E27FC236}">
                    <a16:creationId xmlns:a16="http://schemas.microsoft.com/office/drawing/2014/main" id="{20E2CBF4-4D92-35D4-87FC-67C22548A9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-3496929" y="6490205"/>
                <a:ext cx="1797446" cy="248402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3B2A8EC-FDCA-4303-AA8F-78C5F9E3A9C3}"/>
                </a:ext>
              </a:extLst>
            </p:cNvPr>
            <p:cNvGrpSpPr/>
            <p:nvPr/>
          </p:nvGrpSpPr>
          <p:grpSpPr>
            <a:xfrm>
              <a:off x="-3852716" y="1813482"/>
              <a:ext cx="3423188" cy="1978904"/>
              <a:chOff x="-3852716" y="1813482"/>
              <a:chExt cx="3423188" cy="1978904"/>
            </a:xfrm>
          </p:grpSpPr>
          <p:sp>
            <p:nvSpPr>
              <p:cNvPr id="26" name="TextBox 23">
                <a:extLst>
                  <a:ext uri="{FF2B5EF4-FFF2-40B4-BE49-F238E27FC236}">
                    <a16:creationId xmlns:a16="http://schemas.microsoft.com/office/drawing/2014/main" id="{8ED8F38A-707E-1D50-9BF1-0DC5FC678334}"/>
                  </a:ext>
                </a:extLst>
              </p:cNvPr>
              <p:cNvSpPr txBox="1"/>
              <p:nvPr/>
            </p:nvSpPr>
            <p:spPr>
              <a:xfrm>
                <a:off x="-3633224" y="1813482"/>
                <a:ext cx="23136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600"/>
                  </a:spcBef>
                </a:pPr>
                <a:r>
                  <a:rPr lang="en-US" sz="9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Customize your brand fonts and colors in the Slide Master</a:t>
                </a:r>
              </a:p>
            </p:txBody>
          </p:sp>
          <p:sp>
            <p:nvSpPr>
              <p:cNvPr id="27" name="TextBox 27">
                <a:extLst>
                  <a:ext uri="{FF2B5EF4-FFF2-40B4-BE49-F238E27FC236}">
                    <a16:creationId xmlns:a16="http://schemas.microsoft.com/office/drawing/2014/main" id="{B023C047-BB61-3015-244D-53388D937E3B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1813482"/>
                <a:ext cx="197566" cy="23083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900">
                    <a:cs typeface="Segoe UI" panose="020B0502040204020203" pitchFamily="34" charset="0"/>
                  </a:rPr>
                  <a:t>1</a:t>
                </a:r>
              </a:p>
            </p:txBody>
          </p:sp>
          <p:pic>
            <p:nvPicPr>
              <p:cNvPr id="28" name="Picture 27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0997360A-2FD3-2CBF-3B10-A3E4B3D703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619997" y="2904854"/>
                <a:ext cx="1580254" cy="887532"/>
              </a:xfrm>
              <a:prstGeom prst="rect">
                <a:avLst/>
              </a:prstGeom>
            </p:spPr>
          </p:pic>
          <p:pic>
            <p:nvPicPr>
              <p:cNvPr id="29" name="Picture 28" descr="Graphical user interface, application, Word&#10;&#10;Description automatically generated">
                <a:extLst>
                  <a:ext uri="{FF2B5EF4-FFF2-40B4-BE49-F238E27FC236}">
                    <a16:creationId xmlns:a16="http://schemas.microsoft.com/office/drawing/2014/main" id="{B4566126-FF98-0C61-B46E-D68D4B545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615030" y="2273863"/>
                <a:ext cx="3185502" cy="474015"/>
              </a:xfrm>
              <a:prstGeom prst="rect">
                <a:avLst/>
              </a:prstGeom>
            </p:spPr>
          </p:pic>
        </p:grpSp>
      </p:grpSp>
      <p:sp>
        <p:nvSpPr>
          <p:cNvPr id="1042" name="TextBox 1041">
            <a:extLst>
              <a:ext uri="{FF2B5EF4-FFF2-40B4-BE49-F238E27FC236}">
                <a16:creationId xmlns:a16="http://schemas.microsoft.com/office/drawing/2014/main" id="{787A4253-030A-3D33-FBFB-91C1960D9679}"/>
              </a:ext>
            </a:extLst>
          </p:cNvPr>
          <p:cNvSpPr txBox="1"/>
          <p:nvPr/>
        </p:nvSpPr>
        <p:spPr>
          <a:xfrm>
            <a:off x="343646" y="4472465"/>
            <a:ext cx="552225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Detect and filter violence, hate, sexual and self-harm content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4" name="TextBox 1043">
            <a:extLst>
              <a:ext uri="{FF2B5EF4-FFF2-40B4-BE49-F238E27FC236}">
                <a16:creationId xmlns:a16="http://schemas.microsoft.com/office/drawing/2014/main" id="{BB207BCE-55C4-42F9-F210-C8BE673A553A}"/>
              </a:ext>
            </a:extLst>
          </p:cNvPr>
          <p:cNvSpPr txBox="1"/>
          <p:nvPr/>
        </p:nvSpPr>
        <p:spPr>
          <a:xfrm>
            <a:off x="343646" y="4802414"/>
            <a:ext cx="552225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Monitor text, images, and multimodal content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565D524E-00EF-0969-530B-98506E9DA689}"/>
              </a:ext>
            </a:extLst>
          </p:cNvPr>
          <p:cNvSpPr txBox="1"/>
          <p:nvPr/>
        </p:nvSpPr>
        <p:spPr>
          <a:xfrm>
            <a:off x="345387" y="5100481"/>
            <a:ext cx="552225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2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Analyze</a:t>
            </a:r>
            <a:r>
              <a:rPr lang="en-GB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human and AI-generated content.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EC65BBA2-FDCF-D9AA-379E-04C84FB71F6B}"/>
              </a:ext>
            </a:extLst>
          </p:cNvPr>
          <p:cNvSpPr txBox="1"/>
          <p:nvPr/>
        </p:nvSpPr>
        <p:spPr>
          <a:xfrm>
            <a:off x="343646" y="5430013"/>
            <a:ext cx="552225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2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Advanced capabilities to uphold safety and security of foundation models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2" name="TextBox 1051">
            <a:extLst>
              <a:ext uri="{FF2B5EF4-FFF2-40B4-BE49-F238E27FC236}">
                <a16:creationId xmlns:a16="http://schemas.microsoft.com/office/drawing/2014/main" id="{2D24A33D-92B0-9595-C19C-5CFB60FC4F06}"/>
              </a:ext>
            </a:extLst>
          </p:cNvPr>
          <p:cNvSpPr txBox="1"/>
          <p:nvPr/>
        </p:nvSpPr>
        <p:spPr>
          <a:xfrm>
            <a:off x="2986277" y="6455547"/>
            <a:ext cx="3299666" cy="18466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Safeguard your generative </a:t>
            </a:r>
            <a:b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AI applications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Build an advanced safety system for foundation models to detect and mitigate harmful content and risks in user prompts and AI-generated outputs. Use Prompt Shields to detect and block prompt injection attacks,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groundedness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detection to pinpoint ungrounded or hallucinated materials, and protected material detection to identify copyrighted or owned content.</a:t>
            </a:r>
          </a:p>
        </p:txBody>
      </p:sp>
      <p:sp>
        <p:nvSpPr>
          <p:cNvPr id="1054" name="TextBox 1053">
            <a:extLst>
              <a:ext uri="{FF2B5EF4-FFF2-40B4-BE49-F238E27FC236}">
                <a16:creationId xmlns:a16="http://schemas.microsoft.com/office/drawing/2014/main" id="{2728EFE8-4E8A-53FC-571E-855C9C92D0B7}"/>
              </a:ext>
            </a:extLst>
          </p:cNvPr>
          <p:cNvSpPr txBox="1"/>
          <p:nvPr/>
        </p:nvSpPr>
        <p:spPr>
          <a:xfrm>
            <a:off x="2986277" y="8667845"/>
            <a:ext cx="3299666" cy="18466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Configure your content filters </a:t>
            </a:r>
            <a:b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reflect standards and policies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Adjust content filters to align with your responsible AI policies, community guidelines, or unique application scenarios. Configure severity thresholds across hate, violence, self-harm, and sexual categories to tailor their tolerance. Further customize and enhance the performance of your content filters by creating blocklists with your specific terms and keywords.</a:t>
            </a:r>
          </a:p>
        </p:txBody>
      </p:sp>
      <p:sp>
        <p:nvSpPr>
          <p:cNvPr id="1056" name="TextBox 1055">
            <a:extLst>
              <a:ext uri="{FF2B5EF4-FFF2-40B4-BE49-F238E27FC236}">
                <a16:creationId xmlns:a16="http://schemas.microsoft.com/office/drawing/2014/main" id="{7F7702CB-81C4-3656-FE46-F48BCFB227E3}"/>
              </a:ext>
            </a:extLst>
          </p:cNvPr>
          <p:cNvSpPr txBox="1"/>
          <p:nvPr/>
        </p:nvSpPr>
        <p:spPr>
          <a:xfrm>
            <a:off x="2986278" y="10903885"/>
            <a:ext cx="3482049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Seamless integration </a:t>
            </a:r>
            <a:b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 deployment</a:t>
            </a:r>
          </a:p>
          <a:p>
            <a:pPr algn="l"/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Build a safety system that operates uniformly across all foundation models in our AI Studio model </a:t>
            </a:r>
            <a:r>
              <a:rPr lang="en-GB" sz="12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catalog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including Azure OpenAI Service, or use the Azure AI Content Safety API. Azure AI Content Safety provides flexibility and compatibility, without ever compromising on safety.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24DF2F2A-B1AE-2E5A-6D17-37EDC6304109}"/>
              </a:ext>
            </a:extLst>
          </p:cNvPr>
          <p:cNvSpPr txBox="1"/>
          <p:nvPr/>
        </p:nvSpPr>
        <p:spPr>
          <a:xfrm>
            <a:off x="343647" y="367797"/>
            <a:ext cx="1765708" cy="4184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  PARTNER LOGO HERE</a:t>
            </a: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CAEA0845-9B85-41EE-DAE3-3EC2836E8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71" y="1775103"/>
            <a:ext cx="2093830" cy="69067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EC99D6-2117-CFA1-65BB-C10228665D94}"/>
              </a:ext>
            </a:extLst>
          </p:cNvPr>
          <p:cNvSpPr/>
          <p:nvPr/>
        </p:nvSpPr>
        <p:spPr>
          <a:xfrm>
            <a:off x="-9918" y="13242163"/>
            <a:ext cx="6867918" cy="1302512"/>
          </a:xfrm>
          <a:prstGeom prst="rect">
            <a:avLst/>
          </a:prstGeom>
          <a:solidFill>
            <a:srgbClr val="0177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11" name="Text Placeholder 179">
            <a:extLst>
              <a:ext uri="{FF2B5EF4-FFF2-40B4-BE49-F238E27FC236}">
                <a16:creationId xmlns:a16="http://schemas.microsoft.com/office/drawing/2014/main" id="{709CD062-0A74-A854-6451-2B8D95176DDB}"/>
              </a:ext>
            </a:extLst>
          </p:cNvPr>
          <p:cNvSpPr txBox="1">
            <a:spLocks/>
          </p:cNvSpPr>
          <p:nvPr/>
        </p:nvSpPr>
        <p:spPr>
          <a:xfrm>
            <a:off x="355597" y="13863205"/>
            <a:ext cx="4219553" cy="262342"/>
          </a:xfrm>
          <a:prstGeom prst="rect">
            <a:avLst/>
          </a:prstGeom>
        </p:spPr>
        <p:txBody>
          <a:bodyPr lIns="0" tIns="0" rIns="0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677A18-904B-3E57-D150-F387B5775D02}"/>
              </a:ext>
            </a:extLst>
          </p:cNvPr>
          <p:cNvSpPr txBox="1"/>
          <p:nvPr/>
        </p:nvSpPr>
        <p:spPr>
          <a:xfrm>
            <a:off x="355597" y="14081550"/>
            <a:ext cx="4010875" cy="161820"/>
          </a:xfrm>
          <a:prstGeom prst="rect">
            <a:avLst/>
          </a:prstGeom>
          <a:solidFill>
            <a:srgbClr val="FFFF00"/>
          </a:solidFill>
        </p:spPr>
        <p:txBody>
          <a:bodyPr wrap="non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spc="-5" dirty="0">
                <a:latin typeface="Arial" panose="020B0604020202020204" pitchFamily="34" charset="0"/>
                <a:cs typeface="Arial" panose="020B0604020202020204" pitchFamily="34" charset="0"/>
              </a:rPr>
              <a:t> &lt;Insert PARTNER contact information and solution name here.&gt;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24">
            <a:extLst>
              <a:ext uri="{FF2B5EF4-FFF2-40B4-BE49-F238E27FC236}">
                <a16:creationId xmlns:a16="http://schemas.microsoft.com/office/drawing/2014/main" id="{8B5A6FB4-195D-4332-F7B5-FF67BC0118C7}"/>
              </a:ext>
            </a:extLst>
          </p:cNvPr>
          <p:cNvSpPr txBox="1"/>
          <p:nvPr/>
        </p:nvSpPr>
        <p:spPr>
          <a:xfrm>
            <a:off x="359666" y="13547636"/>
            <a:ext cx="581811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 and let's set up a meeting to discuss how we can improve your security posture. </a:t>
            </a:r>
          </a:p>
        </p:txBody>
      </p:sp>
      <p:pic>
        <p:nvPicPr>
          <p:cNvPr id="16" name="Picture 15" descr="A person wearing a hat and headphones looking at a phone&#10;&#10;Description automatically generated">
            <a:extLst>
              <a:ext uri="{FF2B5EF4-FFF2-40B4-BE49-F238E27FC236}">
                <a16:creationId xmlns:a16="http://schemas.microsoft.com/office/drawing/2014/main" id="{7CEFF4A0-39A0-05EA-7CF6-6C70B68C192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7" r="2190"/>
          <a:stretch/>
        </p:blipFill>
        <p:spPr>
          <a:xfrm>
            <a:off x="-13333" y="6487392"/>
            <a:ext cx="2590139" cy="1824026"/>
          </a:xfrm>
          <a:prstGeom prst="rect">
            <a:avLst/>
          </a:prstGeom>
        </p:spPr>
      </p:pic>
      <p:pic>
        <p:nvPicPr>
          <p:cNvPr id="32" name="Picture 31" descr="A person looking at a paper&#10;&#10;Description automatically generated">
            <a:extLst>
              <a:ext uri="{FF2B5EF4-FFF2-40B4-BE49-F238E27FC236}">
                <a16:creationId xmlns:a16="http://schemas.microsoft.com/office/drawing/2014/main" id="{FE7FBE21-DEAD-3D43-B938-42E1E639A90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/>
          <a:stretch/>
        </p:blipFill>
        <p:spPr>
          <a:xfrm>
            <a:off x="-13334" y="8709681"/>
            <a:ext cx="2590139" cy="181125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EEA690-2438-ABDE-FD8D-98179C26673B}"/>
              </a:ext>
            </a:extLst>
          </p:cNvPr>
          <p:cNvSpPr/>
          <p:nvPr/>
        </p:nvSpPr>
        <p:spPr>
          <a:xfrm>
            <a:off x="-18941" y="2509208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A6E20D-AE88-CE01-65FF-21032D0F1A43}"/>
              </a:ext>
            </a:extLst>
          </p:cNvPr>
          <p:cNvSpPr/>
          <p:nvPr/>
        </p:nvSpPr>
        <p:spPr>
          <a:xfrm>
            <a:off x="-18941" y="13160730"/>
            <a:ext cx="6876941" cy="81034"/>
          </a:xfrm>
          <a:prstGeom prst="rect">
            <a:avLst/>
          </a:prstGeom>
          <a:solidFill>
            <a:srgbClr val="52A8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pic>
        <p:nvPicPr>
          <p:cNvPr id="17" name="Picture 16" descr="A person holding a computer&#10;&#10;Description automatically generated">
            <a:extLst>
              <a:ext uri="{FF2B5EF4-FFF2-40B4-BE49-F238E27FC236}">
                <a16:creationId xmlns:a16="http://schemas.microsoft.com/office/drawing/2014/main" id="{B5B82481-E3F6-A24C-BBC0-64044244EFC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1" t="14280" b="28311"/>
          <a:stretch/>
        </p:blipFill>
        <p:spPr>
          <a:xfrm>
            <a:off x="-132002" y="10935425"/>
            <a:ext cx="2708807" cy="180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00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9D3432FEC7444D8BA76D7B01010F81" ma:contentTypeVersion="19" ma:contentTypeDescription="Create a new document." ma:contentTypeScope="" ma:versionID="88752f3cb97e268f873e481d587ed51e">
  <xsd:schema xmlns:xsd="http://www.w3.org/2001/XMLSchema" xmlns:xs="http://www.w3.org/2001/XMLSchema" xmlns:p="http://schemas.microsoft.com/office/2006/metadata/properties" xmlns:ns2="2535386a-10b8-4232-a94c-9d3ed4540ad7" xmlns:ns3="3d7cdd09-fef8-484d-8efb-f073c5fd928a" targetNamespace="http://schemas.microsoft.com/office/2006/metadata/properties" ma:root="true" ma:fieldsID="7cc3bcd9853e6c236c56acffa5290e5f" ns2:_="" ns3:_="">
    <xsd:import namespace="2535386a-10b8-4232-a94c-9d3ed4540ad7"/>
    <xsd:import namespace="3d7cdd09-fef8-484d-8efb-f073c5fd92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5386a-10b8-4232-a94c-9d3ed4540a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cdd09-fef8-484d-8efb-f073c5fd928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f06543-e1ef-45cb-94d3-ce3e4e0a5242}" ma:internalName="TaxCatchAll" ma:showField="CatchAllData" ma:web="3d7cdd09-fef8-484d-8efb-f073c5fd92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7cdd09-fef8-484d-8efb-f073c5fd928a" xsi:nil="true"/>
    <lcf76f155ced4ddcb4097134ff3c332f xmlns="2535386a-10b8-4232-a94c-9d3ed4540ad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65889CD-D9A8-4A9F-A93D-32802AE280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A603CC-6BE1-49B4-9460-A83CEF5857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35386a-10b8-4232-a94c-9d3ed4540ad7"/>
    <ds:schemaRef ds:uri="3d7cdd09-fef8-484d-8efb-f073c5fd92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D72AE6-AB51-402C-8A62-FF61D99988B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d7cdd09-fef8-484d-8efb-f073c5fd928a"/>
    <ds:schemaRef ds:uri="2535386a-10b8-4232-a94c-9d3ed4540ad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53</TotalTime>
  <Words>456</Words>
  <Application>Microsoft Macintosh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Segoe UI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Esther</dc:creator>
  <cp:lastModifiedBy>Mijares Mijares, Raquel</cp:lastModifiedBy>
  <cp:revision>6</cp:revision>
  <dcterms:created xsi:type="dcterms:W3CDTF">2024-04-15T09:10:33Z</dcterms:created>
  <dcterms:modified xsi:type="dcterms:W3CDTF">2024-04-22T14:52:33Z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0x010100759D3432FEC7444D8BA76D7B01010F81</vt:lpwstr>
  </property>
  <property fmtid="{D5CDD505-2E9C-101B-9397-08002B2CF9AE}" pid="3" name="MediaServiceImageTags">
    <vt:lpwstr/>
  </property>
</Properties>
</file>