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6"/>
  </p:notesMasterIdLst>
  <p:sldIdLst>
    <p:sldId id="260" r:id="rId5"/>
  </p:sldIdLst>
  <p:sldSz cx="10515600" cy="31089600"/>
  <p:notesSz cx="4787900" cy="20104100"/>
  <p:embeddedFontLst>
    <p:embeddedFont>
      <p:font typeface="Segoe Sans Display Semibold" pitchFamily="2" charset="0"/>
      <p:regular r:id="rId7"/>
      <p:bold r:id="rId8"/>
      <p:italic r:id="rId9"/>
      <p:boldItalic r:id="rId10"/>
    </p:embeddedFont>
    <p:embeddedFont>
      <p:font typeface="Segoe Sans Display Semilight" pitchFamily="2" charset="0"/>
      <p:regular r:id="rId11"/>
      <p:italic r:id="rId12"/>
    </p:embeddedFont>
    <p:embeddedFont>
      <p:font typeface="Segoe UI" panose="020B0502040204020203" pitchFamily="34" charset="0"/>
      <p:regular r:id="rId13"/>
      <p:bold r:id="rId14"/>
      <p:italic r:id="rId15"/>
      <p:boldItalic r:id="rId16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384" userDrawn="1">
          <p15:clr>
            <a:srgbClr val="A4A3A4"/>
          </p15:clr>
        </p15:guide>
        <p15:guide id="2" pos="3312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6240" userDrawn="1">
          <p15:clr>
            <a:srgbClr val="A4A3A4"/>
          </p15:clr>
        </p15:guide>
        <p15:guide id="5" pos="2314" userDrawn="1">
          <p15:clr>
            <a:srgbClr val="A4A3A4"/>
          </p15:clr>
        </p15:guide>
        <p15:guide id="6" pos="43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AF1C192B-D553-743E-733B-AD1C6CC8402B}" name="Tania Shepard" initials="TS" userId="S::taniashepard@microsoft.com::8afefb7a-f1ba-423e-aa69-c5e34d98f802" providerId="AD"/>
  <p188:author id="{A5D03CDC-B4E9-C5A0-E47D-1D0C1686714E}" name="Kent Sucgang (CELA)" initials="K(" userId="S::kentsucgang@microsoft.com::da66670c-76ce-4d48-8782-51889970015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6647A"/>
    <a:srgbClr val="225B62"/>
    <a:srgbClr val="BFBFBF"/>
    <a:srgbClr val="FBFBFB"/>
    <a:srgbClr val="F5F9F9"/>
    <a:srgbClr val="EEE4D3"/>
    <a:srgbClr val="3F3F3F"/>
    <a:srgbClr val="E1D3C7"/>
    <a:srgbClr val="FF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6"/>
    <p:restoredTop sz="94726"/>
  </p:normalViewPr>
  <p:slideViewPr>
    <p:cSldViewPr snapToGrid="0">
      <p:cViewPr>
        <p:scale>
          <a:sx n="97" d="100"/>
          <a:sy n="97" d="100"/>
        </p:scale>
        <p:origin x="984" y="-13376"/>
      </p:cViewPr>
      <p:guideLst>
        <p:guide orient="horz" pos="384"/>
        <p:guide pos="3312"/>
        <p:guide pos="384"/>
        <p:guide pos="6240"/>
        <p:guide pos="2314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Tenhulzen" userId="0f06ff50-6701-4401-b460-939c68219fd6" providerId="ADAL" clId="{3530F03F-CAA7-40DE-BB13-EC2F1AA4CAEC}"/>
    <pc:docChg chg="custSel modSld">
      <pc:chgData name="Mike Tenhulzen" userId="0f06ff50-6701-4401-b460-939c68219fd6" providerId="ADAL" clId="{3530F03F-CAA7-40DE-BB13-EC2F1AA4CAEC}" dt="2025-04-21T14:47:21.212" v="14" actId="478"/>
      <pc:docMkLst>
        <pc:docMk/>
      </pc:docMkLst>
      <pc:sldChg chg="addSp delSp modSp mod">
        <pc:chgData name="Mike Tenhulzen" userId="0f06ff50-6701-4401-b460-939c68219fd6" providerId="ADAL" clId="{3530F03F-CAA7-40DE-BB13-EC2F1AA4CAEC}" dt="2025-04-21T14:47:21.212" v="14" actId="478"/>
        <pc:sldMkLst>
          <pc:docMk/>
          <pc:sldMk cId="1903285527" sldId="260"/>
        </pc:sldMkLst>
        <pc:spChg chg="add mod ord">
          <ac:chgData name="Mike Tenhulzen" userId="0f06ff50-6701-4401-b460-939c68219fd6" providerId="ADAL" clId="{3530F03F-CAA7-40DE-BB13-EC2F1AA4CAEC}" dt="2025-04-21T14:47:01.859" v="8" actId="167"/>
          <ac:spMkLst>
            <pc:docMk/>
            <pc:sldMk cId="1903285527" sldId="260"/>
            <ac:spMk id="6" creationId="{1638A3BC-8125-A7C2-7840-87B5DE262DB7}"/>
          </ac:spMkLst>
        </pc:spChg>
        <pc:spChg chg="add mod ord">
          <ac:chgData name="Mike Tenhulzen" userId="0f06ff50-6701-4401-b460-939c68219fd6" providerId="ADAL" clId="{3530F03F-CAA7-40DE-BB13-EC2F1AA4CAEC}" dt="2025-04-21T14:47:17.120" v="12" actId="167"/>
          <ac:spMkLst>
            <pc:docMk/>
            <pc:sldMk cId="1903285527" sldId="260"/>
            <ac:spMk id="17" creationId="{4B9F5164-3A46-766F-FEAE-53FDB02E631F}"/>
          </ac:spMkLst>
        </pc:spChg>
      </pc:sldChg>
    </pc:docChg>
  </pc:docChgLst>
  <pc:docChgLst>
    <pc:chgData name="Tania Shepard" userId="8afefb7a-f1ba-423e-aa69-c5e34d98f802" providerId="ADAL" clId="{B231DBA4-0256-4FEE-913F-6B4B30DA890B}"/>
    <pc:docChg chg="modSld">
      <pc:chgData name="Tania Shepard" userId="8afefb7a-f1ba-423e-aa69-c5e34d98f802" providerId="ADAL" clId="{B231DBA4-0256-4FEE-913F-6B4B30DA890B}" dt="2025-04-23T23:18:35.814" v="17" actId="1076"/>
      <pc:docMkLst>
        <pc:docMk/>
      </pc:docMkLst>
      <pc:sldChg chg="modSp mod">
        <pc:chgData name="Tania Shepard" userId="8afefb7a-f1ba-423e-aa69-c5e34d98f802" providerId="ADAL" clId="{B231DBA4-0256-4FEE-913F-6B4B30DA890B}" dt="2025-04-23T23:18:35.814" v="17" actId="1076"/>
        <pc:sldMkLst>
          <pc:docMk/>
          <pc:sldMk cId="1903285527" sldId="260"/>
        </pc:sldMkLst>
        <pc:spChg chg="mod">
          <ac:chgData name="Tania Shepard" userId="8afefb7a-f1ba-423e-aa69-c5e34d98f802" providerId="ADAL" clId="{B231DBA4-0256-4FEE-913F-6B4B30DA890B}" dt="2025-04-23T23:18:35.814" v="17" actId="1076"/>
          <ac:spMkLst>
            <pc:docMk/>
            <pc:sldMk cId="1903285527" sldId="260"/>
            <ac:spMk id="17" creationId="{4B9F5164-3A46-766F-FEAE-53FDB02E631F}"/>
          </ac:spMkLst>
        </pc:spChg>
      </pc:sldChg>
    </pc:docChg>
  </pc:docChgLst>
  <pc:docChgLst>
    <pc:chgData name="Emily Kohler" userId="1e17a092-7c55-4bbd-a9ef-f5e864070fcd" providerId="ADAL" clId="{C3AA25AE-8DF9-7A4D-A7E1-FCC30E86933C}"/>
    <pc:docChg chg="custSel modSld">
      <pc:chgData name="Emily Kohler" userId="1e17a092-7c55-4bbd-a9ef-f5e864070fcd" providerId="ADAL" clId="{C3AA25AE-8DF9-7A4D-A7E1-FCC30E86933C}" dt="2025-04-18T00:29:14.844" v="47"/>
      <pc:docMkLst>
        <pc:docMk/>
      </pc:docMkLst>
      <pc:sldChg chg="addSp delSp modSp mod">
        <pc:chgData name="Emily Kohler" userId="1e17a092-7c55-4bbd-a9ef-f5e864070fcd" providerId="ADAL" clId="{C3AA25AE-8DF9-7A4D-A7E1-FCC30E86933C}" dt="2025-04-18T00:29:14.844" v="47"/>
        <pc:sldMkLst>
          <pc:docMk/>
          <pc:sldMk cId="1903285527" sldId="260"/>
        </pc:sldMkLst>
        <pc:spChg chg="mod">
          <ac:chgData name="Emily Kohler" userId="1e17a092-7c55-4bbd-a9ef-f5e864070fcd" providerId="ADAL" clId="{C3AA25AE-8DF9-7A4D-A7E1-FCC30E86933C}" dt="2025-04-18T00:29:12.416" v="45" actId="14100"/>
          <ac:spMkLst>
            <pc:docMk/>
            <pc:sldMk cId="1903285527" sldId="260"/>
            <ac:spMk id="24" creationId="{8E6EC332-536D-0323-D5C1-36F7B27C153D}"/>
          </ac:spMkLst>
        </pc:spChg>
        <pc:spChg chg="mod">
          <ac:chgData name="Emily Kohler" userId="1e17a092-7c55-4bbd-a9ef-f5e864070fcd" providerId="ADAL" clId="{C3AA25AE-8DF9-7A4D-A7E1-FCC30E86933C}" dt="2025-04-18T00:27:04.482" v="43" actId="1036"/>
          <ac:spMkLst>
            <pc:docMk/>
            <pc:sldMk cId="1903285527" sldId="260"/>
            <ac:spMk id="29" creationId="{BD0D3FA3-7F3F-98B8-C5DC-9089553D937D}"/>
          </ac:spMkLst>
        </pc:spChg>
        <pc:spChg chg="mod">
          <ac:chgData name="Emily Kohler" userId="1e17a092-7c55-4bbd-a9ef-f5e864070fcd" providerId="ADAL" clId="{C3AA25AE-8DF9-7A4D-A7E1-FCC30E86933C}" dt="2025-04-18T00:27:04.482" v="43" actId="1036"/>
          <ac:spMkLst>
            <pc:docMk/>
            <pc:sldMk cId="1903285527" sldId="260"/>
            <ac:spMk id="30" creationId="{F5E8D769-82C2-D65D-09E7-346926EC4BDC}"/>
          </ac:spMkLst>
        </pc:spChg>
        <pc:spChg chg="mod">
          <ac:chgData name="Emily Kohler" userId="1e17a092-7c55-4bbd-a9ef-f5e864070fcd" providerId="ADAL" clId="{C3AA25AE-8DF9-7A4D-A7E1-FCC30E86933C}" dt="2025-04-18T00:27:04.482" v="43" actId="1036"/>
          <ac:spMkLst>
            <pc:docMk/>
            <pc:sldMk cId="1903285527" sldId="260"/>
            <ac:spMk id="52" creationId="{47FFB349-10F5-7B05-2656-037B443287B3}"/>
          </ac:spMkLst>
        </pc:spChg>
        <pc:spChg chg="mod">
          <ac:chgData name="Emily Kohler" userId="1e17a092-7c55-4bbd-a9ef-f5e864070fcd" providerId="ADAL" clId="{C3AA25AE-8DF9-7A4D-A7E1-FCC30E86933C}" dt="2025-04-18T00:27:04.482" v="43" actId="1036"/>
          <ac:spMkLst>
            <pc:docMk/>
            <pc:sldMk cId="1903285527" sldId="260"/>
            <ac:spMk id="56" creationId="{06DEB4E0-D531-A9D9-55CD-55BC3F5A3AB0}"/>
          </ac:spMkLst>
        </pc:spChg>
        <pc:spChg chg="mod">
          <ac:chgData name="Emily Kohler" userId="1e17a092-7c55-4bbd-a9ef-f5e864070fcd" providerId="ADAL" clId="{C3AA25AE-8DF9-7A4D-A7E1-FCC30E86933C}" dt="2025-04-18T00:26:50.757" v="20"/>
          <ac:spMkLst>
            <pc:docMk/>
            <pc:sldMk cId="1903285527" sldId="260"/>
            <ac:spMk id="67" creationId="{A2C4814D-1BFF-CFB7-CDF1-9C4C4AAD3B9C}"/>
          </ac:spMkLst>
        </pc:spChg>
        <pc:picChg chg="mod">
          <ac:chgData name="Emily Kohler" userId="1e17a092-7c55-4bbd-a9ef-f5e864070fcd" providerId="ADAL" clId="{C3AA25AE-8DF9-7A4D-A7E1-FCC30E86933C}" dt="2025-04-18T00:26:21.551" v="19" actId="1076"/>
          <ac:picMkLst>
            <pc:docMk/>
            <pc:sldMk cId="1903285527" sldId="260"/>
            <ac:picMk id="2" creationId="{FD748F07-5370-1E49-ACA4-8CFE8CD6F62B}"/>
          </ac:picMkLst>
        </pc:picChg>
        <pc:picChg chg="mod">
          <ac:chgData name="Emily Kohler" userId="1e17a092-7c55-4bbd-a9ef-f5e864070fcd" providerId="ADAL" clId="{C3AA25AE-8DF9-7A4D-A7E1-FCC30E86933C}" dt="2025-04-18T00:27:04.482" v="43" actId="1036"/>
          <ac:picMkLst>
            <pc:docMk/>
            <pc:sldMk cId="1903285527" sldId="260"/>
            <ac:picMk id="32" creationId="{5BC8BC19-9AFE-4733-8290-D043A09AD02F}"/>
          </ac:picMkLst>
        </pc:picChg>
        <pc:picChg chg="mod">
          <ac:chgData name="Emily Kohler" userId="1e17a092-7c55-4bbd-a9ef-f5e864070fcd" providerId="ADAL" clId="{C3AA25AE-8DF9-7A4D-A7E1-FCC30E86933C}" dt="2025-04-18T00:27:04.482" v="43" actId="1036"/>
          <ac:picMkLst>
            <pc:docMk/>
            <pc:sldMk cId="1903285527" sldId="260"/>
            <ac:picMk id="48" creationId="{B03D528D-B570-ED68-6BB9-1707FE8A288C}"/>
          </ac:picMkLst>
        </pc:picChg>
        <pc:picChg chg="mod">
          <ac:chgData name="Emily Kohler" userId="1e17a092-7c55-4bbd-a9ef-f5e864070fcd" providerId="ADAL" clId="{C3AA25AE-8DF9-7A4D-A7E1-FCC30E86933C}" dt="2025-04-18T00:25:58.616" v="17" actId="1035"/>
          <ac:picMkLst>
            <pc:docMk/>
            <pc:sldMk cId="1903285527" sldId="260"/>
            <ac:picMk id="87" creationId="{3FF02E5C-EE4A-D176-3738-F563A888C920}"/>
          </ac:picMkLst>
        </pc:picChg>
      </pc:sldChg>
    </pc:docChg>
  </pc:docChgLst>
  <pc:docChgLst>
    <pc:chgData name="Tim Comstock" userId="c102f1ea-1e11-49fb-83cc-8b97d430d399" providerId="ADAL" clId="{3E41E30F-05B8-A44D-AC02-A9A6DB585A53}"/>
    <pc:docChg chg="modSld">
      <pc:chgData name="Tim Comstock" userId="c102f1ea-1e11-49fb-83cc-8b97d430d399" providerId="ADAL" clId="{3E41E30F-05B8-A44D-AC02-A9A6DB585A53}" dt="2025-05-15T17:16:45.833" v="0" actId="962"/>
      <pc:docMkLst>
        <pc:docMk/>
      </pc:docMkLst>
      <pc:sldChg chg="modSp mod">
        <pc:chgData name="Tim Comstock" userId="c102f1ea-1e11-49fb-83cc-8b97d430d399" providerId="ADAL" clId="{3E41E30F-05B8-A44D-AC02-A9A6DB585A53}" dt="2025-05-15T17:16:45.833" v="0" actId="962"/>
        <pc:sldMkLst>
          <pc:docMk/>
          <pc:sldMk cId="1903285527" sldId="260"/>
        </pc:sldMkLst>
        <pc:grpChg chg="mod">
          <ac:chgData name="Tim Comstock" userId="c102f1ea-1e11-49fb-83cc-8b97d430d399" providerId="ADAL" clId="{3E41E30F-05B8-A44D-AC02-A9A6DB585A53}" dt="2025-05-15T17:16:45.833" v="0" actId="962"/>
          <ac:grpSpMkLst>
            <pc:docMk/>
            <pc:sldMk cId="1903285527" sldId="260"/>
            <ac:grpSpMk id="18" creationId="{F5DA27FB-247F-645F-83DB-A8CC176B4A3F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74863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711450" y="0"/>
            <a:ext cx="2074863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48B3-3678-3147-BDD6-6D7CDE0C48AC}" type="datetimeFigureOut">
              <a:rPr lang="en-US" smtClean="0"/>
              <a:t>5/15/25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2513013"/>
            <a:ext cx="2295525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79425" y="9675813"/>
            <a:ext cx="382905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2074863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711450" y="19096038"/>
            <a:ext cx="2074863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884E0-B051-5446-A3D4-46BA06862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884E0-B051-5446-A3D4-46BA06862F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575305" y="28913330"/>
            <a:ext cx="3364992" cy="15544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25800" y="28913330"/>
            <a:ext cx="2418588" cy="15544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571248" y="28913330"/>
            <a:ext cx="2418588" cy="15544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792" userDrawn="1">
          <p15:clr>
            <a:srgbClr val="FBAE40"/>
          </p15:clr>
        </p15:guide>
        <p15:guide id="2" pos="331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E33B072-6457-D9D8-A810-1069CFB58AB7}"/>
              </a:ext>
            </a:extLst>
          </p:cNvPr>
          <p:cNvSpPr/>
          <p:nvPr userDrawn="1"/>
        </p:nvSpPr>
        <p:spPr>
          <a:xfrm>
            <a:off x="2572025" y="18486413"/>
            <a:ext cx="5181600" cy="798545"/>
          </a:xfrm>
          <a:prstGeom prst="rect">
            <a:avLst/>
          </a:prstGeom>
          <a:solidFill>
            <a:srgbClr val="06647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sitting at a table with a tablet&#10;&#10;AI-generated content may be incorrect.">
            <a:extLst>
              <a:ext uri="{FF2B5EF4-FFF2-40B4-BE49-F238E27FC236}">
                <a16:creationId xmlns:a16="http://schemas.microsoft.com/office/drawing/2014/main" id="{AA01E3C3-BF5C-D288-05C8-8C70AA3556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7" t="10432" r="8296" b="357"/>
          <a:stretch/>
        </p:blipFill>
        <p:spPr>
          <a:xfrm>
            <a:off x="0" y="11403196"/>
            <a:ext cx="10515597" cy="5413870"/>
          </a:xfrm>
          <a:prstGeom prst="rect">
            <a:avLst/>
          </a:prstGeom>
        </p:spPr>
      </p:pic>
      <p:pic>
        <p:nvPicPr>
          <p:cNvPr id="4" name="Picture 3" descr="A person sitting on a table using a computer&#10;&#10;AI-generated content may be incorrect.">
            <a:extLst>
              <a:ext uri="{FF2B5EF4-FFF2-40B4-BE49-F238E27FC236}">
                <a16:creationId xmlns:a16="http://schemas.microsoft.com/office/drawing/2014/main" id="{780D76EE-9DA6-4B0F-7311-46451748949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" t="12007" r="59" b="17043"/>
          <a:stretch/>
        </p:blipFill>
        <p:spPr>
          <a:xfrm>
            <a:off x="-1" y="0"/>
            <a:ext cx="10515601" cy="50375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C72906F-9BE1-835E-392F-BAE0D9340951}"/>
              </a:ext>
            </a:extLst>
          </p:cNvPr>
          <p:cNvSpPr/>
          <p:nvPr userDrawn="1"/>
        </p:nvSpPr>
        <p:spPr>
          <a:xfrm>
            <a:off x="0" y="5034883"/>
            <a:ext cx="6295979" cy="4559750"/>
          </a:xfrm>
          <a:prstGeom prst="rect">
            <a:avLst/>
          </a:prstGeom>
          <a:solidFill>
            <a:srgbClr val="06647A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9B2FAA-3BBB-60AF-1A93-E3218B413674}"/>
              </a:ext>
            </a:extLst>
          </p:cNvPr>
          <p:cNvSpPr/>
          <p:nvPr userDrawn="1"/>
        </p:nvSpPr>
        <p:spPr>
          <a:xfrm>
            <a:off x="6047866" y="5034883"/>
            <a:ext cx="4467734" cy="4559782"/>
          </a:xfrm>
          <a:prstGeom prst="rect">
            <a:avLst/>
          </a:prstGeom>
          <a:solidFill>
            <a:srgbClr val="EEE4D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15CF06-A7BF-CD34-B3AE-64ADDD928E89}"/>
              </a:ext>
            </a:extLst>
          </p:cNvPr>
          <p:cNvSpPr/>
          <p:nvPr userDrawn="1"/>
        </p:nvSpPr>
        <p:spPr>
          <a:xfrm>
            <a:off x="675741" y="23195327"/>
            <a:ext cx="9164115" cy="5004808"/>
          </a:xfrm>
          <a:prstGeom prst="rect">
            <a:avLst/>
          </a:prstGeom>
          <a:solidFill>
            <a:srgbClr val="EEE4D3"/>
          </a:solidFill>
          <a:ln>
            <a:noFill/>
          </a:ln>
          <a:effectLst>
            <a:outerShdw blurRad="1016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02F997-3B62-33B4-0410-6708A2A17EAC}"/>
              </a:ext>
            </a:extLst>
          </p:cNvPr>
          <p:cNvSpPr/>
          <p:nvPr userDrawn="1"/>
        </p:nvSpPr>
        <p:spPr>
          <a:xfrm>
            <a:off x="-1" y="11403196"/>
            <a:ext cx="9588134" cy="5413870"/>
          </a:xfrm>
          <a:prstGeom prst="rect">
            <a:avLst/>
          </a:prstGeom>
          <a:gradFill>
            <a:gsLst>
              <a:gs pos="20000">
                <a:schemeClr val="tx1">
                  <a:alpha val="84728"/>
                </a:schemeClr>
              </a:gs>
              <a:gs pos="65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EBAD8E-CA87-79F0-ACE2-E2CFEE8480EA}"/>
              </a:ext>
            </a:extLst>
          </p:cNvPr>
          <p:cNvSpPr/>
          <p:nvPr userDrawn="1"/>
        </p:nvSpPr>
        <p:spPr>
          <a:xfrm>
            <a:off x="651900" y="15951774"/>
            <a:ext cx="9164115" cy="1922047"/>
          </a:xfrm>
          <a:prstGeom prst="rect">
            <a:avLst/>
          </a:prstGeom>
          <a:solidFill>
            <a:srgbClr val="EEE4D3"/>
          </a:solidFill>
          <a:ln>
            <a:noFill/>
          </a:ln>
          <a:effectLst>
            <a:outerShdw blurRad="1016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178582">
        <a:defRPr>
          <a:latin typeface="+mn-lt"/>
          <a:ea typeface="+mn-ea"/>
          <a:cs typeface="+mn-cs"/>
        </a:defRPr>
      </a:lvl2pPr>
      <a:lvl3pPr marL="2357165">
        <a:defRPr>
          <a:latin typeface="+mn-lt"/>
          <a:ea typeface="+mn-ea"/>
          <a:cs typeface="+mn-cs"/>
        </a:defRPr>
      </a:lvl3pPr>
      <a:lvl4pPr marL="3535745">
        <a:defRPr>
          <a:latin typeface="+mn-lt"/>
          <a:ea typeface="+mn-ea"/>
          <a:cs typeface="+mn-cs"/>
        </a:defRPr>
      </a:lvl4pPr>
      <a:lvl5pPr marL="4714329">
        <a:defRPr>
          <a:latin typeface="+mn-lt"/>
          <a:ea typeface="+mn-ea"/>
          <a:cs typeface="+mn-cs"/>
        </a:defRPr>
      </a:lvl5pPr>
      <a:lvl6pPr marL="5892912">
        <a:defRPr>
          <a:latin typeface="+mn-lt"/>
          <a:ea typeface="+mn-ea"/>
          <a:cs typeface="+mn-cs"/>
        </a:defRPr>
      </a:lvl6pPr>
      <a:lvl7pPr marL="7071495">
        <a:defRPr>
          <a:latin typeface="+mn-lt"/>
          <a:ea typeface="+mn-ea"/>
          <a:cs typeface="+mn-cs"/>
        </a:defRPr>
      </a:lvl7pPr>
      <a:lvl8pPr marL="8250075">
        <a:defRPr>
          <a:latin typeface="+mn-lt"/>
          <a:ea typeface="+mn-ea"/>
          <a:cs typeface="+mn-cs"/>
        </a:defRPr>
      </a:lvl8pPr>
      <a:lvl9pPr marL="942865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178582">
        <a:defRPr>
          <a:latin typeface="+mn-lt"/>
          <a:ea typeface="+mn-ea"/>
          <a:cs typeface="+mn-cs"/>
        </a:defRPr>
      </a:lvl2pPr>
      <a:lvl3pPr marL="2357165">
        <a:defRPr>
          <a:latin typeface="+mn-lt"/>
          <a:ea typeface="+mn-ea"/>
          <a:cs typeface="+mn-cs"/>
        </a:defRPr>
      </a:lvl3pPr>
      <a:lvl4pPr marL="3535745">
        <a:defRPr>
          <a:latin typeface="+mn-lt"/>
          <a:ea typeface="+mn-ea"/>
          <a:cs typeface="+mn-cs"/>
        </a:defRPr>
      </a:lvl4pPr>
      <a:lvl5pPr marL="4714329">
        <a:defRPr>
          <a:latin typeface="+mn-lt"/>
          <a:ea typeface="+mn-ea"/>
          <a:cs typeface="+mn-cs"/>
        </a:defRPr>
      </a:lvl5pPr>
      <a:lvl6pPr marL="5892912">
        <a:defRPr>
          <a:latin typeface="+mn-lt"/>
          <a:ea typeface="+mn-ea"/>
          <a:cs typeface="+mn-cs"/>
        </a:defRPr>
      </a:lvl6pPr>
      <a:lvl7pPr marL="7071495">
        <a:defRPr>
          <a:latin typeface="+mn-lt"/>
          <a:ea typeface="+mn-ea"/>
          <a:cs typeface="+mn-cs"/>
        </a:defRPr>
      </a:lvl7pPr>
      <a:lvl8pPr marL="8250075">
        <a:defRPr>
          <a:latin typeface="+mn-lt"/>
          <a:ea typeface="+mn-ea"/>
          <a:cs typeface="+mn-cs"/>
        </a:defRPr>
      </a:lvl8pPr>
      <a:lvl9pPr marL="9428658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792" userDrawn="1">
          <p15:clr>
            <a:srgbClr val="F26B43"/>
          </p15:clr>
        </p15:guide>
        <p15:guide id="2" pos="33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26" Type="http://schemas.openxmlformats.org/officeDocument/2006/relationships/image" Target="../media/image25.svg"/><Relationship Id="rId3" Type="http://schemas.openxmlformats.org/officeDocument/2006/relationships/hyperlink" Target="https://aka.ms/TEIofM365" TargetMode="External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sv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emf"/><Relationship Id="rId22" Type="http://schemas.openxmlformats.org/officeDocument/2006/relationships/image" Target="../media/image21.sv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4B9F5164-3A46-766F-FEAE-53FDB02E631F}"/>
              </a:ext>
            </a:extLst>
          </p:cNvPr>
          <p:cNvSpPr txBox="1"/>
          <p:nvPr/>
        </p:nvSpPr>
        <p:spPr>
          <a:xfrm>
            <a:off x="1302496" y="30628938"/>
            <a:ext cx="82142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r>
              <a:rPr lang="en-US" sz="900" kern="100" dirty="0">
                <a:solidFill>
                  <a:schemeClr val="accent2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Total Economic Impact™ Of Microsoft 365 For Business</a:t>
            </a:r>
            <a:r>
              <a:rPr lang="en-US" sz="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, a commissioned study conducted by Forrester Consulting on behalf of Microsoft, February 2025. Results are over three years for a composite organization based on interviews with nine decision-makers </a:t>
            </a:r>
            <a:r>
              <a:rPr lang="en-US" sz="900" kern="100" dirty="0">
                <a:solidFill>
                  <a:schemeClr val="tx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and </a:t>
            </a:r>
            <a:r>
              <a:rPr lang="en-US" sz="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 survey of 145 decision-makers at small and medium-sized businesses.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38A3BC-8125-A7C2-7840-87B5DE262DB7}"/>
              </a:ext>
            </a:extLst>
          </p:cNvPr>
          <p:cNvSpPr txBox="1"/>
          <p:nvPr/>
        </p:nvSpPr>
        <p:spPr>
          <a:xfrm>
            <a:off x="1173051" y="28616988"/>
            <a:ext cx="8214241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 365 generates ROI of 223%</a:t>
            </a:r>
            <a:br>
              <a:rPr lang="en-US" sz="1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in three years, with payback in six months</a:t>
            </a:r>
            <a:r>
              <a:rPr lang="en-US" sz="1900" kern="100" baseline="300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r>
              <a:rPr lang="en-US" sz="1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. </a:t>
            </a:r>
            <a:endParaRPr lang="en-US" sz="1900" dirty="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81B2B7B-2A8E-C4AB-229D-D70E94D6D057}"/>
              </a:ext>
            </a:extLst>
          </p:cNvPr>
          <p:cNvSpPr/>
          <p:nvPr/>
        </p:nvSpPr>
        <p:spPr>
          <a:xfrm>
            <a:off x="600234" y="470939"/>
            <a:ext cx="1812022" cy="57884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Partner logo</a:t>
            </a: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2" name="Picture 1" descr="Microsoft 365 logo">
            <a:extLst>
              <a:ext uri="{FF2B5EF4-FFF2-40B4-BE49-F238E27FC236}">
                <a16:creationId xmlns:a16="http://schemas.microsoft.com/office/drawing/2014/main" id="{FD748F07-5370-1E49-ACA4-8CFE8CD6F6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622" y="1115148"/>
            <a:ext cx="1812023" cy="663688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B3D5EA13-0A08-33E8-4D38-8A26D7AF4B29}"/>
              </a:ext>
            </a:extLst>
          </p:cNvPr>
          <p:cNvSpPr txBox="1"/>
          <p:nvPr/>
        </p:nvSpPr>
        <p:spPr>
          <a:xfrm>
            <a:off x="565986" y="2215996"/>
            <a:ext cx="4040380" cy="19082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1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Advance your business and reduce costs with</a:t>
            </a:r>
            <a:br>
              <a:rPr lang="en-US" sz="31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31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 single productivity solution</a:t>
            </a:r>
            <a:endParaRPr lang="en-US" sz="3100" dirty="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15B1ACB-2F06-1ED4-DD1A-3C8C591C822B}"/>
              </a:ext>
            </a:extLst>
          </p:cNvPr>
          <p:cNvSpPr txBox="1"/>
          <p:nvPr/>
        </p:nvSpPr>
        <p:spPr>
          <a:xfrm>
            <a:off x="374963" y="5463415"/>
            <a:ext cx="5186597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Standalone productivity apps make</a:t>
            </a:r>
            <a:br>
              <a:rPr lang="en-US" sz="19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9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managing work difficult for small and </a:t>
            </a:r>
          </a:p>
          <a:p>
            <a:pPr algn="ctr"/>
            <a:r>
              <a:rPr lang="en-US" sz="19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medium-sized businesses.</a:t>
            </a:r>
            <a:r>
              <a:rPr lang="en-US" sz="1600" kern="100" baseline="300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endParaRPr lang="en-US" sz="1600" baseline="30000" dirty="0">
              <a:solidFill>
                <a:schemeClr val="bg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88" name="Graphic 87">
            <a:extLst>
              <a:ext uri="{FF2B5EF4-FFF2-40B4-BE49-F238E27FC236}">
                <a16:creationId xmlns:a16="http://schemas.microsoft.com/office/drawing/2014/main" id="{4CC36329-3623-224A-1A9D-8457C08A9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1154" y="6580790"/>
            <a:ext cx="931169" cy="15059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91" name="Oval 90">
            <a:extLst>
              <a:ext uri="{FF2B5EF4-FFF2-40B4-BE49-F238E27FC236}">
                <a16:creationId xmlns:a16="http://schemas.microsoft.com/office/drawing/2014/main" id="{0516550F-C42A-E0FC-028B-E16316B9F1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3846" y="6642992"/>
            <a:ext cx="1381561" cy="1381561"/>
          </a:xfrm>
          <a:prstGeom prst="ellipse">
            <a:avLst/>
          </a:prstGeom>
          <a:noFill/>
          <a:ln w="12700" cap="rnd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6CD5632-CA22-C199-BB80-4E4CDCDCA1EB}"/>
              </a:ext>
            </a:extLst>
          </p:cNvPr>
          <p:cNvSpPr txBox="1">
            <a:spLocks/>
          </p:cNvSpPr>
          <p:nvPr/>
        </p:nvSpPr>
        <p:spPr>
          <a:xfrm>
            <a:off x="501398" y="7139555"/>
            <a:ext cx="1226456" cy="388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000">
                <a:solidFill>
                  <a:schemeClr val="bg1"/>
                </a:solidFill>
                <a:latin typeface="Segoe Sans Display Semilight" pitchFamily="2" charset="0"/>
                <a:cs typeface="Segoe Sans Display Semilight" pitchFamily="2" charset="0"/>
              </a:rPr>
              <a:t>57%</a:t>
            </a:r>
            <a:endParaRPr lang="en-AR" sz="3000" baseline="30000">
              <a:solidFill>
                <a:schemeClr val="bg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74D550-BF97-0E21-B606-42BC2924CD68}"/>
              </a:ext>
            </a:extLst>
          </p:cNvPr>
          <p:cNvSpPr txBox="1"/>
          <p:nvPr/>
        </p:nvSpPr>
        <p:spPr>
          <a:xfrm>
            <a:off x="78269" y="8416086"/>
            <a:ext cx="207271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kern="100">
                <a:solidFill>
                  <a:schemeClr val="bg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struggle to support hybrid work.</a:t>
            </a: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7550BC9E-5D63-FCF0-14F8-4CB334D3B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929384" y="6580790"/>
            <a:ext cx="758730" cy="14484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90" name="Oval 89">
            <a:extLst>
              <a:ext uri="{FF2B5EF4-FFF2-40B4-BE49-F238E27FC236}">
                <a16:creationId xmlns:a16="http://schemas.microsoft.com/office/drawing/2014/main" id="{0B6D76BD-76C3-54BF-E00C-379A0B0EE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256653" y="6642992"/>
            <a:ext cx="1381561" cy="1381561"/>
          </a:xfrm>
          <a:prstGeom prst="ellipse">
            <a:avLst/>
          </a:prstGeom>
          <a:noFill/>
          <a:ln w="12700" cap="rnd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5211091-6C7F-B66D-92DD-7A71C4162EC1}"/>
              </a:ext>
            </a:extLst>
          </p:cNvPr>
          <p:cNvSpPr txBox="1">
            <a:spLocks/>
          </p:cNvSpPr>
          <p:nvPr/>
        </p:nvSpPr>
        <p:spPr>
          <a:xfrm>
            <a:off x="2334205" y="7139555"/>
            <a:ext cx="1226456" cy="388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000">
                <a:solidFill>
                  <a:schemeClr val="bg1"/>
                </a:solidFill>
                <a:latin typeface="Segoe Sans Display Semilight" pitchFamily="2" charset="0"/>
                <a:cs typeface="Segoe Sans Display Semilight" pitchFamily="2" charset="0"/>
              </a:rPr>
              <a:t>44%</a:t>
            </a:r>
            <a:endParaRPr lang="en-AR" sz="3000" baseline="30000">
              <a:solidFill>
                <a:schemeClr val="bg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273DAB-F815-508B-D04B-84A0F18B3F68}"/>
              </a:ext>
            </a:extLst>
          </p:cNvPr>
          <p:cNvSpPr txBox="1"/>
          <p:nvPr/>
        </p:nvSpPr>
        <p:spPr>
          <a:xfrm>
            <a:off x="1911076" y="8416086"/>
            <a:ext cx="207271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kern="100">
                <a:solidFill>
                  <a:schemeClr val="bg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experience poor</a:t>
            </a:r>
            <a:br>
              <a:rPr lang="en-US" sz="1500" kern="100">
                <a:solidFill>
                  <a:schemeClr val="bg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500" kern="100">
                <a:solidFill>
                  <a:schemeClr val="bg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collaboration. 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121ED15-965C-7EA2-5ED9-A9720B887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70005" y="6642992"/>
            <a:ext cx="1381561" cy="1381561"/>
          </a:xfrm>
          <a:prstGeom prst="ellipse">
            <a:avLst/>
          </a:prstGeom>
          <a:noFill/>
          <a:ln w="12700" cap="rnd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C2C39C1-9526-4304-C953-EF42DF9A26E2}"/>
              </a:ext>
            </a:extLst>
          </p:cNvPr>
          <p:cNvSpPr txBox="1">
            <a:spLocks/>
          </p:cNvSpPr>
          <p:nvPr/>
        </p:nvSpPr>
        <p:spPr>
          <a:xfrm>
            <a:off x="4311954" y="7139555"/>
            <a:ext cx="1097662" cy="388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000" dirty="0">
                <a:solidFill>
                  <a:schemeClr val="bg1"/>
                </a:solidFill>
                <a:latin typeface="Segoe Sans Display Semilight" pitchFamily="2" charset="0"/>
                <a:cs typeface="Segoe Sans Display Semilight" pitchFamily="2" charset="0"/>
              </a:rPr>
              <a:t>40%</a:t>
            </a:r>
            <a:endParaRPr lang="en-AR" sz="3000" baseline="30000" dirty="0">
              <a:solidFill>
                <a:schemeClr val="bg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A271DE-EA3D-34BF-80AF-12DAE227996F}"/>
              </a:ext>
            </a:extLst>
          </p:cNvPr>
          <p:cNvSpPr txBox="1"/>
          <p:nvPr/>
        </p:nvSpPr>
        <p:spPr>
          <a:xfrm>
            <a:off x="4076373" y="8416086"/>
            <a:ext cx="156882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kern="100" dirty="0">
                <a:solidFill>
                  <a:schemeClr val="bg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lack consistent productivity tools.</a:t>
            </a:r>
            <a:endParaRPr lang="en-US" sz="1300" baseline="30000" dirty="0">
              <a:solidFill>
                <a:schemeClr val="bg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45D3BF06-64E4-C130-82F8-9D5D5D400F36}"/>
              </a:ext>
            </a:extLst>
          </p:cNvPr>
          <p:cNvSpPr txBox="1"/>
          <p:nvPr/>
        </p:nvSpPr>
        <p:spPr>
          <a:xfrm>
            <a:off x="6500780" y="5576100"/>
            <a:ext cx="3822663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Streamlined collaboration can boost productivity and save valuable time</a:t>
            </a:r>
            <a:r>
              <a:rPr lang="en-US" sz="1900" kern="100" baseline="300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endParaRPr lang="en-US" sz="1900" baseline="30000" dirty="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29B2665-8770-049C-B485-7D78A893E3A5}"/>
              </a:ext>
            </a:extLst>
          </p:cNvPr>
          <p:cNvSpPr txBox="1">
            <a:spLocks/>
          </p:cNvSpPr>
          <p:nvPr/>
        </p:nvSpPr>
        <p:spPr>
          <a:xfrm>
            <a:off x="6512205" y="6544068"/>
            <a:ext cx="1492027" cy="3841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000">
                <a:latin typeface="Segoe Sans Display Semilight" pitchFamily="2" charset="0"/>
                <a:cs typeface="Segoe Sans Display Semilight" pitchFamily="2" charset="0"/>
              </a:rPr>
              <a:t>1.5 hours</a:t>
            </a:r>
            <a:endParaRPr lang="en-AR" sz="2000" baseline="30000"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CF346A-7B8C-A000-558F-B092D2716D17}"/>
              </a:ext>
            </a:extLst>
          </p:cNvPr>
          <p:cNvSpPr txBox="1"/>
          <p:nvPr/>
        </p:nvSpPr>
        <p:spPr>
          <a:xfrm>
            <a:off x="8269683" y="6505317"/>
            <a:ext cx="223521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kern="100" dirty="0">
                <a:solidFill>
                  <a:schemeClr val="tx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collaboration time saved weekly per user</a:t>
            </a:r>
            <a:r>
              <a:rPr lang="en-US" sz="15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.</a:t>
            </a:r>
            <a:endParaRPr lang="en-US" sz="1300" baseline="30000" dirty="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E0FA684-6543-1EC3-CCD0-FE28C5B3B1EA}"/>
              </a:ext>
            </a:extLst>
          </p:cNvPr>
          <p:cNvSpPr txBox="1">
            <a:spLocks/>
          </p:cNvSpPr>
          <p:nvPr/>
        </p:nvSpPr>
        <p:spPr>
          <a:xfrm>
            <a:off x="6528391" y="7412383"/>
            <a:ext cx="1444929" cy="3841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000" dirty="0">
                <a:latin typeface="Segoe Sans Display Semilight" pitchFamily="2" charset="0"/>
                <a:cs typeface="Segoe Sans Display Semilight" pitchFamily="2" charset="0"/>
              </a:rPr>
              <a:t>$519,000</a:t>
            </a:r>
            <a:endParaRPr lang="en-AR" sz="2000" baseline="30000" dirty="0"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7ABAC5-D260-AF27-8E5C-2BA7082330A0}"/>
              </a:ext>
            </a:extLst>
          </p:cNvPr>
          <p:cNvSpPr txBox="1"/>
          <p:nvPr/>
        </p:nvSpPr>
        <p:spPr>
          <a:xfrm>
            <a:off x="8269683" y="7232816"/>
            <a:ext cx="2235218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kern="100">
                <a:solidFill>
                  <a:schemeClr val="tx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savings through automation and process improvement.</a:t>
            </a:r>
            <a:endParaRPr lang="en-US" sz="13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79FDA40-0855-9AC1-5072-ED63840A90FA}"/>
              </a:ext>
            </a:extLst>
          </p:cNvPr>
          <p:cNvSpPr txBox="1">
            <a:spLocks/>
          </p:cNvSpPr>
          <p:nvPr/>
        </p:nvSpPr>
        <p:spPr>
          <a:xfrm>
            <a:off x="6452254" y="8337365"/>
            <a:ext cx="1568824" cy="4263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000" dirty="0">
                <a:latin typeface="Segoe Sans Display Semilight" pitchFamily="2" charset="0"/>
                <a:cs typeface="Segoe Sans Display Semilight" pitchFamily="2" charset="0"/>
              </a:rPr>
              <a:t>$297,000</a:t>
            </a:r>
            <a:endParaRPr lang="en-AR" sz="2000" baseline="30000" dirty="0"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ED441D-E6F0-75F8-CF57-634AABC53747}"/>
              </a:ext>
            </a:extLst>
          </p:cNvPr>
          <p:cNvSpPr txBox="1"/>
          <p:nvPr/>
        </p:nvSpPr>
        <p:spPr>
          <a:xfrm>
            <a:off x="8280379" y="8183054"/>
            <a:ext cx="2235218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kern="100">
                <a:solidFill>
                  <a:schemeClr val="tx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savings on retired hardware, software, and maintenance</a:t>
            </a:r>
            <a:r>
              <a:rPr lang="en-US" sz="15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.</a:t>
            </a:r>
            <a:endParaRPr lang="en-US" sz="13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5429FE31-B2A3-1031-8B0B-3EAF8F343378}"/>
              </a:ext>
            </a:extLst>
          </p:cNvPr>
          <p:cNvSpPr txBox="1"/>
          <p:nvPr/>
        </p:nvSpPr>
        <p:spPr>
          <a:xfrm>
            <a:off x="600234" y="10180672"/>
            <a:ext cx="2969745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9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 applications you know, fully integrated in the cloud</a:t>
            </a:r>
            <a:endParaRPr lang="en-US" sz="19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218" name="Picture 217">
            <a:extLst>
              <a:ext uri="{FF2B5EF4-FFF2-40B4-BE49-F238E27FC236}">
                <a16:creationId xmlns:a16="http://schemas.microsoft.com/office/drawing/2014/main" id="{2906CCC0-6156-8E46-943A-94473A7E3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4801" y="10116494"/>
            <a:ext cx="411532" cy="367751"/>
          </a:xfrm>
          <a:prstGeom prst="rect">
            <a:avLst/>
          </a:prstGeom>
        </p:spPr>
      </p:pic>
      <p:sp>
        <p:nvSpPr>
          <p:cNvPr id="228" name="TextBox 227">
            <a:extLst>
              <a:ext uri="{FF2B5EF4-FFF2-40B4-BE49-F238E27FC236}">
                <a16:creationId xmlns:a16="http://schemas.microsoft.com/office/drawing/2014/main" id="{A291E007-D427-0B82-FC3C-9DDCB412335A}"/>
              </a:ext>
            </a:extLst>
          </p:cNvPr>
          <p:cNvSpPr txBox="1"/>
          <p:nvPr/>
        </p:nvSpPr>
        <p:spPr>
          <a:xfrm>
            <a:off x="3774944" y="10625365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Teams</a:t>
            </a:r>
            <a:endParaRPr lang="en-US" sz="10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1012033C-F852-2C21-1055-5D923220A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904265" y="9989563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9" name="Picture 218">
            <a:extLst>
              <a:ext uri="{FF2B5EF4-FFF2-40B4-BE49-F238E27FC236}">
                <a16:creationId xmlns:a16="http://schemas.microsoft.com/office/drawing/2014/main" id="{8F235C54-F54C-8B03-3B32-B0A660B58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8900" y="10127752"/>
            <a:ext cx="367751" cy="345235"/>
          </a:xfrm>
          <a:prstGeom prst="rect">
            <a:avLst/>
          </a:prstGeom>
        </p:spPr>
      </p:pic>
      <p:sp>
        <p:nvSpPr>
          <p:cNvPr id="229" name="TextBox 228">
            <a:extLst>
              <a:ext uri="{FF2B5EF4-FFF2-40B4-BE49-F238E27FC236}">
                <a16:creationId xmlns:a16="http://schemas.microsoft.com/office/drawing/2014/main" id="{2FFEE4FE-9181-EB3D-F6AF-A4129D9284E9}"/>
              </a:ext>
            </a:extLst>
          </p:cNvPr>
          <p:cNvSpPr txBox="1"/>
          <p:nvPr/>
        </p:nvSpPr>
        <p:spPr>
          <a:xfrm>
            <a:off x="5102340" y="10625366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Outlook</a:t>
            </a:r>
            <a:endParaRPr lang="en-US" sz="10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43D5A40C-3064-3126-AF93-E1E2D5832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231661" y="9989563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0" name="Picture 219">
            <a:extLst>
              <a:ext uri="{FF2B5EF4-FFF2-40B4-BE49-F238E27FC236}">
                <a16:creationId xmlns:a16="http://schemas.microsoft.com/office/drawing/2014/main" id="{20B57811-8C0F-0702-BD3E-8B9F8DD39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0974" y="10127752"/>
            <a:ext cx="367750" cy="345235"/>
          </a:xfrm>
          <a:prstGeom prst="rect">
            <a:avLst/>
          </a:prstGeom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12D55C42-DC53-9258-6C6E-1E6BC30F7CB0}"/>
              </a:ext>
            </a:extLst>
          </p:cNvPr>
          <p:cNvSpPr txBox="1"/>
          <p:nvPr/>
        </p:nvSpPr>
        <p:spPr>
          <a:xfrm>
            <a:off x="6429736" y="10625366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Word</a:t>
            </a:r>
            <a:endParaRPr lang="en-US" sz="10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15921F44-4DB9-7BC2-8027-B6F872816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559057" y="9989563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1" name="Picture 220">
            <a:extLst>
              <a:ext uri="{FF2B5EF4-FFF2-40B4-BE49-F238E27FC236}">
                <a16:creationId xmlns:a16="http://schemas.microsoft.com/office/drawing/2014/main" id="{CB9DD940-B713-5320-1806-3C17A1696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4823" y="10127752"/>
            <a:ext cx="367750" cy="345235"/>
          </a:xfrm>
          <a:prstGeom prst="rect">
            <a:avLst/>
          </a:prstGeom>
        </p:spPr>
      </p:pic>
      <p:sp>
        <p:nvSpPr>
          <p:cNvPr id="231" name="TextBox 230">
            <a:extLst>
              <a:ext uri="{FF2B5EF4-FFF2-40B4-BE49-F238E27FC236}">
                <a16:creationId xmlns:a16="http://schemas.microsoft.com/office/drawing/2014/main" id="{380695E3-2402-7747-4924-D6CBB50B9E70}"/>
              </a:ext>
            </a:extLst>
          </p:cNvPr>
          <p:cNvSpPr txBox="1"/>
          <p:nvPr/>
        </p:nvSpPr>
        <p:spPr>
          <a:xfrm>
            <a:off x="7757132" y="10625366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Excel</a:t>
            </a:r>
            <a:endParaRPr lang="en-US" sz="10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F6254A29-445C-7664-5FF7-F4B16DC8F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886453" y="9989563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2" name="Picture 221">
            <a:extLst>
              <a:ext uri="{FF2B5EF4-FFF2-40B4-BE49-F238E27FC236}">
                <a16:creationId xmlns:a16="http://schemas.microsoft.com/office/drawing/2014/main" id="{F15824A3-475A-9BBC-2254-E1F78428B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6275" y="10127752"/>
            <a:ext cx="367750" cy="345235"/>
          </a:xfrm>
          <a:prstGeom prst="rect">
            <a:avLst/>
          </a:prstGeom>
        </p:spPr>
      </p:pic>
      <p:sp>
        <p:nvSpPr>
          <p:cNvPr id="234" name="TextBox 233">
            <a:extLst>
              <a:ext uri="{FF2B5EF4-FFF2-40B4-BE49-F238E27FC236}">
                <a16:creationId xmlns:a16="http://schemas.microsoft.com/office/drawing/2014/main" id="{F3C9B3B6-5453-0494-9AA3-DDF31E32E228}"/>
              </a:ext>
            </a:extLst>
          </p:cNvPr>
          <p:cNvSpPr txBox="1"/>
          <p:nvPr/>
        </p:nvSpPr>
        <p:spPr>
          <a:xfrm>
            <a:off x="9084528" y="10625366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0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PowerPoint</a:t>
            </a:r>
            <a:endParaRPr lang="en-US" sz="1000" baseline="300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7DEFA505-A902-450C-0428-9FE8A0860659}"/>
              </a:ext>
            </a:extLst>
          </p:cNvPr>
          <p:cNvSpPr txBox="1"/>
          <p:nvPr/>
        </p:nvSpPr>
        <p:spPr>
          <a:xfrm>
            <a:off x="678100" y="12014996"/>
            <a:ext cx="316348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kern="10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Give your workforce the tools to produce more, together</a:t>
            </a:r>
            <a:endParaRPr lang="en-US" sz="2000">
              <a:solidFill>
                <a:schemeClr val="bg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32D42017-E955-9A30-FD39-E310254C5E19}"/>
              </a:ext>
            </a:extLst>
          </p:cNvPr>
          <p:cNvSpPr txBox="1"/>
          <p:nvPr/>
        </p:nvSpPr>
        <p:spPr>
          <a:xfrm>
            <a:off x="678100" y="12852717"/>
            <a:ext cx="3048515" cy="2385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Coauthor and collaborate with secure, shared documents in Word, Excel, and PowerPoint.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Meet, chat, and manage work</a:t>
            </a:r>
            <a:br>
              <a:rPr lang="en-US" sz="15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5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in one place with Microsoft Teams.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Unify and simplify secure storage with OneDrive and SharePoint.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500" kern="100" dirty="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Work online or offline with desktop apps.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009AE28E-F0DE-E9B4-98DA-ACDACCB888D5}"/>
              </a:ext>
            </a:extLst>
          </p:cNvPr>
          <p:cNvSpPr txBox="1"/>
          <p:nvPr/>
        </p:nvSpPr>
        <p:spPr>
          <a:xfrm>
            <a:off x="1126837" y="16430875"/>
            <a:ext cx="8214241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900" kern="100">
                <a:solidFill>
                  <a:schemeClr val="tx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Discover a whole new world of productivity with Microsoft 365</a:t>
            </a:r>
            <a:endParaRPr lang="en-US" sz="19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BCC6F5E2-D7C4-72F4-351D-E5DADE480F29}"/>
              </a:ext>
            </a:extLst>
          </p:cNvPr>
          <p:cNvSpPr txBox="1"/>
          <p:nvPr/>
        </p:nvSpPr>
        <p:spPr>
          <a:xfrm>
            <a:off x="1131946" y="16958617"/>
            <a:ext cx="820402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 365 can increase your AI readiness, providing safeguards</a:t>
            </a:r>
            <a:br>
              <a:rPr lang="en-US" sz="15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5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to control access to your business information.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416BD77-ABC1-BD49-D4EC-78F667335C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b="9573"/>
          <a:stretch/>
        </p:blipFill>
        <p:spPr>
          <a:xfrm>
            <a:off x="1996574" y="18870280"/>
            <a:ext cx="6375400" cy="2549523"/>
          </a:xfrm>
          <a:prstGeom prst="rect">
            <a:avLst/>
          </a:prstGeom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0F038F8F-4C26-8B2F-4B02-9D1D7DF606AE}"/>
              </a:ext>
            </a:extLst>
          </p:cNvPr>
          <p:cNvSpPr txBox="1"/>
          <p:nvPr/>
        </p:nvSpPr>
        <p:spPr>
          <a:xfrm>
            <a:off x="3045509" y="18747186"/>
            <a:ext cx="42122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800" kern="100">
                <a:solidFill>
                  <a:schemeClr val="bg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Streamline IT and drive cost savings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96422CA-E898-360C-5344-DB56A846C78A}"/>
              </a:ext>
            </a:extLst>
          </p:cNvPr>
          <p:cNvSpPr txBox="1"/>
          <p:nvPr/>
        </p:nvSpPr>
        <p:spPr>
          <a:xfrm>
            <a:off x="2538312" y="19868529"/>
            <a:ext cx="136898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b="1" kern="100">
                <a:solidFill>
                  <a:srgbClr val="225B62"/>
                </a:solidFill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W</a:t>
            </a:r>
            <a:r>
              <a:rPr lang="en-US" b="1" kern="100">
                <a:solidFill>
                  <a:srgbClr val="225B62"/>
                </a:solidFill>
                <a:effectLst/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ith a single license, </a:t>
            </a:r>
            <a:r>
              <a:rPr lang="en-US" b="1" kern="100">
                <a:solidFill>
                  <a:srgbClr val="225B62"/>
                </a:solidFill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g</a:t>
            </a:r>
            <a:r>
              <a:rPr lang="en-US" b="1" kern="100">
                <a:solidFill>
                  <a:srgbClr val="225B62"/>
                </a:solidFill>
                <a:effectLst/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et access on: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AB13E73-E391-45D4-520E-CCAF5E510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49946" y="20670280"/>
            <a:ext cx="1212131" cy="0"/>
          </a:xfrm>
          <a:prstGeom prst="line">
            <a:avLst/>
          </a:prstGeom>
          <a:ln w="19050">
            <a:solidFill>
              <a:srgbClr val="0664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37DFC9D-9351-7487-1071-4BA185E4DD88}"/>
              </a:ext>
            </a:extLst>
          </p:cNvPr>
          <p:cNvSpPr txBox="1"/>
          <p:nvPr/>
        </p:nvSpPr>
        <p:spPr>
          <a:xfrm>
            <a:off x="4393358" y="19862496"/>
            <a:ext cx="607039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0" b="1" kern="100">
                <a:solidFill>
                  <a:schemeClr val="accent2"/>
                </a:solidFill>
                <a:effectLst/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4F90ED-7E09-BF7C-CEE7-B921C4435957}"/>
              </a:ext>
            </a:extLst>
          </p:cNvPr>
          <p:cNvSpPr txBox="1"/>
          <p:nvPr/>
        </p:nvSpPr>
        <p:spPr>
          <a:xfrm>
            <a:off x="4284793" y="20470225"/>
            <a:ext cx="84413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computers</a:t>
            </a:r>
          </a:p>
        </p:txBody>
      </p:sp>
      <p:grpSp>
        <p:nvGrpSpPr>
          <p:cNvPr id="58" name="+" descr="+">
            <a:extLst>
              <a:ext uri="{FF2B5EF4-FFF2-40B4-BE49-F238E27FC236}">
                <a16:creationId xmlns:a16="http://schemas.microsoft.com/office/drawing/2014/main" id="{B74F504A-3190-B8DE-1EB4-A3929C736C2B}"/>
              </a:ext>
            </a:extLst>
          </p:cNvPr>
          <p:cNvGrpSpPr/>
          <p:nvPr/>
        </p:nvGrpSpPr>
        <p:grpSpPr>
          <a:xfrm>
            <a:off x="5228572" y="19995912"/>
            <a:ext cx="302314" cy="274831"/>
            <a:chOff x="9035791" y="19979640"/>
            <a:chExt cx="648037" cy="64803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EA5BB3C-7396-C0E0-DF92-DDA8D4B7B1AB}"/>
                </a:ext>
              </a:extLst>
            </p:cNvPr>
            <p:cNvCxnSpPr>
              <a:cxnSpLocks/>
            </p:cNvCxnSpPr>
            <p:nvPr/>
          </p:nvCxnSpPr>
          <p:spPr>
            <a:xfrm>
              <a:off x="9359811" y="19979640"/>
              <a:ext cx="0" cy="6480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A2619BA-925D-4AE6-6E0E-089826CEAF25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9359810" y="19979640"/>
              <a:ext cx="0" cy="6480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E83A87DB-4C55-11AE-55CE-5C986630FD23}"/>
              </a:ext>
            </a:extLst>
          </p:cNvPr>
          <p:cNvSpPr txBox="1"/>
          <p:nvPr/>
        </p:nvSpPr>
        <p:spPr>
          <a:xfrm>
            <a:off x="5844986" y="19862496"/>
            <a:ext cx="607039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0" b="1" kern="100">
                <a:solidFill>
                  <a:schemeClr val="accent2"/>
                </a:solidFill>
                <a:effectLst/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5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C4818A1-1385-F55C-FAA2-793596A8F0C2}"/>
              </a:ext>
            </a:extLst>
          </p:cNvPr>
          <p:cNvSpPr txBox="1"/>
          <p:nvPr/>
        </p:nvSpPr>
        <p:spPr>
          <a:xfrm>
            <a:off x="5854760" y="20394024"/>
            <a:ext cx="60703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mobile</a:t>
            </a:r>
            <a:b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devices</a:t>
            </a:r>
          </a:p>
        </p:txBody>
      </p:sp>
      <p:grpSp>
        <p:nvGrpSpPr>
          <p:cNvPr id="60" name="+" descr="+">
            <a:extLst>
              <a:ext uri="{FF2B5EF4-FFF2-40B4-BE49-F238E27FC236}">
                <a16:creationId xmlns:a16="http://schemas.microsoft.com/office/drawing/2014/main" id="{0134A729-801C-EA79-A829-1B163F5438F8}"/>
              </a:ext>
            </a:extLst>
          </p:cNvPr>
          <p:cNvGrpSpPr/>
          <p:nvPr/>
        </p:nvGrpSpPr>
        <p:grpSpPr>
          <a:xfrm>
            <a:off x="6705252" y="19995912"/>
            <a:ext cx="302314" cy="274831"/>
            <a:chOff x="9035791" y="19979640"/>
            <a:chExt cx="648037" cy="648037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F4E4248-7EF3-412A-A913-FDC8D4F4299C}"/>
                </a:ext>
              </a:extLst>
            </p:cNvPr>
            <p:cNvCxnSpPr>
              <a:cxnSpLocks/>
            </p:cNvCxnSpPr>
            <p:nvPr/>
          </p:nvCxnSpPr>
          <p:spPr>
            <a:xfrm>
              <a:off x="9359811" y="19979640"/>
              <a:ext cx="0" cy="6480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9AFE56C-AD27-8ED1-9CC8-55257C6EA6DC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9359810" y="19979640"/>
              <a:ext cx="0" cy="648037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AE0EC87-A468-C70B-6692-336ABDFDA4B6}"/>
              </a:ext>
            </a:extLst>
          </p:cNvPr>
          <p:cNvSpPr txBox="1"/>
          <p:nvPr/>
        </p:nvSpPr>
        <p:spPr>
          <a:xfrm>
            <a:off x="7227619" y="19862496"/>
            <a:ext cx="607039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0" b="1" kern="100">
                <a:solidFill>
                  <a:schemeClr val="accent2"/>
                </a:solidFill>
                <a:effectLst/>
                <a:latin typeface="Segoe Sans Display Semibold" pitchFamily="2" charset="0"/>
                <a:ea typeface="Aptos" panose="020B0004020202020204" pitchFamily="34" charset="0"/>
                <a:cs typeface="Segoe Sans Display Semibold" pitchFamily="2" charset="0"/>
              </a:rPr>
              <a:t>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0CA0391-8B10-1B9E-B63B-0A7612B31041}"/>
              </a:ext>
            </a:extLst>
          </p:cNvPr>
          <p:cNvSpPr txBox="1"/>
          <p:nvPr/>
        </p:nvSpPr>
        <p:spPr>
          <a:xfrm>
            <a:off x="7181239" y="20394024"/>
            <a:ext cx="702492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tablets</a:t>
            </a:r>
          </a:p>
        </p:txBody>
      </p:sp>
      <p:sp>
        <p:nvSpPr>
          <p:cNvPr id="197" name="Freeform 196">
            <a:extLst>
              <a:ext uri="{FF2B5EF4-FFF2-40B4-BE49-F238E27FC236}">
                <a16:creationId xmlns:a16="http://schemas.microsoft.com/office/drawing/2014/main" id="{9EBA2A46-6CE1-A5E7-CE90-80AD5AD8B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59031" y="20210917"/>
            <a:ext cx="200967" cy="151004"/>
          </a:xfrm>
          <a:custGeom>
            <a:avLst/>
            <a:gdLst>
              <a:gd name="connsiteX0" fmla="*/ 0 w 332978"/>
              <a:gd name="connsiteY0" fmla="*/ 0 h 250195"/>
              <a:gd name="connsiteX1" fmla="*/ 169989 w 332978"/>
              <a:gd name="connsiteY1" fmla="*/ 250195 h 250195"/>
              <a:gd name="connsiteX2" fmla="*/ 332979 w 332978"/>
              <a:gd name="connsiteY2" fmla="*/ 0 h 25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2978" h="250195">
                <a:moveTo>
                  <a:pt x="0" y="0"/>
                </a:moveTo>
                <a:lnTo>
                  <a:pt x="169989" y="250195"/>
                </a:lnTo>
                <a:lnTo>
                  <a:pt x="332979" y="0"/>
                </a:lnTo>
              </a:path>
            </a:pathLst>
          </a:custGeom>
          <a:noFill/>
          <a:ln w="50800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 78">
            <a:extLst>
              <a:ext uri="{FF2B5EF4-FFF2-40B4-BE49-F238E27FC236}">
                <a16:creationId xmlns:a16="http://schemas.microsoft.com/office/drawing/2014/main" id="{7BDAFF3D-498D-0A86-DB1F-86E4E958C5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10043" y="20217790"/>
            <a:ext cx="200967" cy="151004"/>
          </a:xfrm>
          <a:custGeom>
            <a:avLst/>
            <a:gdLst>
              <a:gd name="connsiteX0" fmla="*/ 0 w 332978"/>
              <a:gd name="connsiteY0" fmla="*/ 0 h 250195"/>
              <a:gd name="connsiteX1" fmla="*/ 169989 w 332978"/>
              <a:gd name="connsiteY1" fmla="*/ 250195 h 250195"/>
              <a:gd name="connsiteX2" fmla="*/ 332979 w 332978"/>
              <a:gd name="connsiteY2" fmla="*/ 0 h 25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2978" h="250195">
                <a:moveTo>
                  <a:pt x="0" y="0"/>
                </a:moveTo>
                <a:lnTo>
                  <a:pt x="169989" y="250195"/>
                </a:lnTo>
                <a:lnTo>
                  <a:pt x="332979" y="0"/>
                </a:lnTo>
              </a:path>
            </a:pathLst>
          </a:custGeom>
          <a:noFill/>
          <a:ln w="50800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E7EE7F9-899E-3F36-5F37-A4022A8EF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899719" y="21595111"/>
            <a:ext cx="223840" cy="235507"/>
            <a:chOff x="886899" y="21847219"/>
            <a:chExt cx="184992" cy="194634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0A878C2-CCAB-0411-DA94-397FD768B9C7}"/>
                </a:ext>
              </a:extLst>
            </p:cNvPr>
            <p:cNvCxnSpPr/>
            <p:nvPr/>
          </p:nvCxnSpPr>
          <p:spPr>
            <a:xfrm>
              <a:off x="886899" y="21847219"/>
              <a:ext cx="184992" cy="194634"/>
            </a:xfrm>
            <a:prstGeom prst="line">
              <a:avLst/>
            </a:prstGeom>
            <a:ln w="34925" cap="rnd">
              <a:solidFill>
                <a:srgbClr val="0664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C23D1B6-1C3D-6C56-0EFC-E5596E7BA1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6899" y="21847219"/>
              <a:ext cx="184992" cy="194634"/>
            </a:xfrm>
            <a:prstGeom prst="line">
              <a:avLst/>
            </a:prstGeom>
            <a:ln w="34925" cap="rnd">
              <a:solidFill>
                <a:srgbClr val="0664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5E7D181-367D-1481-4265-D5D9A184DC57}"/>
              </a:ext>
            </a:extLst>
          </p:cNvPr>
          <p:cNvSpPr txBox="1"/>
          <p:nvPr/>
        </p:nvSpPr>
        <p:spPr>
          <a:xfrm>
            <a:off x="1387456" y="22091389"/>
            <a:ext cx="1280160" cy="5997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Eliminating</a:t>
            </a:r>
            <a:b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on-prem</a:t>
            </a:r>
            <a:b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servers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24F0FA-99BB-4F9B-247A-18B39CC3CF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235892" y="21713592"/>
            <a:ext cx="915046" cy="0"/>
          </a:xfrm>
          <a:prstGeom prst="line">
            <a:avLst/>
          </a:prstGeom>
          <a:ln w="2857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raphic 42" descr="Icon of a Window and a gear">
            <a:extLst>
              <a:ext uri="{FF2B5EF4-FFF2-40B4-BE49-F238E27FC236}">
                <a16:creationId xmlns:a16="http://schemas.microsoft.com/office/drawing/2014/main" id="{1C9FB02F-CF6E-271B-07D3-7E0A09363B53}"/>
              </a:ext>
            </a:extLst>
          </p:cNvPr>
          <p:cNvSpPr>
            <a:spLocks noChangeAspect="1"/>
          </p:cNvSpPr>
          <p:nvPr/>
        </p:nvSpPr>
        <p:spPr>
          <a:xfrm>
            <a:off x="3331624" y="21563669"/>
            <a:ext cx="394991" cy="353391"/>
          </a:xfrm>
          <a:custGeom>
            <a:avLst/>
            <a:gdLst>
              <a:gd name="connsiteX0" fmla="*/ 0 w 267090"/>
              <a:gd name="connsiteY0" fmla="*/ 41702 h 238960"/>
              <a:gd name="connsiteX1" fmla="*/ 41702 w 267090"/>
              <a:gd name="connsiteY1" fmla="*/ 0 h 238960"/>
              <a:gd name="connsiteX2" fmla="*/ 214925 w 267090"/>
              <a:gd name="connsiteY2" fmla="*/ 0 h 238960"/>
              <a:gd name="connsiteX3" fmla="*/ 256627 w 267090"/>
              <a:gd name="connsiteY3" fmla="*/ 41702 h 238960"/>
              <a:gd name="connsiteX4" fmla="*/ 256627 w 267090"/>
              <a:gd name="connsiteY4" fmla="*/ 113039 h 238960"/>
              <a:gd name="connsiteX5" fmla="*/ 237380 w 267090"/>
              <a:gd name="connsiteY5" fmla="*/ 99214 h 238960"/>
              <a:gd name="connsiteX6" fmla="*/ 237380 w 267090"/>
              <a:gd name="connsiteY6" fmla="*/ 41702 h 238960"/>
              <a:gd name="connsiteX7" fmla="*/ 214925 w 267090"/>
              <a:gd name="connsiteY7" fmla="*/ 19247 h 238960"/>
              <a:gd name="connsiteX8" fmla="*/ 41702 w 267090"/>
              <a:gd name="connsiteY8" fmla="*/ 19247 h 238960"/>
              <a:gd name="connsiteX9" fmla="*/ 19247 w 267090"/>
              <a:gd name="connsiteY9" fmla="*/ 41702 h 238960"/>
              <a:gd name="connsiteX10" fmla="*/ 19247 w 267090"/>
              <a:gd name="connsiteY10" fmla="*/ 163600 h 238960"/>
              <a:gd name="connsiteX11" fmla="*/ 41702 w 267090"/>
              <a:gd name="connsiteY11" fmla="*/ 186054 h 238960"/>
              <a:gd name="connsiteX12" fmla="*/ 116462 w 267090"/>
              <a:gd name="connsiteY12" fmla="*/ 186054 h 238960"/>
              <a:gd name="connsiteX13" fmla="*/ 121875 w 267090"/>
              <a:gd name="connsiteY13" fmla="*/ 205301 h 238960"/>
              <a:gd name="connsiteX14" fmla="*/ 41702 w 267090"/>
              <a:gd name="connsiteY14" fmla="*/ 205301 h 238960"/>
              <a:gd name="connsiteX15" fmla="*/ 0 w 267090"/>
              <a:gd name="connsiteY15" fmla="*/ 163600 h 238960"/>
              <a:gd name="connsiteX16" fmla="*/ 0 w 267090"/>
              <a:gd name="connsiteY16" fmla="*/ 41702 h 238960"/>
              <a:gd name="connsiteX17" fmla="*/ 157546 w 267090"/>
              <a:gd name="connsiteY17" fmla="*/ 128000 h 238960"/>
              <a:gd name="connsiteX18" fmla="*/ 139053 w 267090"/>
              <a:gd name="connsiteY18" fmla="*/ 160030 h 238960"/>
              <a:gd name="connsiteX19" fmla="*/ 131557 w 267090"/>
              <a:gd name="connsiteY19" fmla="*/ 161885 h 238960"/>
              <a:gd name="connsiteX20" fmla="*/ 130682 w 267090"/>
              <a:gd name="connsiteY20" fmla="*/ 173224 h 238960"/>
              <a:gd name="connsiteX21" fmla="*/ 131639 w 267090"/>
              <a:gd name="connsiteY21" fmla="*/ 185073 h 238960"/>
              <a:gd name="connsiteX22" fmla="*/ 138560 w 267090"/>
              <a:gd name="connsiteY22" fmla="*/ 186740 h 238960"/>
              <a:gd name="connsiteX23" fmla="*/ 157166 w 267090"/>
              <a:gd name="connsiteY23" fmla="*/ 218953 h 238960"/>
              <a:gd name="connsiteX24" fmla="*/ 154775 w 267090"/>
              <a:gd name="connsiteY24" fmla="*/ 227052 h 238960"/>
              <a:gd name="connsiteX25" fmla="*/ 173818 w 267090"/>
              <a:gd name="connsiteY25" fmla="*/ 238877 h 238960"/>
              <a:gd name="connsiteX26" fmla="*/ 180148 w 267090"/>
              <a:gd name="connsiteY26" fmla="*/ 232221 h 238960"/>
              <a:gd name="connsiteX27" fmla="*/ 217347 w 267090"/>
              <a:gd name="connsiteY27" fmla="*/ 232228 h 238960"/>
              <a:gd name="connsiteX28" fmla="*/ 223746 w 267090"/>
              <a:gd name="connsiteY28" fmla="*/ 238960 h 238960"/>
              <a:gd name="connsiteX29" fmla="*/ 242774 w 267090"/>
              <a:gd name="connsiteY29" fmla="*/ 227247 h 238960"/>
              <a:gd name="connsiteX30" fmla="*/ 240232 w 267090"/>
              <a:gd name="connsiteY30" fmla="*/ 218446 h 238960"/>
              <a:gd name="connsiteX31" fmla="*/ 258725 w 267090"/>
              <a:gd name="connsiteY31" fmla="*/ 186416 h 238960"/>
              <a:gd name="connsiteX32" fmla="*/ 266214 w 267090"/>
              <a:gd name="connsiteY32" fmla="*/ 184563 h 238960"/>
              <a:gd name="connsiteX33" fmla="*/ 267091 w 267090"/>
              <a:gd name="connsiteY33" fmla="*/ 173224 h 238960"/>
              <a:gd name="connsiteX34" fmla="*/ 266133 w 267090"/>
              <a:gd name="connsiteY34" fmla="*/ 161372 h 238960"/>
              <a:gd name="connsiteX35" fmla="*/ 259217 w 267090"/>
              <a:gd name="connsiteY35" fmla="*/ 159706 h 238960"/>
              <a:gd name="connsiteX36" fmla="*/ 240612 w 267090"/>
              <a:gd name="connsiteY36" fmla="*/ 127495 h 238960"/>
              <a:gd name="connsiteX37" fmla="*/ 243001 w 267090"/>
              <a:gd name="connsiteY37" fmla="*/ 119399 h 238960"/>
              <a:gd name="connsiteX38" fmla="*/ 223957 w 267090"/>
              <a:gd name="connsiteY38" fmla="*/ 107571 h 238960"/>
              <a:gd name="connsiteX39" fmla="*/ 217630 w 267090"/>
              <a:gd name="connsiteY39" fmla="*/ 114226 h 238960"/>
              <a:gd name="connsiteX40" fmla="*/ 180430 w 267090"/>
              <a:gd name="connsiteY40" fmla="*/ 114219 h 238960"/>
              <a:gd name="connsiteX41" fmla="*/ 174030 w 267090"/>
              <a:gd name="connsiteY41" fmla="*/ 107484 h 238960"/>
              <a:gd name="connsiteX42" fmla="*/ 155004 w 267090"/>
              <a:gd name="connsiteY42" fmla="*/ 119195 h 238960"/>
              <a:gd name="connsiteX43" fmla="*/ 157546 w 267090"/>
              <a:gd name="connsiteY43" fmla="*/ 128000 h 238960"/>
              <a:gd name="connsiteX44" fmla="*/ 198886 w 267090"/>
              <a:gd name="connsiteY44" fmla="*/ 192471 h 238960"/>
              <a:gd name="connsiteX45" fmla="*/ 180285 w 267090"/>
              <a:gd name="connsiteY45" fmla="*/ 173224 h 238960"/>
              <a:gd name="connsiteX46" fmla="*/ 198886 w 267090"/>
              <a:gd name="connsiteY46" fmla="*/ 153977 h 238960"/>
              <a:gd name="connsiteX47" fmla="*/ 217487 w 267090"/>
              <a:gd name="connsiteY47" fmla="*/ 173224 h 238960"/>
              <a:gd name="connsiteX48" fmla="*/ 198886 w 267090"/>
              <a:gd name="connsiteY48" fmla="*/ 192471 h 23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67090" h="238960">
                <a:moveTo>
                  <a:pt x="0" y="41702"/>
                </a:moveTo>
                <a:cubicBezTo>
                  <a:pt x="0" y="18670"/>
                  <a:pt x="18670" y="0"/>
                  <a:pt x="41702" y="0"/>
                </a:cubicBezTo>
                <a:lnTo>
                  <a:pt x="214925" y="0"/>
                </a:lnTo>
                <a:cubicBezTo>
                  <a:pt x="237956" y="0"/>
                  <a:pt x="256627" y="18670"/>
                  <a:pt x="256627" y="41702"/>
                </a:cubicBezTo>
                <a:lnTo>
                  <a:pt x="256627" y="113039"/>
                </a:lnTo>
                <a:cubicBezTo>
                  <a:pt x="250926" y="107568"/>
                  <a:pt x="244450" y="102900"/>
                  <a:pt x="237380" y="99214"/>
                </a:cubicBezTo>
                <a:lnTo>
                  <a:pt x="237380" y="41702"/>
                </a:lnTo>
                <a:cubicBezTo>
                  <a:pt x="237380" y="29300"/>
                  <a:pt x="227326" y="19247"/>
                  <a:pt x="214925" y="19247"/>
                </a:cubicBezTo>
                <a:lnTo>
                  <a:pt x="41702" y="19247"/>
                </a:lnTo>
                <a:cubicBezTo>
                  <a:pt x="29300" y="19247"/>
                  <a:pt x="19247" y="29300"/>
                  <a:pt x="19247" y="41702"/>
                </a:cubicBezTo>
                <a:lnTo>
                  <a:pt x="19247" y="163600"/>
                </a:lnTo>
                <a:cubicBezTo>
                  <a:pt x="19247" y="176001"/>
                  <a:pt x="29300" y="186054"/>
                  <a:pt x="41702" y="186054"/>
                </a:cubicBezTo>
                <a:lnTo>
                  <a:pt x="116462" y="186054"/>
                </a:lnTo>
                <a:cubicBezTo>
                  <a:pt x="117499" y="192768"/>
                  <a:pt x="119337" y="199217"/>
                  <a:pt x="121875" y="205301"/>
                </a:cubicBezTo>
                <a:lnTo>
                  <a:pt x="41702" y="205301"/>
                </a:lnTo>
                <a:cubicBezTo>
                  <a:pt x="18670" y="205301"/>
                  <a:pt x="0" y="186630"/>
                  <a:pt x="0" y="163600"/>
                </a:cubicBezTo>
                <a:lnTo>
                  <a:pt x="0" y="41702"/>
                </a:lnTo>
                <a:close/>
                <a:moveTo>
                  <a:pt x="157546" y="128000"/>
                </a:moveTo>
                <a:cubicBezTo>
                  <a:pt x="161585" y="141990"/>
                  <a:pt x="153188" y="156533"/>
                  <a:pt x="139053" y="160030"/>
                </a:cubicBezTo>
                <a:lnTo>
                  <a:pt x="131557" y="161885"/>
                </a:lnTo>
                <a:cubicBezTo>
                  <a:pt x="130981" y="165577"/>
                  <a:pt x="130682" y="169363"/>
                  <a:pt x="130682" y="173224"/>
                </a:cubicBezTo>
                <a:cubicBezTo>
                  <a:pt x="130682" y="177261"/>
                  <a:pt x="131009" y="181219"/>
                  <a:pt x="131639" y="185073"/>
                </a:cubicBezTo>
                <a:lnTo>
                  <a:pt x="138560" y="186740"/>
                </a:lnTo>
                <a:cubicBezTo>
                  <a:pt x="152835" y="190177"/>
                  <a:pt x="161322" y="204869"/>
                  <a:pt x="157166" y="218953"/>
                </a:cubicBezTo>
                <a:lnTo>
                  <a:pt x="154775" y="227052"/>
                </a:lnTo>
                <a:cubicBezTo>
                  <a:pt x="160410" y="232001"/>
                  <a:pt x="166832" y="236018"/>
                  <a:pt x="173818" y="238877"/>
                </a:cubicBezTo>
                <a:lnTo>
                  <a:pt x="180148" y="232221"/>
                </a:lnTo>
                <a:cubicBezTo>
                  <a:pt x="190267" y="221580"/>
                  <a:pt x="207234" y="221583"/>
                  <a:pt x="217347" y="232228"/>
                </a:cubicBezTo>
                <a:lnTo>
                  <a:pt x="223746" y="238960"/>
                </a:lnTo>
                <a:cubicBezTo>
                  <a:pt x="230721" y="236135"/>
                  <a:pt x="237137" y="232155"/>
                  <a:pt x="242774" y="227247"/>
                </a:cubicBezTo>
                <a:lnTo>
                  <a:pt x="240232" y="218446"/>
                </a:lnTo>
                <a:cubicBezTo>
                  <a:pt x="236194" y="204457"/>
                  <a:pt x="244591" y="189913"/>
                  <a:pt x="258725" y="186416"/>
                </a:cubicBezTo>
                <a:lnTo>
                  <a:pt x="266214" y="184563"/>
                </a:lnTo>
                <a:cubicBezTo>
                  <a:pt x="266792" y="180872"/>
                  <a:pt x="267091" y="177084"/>
                  <a:pt x="267091" y="173224"/>
                </a:cubicBezTo>
                <a:cubicBezTo>
                  <a:pt x="267091" y="169185"/>
                  <a:pt x="266762" y="165225"/>
                  <a:pt x="266133" y="161372"/>
                </a:cubicBezTo>
                <a:lnTo>
                  <a:pt x="259217" y="159706"/>
                </a:lnTo>
                <a:cubicBezTo>
                  <a:pt x="244942" y="156269"/>
                  <a:pt x="236457" y="141577"/>
                  <a:pt x="240612" y="127495"/>
                </a:cubicBezTo>
                <a:lnTo>
                  <a:pt x="243001" y="119399"/>
                </a:lnTo>
                <a:cubicBezTo>
                  <a:pt x="237367" y="114450"/>
                  <a:pt x="230945" y="110432"/>
                  <a:pt x="223957" y="107571"/>
                </a:cubicBezTo>
                <a:lnTo>
                  <a:pt x="217630" y="114226"/>
                </a:lnTo>
                <a:cubicBezTo>
                  <a:pt x="207511" y="124866"/>
                  <a:pt x="190545" y="124863"/>
                  <a:pt x="180430" y="114219"/>
                </a:cubicBezTo>
                <a:lnTo>
                  <a:pt x="174030" y="107484"/>
                </a:lnTo>
                <a:cubicBezTo>
                  <a:pt x="167055" y="110310"/>
                  <a:pt x="160641" y="114290"/>
                  <a:pt x="155004" y="119195"/>
                </a:cubicBezTo>
                <a:lnTo>
                  <a:pt x="157546" y="128000"/>
                </a:lnTo>
                <a:close/>
                <a:moveTo>
                  <a:pt x="198886" y="192471"/>
                </a:moveTo>
                <a:cubicBezTo>
                  <a:pt x="188613" y="192471"/>
                  <a:pt x="180285" y="183854"/>
                  <a:pt x="180285" y="173224"/>
                </a:cubicBezTo>
                <a:cubicBezTo>
                  <a:pt x="180285" y="162594"/>
                  <a:pt x="188613" y="153977"/>
                  <a:pt x="198886" y="153977"/>
                </a:cubicBezTo>
                <a:cubicBezTo>
                  <a:pt x="209160" y="153977"/>
                  <a:pt x="217487" y="162594"/>
                  <a:pt x="217487" y="173224"/>
                </a:cubicBezTo>
                <a:cubicBezTo>
                  <a:pt x="217487" y="183854"/>
                  <a:pt x="209160" y="192471"/>
                  <a:pt x="198886" y="192471"/>
                </a:cubicBezTo>
                <a:close/>
              </a:path>
            </a:pathLst>
          </a:custGeom>
          <a:solidFill>
            <a:srgbClr val="06647A"/>
          </a:solidFill>
          <a:ln w="15081" cap="flat">
            <a:noFill/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60"/>
            <a:endParaRPr lang="en-US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49A7AE-A25D-ABD4-21BD-141DFE8E76DA}"/>
              </a:ext>
            </a:extLst>
          </p:cNvPr>
          <p:cNvSpPr txBox="1"/>
          <p:nvPr/>
        </p:nvSpPr>
        <p:spPr>
          <a:xfrm>
            <a:off x="2906827" y="22086840"/>
            <a:ext cx="1280160" cy="62400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Simplify</a:t>
            </a:r>
          </a:p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software</a:t>
            </a:r>
            <a:b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licensing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4AF85D8-E6E5-BA03-391A-0D0821CD0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907301" y="21713592"/>
            <a:ext cx="915046" cy="0"/>
          </a:xfrm>
          <a:prstGeom prst="line">
            <a:avLst/>
          </a:prstGeom>
          <a:ln w="2857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phic 90" descr="Icon of a circle made of two curved arrows rotating clockwise">
            <a:extLst>
              <a:ext uri="{FF2B5EF4-FFF2-40B4-BE49-F238E27FC236}">
                <a16:creationId xmlns:a16="http://schemas.microsoft.com/office/drawing/2014/main" id="{3145F91E-D917-9345-0A1A-41EDE2CE3DD9}"/>
              </a:ext>
            </a:extLst>
          </p:cNvPr>
          <p:cNvSpPr>
            <a:spLocks noChangeAspect="1"/>
          </p:cNvSpPr>
          <p:nvPr/>
        </p:nvSpPr>
        <p:spPr>
          <a:xfrm>
            <a:off x="5003033" y="21527378"/>
            <a:ext cx="313202" cy="384722"/>
          </a:xfrm>
          <a:custGeom>
            <a:avLst/>
            <a:gdLst>
              <a:gd name="connsiteX0" fmla="*/ 175091 w 235667"/>
              <a:gd name="connsiteY0" fmla="*/ 52914 h 289484"/>
              <a:gd name="connsiteX1" fmla="*/ 177004 w 235667"/>
              <a:gd name="connsiteY1" fmla="*/ 67067 h 289484"/>
              <a:gd name="connsiteX2" fmla="*/ 195525 w 235667"/>
              <a:gd name="connsiteY2" fmla="*/ 203909 h 289484"/>
              <a:gd name="connsiteX3" fmla="*/ 128538 w 235667"/>
              <a:gd name="connsiteY3" fmla="*/ 241806 h 289484"/>
              <a:gd name="connsiteX4" fmla="*/ 137655 w 235667"/>
              <a:gd name="connsiteY4" fmla="*/ 232689 h 289484"/>
              <a:gd name="connsiteX5" fmla="*/ 137675 w 235667"/>
              <a:gd name="connsiteY5" fmla="*/ 218406 h 289484"/>
              <a:gd name="connsiteX6" fmla="*/ 124498 w 235667"/>
              <a:gd name="connsiteY6" fmla="*/ 217432 h 289484"/>
              <a:gd name="connsiteX7" fmla="*/ 123367 w 235667"/>
              <a:gd name="connsiteY7" fmla="*/ 218415 h 289484"/>
              <a:gd name="connsiteX8" fmla="*/ 96434 w 235667"/>
              <a:gd name="connsiteY8" fmla="*/ 245348 h 289484"/>
              <a:gd name="connsiteX9" fmla="*/ 95451 w 235667"/>
              <a:gd name="connsiteY9" fmla="*/ 258491 h 289484"/>
              <a:gd name="connsiteX10" fmla="*/ 96434 w 235667"/>
              <a:gd name="connsiteY10" fmla="*/ 259622 h 289484"/>
              <a:gd name="connsiteX11" fmla="*/ 123367 w 235667"/>
              <a:gd name="connsiteY11" fmla="*/ 286555 h 289484"/>
              <a:gd name="connsiteX12" fmla="*/ 137651 w 235667"/>
              <a:gd name="connsiteY12" fmla="*/ 286499 h 289484"/>
              <a:gd name="connsiteX13" fmla="*/ 138624 w 235667"/>
              <a:gd name="connsiteY13" fmla="*/ 273412 h 289484"/>
              <a:gd name="connsiteX14" fmla="*/ 137655 w 235667"/>
              <a:gd name="connsiteY14" fmla="*/ 272280 h 289484"/>
              <a:gd name="connsiteX15" fmla="*/ 127555 w 235667"/>
              <a:gd name="connsiteY15" fmla="*/ 262181 h 289484"/>
              <a:gd name="connsiteX16" fmla="*/ 235259 w 235667"/>
              <a:gd name="connsiteY16" fmla="*/ 135027 h 289484"/>
              <a:gd name="connsiteX17" fmla="*/ 189244 w 235667"/>
              <a:gd name="connsiteY17" fmla="*/ 51028 h 289484"/>
              <a:gd name="connsiteX18" fmla="*/ 175091 w 235667"/>
              <a:gd name="connsiteY18" fmla="*/ 52927 h 289484"/>
              <a:gd name="connsiteX19" fmla="*/ 98064 w 235667"/>
              <a:gd name="connsiteY19" fmla="*/ 2954 h 289484"/>
              <a:gd name="connsiteX20" fmla="*/ 98064 w 235667"/>
              <a:gd name="connsiteY20" fmla="*/ 17228 h 289484"/>
              <a:gd name="connsiteX21" fmla="*/ 108164 w 235667"/>
              <a:gd name="connsiteY21" fmla="*/ 27328 h 289484"/>
              <a:gd name="connsiteX22" fmla="*/ 404 w 235667"/>
              <a:gd name="connsiteY22" fmla="*/ 154434 h 289484"/>
              <a:gd name="connsiteX23" fmla="*/ 42852 w 235667"/>
              <a:gd name="connsiteY23" fmla="*/ 235652 h 289484"/>
              <a:gd name="connsiteX24" fmla="*/ 57079 w 235667"/>
              <a:gd name="connsiteY24" fmla="*/ 234299 h 289484"/>
              <a:gd name="connsiteX25" fmla="*/ 55726 w 235667"/>
              <a:gd name="connsiteY25" fmla="*/ 220071 h 289484"/>
              <a:gd name="connsiteX26" fmla="*/ 42560 w 235667"/>
              <a:gd name="connsiteY26" fmla="*/ 82610 h 289484"/>
              <a:gd name="connsiteX27" fmla="*/ 107167 w 235667"/>
              <a:gd name="connsiteY27" fmla="*/ 47702 h 289484"/>
              <a:gd name="connsiteX28" fmla="*/ 98064 w 235667"/>
              <a:gd name="connsiteY28" fmla="*/ 56819 h 289484"/>
              <a:gd name="connsiteX29" fmla="*/ 97823 w 235667"/>
              <a:gd name="connsiteY29" fmla="*/ 71100 h 289484"/>
              <a:gd name="connsiteX30" fmla="*/ 112104 w 235667"/>
              <a:gd name="connsiteY30" fmla="*/ 71342 h 289484"/>
              <a:gd name="connsiteX31" fmla="*/ 112352 w 235667"/>
              <a:gd name="connsiteY31" fmla="*/ 71093 h 289484"/>
              <a:gd name="connsiteX32" fmla="*/ 139284 w 235667"/>
              <a:gd name="connsiteY32" fmla="*/ 44161 h 289484"/>
              <a:gd name="connsiteX33" fmla="*/ 139284 w 235667"/>
              <a:gd name="connsiteY33" fmla="*/ 29886 h 289484"/>
              <a:gd name="connsiteX34" fmla="*/ 112352 w 235667"/>
              <a:gd name="connsiteY34" fmla="*/ 2954 h 289484"/>
              <a:gd name="connsiteX35" fmla="*/ 98077 w 235667"/>
              <a:gd name="connsiteY35" fmla="*/ 2954 h 289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35667" h="289484">
                <a:moveTo>
                  <a:pt x="175091" y="52914"/>
                </a:moveTo>
                <a:cubicBezTo>
                  <a:pt x="171711" y="57350"/>
                  <a:pt x="172568" y="63686"/>
                  <a:pt x="177004" y="67067"/>
                </a:cubicBezTo>
                <a:cubicBezTo>
                  <a:pt x="219906" y="99740"/>
                  <a:pt x="228199" y="161007"/>
                  <a:pt x="195525" y="203909"/>
                </a:cubicBezTo>
                <a:cubicBezTo>
                  <a:pt x="179326" y="225179"/>
                  <a:pt x="155114" y="238877"/>
                  <a:pt x="128538" y="241806"/>
                </a:cubicBezTo>
                <a:lnTo>
                  <a:pt x="137655" y="232689"/>
                </a:lnTo>
                <a:cubicBezTo>
                  <a:pt x="141605" y="228750"/>
                  <a:pt x="141613" y="222355"/>
                  <a:pt x="137675" y="218406"/>
                </a:cubicBezTo>
                <a:cubicBezTo>
                  <a:pt x="134133" y="214856"/>
                  <a:pt x="128523" y="214441"/>
                  <a:pt x="124498" y="217432"/>
                </a:cubicBezTo>
                <a:lnTo>
                  <a:pt x="123367" y="218415"/>
                </a:lnTo>
                <a:lnTo>
                  <a:pt x="96434" y="245348"/>
                </a:lnTo>
                <a:cubicBezTo>
                  <a:pt x="92900" y="248881"/>
                  <a:pt x="92482" y="254470"/>
                  <a:pt x="95451" y="258491"/>
                </a:cubicBezTo>
                <a:lnTo>
                  <a:pt x="96434" y="259622"/>
                </a:lnTo>
                <a:lnTo>
                  <a:pt x="123367" y="286555"/>
                </a:lnTo>
                <a:cubicBezTo>
                  <a:pt x="127326" y="290483"/>
                  <a:pt x="133721" y="290459"/>
                  <a:pt x="137651" y="286499"/>
                </a:cubicBezTo>
                <a:cubicBezTo>
                  <a:pt x="141151" y="282970"/>
                  <a:pt x="141564" y="277419"/>
                  <a:pt x="138624" y="273412"/>
                </a:cubicBezTo>
                <a:lnTo>
                  <a:pt x="137655" y="272280"/>
                </a:lnTo>
                <a:lnTo>
                  <a:pt x="127555" y="262181"/>
                </a:lnTo>
                <a:cubicBezTo>
                  <a:pt x="192409" y="256810"/>
                  <a:pt x="240631" y="199881"/>
                  <a:pt x="235259" y="135027"/>
                </a:cubicBezTo>
                <a:cubicBezTo>
                  <a:pt x="232506" y="101776"/>
                  <a:pt x="215784" y="71250"/>
                  <a:pt x="189244" y="51028"/>
                </a:cubicBezTo>
                <a:cubicBezTo>
                  <a:pt x="184811" y="47646"/>
                  <a:pt x="178475" y="48496"/>
                  <a:pt x="175091" y="52927"/>
                </a:cubicBezTo>
                <a:close/>
                <a:moveTo>
                  <a:pt x="98064" y="2954"/>
                </a:moveTo>
                <a:cubicBezTo>
                  <a:pt x="94125" y="6897"/>
                  <a:pt x="94125" y="13285"/>
                  <a:pt x="98064" y="17228"/>
                </a:cubicBezTo>
                <a:lnTo>
                  <a:pt x="108164" y="27328"/>
                </a:lnTo>
                <a:cubicBezTo>
                  <a:pt x="43307" y="32670"/>
                  <a:pt x="-4938" y="89577"/>
                  <a:pt x="404" y="154434"/>
                </a:cubicBezTo>
                <a:cubicBezTo>
                  <a:pt x="3015" y="186125"/>
                  <a:pt x="18323" y="215416"/>
                  <a:pt x="42852" y="235652"/>
                </a:cubicBezTo>
                <a:cubicBezTo>
                  <a:pt x="47154" y="239207"/>
                  <a:pt x="53524" y="238601"/>
                  <a:pt x="57079" y="234299"/>
                </a:cubicBezTo>
                <a:cubicBezTo>
                  <a:pt x="60634" y="229996"/>
                  <a:pt x="60028" y="223626"/>
                  <a:pt x="55726" y="220071"/>
                </a:cubicBezTo>
                <a:cubicBezTo>
                  <a:pt x="14131" y="185748"/>
                  <a:pt x="8237" y="124205"/>
                  <a:pt x="42560" y="82610"/>
                </a:cubicBezTo>
                <a:cubicBezTo>
                  <a:pt x="58733" y="63011"/>
                  <a:pt x="81910" y="50488"/>
                  <a:pt x="107167" y="47702"/>
                </a:cubicBezTo>
                <a:lnTo>
                  <a:pt x="98064" y="56819"/>
                </a:lnTo>
                <a:cubicBezTo>
                  <a:pt x="94054" y="60696"/>
                  <a:pt x="93946" y="67090"/>
                  <a:pt x="97823" y="71100"/>
                </a:cubicBezTo>
                <a:cubicBezTo>
                  <a:pt x="101700" y="75110"/>
                  <a:pt x="108094" y="75219"/>
                  <a:pt x="112104" y="71342"/>
                </a:cubicBezTo>
                <a:cubicBezTo>
                  <a:pt x="112187" y="71260"/>
                  <a:pt x="112271" y="71177"/>
                  <a:pt x="112352" y="71093"/>
                </a:cubicBezTo>
                <a:lnTo>
                  <a:pt x="139284" y="44161"/>
                </a:lnTo>
                <a:cubicBezTo>
                  <a:pt x="143223" y="40217"/>
                  <a:pt x="143223" y="33830"/>
                  <a:pt x="139284" y="29886"/>
                </a:cubicBezTo>
                <a:lnTo>
                  <a:pt x="112352" y="2954"/>
                </a:lnTo>
                <a:cubicBezTo>
                  <a:pt x="108409" y="-985"/>
                  <a:pt x="102020" y="-985"/>
                  <a:pt x="98077" y="2954"/>
                </a:cubicBezTo>
                <a:close/>
              </a:path>
            </a:pathLst>
          </a:custGeom>
          <a:solidFill>
            <a:srgbClr val="06647A"/>
          </a:solidFill>
          <a:ln w="1508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60"/>
            <a:endParaRPr lang="en-US" sz="1765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6ED98A-6DDB-11E4-DE9D-A26DFBF53D4C}"/>
              </a:ext>
            </a:extLst>
          </p:cNvPr>
          <p:cNvSpPr txBox="1"/>
          <p:nvPr/>
        </p:nvSpPr>
        <p:spPr>
          <a:xfrm>
            <a:off x="4518429" y="22117215"/>
            <a:ext cx="1280160" cy="58069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Automatic updates and maintenance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0CCF0B4-4F8E-724E-6089-4D1B24071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496921" y="21713592"/>
            <a:ext cx="915046" cy="0"/>
          </a:xfrm>
          <a:prstGeom prst="line">
            <a:avLst/>
          </a:prstGeom>
          <a:ln w="2857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raphic 186" descr="Icon of a shield">
            <a:extLst>
              <a:ext uri="{FF2B5EF4-FFF2-40B4-BE49-F238E27FC236}">
                <a16:creationId xmlns:a16="http://schemas.microsoft.com/office/drawing/2014/main" id="{2944DD59-EE11-98A7-1E80-AEC765286E15}"/>
              </a:ext>
            </a:extLst>
          </p:cNvPr>
          <p:cNvSpPr/>
          <p:nvPr/>
        </p:nvSpPr>
        <p:spPr>
          <a:xfrm>
            <a:off x="6592653" y="21552030"/>
            <a:ext cx="314252" cy="349168"/>
          </a:xfrm>
          <a:custGeom>
            <a:avLst/>
            <a:gdLst>
              <a:gd name="connsiteX0" fmla="*/ 0 w 296704"/>
              <a:gd name="connsiteY0" fmla="*/ 61813 h 329671"/>
              <a:gd name="connsiteX1" fmla="*/ 12363 w 296704"/>
              <a:gd name="connsiteY1" fmla="*/ 49451 h 329671"/>
              <a:gd name="connsiteX2" fmla="*/ 140935 w 296704"/>
              <a:gd name="connsiteY2" fmla="*/ 2473 h 329671"/>
              <a:gd name="connsiteX3" fmla="*/ 155770 w 296704"/>
              <a:gd name="connsiteY3" fmla="*/ 2473 h 329671"/>
              <a:gd name="connsiteX4" fmla="*/ 284342 w 296704"/>
              <a:gd name="connsiteY4" fmla="*/ 49451 h 329671"/>
              <a:gd name="connsiteX5" fmla="*/ 296705 w 296704"/>
              <a:gd name="connsiteY5" fmla="*/ 61813 h 329671"/>
              <a:gd name="connsiteX6" fmla="*/ 296705 w 296704"/>
              <a:gd name="connsiteY6" fmla="*/ 148352 h 329671"/>
              <a:gd name="connsiteX7" fmla="*/ 152884 w 296704"/>
              <a:gd name="connsiteY7" fmla="*/ 328811 h 329671"/>
              <a:gd name="connsiteX8" fmla="*/ 143821 w 296704"/>
              <a:gd name="connsiteY8" fmla="*/ 328811 h 329671"/>
              <a:gd name="connsiteX9" fmla="*/ 0 w 296704"/>
              <a:gd name="connsiteY9" fmla="*/ 148352 h 329671"/>
              <a:gd name="connsiteX10" fmla="*/ 0 w 296704"/>
              <a:gd name="connsiteY10" fmla="*/ 61813 h 329671"/>
              <a:gd name="connsiteX11" fmla="*/ 24725 w 296704"/>
              <a:gd name="connsiteY11" fmla="*/ 73812 h 329671"/>
              <a:gd name="connsiteX12" fmla="*/ 24725 w 296704"/>
              <a:gd name="connsiteY12" fmla="*/ 148352 h 329671"/>
              <a:gd name="connsiteX13" fmla="*/ 148352 w 296704"/>
              <a:gd name="connsiteY13" fmla="*/ 303989 h 329671"/>
              <a:gd name="connsiteX14" fmla="*/ 271979 w 296704"/>
              <a:gd name="connsiteY14" fmla="*/ 148352 h 329671"/>
              <a:gd name="connsiteX15" fmla="*/ 271979 w 296704"/>
              <a:gd name="connsiteY15" fmla="*/ 73812 h 329671"/>
              <a:gd name="connsiteX16" fmla="*/ 148352 w 296704"/>
              <a:gd name="connsiteY16" fmla="*/ 27656 h 329671"/>
              <a:gd name="connsiteX17" fmla="*/ 24725 w 296704"/>
              <a:gd name="connsiteY17" fmla="*/ 73812 h 329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6704" h="329671">
                <a:moveTo>
                  <a:pt x="0" y="61813"/>
                </a:moveTo>
                <a:cubicBezTo>
                  <a:pt x="0" y="54986"/>
                  <a:pt x="5535" y="49451"/>
                  <a:pt x="12363" y="49451"/>
                </a:cubicBezTo>
                <a:cubicBezTo>
                  <a:pt x="56265" y="49451"/>
                  <a:pt x="99033" y="33899"/>
                  <a:pt x="140935" y="2473"/>
                </a:cubicBezTo>
                <a:cubicBezTo>
                  <a:pt x="145331" y="-824"/>
                  <a:pt x="151374" y="-824"/>
                  <a:pt x="155770" y="2473"/>
                </a:cubicBezTo>
                <a:cubicBezTo>
                  <a:pt x="197671" y="33899"/>
                  <a:pt x="240439" y="49451"/>
                  <a:pt x="284342" y="49451"/>
                </a:cubicBezTo>
                <a:cubicBezTo>
                  <a:pt x="291169" y="49451"/>
                  <a:pt x="296705" y="54986"/>
                  <a:pt x="296705" y="61813"/>
                </a:cubicBezTo>
                <a:lnTo>
                  <a:pt x="296705" y="148352"/>
                </a:lnTo>
                <a:cubicBezTo>
                  <a:pt x="296705" y="230790"/>
                  <a:pt x="247953" y="291359"/>
                  <a:pt x="152884" y="328811"/>
                </a:cubicBezTo>
                <a:cubicBezTo>
                  <a:pt x="149971" y="329959"/>
                  <a:pt x="146734" y="329959"/>
                  <a:pt x="143821" y="328811"/>
                </a:cubicBezTo>
                <a:cubicBezTo>
                  <a:pt x="48751" y="291359"/>
                  <a:pt x="0" y="230790"/>
                  <a:pt x="0" y="148352"/>
                </a:cubicBezTo>
                <a:lnTo>
                  <a:pt x="0" y="61813"/>
                </a:lnTo>
                <a:close/>
                <a:moveTo>
                  <a:pt x="24725" y="73812"/>
                </a:moveTo>
                <a:lnTo>
                  <a:pt x="24725" y="148352"/>
                </a:lnTo>
                <a:cubicBezTo>
                  <a:pt x="24725" y="218500"/>
                  <a:pt x="65166" y="269983"/>
                  <a:pt x="148352" y="303989"/>
                </a:cubicBezTo>
                <a:cubicBezTo>
                  <a:pt x="231538" y="269983"/>
                  <a:pt x="271979" y="218500"/>
                  <a:pt x="271979" y="148352"/>
                </a:cubicBezTo>
                <a:lnTo>
                  <a:pt x="271979" y="73812"/>
                </a:lnTo>
                <a:cubicBezTo>
                  <a:pt x="229496" y="71306"/>
                  <a:pt x="188229" y="55851"/>
                  <a:pt x="148352" y="27656"/>
                </a:cubicBezTo>
                <a:cubicBezTo>
                  <a:pt x="108476" y="55851"/>
                  <a:pt x="67209" y="71306"/>
                  <a:pt x="24725" y="73812"/>
                </a:cubicBezTo>
                <a:close/>
              </a:path>
            </a:pathLst>
          </a:custGeom>
          <a:solidFill>
            <a:srgbClr val="06647A"/>
          </a:solidFill>
          <a:ln w="1508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60"/>
            <a:endParaRPr lang="en-US" sz="1765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A335CC-B5C9-91AD-0903-18D03438CE91}"/>
              </a:ext>
            </a:extLst>
          </p:cNvPr>
          <p:cNvSpPr txBox="1"/>
          <p:nvPr/>
        </p:nvSpPr>
        <p:spPr>
          <a:xfrm>
            <a:off x="6131194" y="22108491"/>
            <a:ext cx="1280160" cy="60235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security built-in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B4F7082-D7A7-7E9D-E197-CB90CDED0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87591" y="21713592"/>
            <a:ext cx="915046" cy="0"/>
          </a:xfrm>
          <a:prstGeom prst="line">
            <a:avLst/>
          </a:prstGeom>
          <a:ln w="28575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raphic 6" descr="Icon of a star badge">
            <a:extLst>
              <a:ext uri="{FF2B5EF4-FFF2-40B4-BE49-F238E27FC236}">
                <a16:creationId xmlns:a16="http://schemas.microsoft.com/office/drawing/2014/main" id="{6DD6C101-1CF1-C830-BEE3-26260B6FC234}"/>
              </a:ext>
            </a:extLst>
          </p:cNvPr>
          <p:cNvSpPr>
            <a:spLocks noChangeAspect="1"/>
          </p:cNvSpPr>
          <p:nvPr/>
        </p:nvSpPr>
        <p:spPr>
          <a:xfrm>
            <a:off x="8224571" y="21545094"/>
            <a:ext cx="282984" cy="404290"/>
          </a:xfrm>
          <a:custGeom>
            <a:avLst/>
            <a:gdLst>
              <a:gd name="connsiteX0" fmla="*/ 126481 w 244954"/>
              <a:gd name="connsiteY0" fmla="*/ 63729 h 349961"/>
              <a:gd name="connsiteX1" fmla="*/ 142448 w 244954"/>
              <a:gd name="connsiteY1" fmla="*/ 96145 h 349961"/>
              <a:gd name="connsiteX2" fmla="*/ 178210 w 244954"/>
              <a:gd name="connsiteY2" fmla="*/ 101312 h 349961"/>
              <a:gd name="connsiteX3" fmla="*/ 180685 w 244954"/>
              <a:gd name="connsiteY3" fmla="*/ 108925 h 349961"/>
              <a:gd name="connsiteX4" fmla="*/ 154820 w 244954"/>
              <a:gd name="connsiteY4" fmla="*/ 134128 h 349961"/>
              <a:gd name="connsiteX5" fmla="*/ 160926 w 244954"/>
              <a:gd name="connsiteY5" fmla="*/ 169741 h 349961"/>
              <a:gd name="connsiteX6" fmla="*/ 154449 w 244954"/>
              <a:gd name="connsiteY6" fmla="*/ 174443 h 349961"/>
              <a:gd name="connsiteX7" fmla="*/ 122479 w 244954"/>
              <a:gd name="connsiteY7" fmla="*/ 157604 h 349961"/>
              <a:gd name="connsiteX8" fmla="*/ 90507 w 244954"/>
              <a:gd name="connsiteY8" fmla="*/ 174443 h 349961"/>
              <a:gd name="connsiteX9" fmla="*/ 84031 w 244954"/>
              <a:gd name="connsiteY9" fmla="*/ 169738 h 349961"/>
              <a:gd name="connsiteX10" fmla="*/ 90168 w 244954"/>
              <a:gd name="connsiteY10" fmla="*/ 134128 h 349961"/>
              <a:gd name="connsiteX11" fmla="*/ 64272 w 244954"/>
              <a:gd name="connsiteY11" fmla="*/ 108927 h 349961"/>
              <a:gd name="connsiteX12" fmla="*/ 66746 w 244954"/>
              <a:gd name="connsiteY12" fmla="*/ 101312 h 349961"/>
              <a:gd name="connsiteX13" fmla="*/ 102508 w 244954"/>
              <a:gd name="connsiteY13" fmla="*/ 96145 h 349961"/>
              <a:gd name="connsiteX14" fmla="*/ 118476 w 244954"/>
              <a:gd name="connsiteY14" fmla="*/ 63729 h 349961"/>
              <a:gd name="connsiteX15" fmla="*/ 126481 w 244954"/>
              <a:gd name="connsiteY15" fmla="*/ 63729 h 349961"/>
              <a:gd name="connsiteX16" fmla="*/ 244955 w 244954"/>
              <a:gd name="connsiteY16" fmla="*/ 122477 h 349961"/>
              <a:gd name="connsiteX17" fmla="*/ 122477 w 244954"/>
              <a:gd name="connsiteY17" fmla="*/ 0 h 349961"/>
              <a:gd name="connsiteX18" fmla="*/ 0 w 244954"/>
              <a:gd name="connsiteY18" fmla="*/ 122477 h 349961"/>
              <a:gd name="connsiteX19" fmla="*/ 34982 w 244954"/>
              <a:gd name="connsiteY19" fmla="*/ 208182 h 349961"/>
              <a:gd name="connsiteX20" fmla="*/ 35008 w 244954"/>
              <a:gd name="connsiteY20" fmla="*/ 336816 h 349961"/>
              <a:gd name="connsiteX21" fmla="*/ 35129 w 244954"/>
              <a:gd name="connsiteY21" fmla="*/ 338644 h 349961"/>
              <a:gd name="connsiteX22" fmla="*/ 55686 w 244954"/>
              <a:gd name="connsiteY22" fmla="*/ 347545 h 349961"/>
              <a:gd name="connsiteX23" fmla="*/ 122462 w 244954"/>
              <a:gd name="connsiteY23" fmla="*/ 300519 h 349961"/>
              <a:gd name="connsiteX24" fmla="*/ 189271 w 244954"/>
              <a:gd name="connsiteY24" fmla="*/ 347547 h 349961"/>
              <a:gd name="connsiteX25" fmla="*/ 190837 w 244954"/>
              <a:gd name="connsiteY25" fmla="*/ 348500 h 349961"/>
              <a:gd name="connsiteX26" fmla="*/ 209947 w 244954"/>
              <a:gd name="connsiteY26" fmla="*/ 336816 h 349961"/>
              <a:gd name="connsiteX27" fmla="*/ 209972 w 244954"/>
              <a:gd name="connsiteY27" fmla="*/ 208182 h 349961"/>
              <a:gd name="connsiteX28" fmla="*/ 244955 w 244954"/>
              <a:gd name="connsiteY28" fmla="*/ 122477 h 349961"/>
              <a:gd name="connsiteX29" fmla="*/ 183705 w 244954"/>
              <a:gd name="connsiteY29" fmla="*/ 228576 h 349961"/>
              <a:gd name="connsiteX30" fmla="*/ 183702 w 244954"/>
              <a:gd name="connsiteY30" fmla="*/ 311531 h 349961"/>
              <a:gd name="connsiteX31" fmla="*/ 130011 w 244954"/>
              <a:gd name="connsiteY31" fmla="*/ 273740 h 349961"/>
              <a:gd name="connsiteX32" fmla="*/ 128248 w 244954"/>
              <a:gd name="connsiteY32" fmla="*/ 272692 h 349961"/>
              <a:gd name="connsiteX33" fmla="*/ 114903 w 244954"/>
              <a:gd name="connsiteY33" fmla="*/ 273742 h 349961"/>
              <a:gd name="connsiteX34" fmla="*/ 61253 w 244954"/>
              <a:gd name="connsiteY34" fmla="*/ 311524 h 349961"/>
              <a:gd name="connsiteX35" fmla="*/ 61249 w 244954"/>
              <a:gd name="connsiteY35" fmla="*/ 228576 h 349961"/>
              <a:gd name="connsiteX36" fmla="*/ 122477 w 244954"/>
              <a:gd name="connsiteY36" fmla="*/ 244955 h 349961"/>
              <a:gd name="connsiteX37" fmla="*/ 183705 w 244954"/>
              <a:gd name="connsiteY37" fmla="*/ 228576 h 349961"/>
              <a:gd name="connsiteX38" fmla="*/ 26245 w 244954"/>
              <a:gd name="connsiteY38" fmla="*/ 122477 h 349961"/>
              <a:gd name="connsiteX39" fmla="*/ 122477 w 244954"/>
              <a:gd name="connsiteY39" fmla="*/ 26245 h 349961"/>
              <a:gd name="connsiteX40" fmla="*/ 218709 w 244954"/>
              <a:gd name="connsiteY40" fmla="*/ 122477 h 349961"/>
              <a:gd name="connsiteX41" fmla="*/ 122477 w 244954"/>
              <a:gd name="connsiteY41" fmla="*/ 218709 h 349961"/>
              <a:gd name="connsiteX42" fmla="*/ 26245 w 244954"/>
              <a:gd name="connsiteY42" fmla="*/ 122477 h 34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44954" h="349961">
                <a:moveTo>
                  <a:pt x="126481" y="63729"/>
                </a:moveTo>
                <a:lnTo>
                  <a:pt x="142448" y="96145"/>
                </a:lnTo>
                <a:lnTo>
                  <a:pt x="178210" y="101312"/>
                </a:lnTo>
                <a:cubicBezTo>
                  <a:pt x="181872" y="101842"/>
                  <a:pt x="183336" y="106342"/>
                  <a:pt x="180685" y="108925"/>
                </a:cubicBezTo>
                <a:lnTo>
                  <a:pt x="154820" y="134128"/>
                </a:lnTo>
                <a:lnTo>
                  <a:pt x="160926" y="169741"/>
                </a:lnTo>
                <a:cubicBezTo>
                  <a:pt x="161551" y="173388"/>
                  <a:pt x="157723" y="176168"/>
                  <a:pt x="154449" y="174443"/>
                </a:cubicBezTo>
                <a:lnTo>
                  <a:pt x="122479" y="157604"/>
                </a:lnTo>
                <a:lnTo>
                  <a:pt x="90507" y="174443"/>
                </a:lnTo>
                <a:cubicBezTo>
                  <a:pt x="87233" y="176168"/>
                  <a:pt x="83402" y="173386"/>
                  <a:pt x="84031" y="169738"/>
                </a:cubicBezTo>
                <a:lnTo>
                  <a:pt x="90168" y="134128"/>
                </a:lnTo>
                <a:lnTo>
                  <a:pt x="64272" y="108927"/>
                </a:lnTo>
                <a:cubicBezTo>
                  <a:pt x="61620" y="106345"/>
                  <a:pt x="63083" y="101842"/>
                  <a:pt x="66746" y="101312"/>
                </a:cubicBezTo>
                <a:lnTo>
                  <a:pt x="102508" y="96145"/>
                </a:lnTo>
                <a:lnTo>
                  <a:pt x="118476" y="63729"/>
                </a:lnTo>
                <a:cubicBezTo>
                  <a:pt x="120112" y="60408"/>
                  <a:pt x="124846" y="60408"/>
                  <a:pt x="126481" y="63729"/>
                </a:cubicBezTo>
                <a:close/>
                <a:moveTo>
                  <a:pt x="244955" y="122477"/>
                </a:moveTo>
                <a:cubicBezTo>
                  <a:pt x="244955" y="54835"/>
                  <a:pt x="190120" y="0"/>
                  <a:pt x="122477" y="0"/>
                </a:cubicBezTo>
                <a:cubicBezTo>
                  <a:pt x="54835" y="0"/>
                  <a:pt x="0" y="54835"/>
                  <a:pt x="0" y="122477"/>
                </a:cubicBezTo>
                <a:cubicBezTo>
                  <a:pt x="0" y="155844"/>
                  <a:pt x="13342" y="186094"/>
                  <a:pt x="34982" y="208182"/>
                </a:cubicBezTo>
                <a:lnTo>
                  <a:pt x="35008" y="336816"/>
                </a:lnTo>
                <a:lnTo>
                  <a:pt x="35129" y="338644"/>
                </a:lnTo>
                <a:cubicBezTo>
                  <a:pt x="36406" y="348138"/>
                  <a:pt x="47504" y="353307"/>
                  <a:pt x="55686" y="347545"/>
                </a:cubicBezTo>
                <a:lnTo>
                  <a:pt x="122462" y="300519"/>
                </a:lnTo>
                <a:lnTo>
                  <a:pt x="189271" y="347547"/>
                </a:lnTo>
                <a:lnTo>
                  <a:pt x="190837" y="348500"/>
                </a:lnTo>
                <a:cubicBezTo>
                  <a:pt x="199333" y="352920"/>
                  <a:pt x="209947" y="346822"/>
                  <a:pt x="209947" y="336816"/>
                </a:cubicBezTo>
                <a:lnTo>
                  <a:pt x="209972" y="208182"/>
                </a:lnTo>
                <a:cubicBezTo>
                  <a:pt x="231611" y="186094"/>
                  <a:pt x="244955" y="155844"/>
                  <a:pt x="244955" y="122477"/>
                </a:cubicBezTo>
                <a:close/>
                <a:moveTo>
                  <a:pt x="183705" y="228576"/>
                </a:moveTo>
                <a:lnTo>
                  <a:pt x="183702" y="311531"/>
                </a:lnTo>
                <a:lnTo>
                  <a:pt x="130011" y="273740"/>
                </a:lnTo>
                <a:lnTo>
                  <a:pt x="128248" y="272692"/>
                </a:lnTo>
                <a:cubicBezTo>
                  <a:pt x="123992" y="270600"/>
                  <a:pt x="118868" y="270949"/>
                  <a:pt x="114903" y="273742"/>
                </a:cubicBezTo>
                <a:lnTo>
                  <a:pt x="61253" y="311524"/>
                </a:lnTo>
                <a:lnTo>
                  <a:pt x="61249" y="228576"/>
                </a:lnTo>
                <a:cubicBezTo>
                  <a:pt x="79261" y="238992"/>
                  <a:pt x="100172" y="244955"/>
                  <a:pt x="122477" y="244955"/>
                </a:cubicBezTo>
                <a:cubicBezTo>
                  <a:pt x="144782" y="244955"/>
                  <a:pt x="165692" y="238992"/>
                  <a:pt x="183705" y="228576"/>
                </a:cubicBezTo>
                <a:close/>
                <a:moveTo>
                  <a:pt x="26245" y="122477"/>
                </a:moveTo>
                <a:cubicBezTo>
                  <a:pt x="26245" y="69330"/>
                  <a:pt x="69330" y="26245"/>
                  <a:pt x="122477" y="26245"/>
                </a:cubicBezTo>
                <a:cubicBezTo>
                  <a:pt x="175625" y="26245"/>
                  <a:pt x="218709" y="69330"/>
                  <a:pt x="218709" y="122477"/>
                </a:cubicBezTo>
                <a:cubicBezTo>
                  <a:pt x="218709" y="175625"/>
                  <a:pt x="175625" y="218709"/>
                  <a:pt x="122477" y="218709"/>
                </a:cubicBezTo>
                <a:cubicBezTo>
                  <a:pt x="69330" y="218709"/>
                  <a:pt x="26245" y="175625"/>
                  <a:pt x="26245" y="122477"/>
                </a:cubicBezTo>
                <a:close/>
              </a:path>
            </a:pathLst>
          </a:custGeom>
          <a:solidFill>
            <a:srgbClr val="06647A"/>
          </a:solidFill>
          <a:ln w="15081" cap="flat">
            <a:noFill/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60"/>
            <a:endParaRPr lang="en-US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F79233C-CB11-F655-8CC1-46658637E759}"/>
              </a:ext>
            </a:extLst>
          </p:cNvPr>
          <p:cNvSpPr txBox="1"/>
          <p:nvPr/>
        </p:nvSpPr>
        <p:spPr>
          <a:xfrm>
            <a:off x="7733066" y="22120557"/>
            <a:ext cx="1280160" cy="60235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3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Simplifying management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707ED474-F5D9-5710-EBF9-42751D4F4306}"/>
              </a:ext>
            </a:extLst>
          </p:cNvPr>
          <p:cNvSpPr txBox="1"/>
          <p:nvPr/>
        </p:nvSpPr>
        <p:spPr>
          <a:xfrm>
            <a:off x="1278822" y="23724100"/>
            <a:ext cx="3597212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9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As a Microsoft Partner, we can:</a:t>
            </a:r>
            <a:endParaRPr lang="en-US" sz="19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03" name="Straight Connector 302">
            <a:extLst>
              <a:ext uri="{FF2B5EF4-FFF2-40B4-BE49-F238E27FC236}">
                <a16:creationId xmlns:a16="http://schemas.microsoft.com/office/drawing/2014/main" id="{B9FD9EF3-78C0-DDAA-4229-B75A0F2D6D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277471" y="24158039"/>
            <a:ext cx="3552157" cy="0"/>
          </a:xfrm>
          <a:prstGeom prst="line">
            <a:avLst/>
          </a:prstGeom>
          <a:ln w="19050">
            <a:solidFill>
              <a:srgbClr val="225B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Graphic 54">
            <a:extLst>
              <a:ext uri="{FF2B5EF4-FFF2-40B4-BE49-F238E27FC236}">
                <a16:creationId xmlns:a16="http://schemas.microsoft.com/office/drawing/2014/main" id="{210B490E-F643-DC18-C467-088B04FE8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258839" y="24713982"/>
            <a:ext cx="235795" cy="235795"/>
          </a:xfrm>
          <a:prstGeom prst="rect">
            <a:avLst/>
          </a:prstGeom>
        </p:spPr>
      </p:pic>
      <p:sp>
        <p:nvSpPr>
          <p:cNvPr id="295" name="TextBox 294">
            <a:extLst>
              <a:ext uri="{FF2B5EF4-FFF2-40B4-BE49-F238E27FC236}">
                <a16:creationId xmlns:a16="http://schemas.microsoft.com/office/drawing/2014/main" id="{6B29004C-DC8C-D157-5E49-45875CCFB0FB}"/>
              </a:ext>
            </a:extLst>
          </p:cNvPr>
          <p:cNvSpPr txBox="1"/>
          <p:nvPr/>
        </p:nvSpPr>
        <p:spPr>
          <a:xfrm>
            <a:off x="1628444" y="24697002"/>
            <a:ext cx="3124343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Assess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Allow our experts to evaluate your AI-readiness and uncover opportunities for seamless integration of Microsoft 365 Copilot.</a:t>
            </a:r>
          </a:p>
        </p:txBody>
      </p:sp>
      <p:pic>
        <p:nvPicPr>
          <p:cNvPr id="101" name="Graphic 100">
            <a:extLst>
              <a:ext uri="{FF2B5EF4-FFF2-40B4-BE49-F238E27FC236}">
                <a16:creationId xmlns:a16="http://schemas.microsoft.com/office/drawing/2014/main" id="{35562159-BDE7-5424-50D2-D7895F4A1B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254210" y="25927931"/>
            <a:ext cx="245053" cy="245053"/>
          </a:xfrm>
          <a:prstGeom prst="rect">
            <a:avLst/>
          </a:prstGeom>
        </p:spPr>
      </p:pic>
      <p:sp>
        <p:nvSpPr>
          <p:cNvPr id="296" name="TextBox 295">
            <a:extLst>
              <a:ext uri="{FF2B5EF4-FFF2-40B4-BE49-F238E27FC236}">
                <a16:creationId xmlns:a16="http://schemas.microsoft.com/office/drawing/2014/main" id="{884ED2B8-690F-2926-9FAE-8D90E529677F}"/>
              </a:ext>
            </a:extLst>
          </p:cNvPr>
          <p:cNvSpPr txBox="1"/>
          <p:nvPr/>
        </p:nvSpPr>
        <p:spPr>
          <a:xfrm>
            <a:off x="1628444" y="25874810"/>
            <a:ext cx="3289443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Analyze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Collaborate with us to define your unique business goals and challenges that Microsoft 365 can address.</a:t>
            </a:r>
          </a:p>
        </p:txBody>
      </p:sp>
      <p:pic>
        <p:nvPicPr>
          <p:cNvPr id="121" name="Graphic 120">
            <a:extLst>
              <a:ext uri="{FF2B5EF4-FFF2-40B4-BE49-F238E27FC236}">
                <a16:creationId xmlns:a16="http://schemas.microsoft.com/office/drawing/2014/main" id="{7F46DCAB-CF06-0F3F-64E5-01094BA01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247692" y="27069315"/>
            <a:ext cx="258089" cy="258089"/>
          </a:xfrm>
          <a:prstGeom prst="rect">
            <a:avLst/>
          </a:prstGeom>
        </p:spPr>
      </p:pic>
      <p:sp>
        <p:nvSpPr>
          <p:cNvPr id="297" name="TextBox 296">
            <a:extLst>
              <a:ext uri="{FF2B5EF4-FFF2-40B4-BE49-F238E27FC236}">
                <a16:creationId xmlns:a16="http://schemas.microsoft.com/office/drawing/2014/main" id="{ADBA7670-B3A6-24A0-9A15-F2611278FE84}"/>
              </a:ext>
            </a:extLst>
          </p:cNvPr>
          <p:cNvSpPr txBox="1"/>
          <p:nvPr/>
        </p:nvSpPr>
        <p:spPr>
          <a:xfrm>
            <a:off x="1628444" y="27034143"/>
            <a:ext cx="3403743" cy="68352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Evaluate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We'll assess your technical capabilities and identify any gaps.</a:t>
            </a:r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2A33EBC8-FB30-7A96-B1F7-E68CFCB1C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423519" y="23800023"/>
            <a:ext cx="276082" cy="276082"/>
          </a:xfrm>
          <a:prstGeom prst="rect">
            <a:avLst/>
          </a:prstGeom>
        </p:spPr>
      </p:pic>
      <p:sp>
        <p:nvSpPr>
          <p:cNvPr id="298" name="TextBox 297">
            <a:extLst>
              <a:ext uri="{FF2B5EF4-FFF2-40B4-BE49-F238E27FC236}">
                <a16:creationId xmlns:a16="http://schemas.microsoft.com/office/drawing/2014/main" id="{69F1D6A0-4DA5-4F69-E055-AF533D404B47}"/>
              </a:ext>
            </a:extLst>
          </p:cNvPr>
          <p:cNvSpPr txBox="1"/>
          <p:nvPr/>
        </p:nvSpPr>
        <p:spPr>
          <a:xfrm>
            <a:off x="5842565" y="23774153"/>
            <a:ext cx="3477748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Plan</a:t>
            </a:r>
            <a:r>
              <a:rPr lang="en-US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Together, we’ll develop a customized plan, including timelines and resource allocation, to maximize the impact of Microsoft 365.</a:t>
            </a:r>
          </a:p>
        </p:txBody>
      </p:sp>
      <p:pic>
        <p:nvPicPr>
          <p:cNvPr id="105" name="Graphic 104">
            <a:extLst>
              <a:ext uri="{FF2B5EF4-FFF2-40B4-BE49-F238E27FC236}">
                <a16:creationId xmlns:a16="http://schemas.microsoft.com/office/drawing/2014/main" id="{7E147B24-55D5-97C9-0D33-CE7D98262A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431979" y="24948465"/>
            <a:ext cx="259163" cy="259163"/>
          </a:xfrm>
          <a:prstGeom prst="rect">
            <a:avLst/>
          </a:prstGeom>
        </p:spPr>
      </p:pic>
      <p:sp>
        <p:nvSpPr>
          <p:cNvPr id="299" name="TextBox 298">
            <a:extLst>
              <a:ext uri="{FF2B5EF4-FFF2-40B4-BE49-F238E27FC236}">
                <a16:creationId xmlns:a16="http://schemas.microsoft.com/office/drawing/2014/main" id="{920CFC1D-7B02-BCE5-7663-A78E9D07C583}"/>
              </a:ext>
            </a:extLst>
          </p:cNvPr>
          <p:cNvSpPr txBox="1"/>
          <p:nvPr/>
        </p:nvSpPr>
        <p:spPr>
          <a:xfrm>
            <a:off x="5842566" y="24933486"/>
            <a:ext cx="3247646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Pilot</a:t>
            </a:r>
            <a:r>
              <a:rPr lang="en-US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Experience the power of Microsoft 365 firsthand, in a controlled environment, validating its effectiveness for your business.</a:t>
            </a:r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72BA0F0E-42C3-C1C3-9D5D-58BFD49F44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432658" y="26118300"/>
            <a:ext cx="257804" cy="257804"/>
          </a:xfrm>
          <a:prstGeom prst="rect">
            <a:avLst/>
          </a:prstGeom>
        </p:spPr>
      </p:pic>
      <p:sp>
        <p:nvSpPr>
          <p:cNvPr id="300" name="TextBox 299">
            <a:extLst>
              <a:ext uri="{FF2B5EF4-FFF2-40B4-BE49-F238E27FC236}">
                <a16:creationId xmlns:a16="http://schemas.microsoft.com/office/drawing/2014/main" id="{7F312492-EDA1-62FA-408C-7CCDAB155792}"/>
              </a:ext>
            </a:extLst>
          </p:cNvPr>
          <p:cNvSpPr txBox="1"/>
          <p:nvPr/>
        </p:nvSpPr>
        <p:spPr>
          <a:xfrm>
            <a:off x="5842566" y="26092819"/>
            <a:ext cx="3336546" cy="68794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Train and support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Benefit from our comprehensive training and support to empower your team for success.</a:t>
            </a: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C8BDF176-668E-3E42-A299-627ACA9B0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5414520" y="27007593"/>
            <a:ext cx="294080" cy="294080"/>
          </a:xfrm>
          <a:prstGeom prst="rect">
            <a:avLst/>
          </a:prstGeom>
        </p:spPr>
      </p:pic>
      <p:sp>
        <p:nvSpPr>
          <p:cNvPr id="301" name="TextBox 300">
            <a:extLst>
              <a:ext uri="{FF2B5EF4-FFF2-40B4-BE49-F238E27FC236}">
                <a16:creationId xmlns:a16="http://schemas.microsoft.com/office/drawing/2014/main" id="{62D811D4-24FA-415D-0103-2B2D95C250B3}"/>
              </a:ext>
            </a:extLst>
          </p:cNvPr>
          <p:cNvSpPr txBox="1"/>
          <p:nvPr/>
        </p:nvSpPr>
        <p:spPr>
          <a:xfrm>
            <a:off x="5842566" y="27034143"/>
            <a:ext cx="3285746" cy="68794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 dirty="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Transform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 dirty="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Unlock the full potential of Microsoft 365 and supercharge your business operations.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0C274D3D-1BB5-E02D-FB96-C6968225E374}"/>
              </a:ext>
            </a:extLst>
          </p:cNvPr>
          <p:cNvSpPr txBox="1"/>
          <p:nvPr/>
        </p:nvSpPr>
        <p:spPr>
          <a:xfrm>
            <a:off x="1155788" y="29441526"/>
            <a:ext cx="820402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u="sng" kern="100">
                <a:solidFill>
                  <a:schemeClr val="tx1"/>
                </a:solidFill>
                <a:effectLst/>
                <a:highlight>
                  <a:srgbClr val="FFFF00"/>
                </a:highlight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Contact us</a:t>
            </a:r>
            <a:r>
              <a:rPr lang="en-US" sz="1500" kern="100">
                <a:solidFill>
                  <a:schemeClr val="tx1"/>
                </a:solidFill>
                <a:effectLst/>
                <a:highlight>
                  <a:srgbClr val="FFFF00"/>
                </a:highlight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 </a:t>
            </a:r>
            <a:r>
              <a:rPr lang="en-US" sz="15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now to begin your journey toward a faster, more cost-efficient way to work.</a:t>
            </a:r>
          </a:p>
          <a:p>
            <a:pPr algn="ctr"/>
            <a:endParaRPr lang="en-US" sz="1500" kern="100">
              <a:solidFill>
                <a:schemeClr val="tx1"/>
              </a:solidFill>
              <a:latin typeface="Segoe Sans Display Semilight" pitchFamily="2" charset="0"/>
              <a:ea typeface="Aptos" panose="020B0004020202020204" pitchFamily="34" charset="0"/>
              <a:cs typeface="Segoe Sans Display Semilight" pitchFamily="2" charset="0"/>
            </a:endParaRPr>
          </a:p>
          <a:p>
            <a:pPr algn="ctr"/>
            <a:r>
              <a:rPr lang="en-US" sz="15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Let [</a:t>
            </a:r>
            <a:r>
              <a:rPr lang="en-US" sz="1500" kern="100">
                <a:solidFill>
                  <a:schemeClr val="tx1"/>
                </a:solidFill>
                <a:effectLst/>
                <a:highlight>
                  <a:srgbClr val="FFFF00"/>
                </a:highlight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PARTNER</a:t>
            </a:r>
            <a:r>
              <a:rPr lang="en-US" sz="15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] work with you to choose the right license for your business—</a:t>
            </a:r>
            <a:br>
              <a:rPr lang="en-US" sz="15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lang="en-US" sz="15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and unlock Microsoft 365 productivity and cost savings.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5DA27FB-247F-645F-83DB-A8CC176B4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179105" y="-1"/>
            <a:ext cx="4823248" cy="12630550"/>
            <a:chOff x="-5478065" y="-1"/>
            <a:chExt cx="4823248" cy="1263055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E6EC332-536D-0323-D5C1-36F7B27C153D}"/>
                </a:ext>
              </a:extLst>
            </p:cNvPr>
            <p:cNvSpPr/>
            <p:nvPr/>
          </p:nvSpPr>
          <p:spPr>
            <a:xfrm>
              <a:off x="-5478065" y="-1"/>
              <a:ext cx="4823248" cy="12630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C1AB533-70B3-6658-74D8-677B38068AF8}"/>
                </a:ext>
              </a:extLst>
            </p:cNvPr>
            <p:cNvSpPr txBox="1"/>
            <p:nvPr/>
          </p:nvSpPr>
          <p:spPr>
            <a:xfrm>
              <a:off x="-5157826" y="328162"/>
              <a:ext cx="4018743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6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this PowerPoint document as a template to create a custom piece for your brand by adding your logo, fonts, colors, and content.</a:t>
              </a:r>
              <a:endParaRPr lang="en-US" sz="100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BBB488B-CEDC-8B99-79F6-D0E54E1CBD20}"/>
                </a:ext>
              </a:extLst>
            </p:cNvPr>
            <p:cNvSpPr txBox="1"/>
            <p:nvPr/>
          </p:nvSpPr>
          <p:spPr>
            <a:xfrm>
              <a:off x="-5157826" y="1413012"/>
              <a:ext cx="3898414" cy="41549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Yellow highlights in the template indicate areas where text or graphics should be customized for your brand.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599DB4B-7987-9FB7-A55F-C7B20CEDB34F}"/>
                </a:ext>
              </a:extLst>
            </p:cNvPr>
            <p:cNvGrpSpPr/>
            <p:nvPr/>
          </p:nvGrpSpPr>
          <p:grpSpPr>
            <a:xfrm>
              <a:off x="-5157826" y="4482721"/>
              <a:ext cx="3683416" cy="900246"/>
              <a:chOff x="-3852716" y="3897267"/>
              <a:chExt cx="3014516" cy="736763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F66E914C-EF93-328C-4FDC-A07D5130FAB3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lang="en-US" sz="105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Match the surrounding type color by</a:t>
                </a: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removing the yellow highlight </a:t>
                </a:r>
                <a:r>
                  <a:rPr lang="en-US" sz="105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treatment.</a:t>
                </a: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Adjust the size </a:t>
                </a:r>
                <a:r>
                  <a:rPr lang="en-US" sz="105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display of your fonts to fit the template</a:t>
                </a:r>
                <a:endParaRPr lang="en-US" sz="11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405AEE3-55C8-FEF3-6944-9A1505CA6A7A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99C273C-7D78-22AA-ADAE-B26C1F6665AC}"/>
                </a:ext>
              </a:extLst>
            </p:cNvPr>
            <p:cNvGrpSpPr/>
            <p:nvPr/>
          </p:nvGrpSpPr>
          <p:grpSpPr>
            <a:xfrm>
              <a:off x="-5157826" y="5491678"/>
              <a:ext cx="3767214" cy="1384995"/>
              <a:chOff x="-3852716" y="4723000"/>
              <a:chExt cx="3083096" cy="1133483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2C4814D-1BFF-CFB7-CDF1-9C4C4AAD3B9C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1133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 dirty="0">
                    <a:solidFill>
                      <a:srgbClr val="2F2F2F"/>
                    </a:solidFill>
                    <a:latin typeface="Arial"/>
                    <a:cs typeface="Arial"/>
                  </a:rPr>
                  <a:t>Add your custom logo and icons </a:t>
                </a:r>
                <a:r>
                  <a:rPr lang="en-US" sz="1050" dirty="0">
                    <a:solidFill>
                      <a:srgbClr val="2F2F2F"/>
                    </a:solidFill>
                    <a:latin typeface="Arial"/>
                    <a:cs typeface="Arial"/>
                  </a:rPr>
                  <a:t>to the slides and slide master</a:t>
                </a:r>
                <a:r>
                  <a:rPr lang="en-US" sz="1050" b="1" dirty="0">
                    <a:solidFill>
                      <a:srgbClr val="2F2F2F"/>
                    </a:solidFill>
                    <a:latin typeface="Arial"/>
                    <a:cs typeface="Arial"/>
                  </a:rPr>
                  <a:t>. </a:t>
                </a:r>
                <a:r>
                  <a:rPr lang="en-US" sz="1050" dirty="0"/>
                  <a:t>Ensure that your partner logo is 125% the size of the Microsoft 365 logo, per Microsoft brand guidelines. </a:t>
                </a:r>
                <a:r>
                  <a:rPr lang="en-US" sz="1050" dirty="0">
                    <a:solidFill>
                      <a:srgbClr val="2F2F2F"/>
                    </a:solidFill>
                    <a:latin typeface="Arial"/>
                    <a:cs typeface="Arial"/>
                  </a:rPr>
                  <a:t>You may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/>
                    <a:cs typeface="Arial"/>
                  </a:rPr>
                  <a:t>change the image </a:t>
                </a:r>
                <a:r>
                  <a:rPr lang="en-US" sz="1050" dirty="0">
                    <a:solidFill>
                      <a:srgbClr val="2F2F2F"/>
                    </a:solidFill>
                    <a:latin typeface="Arial"/>
                    <a:cs typeface="Arial"/>
                  </a:rPr>
                  <a:t>to best represent your brand/targeting. If you choose to use the included images, im</a:t>
                </a:r>
                <a:r>
                  <a:rPr lang="en-US" sz="1050" dirty="0">
                    <a:solidFill>
                      <a:srgbClr val="000000"/>
                    </a:solidFill>
                    <a:latin typeface="Arial"/>
                    <a:cs typeface="Arial"/>
                  </a:rPr>
                  <a:t>ages</a:t>
                </a:r>
                <a:r>
                  <a:rPr lang="en-US" sz="1050" dirty="0"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 included in this template must </a:t>
                </a:r>
                <a:r>
                  <a:rPr lang="en-US" sz="1050" i="1" dirty="0"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remain for use exclusively in this template</a:t>
                </a:r>
                <a:r>
                  <a:rPr lang="en-US" sz="1050" i="1" dirty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1050" dirty="0">
                    <a:solidFill>
                      <a:srgbClr val="000000"/>
                    </a:solidFill>
                    <a:latin typeface="Arial"/>
                    <a:cs typeface="Arial"/>
                  </a:rPr>
                  <a:t>and</a:t>
                </a:r>
                <a:r>
                  <a:rPr lang="en-US" sz="1050" dirty="0"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 may not be altered or used elsewhere.</a:t>
                </a:r>
                <a:endParaRPr lang="en-US" sz="1100" dirty="0">
                  <a:solidFill>
                    <a:srgbClr val="2F2F2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62A90FC-D772-D912-8ACA-85D3444E496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D0D3FA3-7F3F-98B8-C5DC-9089553D937D}"/>
                </a:ext>
              </a:extLst>
            </p:cNvPr>
            <p:cNvSpPr txBox="1"/>
            <p:nvPr/>
          </p:nvSpPr>
          <p:spPr>
            <a:xfrm>
              <a:off x="-4889630" y="10746742"/>
              <a:ext cx="36241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Save your final art.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Name your file 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choose the file destination.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Delete these off-slide instructions 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any remaining highlighting and use the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File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pulldown menu to select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Export to save as a PNG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10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5E8D769-82C2-D65D-09E7-346926EC4BD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5157826" y="10760810"/>
              <a:ext cx="241405" cy="25391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50">
                  <a:cs typeface="Segoe UI" panose="020B0502040204020203" pitchFamily="34" charset="0"/>
                </a:rPr>
                <a:t>5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BC8BC19-9AFE-4733-8290-D043A09AD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4799932" y="11638789"/>
              <a:ext cx="2196287" cy="27453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0BE892C-61FA-7D47-927D-BF0DA9D4DB53}"/>
                </a:ext>
              </a:extLst>
            </p:cNvPr>
            <p:cNvGrpSpPr/>
            <p:nvPr/>
          </p:nvGrpSpPr>
          <p:grpSpPr>
            <a:xfrm>
              <a:off x="-5157826" y="1936559"/>
              <a:ext cx="4182770" cy="2418013"/>
              <a:chOff x="-3852716" y="1813482"/>
              <a:chExt cx="3423188" cy="1978904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5A75473-A697-0056-D45E-9E25B39C6A03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Customize your brand fonts and colors in the Slide Master.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4E88AED-DC05-BC88-7C65-C10DEE2BED7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64" name="Picture 63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C2EEC31C-B906-AF03-1D06-3DD65A4207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66" name="Picture 65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2BE1BD31-B907-1D44-14DB-71839DD38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  <p:pic>
          <p:nvPicPr>
            <p:cNvPr id="48" name="Picture 47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03D528D-B570-ED68-6BB9-1707FE8A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73352" y="8308043"/>
              <a:ext cx="2899648" cy="2202876"/>
            </a:xfrm>
            <a:prstGeom prst="rect">
              <a:avLst/>
            </a:prstGeom>
          </p:spPr>
        </p:pic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836A906-025F-E77B-E720-339EDA69EC2C}"/>
                </a:ext>
              </a:extLst>
            </p:cNvPr>
            <p:cNvGrpSpPr/>
            <p:nvPr/>
          </p:nvGrpSpPr>
          <p:grpSpPr>
            <a:xfrm>
              <a:off x="-5157826" y="7073099"/>
              <a:ext cx="3767214" cy="1061829"/>
              <a:chOff x="-3852716" y="4803730"/>
              <a:chExt cx="3083096" cy="869003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47FFB349-10F5-7B05-2656-037B443287B3}"/>
                  </a:ext>
                </a:extLst>
              </p:cNvPr>
              <p:cNvSpPr txBox="1"/>
              <p:nvPr/>
            </p:nvSpPr>
            <p:spPr>
              <a:xfrm>
                <a:off x="-3633224" y="480373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>
                    <a:solidFill>
                      <a:srgbClr val="2F2F2F"/>
                    </a:solidFill>
                    <a:latin typeface="Arial"/>
                    <a:cs typeface="Arial"/>
                  </a:rPr>
                  <a:t>Add your email address to the CTA portion of the graphic. </a:t>
                </a:r>
                <a:r>
                  <a:rPr lang="en-US" sz="1050">
                    <a:solidFill>
                      <a:srgbClr val="2F2F2F"/>
                    </a:solidFill>
                    <a:latin typeface="Arial"/>
                    <a:cs typeface="Arial"/>
                  </a:rPr>
                  <a:t>Highlight and right-click the words, “Contact us”, then select hyperlink from the menu that appears. Then, input your information in the window that appears and hit OK</a:t>
                </a:r>
                <a:r>
                  <a:rPr lang="en-US" sz="1050" b="1">
                    <a:solidFill>
                      <a:srgbClr val="2F2F2F"/>
                    </a:solidFill>
                    <a:latin typeface="Arial"/>
                    <a:cs typeface="Arial"/>
                  </a:rPr>
                  <a:t>. </a:t>
                </a:r>
                <a:r>
                  <a:rPr lang="en-US" sz="1050">
                    <a:solidFill>
                      <a:srgbClr val="2F2F2F"/>
                    </a:solidFill>
                    <a:latin typeface="Arial"/>
                    <a:cs typeface="Arial"/>
                  </a:rPr>
                  <a:t>Lastly, </a:t>
                </a:r>
                <a:r>
                  <a:rPr lang="en-US" sz="1050" b="1">
                    <a:solidFill>
                      <a:srgbClr val="2F2F2F"/>
                    </a:solidFill>
                    <a:latin typeface="Arial"/>
                    <a:cs typeface="Arial"/>
                  </a:rPr>
                  <a:t>update the highlighted [Partner] field </a:t>
                </a:r>
                <a:r>
                  <a:rPr lang="en-US" sz="1050">
                    <a:solidFill>
                      <a:srgbClr val="2F2F2F"/>
                    </a:solidFill>
                    <a:latin typeface="Arial"/>
                    <a:cs typeface="Arial"/>
                  </a:rPr>
                  <a:t>with your company name. </a:t>
                </a:r>
                <a:endParaRPr lang="en-US" sz="1100">
                  <a:solidFill>
                    <a:srgbClr val="2F2F2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06DEB4E0-D531-A9D9-55CD-55BC3F5A3AB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814209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4</a:t>
                </a:r>
              </a:p>
            </p:txBody>
          </p:sp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9C721763-1A31-72CD-C614-C0AC058D7882}"/>
              </a:ext>
            </a:extLst>
          </p:cNvPr>
          <p:cNvSpPr txBox="1"/>
          <p:nvPr/>
        </p:nvSpPr>
        <p:spPr>
          <a:xfrm>
            <a:off x="6187684" y="9290680"/>
            <a:ext cx="405956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 </a:t>
            </a:r>
            <a:r>
              <a:rPr lang="en-US" sz="900" kern="100" dirty="0">
                <a:solidFill>
                  <a:schemeClr val="accent2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Total Economic Impact™ Of Microsoft 365 For Business</a:t>
            </a:r>
            <a:r>
              <a:rPr lang="en-US" sz="900" kern="100" dirty="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,</a:t>
            </a:r>
          </a:p>
        </p:txBody>
      </p:sp>
      <p:pic>
        <p:nvPicPr>
          <p:cNvPr id="87" name="Graphic 86">
            <a:extLst>
              <a:ext uri="{FF2B5EF4-FFF2-40B4-BE49-F238E27FC236}">
                <a16:creationId xmlns:a16="http://schemas.microsoft.com/office/drawing/2014/main" id="{3FF02E5C-EE4A-D176-3738-F563A888C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4847872" y="6589673"/>
            <a:ext cx="758730" cy="1448485"/>
          </a:xfrm>
          <a:custGeom>
            <a:avLst/>
            <a:gdLst>
              <a:gd name="connsiteX0" fmla="*/ 0 w 758730"/>
              <a:gd name="connsiteY0" fmla="*/ 0 h 1448485"/>
              <a:gd name="connsiteX1" fmla="*/ 758730 w 758730"/>
              <a:gd name="connsiteY1" fmla="*/ 0 h 1448485"/>
              <a:gd name="connsiteX2" fmla="*/ 758730 w 758730"/>
              <a:gd name="connsiteY2" fmla="*/ 1448485 h 1448485"/>
              <a:gd name="connsiteX3" fmla="*/ 403277 w 758730"/>
              <a:gd name="connsiteY3" fmla="*/ 1448485 h 1448485"/>
              <a:gd name="connsiteX4" fmla="*/ 222662 w 758730"/>
              <a:gd name="connsiteY4" fmla="*/ 1169560 h 1448485"/>
              <a:gd name="connsiteX5" fmla="*/ 31885 w 758730"/>
              <a:gd name="connsiteY5" fmla="*/ 1293096 h 1448485"/>
              <a:gd name="connsiteX6" fmla="*/ 132506 w 758730"/>
              <a:gd name="connsiteY6" fmla="*/ 1448485 h 1448485"/>
              <a:gd name="connsiteX7" fmla="*/ 0 w 758730"/>
              <a:gd name="connsiteY7" fmla="*/ 1448485 h 144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8730" h="1448485">
                <a:moveTo>
                  <a:pt x="0" y="0"/>
                </a:moveTo>
                <a:lnTo>
                  <a:pt x="758730" y="0"/>
                </a:lnTo>
                <a:lnTo>
                  <a:pt x="758730" y="1448485"/>
                </a:lnTo>
                <a:lnTo>
                  <a:pt x="403277" y="1448485"/>
                </a:lnTo>
                <a:lnTo>
                  <a:pt x="222662" y="1169560"/>
                </a:lnTo>
                <a:lnTo>
                  <a:pt x="31885" y="1293096"/>
                </a:lnTo>
                <a:lnTo>
                  <a:pt x="132506" y="1448485"/>
                </a:lnTo>
                <a:lnTo>
                  <a:pt x="0" y="1448485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3285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yscale teal with dk blue hyperlink">
      <a:dk1>
        <a:srgbClr val="000000"/>
      </a:dk1>
      <a:lt1>
        <a:srgbClr val="FFFFFF"/>
      </a:lt1>
      <a:dk2>
        <a:srgbClr val="000000"/>
      </a:dk2>
      <a:lt2>
        <a:srgbClr val="E6E6E6"/>
      </a:lt2>
      <a:accent1>
        <a:srgbClr val="000000"/>
      </a:accent1>
      <a:accent2>
        <a:srgbClr val="06647A"/>
      </a:accent2>
      <a:accent3>
        <a:srgbClr val="3F3F3F"/>
      </a:accent3>
      <a:accent4>
        <a:srgbClr val="7F7F7F"/>
      </a:accent4>
      <a:accent5>
        <a:srgbClr val="BFBFBF"/>
      </a:accent5>
      <a:accent6>
        <a:srgbClr val="F2F2F2"/>
      </a:accent6>
      <a:hlink>
        <a:srgbClr val="0070C0"/>
      </a:hlink>
      <a:folHlink>
        <a:srgbClr val="0070C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  <SharedWithUsers xmlns="3d7cdd09-fef8-484d-8efb-f073c5fd928a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20" ma:contentTypeDescription="Create a new document." ma:contentTypeScope="" ma:versionID="f39b8f6b820c7a0e6a27718387ccb14f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ce1683edc743ac610a9256812afc2ddd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B427CD-D727-4A88-AC3F-4DCE7A80ACAA}">
  <ds:schemaRefs>
    <ds:schemaRef ds:uri="http://schemas.microsoft.com/sharepoint/v3"/>
    <ds:schemaRef ds:uri="http://www.w3.org/XML/1998/namespace"/>
    <ds:schemaRef ds:uri="254ab26a-04f6-42f5-9555-e3c9fb1706a1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a7384ce8-a2ad-4061-818a-88bf72b6eefd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D04D09E2-277A-47E3-99DD-95C5762939D4}"/>
</file>

<file path=customXml/itemProps3.xml><?xml version="1.0" encoding="utf-8"?>
<ds:datastoreItem xmlns:ds="http://schemas.openxmlformats.org/officeDocument/2006/customXml" ds:itemID="{5D6EC8DC-8593-46E4-AE48-F33A6331CF3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4030</TotalTime>
  <Words>772</Words>
  <Application>Microsoft Macintosh PowerPoint</Application>
  <PresentationFormat>Custom</PresentationFormat>
  <Paragraphs>78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Segoe UI</vt:lpstr>
      <vt:lpstr>Segoe Sans Display Semibold</vt:lpstr>
      <vt:lpstr>Arial</vt:lpstr>
      <vt:lpstr>Segoe Sans Display Semilight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Mike Tenhulzen</dc:creator>
  <cp:keywords/>
  <dc:description/>
  <cp:lastModifiedBy>Tim Comstock</cp:lastModifiedBy>
  <cp:revision>2</cp:revision>
  <dcterms:created xsi:type="dcterms:W3CDTF">2023-08-30T06:37:36Z</dcterms:created>
  <dcterms:modified xsi:type="dcterms:W3CDTF">2025-05-15T17:16:55Z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  <property fmtid="{D5CDD505-2E9C-101B-9397-08002B2CF9AE}" pid="4" name="Order">
    <vt:r8>1323500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</Properties>
</file>