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6"/>
  </p:notesMasterIdLst>
  <p:sldIdLst>
    <p:sldId id="260" r:id="rId5"/>
  </p:sldIdLst>
  <p:sldSz cx="10515600" cy="31089600"/>
  <p:notesSz cx="4787900" cy="20104100"/>
  <p:embeddedFontLst>
    <p:embeddedFont>
      <p:font typeface="Segoe Sans Display Semilight" pitchFamily="2" charset="0"/>
      <p:regular r:id="rId7"/>
      <p:italic r:id="rId8"/>
    </p:embeddedFont>
    <p:embeddedFont>
      <p:font typeface="Segoe UI" panose="020B0502040204020203" pitchFamily="34" charset="0"/>
      <p:regular r:id="rId9"/>
      <p:bold r:id="rId10"/>
      <p:italic r:id="rId11"/>
      <p:boldItalic r:id="rId12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384" userDrawn="1">
          <p15:clr>
            <a:srgbClr val="A4A3A4"/>
          </p15:clr>
        </p15:guide>
        <p15:guide id="2" pos="3312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6240" userDrawn="1">
          <p15:clr>
            <a:srgbClr val="A4A3A4"/>
          </p15:clr>
        </p15:guide>
        <p15:guide id="5" pos="2314" userDrawn="1">
          <p15:clr>
            <a:srgbClr val="A4A3A4"/>
          </p15:clr>
        </p15:guide>
        <p15:guide id="6" pos="43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AF1C192B-D553-743E-733B-AD1C6CC8402B}" name="Tania Shepard" initials="TS" userId="S::taniashepard@microsoft.com::8afefb7a-f1ba-423e-aa69-c5e34d98f802" providerId="AD"/>
  <p188:author id="{3C3E624C-C2A3-203B-62BB-FD671A1341CE}" name="Ernst Jourdain" initials="EJ" userId="S::ejourdain@microsoft.com::a77bc0e5-3fb2-4dd8-ad55-0e7bf2297da9" providerId="AD"/>
  <p188:author id="{DEDB9468-3175-2A01-C972-A8601DBC32C8}" name="Oke Bamgbose" initials="" userId="S::okebamgbose@microsoft.com::35e175a7-7e61-481f-a0ac-8666eae21af8" providerId="AD"/>
  <p188:author id="{A5D03CDC-B4E9-C5A0-E47D-1D0C1686714E}" name="Kent Sucgang (CELA)" initials="" userId="S::kentsucgang@microsoft.com::da66670c-76ce-4d48-8782-51889970015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9F9"/>
    <a:srgbClr val="EEE4D3"/>
    <a:srgbClr val="225B62"/>
    <a:srgbClr val="3F3F3F"/>
    <a:srgbClr val="E1D3C7"/>
    <a:srgbClr val="FFF8F3"/>
    <a:srgbClr val="7F7F7F"/>
    <a:srgbClr val="BFBFBF"/>
    <a:srgbClr val="FBFBFB"/>
    <a:srgbClr val="DADADA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2"/>
    <p:restoredTop sz="94640"/>
  </p:normalViewPr>
  <p:slideViewPr>
    <p:cSldViewPr snapToGrid="0">
      <p:cViewPr varScale="1">
        <p:scale>
          <a:sx n="55" d="100"/>
          <a:sy n="55" d="100"/>
        </p:scale>
        <p:origin x="8658" y="390"/>
      </p:cViewPr>
      <p:guideLst>
        <p:guide orient="horz" pos="384"/>
        <p:guide pos="3312"/>
        <p:guide pos="384"/>
        <p:guide pos="6240"/>
        <p:guide pos="2314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presProps" Target="pres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Neighbour" userId="2ca80c12-f238-48a9-bfb6-d513a993374a" providerId="ADAL" clId="{CD713905-4CE3-7C45-A83C-B8F3D32B8D52}"/>
    <pc:docChg chg="undo custSel modSld modMainMaster">
      <pc:chgData name="Sarah Neighbour" userId="2ca80c12-f238-48a9-bfb6-d513a993374a" providerId="ADAL" clId="{CD713905-4CE3-7C45-A83C-B8F3D32B8D52}" dt="2025-04-21T22:46:51.217" v="475" actId="1076"/>
      <pc:docMkLst>
        <pc:docMk/>
      </pc:docMkLst>
      <pc:sldChg chg="modSp mod">
        <pc:chgData name="Sarah Neighbour" userId="2ca80c12-f238-48a9-bfb6-d513a993374a" providerId="ADAL" clId="{CD713905-4CE3-7C45-A83C-B8F3D32B8D52}" dt="2025-04-21T22:46:51.217" v="475" actId="1076"/>
        <pc:sldMkLst>
          <pc:docMk/>
          <pc:sldMk cId="3214526614" sldId="260"/>
        </pc:sldMkLst>
        <pc:picChg chg="mod">
          <ac:chgData name="Sarah Neighbour" userId="2ca80c12-f238-48a9-bfb6-d513a993374a" providerId="ADAL" clId="{CD713905-4CE3-7C45-A83C-B8F3D32B8D52}" dt="2025-04-21T22:46:51.217" v="475" actId="1076"/>
          <ac:picMkLst>
            <pc:docMk/>
            <pc:sldMk cId="3214526614" sldId="260"/>
            <ac:picMk id="70" creationId="{805F524F-D063-C677-7261-5A249EBD8293}"/>
          </ac:picMkLst>
        </pc:picChg>
      </pc:sldChg>
      <pc:sldMasterChg chg="addSp delSp modSp mod">
        <pc:chgData name="Sarah Neighbour" userId="2ca80c12-f238-48a9-bfb6-d513a993374a" providerId="ADAL" clId="{CD713905-4CE3-7C45-A83C-B8F3D32B8D52}" dt="2025-04-21T22:46:36.527" v="474" actId="207"/>
        <pc:sldMasterMkLst>
          <pc:docMk/>
          <pc:sldMasterMk cId="0" sldId="2147483648"/>
        </pc:sldMasterMkLst>
        <pc:spChg chg="add del mod">
          <ac:chgData name="Sarah Neighbour" userId="2ca80c12-f238-48a9-bfb6-d513a993374a" providerId="ADAL" clId="{CD713905-4CE3-7C45-A83C-B8F3D32B8D52}" dt="2025-04-21T22:46:36.527" v="474" actId="207"/>
          <ac:spMkLst>
            <pc:docMk/>
            <pc:sldMasterMk cId="0" sldId="2147483648"/>
            <ac:spMk id="11" creationId="{D350E4EC-513F-AE9D-E1D8-EF22CC6734A0}"/>
          </ac:spMkLst>
        </pc:spChg>
        <pc:picChg chg="mod">
          <ac:chgData name="Sarah Neighbour" userId="2ca80c12-f238-48a9-bfb6-d513a993374a" providerId="ADAL" clId="{CD713905-4CE3-7C45-A83C-B8F3D32B8D52}" dt="2025-04-21T22:41:29.707" v="1" actId="1076"/>
          <ac:picMkLst>
            <pc:docMk/>
            <pc:sldMasterMk cId="0" sldId="2147483648"/>
            <ac:picMk id="4" creationId="{74BCC03E-2BA5-1669-D3A9-84318540ED6B}"/>
          </ac:picMkLst>
        </pc:picChg>
      </pc:sldMasterChg>
    </pc:docChg>
  </pc:docChgLst>
  <pc:docChgLst>
    <pc:chgData name="Tim Comstock" userId="c102f1ea-1e11-49fb-83cc-8b97d430d399" providerId="ADAL" clId="{A6C25F01-3A19-D44A-8AA7-4057075C089B}"/>
    <pc:docChg chg="modSld">
      <pc:chgData name="Tim Comstock" userId="c102f1ea-1e11-49fb-83cc-8b97d430d399" providerId="ADAL" clId="{A6C25F01-3A19-D44A-8AA7-4057075C089B}" dt="2025-05-15T17:17:31.997" v="0" actId="962"/>
      <pc:docMkLst>
        <pc:docMk/>
      </pc:docMkLst>
      <pc:sldChg chg="modSp mod">
        <pc:chgData name="Tim Comstock" userId="c102f1ea-1e11-49fb-83cc-8b97d430d399" providerId="ADAL" clId="{A6C25F01-3A19-D44A-8AA7-4057075C089B}" dt="2025-05-15T17:17:31.997" v="0" actId="962"/>
        <pc:sldMkLst>
          <pc:docMk/>
          <pc:sldMk cId="3214526614" sldId="260"/>
        </pc:sldMkLst>
        <pc:grpChg chg="mod">
          <ac:chgData name="Tim Comstock" userId="c102f1ea-1e11-49fb-83cc-8b97d430d399" providerId="ADAL" clId="{A6C25F01-3A19-D44A-8AA7-4057075C089B}" dt="2025-05-15T17:17:31.997" v="0" actId="962"/>
          <ac:grpSpMkLst>
            <pc:docMk/>
            <pc:sldMk cId="3214526614" sldId="260"/>
            <ac:grpSpMk id="32" creationId="{2F974254-30E9-26CC-B557-DB2399C61F9D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074863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711450" y="0"/>
            <a:ext cx="2074863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948B3-3678-3147-BDD6-6D7CDE0C48AC}" type="datetimeFigureOut">
              <a:rPr lang="en-US" smtClean="0"/>
              <a:t>5/28/2025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2513013"/>
            <a:ext cx="2295525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79425" y="9675813"/>
            <a:ext cx="382905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2074863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711450" y="19096038"/>
            <a:ext cx="2074863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884E0-B051-5446-A3D4-46BA06862F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80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D884E0-B051-5446-A3D4-46BA06862FBD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7666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575305" y="28913330"/>
            <a:ext cx="3364992" cy="155448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25800" y="28913330"/>
            <a:ext cx="2418588" cy="155448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571248" y="28913330"/>
            <a:ext cx="2418588" cy="155448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792" userDrawn="1">
          <p15:clr>
            <a:srgbClr val="FBAE40"/>
          </p15:clr>
        </p15:guide>
        <p15:guide id="2" pos="331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07DFB3-C2D0-536C-C750-40C8749A63BA}"/>
              </a:ext>
            </a:extLst>
          </p:cNvPr>
          <p:cNvSpPr/>
          <p:nvPr userDrawn="1"/>
        </p:nvSpPr>
        <p:spPr>
          <a:xfrm>
            <a:off x="0" y="4283837"/>
            <a:ext cx="6295979" cy="479881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DDAA6D-0229-6382-06A5-8DD3801929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835873"/>
            <a:ext cx="10515600" cy="563412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4BCC03E-2BA5-1669-D3A9-84318540ED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3953"/>
            <a:ext cx="10515600" cy="448867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1C082E6-6BD4-7316-4887-32D2872D4A91}"/>
              </a:ext>
            </a:extLst>
          </p:cNvPr>
          <p:cNvSpPr/>
          <p:nvPr userDrawn="1"/>
        </p:nvSpPr>
        <p:spPr>
          <a:xfrm>
            <a:off x="6047866" y="4474723"/>
            <a:ext cx="4467734" cy="4607924"/>
          </a:xfrm>
          <a:prstGeom prst="rect">
            <a:avLst/>
          </a:prstGeom>
          <a:solidFill>
            <a:srgbClr val="EEE4D3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3A92DA-D2F1-AAEF-5BE3-F57D7E19AE3E}"/>
              </a:ext>
            </a:extLst>
          </p:cNvPr>
          <p:cNvSpPr/>
          <p:nvPr userDrawn="1"/>
        </p:nvSpPr>
        <p:spPr>
          <a:xfrm>
            <a:off x="0" y="10822251"/>
            <a:ext cx="9771797" cy="5647748"/>
          </a:xfrm>
          <a:prstGeom prst="rect">
            <a:avLst/>
          </a:prstGeom>
          <a:gradFill>
            <a:gsLst>
              <a:gs pos="20000">
                <a:schemeClr val="tx1">
                  <a:alpha val="84728"/>
                </a:schemeClr>
              </a:gs>
              <a:gs pos="65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9BEEA0-0615-9B90-F291-27FFF9A2E202}"/>
              </a:ext>
            </a:extLst>
          </p:cNvPr>
          <p:cNvSpPr/>
          <p:nvPr userDrawn="1"/>
        </p:nvSpPr>
        <p:spPr>
          <a:xfrm>
            <a:off x="675741" y="24064671"/>
            <a:ext cx="9164115" cy="5004808"/>
          </a:xfrm>
          <a:prstGeom prst="rect">
            <a:avLst/>
          </a:prstGeom>
          <a:solidFill>
            <a:srgbClr val="EEE4D3"/>
          </a:solidFill>
          <a:ln>
            <a:noFill/>
          </a:ln>
          <a:effectLst>
            <a:outerShdw blurRad="1016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826CBD-4511-090B-AE84-5A4B316E3239}"/>
              </a:ext>
            </a:extLst>
          </p:cNvPr>
          <p:cNvSpPr/>
          <p:nvPr userDrawn="1"/>
        </p:nvSpPr>
        <p:spPr>
          <a:xfrm>
            <a:off x="651900" y="15386402"/>
            <a:ext cx="9164115" cy="1922047"/>
          </a:xfrm>
          <a:prstGeom prst="rect">
            <a:avLst/>
          </a:prstGeom>
          <a:solidFill>
            <a:srgbClr val="EEE4D3"/>
          </a:solidFill>
          <a:ln>
            <a:noFill/>
          </a:ln>
          <a:effectLst>
            <a:outerShdw blurRad="1016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678103-F528-FB15-C83A-A5BAB72C2E81}"/>
              </a:ext>
            </a:extLst>
          </p:cNvPr>
          <p:cNvSpPr/>
          <p:nvPr userDrawn="1"/>
        </p:nvSpPr>
        <p:spPr>
          <a:xfrm>
            <a:off x="3776255" y="19054310"/>
            <a:ext cx="2761167" cy="237510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016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50E4EC-513F-AE9D-E1D8-EF22CC6734A0}"/>
              </a:ext>
            </a:extLst>
          </p:cNvPr>
          <p:cNvSpPr/>
          <p:nvPr userDrawn="1"/>
        </p:nvSpPr>
        <p:spPr>
          <a:xfrm>
            <a:off x="-1" y="-11552"/>
            <a:ext cx="7472364" cy="4486275"/>
          </a:xfrm>
          <a:prstGeom prst="rect">
            <a:avLst/>
          </a:prstGeom>
          <a:gradFill>
            <a:gsLst>
              <a:gs pos="6000">
                <a:srgbClr val="F5F9F9">
                  <a:alpha val="74000"/>
                </a:srgbClr>
              </a:gs>
              <a:gs pos="78000">
                <a:srgbClr val="F5F9F9">
                  <a:alpha val="0"/>
                </a:srgb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1178582">
        <a:defRPr>
          <a:latin typeface="+mn-lt"/>
          <a:ea typeface="+mn-ea"/>
          <a:cs typeface="+mn-cs"/>
        </a:defRPr>
      </a:lvl2pPr>
      <a:lvl3pPr marL="2357165">
        <a:defRPr>
          <a:latin typeface="+mn-lt"/>
          <a:ea typeface="+mn-ea"/>
          <a:cs typeface="+mn-cs"/>
        </a:defRPr>
      </a:lvl3pPr>
      <a:lvl4pPr marL="3535745">
        <a:defRPr>
          <a:latin typeface="+mn-lt"/>
          <a:ea typeface="+mn-ea"/>
          <a:cs typeface="+mn-cs"/>
        </a:defRPr>
      </a:lvl4pPr>
      <a:lvl5pPr marL="4714329">
        <a:defRPr>
          <a:latin typeface="+mn-lt"/>
          <a:ea typeface="+mn-ea"/>
          <a:cs typeface="+mn-cs"/>
        </a:defRPr>
      </a:lvl5pPr>
      <a:lvl6pPr marL="5892912">
        <a:defRPr>
          <a:latin typeface="+mn-lt"/>
          <a:ea typeface="+mn-ea"/>
          <a:cs typeface="+mn-cs"/>
        </a:defRPr>
      </a:lvl6pPr>
      <a:lvl7pPr marL="7071495">
        <a:defRPr>
          <a:latin typeface="+mn-lt"/>
          <a:ea typeface="+mn-ea"/>
          <a:cs typeface="+mn-cs"/>
        </a:defRPr>
      </a:lvl7pPr>
      <a:lvl8pPr marL="8250075">
        <a:defRPr>
          <a:latin typeface="+mn-lt"/>
          <a:ea typeface="+mn-ea"/>
          <a:cs typeface="+mn-cs"/>
        </a:defRPr>
      </a:lvl8pPr>
      <a:lvl9pPr marL="9428658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1178582">
        <a:defRPr>
          <a:latin typeface="+mn-lt"/>
          <a:ea typeface="+mn-ea"/>
          <a:cs typeface="+mn-cs"/>
        </a:defRPr>
      </a:lvl2pPr>
      <a:lvl3pPr marL="2357165">
        <a:defRPr>
          <a:latin typeface="+mn-lt"/>
          <a:ea typeface="+mn-ea"/>
          <a:cs typeface="+mn-cs"/>
        </a:defRPr>
      </a:lvl3pPr>
      <a:lvl4pPr marL="3535745">
        <a:defRPr>
          <a:latin typeface="+mn-lt"/>
          <a:ea typeface="+mn-ea"/>
          <a:cs typeface="+mn-cs"/>
        </a:defRPr>
      </a:lvl4pPr>
      <a:lvl5pPr marL="4714329">
        <a:defRPr>
          <a:latin typeface="+mn-lt"/>
          <a:ea typeface="+mn-ea"/>
          <a:cs typeface="+mn-cs"/>
        </a:defRPr>
      </a:lvl5pPr>
      <a:lvl6pPr marL="5892912">
        <a:defRPr>
          <a:latin typeface="+mn-lt"/>
          <a:ea typeface="+mn-ea"/>
          <a:cs typeface="+mn-cs"/>
        </a:defRPr>
      </a:lvl6pPr>
      <a:lvl7pPr marL="7071495">
        <a:defRPr>
          <a:latin typeface="+mn-lt"/>
          <a:ea typeface="+mn-ea"/>
          <a:cs typeface="+mn-cs"/>
        </a:defRPr>
      </a:lvl7pPr>
      <a:lvl8pPr marL="8250075">
        <a:defRPr>
          <a:latin typeface="+mn-lt"/>
          <a:ea typeface="+mn-ea"/>
          <a:cs typeface="+mn-cs"/>
        </a:defRPr>
      </a:lvl8pPr>
      <a:lvl9pPr marL="9428658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792" userDrawn="1">
          <p15:clr>
            <a:srgbClr val="F26B43"/>
          </p15:clr>
        </p15:guide>
        <p15:guide id="2" pos="331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hyperlink" Target="https://learn.microsoft.com/en-us/partner-center/security/security-at-your-organization" TargetMode="External"/><Relationship Id="rId18" Type="http://schemas.openxmlformats.org/officeDocument/2006/relationships/image" Target="../media/image16.png"/><Relationship Id="rId26" Type="http://schemas.openxmlformats.org/officeDocument/2006/relationships/image" Target="../media/image24.svg"/><Relationship Id="rId39" Type="http://schemas.openxmlformats.org/officeDocument/2006/relationships/image" Target="../media/image37.png"/><Relationship Id="rId21" Type="http://schemas.openxmlformats.org/officeDocument/2006/relationships/image" Target="../media/image19.svg"/><Relationship Id="rId34" Type="http://schemas.openxmlformats.org/officeDocument/2006/relationships/image" Target="../media/image32.svg"/><Relationship Id="rId42" Type="http://schemas.openxmlformats.org/officeDocument/2006/relationships/image" Target="../media/image3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24" Type="http://schemas.openxmlformats.org/officeDocument/2006/relationships/image" Target="../media/image22.png"/><Relationship Id="rId32" Type="http://schemas.openxmlformats.org/officeDocument/2006/relationships/image" Target="../media/image30.svg"/><Relationship Id="rId37" Type="http://schemas.openxmlformats.org/officeDocument/2006/relationships/image" Target="../media/image35.png"/><Relationship Id="rId40" Type="http://schemas.openxmlformats.org/officeDocument/2006/relationships/image" Target="../media/image38.svg"/><Relationship Id="rId45" Type="http://schemas.openxmlformats.org/officeDocument/2006/relationships/image" Target="../media/image42.png"/><Relationship Id="rId5" Type="http://schemas.openxmlformats.org/officeDocument/2006/relationships/image" Target="../media/image5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svg"/><Relationship Id="rId36" Type="http://schemas.openxmlformats.org/officeDocument/2006/relationships/image" Target="../media/image34.svg"/><Relationship Id="rId10" Type="http://schemas.openxmlformats.org/officeDocument/2006/relationships/image" Target="../media/image10.sv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4" Type="http://schemas.openxmlformats.org/officeDocument/2006/relationships/image" Target="../media/image41.png"/><Relationship Id="rId4" Type="http://schemas.openxmlformats.org/officeDocument/2006/relationships/image" Target="../media/image4.svg"/><Relationship Id="rId9" Type="http://schemas.openxmlformats.org/officeDocument/2006/relationships/image" Target="../media/image9.png"/><Relationship Id="rId14" Type="http://schemas.openxmlformats.org/officeDocument/2006/relationships/hyperlink" Target="https://learn.microsoft.com/en-us/defender-office-365/eop-about" TargetMode="External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svg"/><Relationship Id="rId35" Type="http://schemas.openxmlformats.org/officeDocument/2006/relationships/image" Target="../media/image33.png"/><Relationship Id="rId43" Type="http://schemas.openxmlformats.org/officeDocument/2006/relationships/image" Target="../media/image40.png"/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12" Type="http://schemas.openxmlformats.org/officeDocument/2006/relationships/image" Target="../media/image12.sv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svg"/><Relationship Id="rId46" Type="http://schemas.openxmlformats.org/officeDocument/2006/relationships/image" Target="../media/image43.png"/><Relationship Id="rId20" Type="http://schemas.openxmlformats.org/officeDocument/2006/relationships/image" Target="../media/image18.png"/><Relationship Id="rId41" Type="http://schemas.openxmlformats.org/officeDocument/2006/relationships/hyperlink" Target="https://cdn-dynmedia-1.microsoft.com/is/content/microsoftcorp/microsoft/final/en-us/microsoft-brand/documents/SMBCybersecurity-Report-Final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>
            <a:extLst>
              <a:ext uri="{FF2B5EF4-FFF2-40B4-BE49-F238E27FC236}">
                <a16:creationId xmlns:a16="http://schemas.microsoft.com/office/drawing/2014/main" id="{F15B1ACB-2F06-1ED4-DD1A-3C8C591C822B}"/>
              </a:ext>
            </a:extLst>
          </p:cNvPr>
          <p:cNvSpPr txBox="1"/>
          <p:nvPr/>
        </p:nvSpPr>
        <p:spPr>
          <a:xfrm>
            <a:off x="354135" y="4874591"/>
            <a:ext cx="5186597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The work you do matters.</a:t>
            </a:r>
            <a:br>
              <a:rPr kumimoji="0" lang="en-US" sz="19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9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Protect it from rising threats.</a:t>
            </a:r>
            <a:endParaRPr kumimoji="0" lang="en-US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grpSp>
        <p:nvGrpSpPr>
          <p:cNvPr id="2" name="1 in 3 smbs">
            <a:extLst>
              <a:ext uri="{FF2B5EF4-FFF2-40B4-BE49-F238E27FC236}">
                <a16:creationId xmlns:a16="http://schemas.microsoft.com/office/drawing/2014/main" id="{13127828-662A-48B6-3401-5E69C260E0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19685" y="5737560"/>
            <a:ext cx="1417289" cy="1417289"/>
            <a:chOff x="519685" y="5737560"/>
            <a:chExt cx="1417289" cy="1417289"/>
          </a:xfrm>
        </p:grpSpPr>
        <p:pic>
          <p:nvPicPr>
            <p:cNvPr id="271" name="Graphic 270">
              <a:extLst>
                <a:ext uri="{FF2B5EF4-FFF2-40B4-BE49-F238E27FC236}">
                  <a16:creationId xmlns:a16="http://schemas.microsoft.com/office/drawing/2014/main" id="{B7719C16-7142-01D2-57BC-EC3989BC2F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65823" y="6058992"/>
              <a:ext cx="310332" cy="31033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</p:pic>
        <p:pic>
          <p:nvPicPr>
            <p:cNvPr id="272" name="Graphic 271">
              <a:extLst>
                <a:ext uri="{FF2B5EF4-FFF2-40B4-BE49-F238E27FC236}">
                  <a16:creationId xmlns:a16="http://schemas.microsoft.com/office/drawing/2014/main" id="{31FE34D5-D197-E980-4E3D-BDA960F76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244234" y="6426782"/>
              <a:ext cx="310332" cy="31033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</p:pic>
        <p:pic>
          <p:nvPicPr>
            <p:cNvPr id="273" name="Graphic 272">
              <a:extLst>
                <a:ext uri="{FF2B5EF4-FFF2-40B4-BE49-F238E27FC236}">
                  <a16:creationId xmlns:a16="http://schemas.microsoft.com/office/drawing/2014/main" id="{ED960D04-AE74-9E80-8B2E-E9C8E33213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77028" y="6426782"/>
              <a:ext cx="310332" cy="31033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</p:pic>
        <p:pic>
          <p:nvPicPr>
            <p:cNvPr id="277" name="Graphic 276">
              <a:extLst>
                <a:ext uri="{FF2B5EF4-FFF2-40B4-BE49-F238E27FC236}">
                  <a16:creationId xmlns:a16="http://schemas.microsoft.com/office/drawing/2014/main" id="{2A4CCBED-FD49-EA8F-A07E-7CC3DF46B53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19685" y="5737560"/>
              <a:ext cx="1417289" cy="1417289"/>
            </a:xfrm>
            <a:prstGeom prst="rect">
              <a:avLst/>
            </a:prstGeom>
            <a:effectLst>
              <a:outerShdw blurRad="101600" dist="38100" dir="2700000" algn="tl" rotWithShape="0">
                <a:prstClr val="black">
                  <a:alpha val="20000"/>
                </a:prstClr>
              </a:outerShdw>
            </a:effectLst>
          </p:spPr>
        </p:pic>
      </p:grpSp>
      <p:sp>
        <p:nvSpPr>
          <p:cNvPr id="279" name="TextBox 278">
            <a:extLst>
              <a:ext uri="{FF2B5EF4-FFF2-40B4-BE49-F238E27FC236}">
                <a16:creationId xmlns:a16="http://schemas.microsoft.com/office/drawing/2014/main" id="{C753AD92-304D-872C-8462-E42152A99B82}"/>
              </a:ext>
            </a:extLst>
          </p:cNvPr>
          <p:cNvSpPr txBox="1"/>
          <p:nvPr/>
        </p:nvSpPr>
        <p:spPr>
          <a:xfrm>
            <a:off x="541696" y="7362947"/>
            <a:ext cx="1433753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1 in 3 SMBs have experienced a cyberattack.</a:t>
            </a:r>
            <a:r>
              <a:rPr kumimoji="0" lang="en-US" sz="1500" b="0" i="0" u="none" strike="noStrike" kern="10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*</a:t>
            </a:r>
            <a:endParaRPr kumimoji="0" lang="en-US" sz="1300" b="0" i="0" u="none" strike="noStrike" kern="0" cap="none" spc="0" normalizeH="0" baseline="30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pic>
        <p:nvPicPr>
          <p:cNvPr id="261" name="Graphic 260">
            <a:extLst>
              <a:ext uri="{FF2B5EF4-FFF2-40B4-BE49-F238E27FC236}">
                <a16:creationId xmlns:a16="http://schemas.microsoft.com/office/drawing/2014/main" id="{DDD1B9AB-B9B6-9C7D-CC7B-D9E49E151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75905" y="5740812"/>
            <a:ext cx="1412641" cy="1412641"/>
          </a:xfrm>
          <a:prstGeom prst="rect">
            <a:avLst/>
          </a:prstGeom>
          <a:effectLst>
            <a:outerShdw blurRad="101600" dist="254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252" name="Text Placeholder 2">
            <a:extLst>
              <a:ext uri="{FF2B5EF4-FFF2-40B4-BE49-F238E27FC236}">
                <a16:creationId xmlns:a16="http://schemas.microsoft.com/office/drawing/2014/main" id="{E3F33130-A7D2-5E45-5EA2-3DB275F226F9}"/>
              </a:ext>
            </a:extLst>
          </p:cNvPr>
          <p:cNvSpPr txBox="1">
            <a:spLocks/>
          </p:cNvSpPr>
          <p:nvPr/>
        </p:nvSpPr>
        <p:spPr>
          <a:xfrm>
            <a:off x="2363173" y="6252116"/>
            <a:ext cx="1226456" cy="3884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+mn-ea"/>
                <a:cs typeface="Segoe Sans Display Semilight" pitchFamily="2" charset="0"/>
              </a:rPr>
              <a:t>94%</a:t>
            </a:r>
            <a:endParaRPr kumimoji="0" lang="en-AR" sz="3000" b="0" i="0" u="none" strike="noStrike" kern="1200" cap="none" spc="0" normalizeH="0" baseline="30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Sans Display Semilight" pitchFamily="2" charset="0"/>
              <a:ea typeface="+mn-ea"/>
              <a:cs typeface="Segoe Sans Display Semilight" pitchFamily="2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11A721-3096-AE6C-DECA-2B98A29297AB}"/>
              </a:ext>
            </a:extLst>
          </p:cNvPr>
          <p:cNvSpPr txBox="1"/>
          <p:nvPr/>
        </p:nvSpPr>
        <p:spPr>
          <a:xfrm>
            <a:off x="1957674" y="7362947"/>
            <a:ext cx="207271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consider</a:t>
            </a:r>
            <a:b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cybersecurity</a:t>
            </a:r>
            <a:b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critical to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kern="100">
                <a:solidFill>
                  <a:srgbClr val="FFFFFF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</a:t>
            </a: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uccess.</a:t>
            </a:r>
            <a:r>
              <a:rPr kumimoji="0" lang="en-US" sz="1300" b="0" i="0" u="none" strike="noStrike" kern="10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*</a:t>
            </a:r>
            <a:endParaRPr kumimoji="0" lang="en-US" sz="1300" b="0" i="0" u="none" strike="noStrike" kern="0" cap="none" spc="0" normalizeH="0" baseline="30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pic>
        <p:nvPicPr>
          <p:cNvPr id="266" name="Graphic 265">
            <a:extLst>
              <a:ext uri="{FF2B5EF4-FFF2-40B4-BE49-F238E27FC236}">
                <a16:creationId xmlns:a16="http://schemas.microsoft.com/office/drawing/2014/main" id="{B467AA77-8916-B01B-1495-17B60BD8B5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998755" y="5741859"/>
            <a:ext cx="1412641" cy="1412641"/>
          </a:xfrm>
          <a:prstGeom prst="rect">
            <a:avLst/>
          </a:prstGeom>
          <a:effectLst>
            <a:outerShdw blurRad="101600" dist="254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191" name="Text Placeholder 2">
            <a:extLst>
              <a:ext uri="{FF2B5EF4-FFF2-40B4-BE49-F238E27FC236}">
                <a16:creationId xmlns:a16="http://schemas.microsoft.com/office/drawing/2014/main" id="{7B977F23-8CD8-457B-7C6D-CD8A87E4CD38}"/>
              </a:ext>
            </a:extLst>
          </p:cNvPr>
          <p:cNvSpPr txBox="1">
            <a:spLocks/>
          </p:cNvSpPr>
          <p:nvPr/>
        </p:nvSpPr>
        <p:spPr>
          <a:xfrm>
            <a:off x="4133259" y="6252116"/>
            <a:ext cx="1250316" cy="3884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+mn-ea"/>
                <a:cs typeface="Segoe Sans Display Semilight" pitchFamily="2" charset="0"/>
              </a:rPr>
              <a:t>81%</a:t>
            </a:r>
            <a:endParaRPr kumimoji="0" lang="en-AR" sz="3000" b="0" i="0" u="none" strike="noStrike" kern="1200" cap="none" spc="0" normalizeH="0" baseline="30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Sans Display Semilight" pitchFamily="2" charset="0"/>
              <a:ea typeface="+mn-ea"/>
              <a:cs typeface="Segoe Sans Display Semilight" pitchFamily="2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3D3660B5-CD3B-0452-3ABC-E3C8AA6ADA99}"/>
              </a:ext>
            </a:extLst>
          </p:cNvPr>
          <p:cNvSpPr txBox="1"/>
          <p:nvPr/>
        </p:nvSpPr>
        <p:spPr>
          <a:xfrm>
            <a:off x="3933510" y="7362947"/>
            <a:ext cx="156882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say AI increases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the need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for additional security.</a:t>
            </a:r>
            <a:r>
              <a:rPr kumimoji="0" lang="en-US" sz="1300" b="0" i="0" u="none" strike="noStrike" kern="100" cap="none" spc="0" normalizeH="0" baseline="30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*</a:t>
            </a:r>
            <a:endParaRPr kumimoji="0" lang="en-US" sz="1300" b="0" i="0" u="none" strike="noStrike" kern="0" cap="none" spc="0" normalizeH="0" baseline="30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45D3BF06-64E4-C130-82F8-9D5D5D400F36}"/>
              </a:ext>
            </a:extLst>
          </p:cNvPr>
          <p:cNvSpPr txBox="1"/>
          <p:nvPr/>
        </p:nvSpPr>
        <p:spPr>
          <a:xfrm>
            <a:off x="6654605" y="4874591"/>
            <a:ext cx="3163489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Get Microsoft security, built for your business</a:t>
            </a:r>
            <a:endParaRPr kumimoji="0" lang="en-US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76" name="Text Placeholder 2">
            <a:extLst>
              <a:ext uri="{FF2B5EF4-FFF2-40B4-BE49-F238E27FC236}">
                <a16:creationId xmlns:a16="http://schemas.microsoft.com/office/drawing/2014/main" id="{D8D2385A-04FA-6B8C-6E85-9D776C8A3B1C}"/>
              </a:ext>
            </a:extLst>
          </p:cNvPr>
          <p:cNvSpPr txBox="1">
            <a:spLocks/>
          </p:cNvSpPr>
          <p:nvPr/>
        </p:nvSpPr>
        <p:spPr>
          <a:xfrm>
            <a:off x="6666030" y="5901169"/>
            <a:ext cx="1026713" cy="3841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+mn-ea"/>
                <a:cs typeface="Segoe Sans Display Semilight" pitchFamily="2" charset="0"/>
              </a:rPr>
              <a:t>99.9%</a:t>
            </a:r>
            <a:endParaRPr kumimoji="0" lang="en-AR" sz="3000" b="0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ea typeface="+mn-ea"/>
              <a:cs typeface="Segoe Sans Display Semilight" pitchFamily="2" charset="0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C9E2322A-7FFF-21AF-BE79-C436AEF58DCA}"/>
              </a:ext>
            </a:extLst>
          </p:cNvPr>
          <p:cNvSpPr txBox="1"/>
          <p:nvPr/>
        </p:nvSpPr>
        <p:spPr>
          <a:xfrm>
            <a:off x="7921756" y="5847905"/>
            <a:ext cx="223521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of account compromise</a:t>
            </a:r>
            <a:b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attempts blocked by MFA.</a:t>
            </a:r>
            <a:r>
              <a:rPr kumimoji="0" lang="en-US" sz="1300" b="0" i="0" u="none" strike="noStrike" kern="1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1</a:t>
            </a:r>
            <a:endParaRPr kumimoji="0" lang="en-US" sz="1300" b="0" i="0" u="none" strike="noStrike" kern="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77" name="Text Placeholder 2">
            <a:extLst>
              <a:ext uri="{FF2B5EF4-FFF2-40B4-BE49-F238E27FC236}">
                <a16:creationId xmlns:a16="http://schemas.microsoft.com/office/drawing/2014/main" id="{19951C5D-03EB-0B76-8247-980B39ECB008}"/>
              </a:ext>
            </a:extLst>
          </p:cNvPr>
          <p:cNvSpPr txBox="1">
            <a:spLocks/>
          </p:cNvSpPr>
          <p:nvPr/>
        </p:nvSpPr>
        <p:spPr>
          <a:xfrm>
            <a:off x="6402079" y="6710916"/>
            <a:ext cx="1321485" cy="458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+mn-ea"/>
                <a:cs typeface="Segoe Sans Display Semilight" pitchFamily="2" charset="0"/>
              </a:rPr>
              <a:t>&gt;99.9%</a:t>
            </a:r>
            <a:endParaRPr kumimoji="0" lang="en-AR" sz="3000" b="0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ea typeface="+mn-ea"/>
              <a:cs typeface="Segoe Sans Display Semilight" pitchFamily="2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51EB579-C169-D25A-E82E-140224337686}"/>
              </a:ext>
            </a:extLst>
          </p:cNvPr>
          <p:cNvSpPr txBox="1"/>
          <p:nvPr/>
        </p:nvSpPr>
        <p:spPr>
          <a:xfrm>
            <a:off x="7921756" y="6646961"/>
            <a:ext cx="144465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of known viruses blocked in email.</a:t>
            </a:r>
            <a:r>
              <a:rPr kumimoji="0" lang="en-US" sz="1300" b="0" i="0" u="none" strike="noStrike" kern="1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2</a:t>
            </a:r>
            <a:endParaRPr kumimoji="0" lang="en-US" sz="1300" b="0" i="0" u="none" strike="noStrike" kern="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78" name="Text Placeholder 2">
            <a:extLst>
              <a:ext uri="{FF2B5EF4-FFF2-40B4-BE49-F238E27FC236}">
                <a16:creationId xmlns:a16="http://schemas.microsoft.com/office/drawing/2014/main" id="{7688AE06-DAB9-202E-A982-DFEA030A1CC6}"/>
              </a:ext>
            </a:extLst>
          </p:cNvPr>
          <p:cNvSpPr txBox="1">
            <a:spLocks/>
          </p:cNvSpPr>
          <p:nvPr/>
        </p:nvSpPr>
        <p:spPr>
          <a:xfrm>
            <a:off x="6689277" y="7528631"/>
            <a:ext cx="980218" cy="4047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+mn-ea"/>
                <a:cs typeface="Segoe Sans Display Semilight" pitchFamily="2" charset="0"/>
              </a:rPr>
              <a:t>&gt;99%</a:t>
            </a:r>
            <a:endParaRPr kumimoji="0" lang="en-AR" sz="3000" b="0" i="0" u="none" strike="noStrike" kern="120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ea typeface="+mn-ea"/>
              <a:cs typeface="Segoe Sans Display Semilight" pitchFamily="2" charset="0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97B4FFD-B1F6-065B-A81F-D9B20061C134}"/>
              </a:ext>
            </a:extLst>
          </p:cNvPr>
          <p:cNvSpPr txBox="1"/>
          <p:nvPr/>
        </p:nvSpPr>
        <p:spPr>
          <a:xfrm>
            <a:off x="7921756" y="7469184"/>
            <a:ext cx="1320672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effectiveness in blocking spam.</a:t>
            </a:r>
            <a:r>
              <a:rPr kumimoji="0" lang="en-US" sz="1300" b="0" i="0" u="none" strike="noStrike" kern="1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3</a:t>
            </a:r>
            <a:endParaRPr kumimoji="0" lang="en-US" sz="1300" b="0" i="0" u="none" strike="noStrike" kern="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8A82E07-D29F-CAB3-DE10-111CA07ECADE}"/>
              </a:ext>
            </a:extLst>
          </p:cNvPr>
          <p:cNvSpPr txBox="1"/>
          <p:nvPr/>
        </p:nvSpPr>
        <p:spPr>
          <a:xfrm>
            <a:off x="6682216" y="8393688"/>
            <a:ext cx="32192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91440" marR="0" lvl="0" indent="-914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800" kern="100">
                <a:solidFill>
                  <a:schemeClr val="tx1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Microsoft Learn, January 2025 </a:t>
            </a:r>
            <a:endParaRPr lang="en-US" sz="800" kern="100">
              <a:solidFill>
                <a:schemeClr val="tx1"/>
              </a:solidFill>
              <a:latin typeface="Segoe Sans Display Semilight" pitchFamily="2" charset="0"/>
              <a:ea typeface="Aptos" panose="020B0004020202020204" pitchFamily="34" charset="0"/>
              <a:cs typeface="Segoe Sans Display Semilight" pitchFamily="2" charset="0"/>
            </a:endParaRPr>
          </a:p>
          <a:p>
            <a:pPr marL="91440" marR="0" lvl="0" indent="-914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800" kern="100">
                <a:solidFill>
                  <a:srgbClr val="000000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Microsoft Learn, April 2024</a:t>
            </a:r>
            <a:endParaRPr lang="en-US" sz="800" kern="100">
              <a:solidFill>
                <a:srgbClr val="000000"/>
              </a:solidFill>
              <a:latin typeface="Segoe Sans Display Semilight" pitchFamily="2" charset="0"/>
              <a:ea typeface="Aptos" panose="020B0004020202020204" pitchFamily="34" charset="0"/>
              <a:cs typeface="Segoe Sans Display Semilight" pitchFamily="2" charset="0"/>
            </a:endParaRPr>
          </a:p>
          <a:p>
            <a:pPr marL="91440" marR="0" lvl="0" indent="-9144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800" kern="100">
                <a:solidFill>
                  <a:srgbClr val="000000"/>
                </a:solidFill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Microsoft </a:t>
            </a:r>
            <a:r>
              <a:rPr kumimoji="0" lang="en-US" sz="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Learn, April 2024 </a:t>
            </a: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5429FE31-B2A3-1031-8B0B-3EAF8F343378}"/>
              </a:ext>
            </a:extLst>
          </p:cNvPr>
          <p:cNvSpPr txBox="1"/>
          <p:nvPr/>
        </p:nvSpPr>
        <p:spPr>
          <a:xfrm>
            <a:off x="600234" y="9510896"/>
            <a:ext cx="2371565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Secure your workforce and your work with Microsoft 365</a:t>
            </a:r>
            <a:endParaRPr kumimoji="0" lang="en-US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pic>
        <p:nvPicPr>
          <p:cNvPr id="218" name="Picture 217">
            <a:extLst>
              <a:ext uri="{FF2B5EF4-FFF2-40B4-BE49-F238E27FC236}">
                <a16:creationId xmlns:a16="http://schemas.microsoft.com/office/drawing/2014/main" id="{2906CCC0-6156-8E46-943A-94473A7E3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26008" y="9571410"/>
            <a:ext cx="411532" cy="367751"/>
          </a:xfrm>
          <a:prstGeom prst="rect">
            <a:avLst/>
          </a:prstGeom>
        </p:spPr>
      </p:pic>
      <p:sp>
        <p:nvSpPr>
          <p:cNvPr id="228" name="TextBox 227">
            <a:extLst>
              <a:ext uri="{FF2B5EF4-FFF2-40B4-BE49-F238E27FC236}">
                <a16:creationId xmlns:a16="http://schemas.microsoft.com/office/drawing/2014/main" id="{A291E007-D427-0B82-FC3C-9DDCB412335A}"/>
              </a:ext>
            </a:extLst>
          </p:cNvPr>
          <p:cNvSpPr txBox="1"/>
          <p:nvPr/>
        </p:nvSpPr>
        <p:spPr>
          <a:xfrm>
            <a:off x="3570283" y="10080282"/>
            <a:ext cx="931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</a:t>
            </a:r>
            <a:b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Teams</a:t>
            </a:r>
            <a:endParaRPr kumimoji="0" lang="en-US" sz="1000" b="0" i="0" u="none" strike="noStrike" kern="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1012033C-F852-2C21-1055-5D923220AA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706470" y="9444479"/>
            <a:ext cx="0" cy="1038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9" name="Picture 218">
            <a:extLst>
              <a:ext uri="{FF2B5EF4-FFF2-40B4-BE49-F238E27FC236}">
                <a16:creationId xmlns:a16="http://schemas.microsoft.com/office/drawing/2014/main" id="{8F235C54-F54C-8B03-3B32-B0A660B58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10209" y="9582668"/>
            <a:ext cx="367751" cy="345235"/>
          </a:xfrm>
          <a:prstGeom prst="rect">
            <a:avLst/>
          </a:prstGeom>
        </p:spPr>
      </p:pic>
      <p:sp>
        <p:nvSpPr>
          <p:cNvPr id="229" name="TextBox 228">
            <a:extLst>
              <a:ext uri="{FF2B5EF4-FFF2-40B4-BE49-F238E27FC236}">
                <a16:creationId xmlns:a16="http://schemas.microsoft.com/office/drawing/2014/main" id="{2FFEE4FE-9181-EB3D-F6AF-A4129D9284E9}"/>
              </a:ext>
            </a:extLst>
          </p:cNvPr>
          <p:cNvSpPr txBox="1"/>
          <p:nvPr/>
        </p:nvSpPr>
        <p:spPr>
          <a:xfrm>
            <a:off x="4943649" y="10080282"/>
            <a:ext cx="931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</a:t>
            </a:r>
            <a:b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Outlook</a:t>
            </a:r>
            <a:endParaRPr kumimoji="0" lang="en-US" sz="1000" b="0" i="0" u="none" strike="noStrike" kern="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43D5A40C-3064-3126-AF93-E1E2D58321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080139" y="9444479"/>
            <a:ext cx="0" cy="1038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0" name="Picture 219">
            <a:extLst>
              <a:ext uri="{FF2B5EF4-FFF2-40B4-BE49-F238E27FC236}">
                <a16:creationId xmlns:a16="http://schemas.microsoft.com/office/drawing/2014/main" id="{20B57811-8C0F-0702-BD3E-8B9F8DD394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88253" y="9582668"/>
            <a:ext cx="367750" cy="345235"/>
          </a:xfrm>
          <a:prstGeom prst="rect">
            <a:avLst/>
          </a:prstGeom>
        </p:spPr>
      </p:pic>
      <p:sp>
        <p:nvSpPr>
          <p:cNvPr id="230" name="TextBox 229">
            <a:extLst>
              <a:ext uri="{FF2B5EF4-FFF2-40B4-BE49-F238E27FC236}">
                <a16:creationId xmlns:a16="http://schemas.microsoft.com/office/drawing/2014/main" id="{12D55C42-DC53-9258-6C6E-1E6BC30F7CB0}"/>
              </a:ext>
            </a:extLst>
          </p:cNvPr>
          <p:cNvSpPr txBox="1"/>
          <p:nvPr/>
        </p:nvSpPr>
        <p:spPr>
          <a:xfrm>
            <a:off x="6317015" y="10080282"/>
            <a:ext cx="931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</a:t>
            </a:r>
            <a:b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Word</a:t>
            </a:r>
            <a:endParaRPr kumimoji="0" lang="en-US" sz="1000" b="0" i="0" u="none" strike="noStrike" kern="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15921F44-4DB9-7BC2-8027-B6F8728160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453808" y="9444479"/>
            <a:ext cx="0" cy="1038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1" name="Picture 220">
            <a:extLst>
              <a:ext uri="{FF2B5EF4-FFF2-40B4-BE49-F238E27FC236}">
                <a16:creationId xmlns:a16="http://schemas.microsoft.com/office/drawing/2014/main" id="{CB9DD940-B713-5320-1806-3C17A1696D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8072" y="9582668"/>
            <a:ext cx="367750" cy="345235"/>
          </a:xfrm>
          <a:prstGeom prst="rect">
            <a:avLst/>
          </a:prstGeom>
        </p:spPr>
      </p:pic>
      <p:sp>
        <p:nvSpPr>
          <p:cNvPr id="231" name="TextBox 230">
            <a:extLst>
              <a:ext uri="{FF2B5EF4-FFF2-40B4-BE49-F238E27FC236}">
                <a16:creationId xmlns:a16="http://schemas.microsoft.com/office/drawing/2014/main" id="{380695E3-2402-7747-4924-D6CBB50B9E70}"/>
              </a:ext>
            </a:extLst>
          </p:cNvPr>
          <p:cNvSpPr txBox="1"/>
          <p:nvPr/>
        </p:nvSpPr>
        <p:spPr>
          <a:xfrm>
            <a:off x="7690381" y="10080282"/>
            <a:ext cx="931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</a:t>
            </a:r>
            <a:b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Excel</a:t>
            </a:r>
            <a:endParaRPr kumimoji="0" lang="en-US" sz="1000" b="0" i="0" u="none" strike="noStrike" kern="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F6254A29-445C-7664-5FF7-F4B16DC8F7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827476" y="9444479"/>
            <a:ext cx="0" cy="1038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2" name="Picture 221">
            <a:extLst>
              <a:ext uri="{FF2B5EF4-FFF2-40B4-BE49-F238E27FC236}">
                <a16:creationId xmlns:a16="http://schemas.microsoft.com/office/drawing/2014/main" id="{F15824A3-475A-9BBC-2254-E1F78428B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45493" y="9582668"/>
            <a:ext cx="367750" cy="345235"/>
          </a:xfrm>
          <a:prstGeom prst="rect">
            <a:avLst/>
          </a:prstGeom>
        </p:spPr>
      </p:pic>
      <p:sp>
        <p:nvSpPr>
          <p:cNvPr id="234" name="TextBox 233">
            <a:extLst>
              <a:ext uri="{FF2B5EF4-FFF2-40B4-BE49-F238E27FC236}">
                <a16:creationId xmlns:a16="http://schemas.microsoft.com/office/drawing/2014/main" id="{F3C9B3B6-5453-0494-9AA3-DDF31E32E228}"/>
              </a:ext>
            </a:extLst>
          </p:cNvPr>
          <p:cNvSpPr txBox="1"/>
          <p:nvPr/>
        </p:nvSpPr>
        <p:spPr>
          <a:xfrm>
            <a:off x="9063746" y="10080282"/>
            <a:ext cx="93124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</a:t>
            </a:r>
            <a:b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PowerPoint</a:t>
            </a:r>
            <a:endParaRPr kumimoji="0" lang="en-US" sz="1000" b="0" i="0" u="none" strike="noStrike" kern="0" cap="none" spc="0" normalizeH="0" baseline="30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7DEFA505-A902-450C-0428-9FE8A0860659}"/>
              </a:ext>
            </a:extLst>
          </p:cNvPr>
          <p:cNvSpPr txBox="1"/>
          <p:nvPr/>
        </p:nvSpPr>
        <p:spPr>
          <a:xfrm>
            <a:off x="678100" y="11576680"/>
            <a:ext cx="316348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Give your workforce the tools to produce more, together</a:t>
            </a: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32D42017-E955-9A30-FD39-E310254C5E19}"/>
              </a:ext>
            </a:extLst>
          </p:cNvPr>
          <p:cNvSpPr txBox="1"/>
          <p:nvPr/>
        </p:nvSpPr>
        <p:spPr>
          <a:xfrm>
            <a:off x="678099" y="12414401"/>
            <a:ext cx="3455159" cy="23852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Enhance security and streamline access with multifactor authentication and single sign-on.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Safeguard your data and help keep files secure and accessible across devices.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Reduce security risks from</a:t>
            </a:r>
            <a:br>
              <a:rPr kumimoji="0" lang="en-US" sz="15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5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phishing, malware, and spam.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Remotely wipe data from lost</a:t>
            </a:r>
            <a:br>
              <a:rPr kumimoji="0" lang="en-US" sz="15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5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or stolen devices.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009AE28E-F0DE-E9B4-98DA-ACDACCB888D5}"/>
              </a:ext>
            </a:extLst>
          </p:cNvPr>
          <p:cNvSpPr txBox="1"/>
          <p:nvPr/>
        </p:nvSpPr>
        <p:spPr>
          <a:xfrm>
            <a:off x="1126837" y="15865503"/>
            <a:ext cx="8214241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The security you need to enhance productivity</a:t>
            </a: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BCC6F5E2-D7C4-72F4-351D-E5DADE480F29}"/>
              </a:ext>
            </a:extLst>
          </p:cNvPr>
          <p:cNvSpPr txBox="1"/>
          <p:nvPr/>
        </p:nvSpPr>
        <p:spPr>
          <a:xfrm>
            <a:off x="1131946" y="16393245"/>
            <a:ext cx="820402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With remote and hybrid work now standard for many businesses and employees accessing applications from multiple devices, security has never been more important.</a:t>
            </a:r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7A685574-5D08-1FD1-D393-9BFC76D5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077559" y="19600177"/>
            <a:ext cx="2158559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0F038F8F-4C26-8B2F-4B02-9D1D7DF606AE}"/>
              </a:ext>
            </a:extLst>
          </p:cNvPr>
          <p:cNvSpPr txBox="1"/>
          <p:nvPr/>
        </p:nvSpPr>
        <p:spPr>
          <a:xfrm>
            <a:off x="3969630" y="19799555"/>
            <a:ext cx="2374417" cy="1169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Microsoft 365 helps keep your information secure from start</a:t>
            </a:r>
            <a:br>
              <a:rPr kumimoji="0" lang="en-US" sz="19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9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to finish.</a:t>
            </a:r>
            <a:endParaRPr kumimoji="0" lang="en-US" sz="1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pic>
        <p:nvPicPr>
          <p:cNvPr id="185" name="Graphic 184">
            <a:extLst>
              <a:ext uri="{FF2B5EF4-FFF2-40B4-BE49-F238E27FC236}">
                <a16:creationId xmlns:a16="http://schemas.microsoft.com/office/drawing/2014/main" id="{70E38024-03A8-D9F1-1E72-D2C9BD2AB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rot="16200000">
            <a:off x="4895536" y="17696968"/>
            <a:ext cx="527744" cy="735869"/>
          </a:xfrm>
          <a:prstGeom prst="rect">
            <a:avLst/>
          </a:prstGeom>
        </p:spPr>
      </p:pic>
      <p:sp>
        <p:nvSpPr>
          <p:cNvPr id="162" name="Freeform 161">
            <a:extLst>
              <a:ext uri="{FF2B5EF4-FFF2-40B4-BE49-F238E27FC236}">
                <a16:creationId xmlns:a16="http://schemas.microsoft.com/office/drawing/2014/main" id="{301443D5-264E-AF27-E6B9-084F675FC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01340" y="18039562"/>
            <a:ext cx="1097074" cy="336613"/>
          </a:xfrm>
          <a:custGeom>
            <a:avLst/>
            <a:gdLst>
              <a:gd name="connsiteX0" fmla="*/ 1083420 w 1097074"/>
              <a:gd name="connsiteY0" fmla="*/ 336613 h 336613"/>
              <a:gd name="connsiteX1" fmla="*/ 1077847 w 1097074"/>
              <a:gd name="connsiteY1" fmla="*/ 335400 h 336613"/>
              <a:gd name="connsiteX2" fmla="*/ 1071086 w 1097074"/>
              <a:gd name="connsiteY2" fmla="*/ 332355 h 336613"/>
              <a:gd name="connsiteX3" fmla="*/ 1064225 w 1097074"/>
              <a:gd name="connsiteY3" fmla="*/ 314355 h 336613"/>
              <a:gd name="connsiteX4" fmla="*/ 1082231 w 1097074"/>
              <a:gd name="connsiteY4" fmla="*/ 307497 h 336613"/>
              <a:gd name="connsiteX5" fmla="*/ 1089043 w 1097074"/>
              <a:gd name="connsiteY5" fmla="*/ 310542 h 336613"/>
              <a:gd name="connsiteX6" fmla="*/ 1095879 w 1097074"/>
              <a:gd name="connsiteY6" fmla="*/ 328542 h 336613"/>
              <a:gd name="connsiteX7" fmla="*/ 1083445 w 1097074"/>
              <a:gd name="connsiteY7" fmla="*/ 336564 h 336613"/>
              <a:gd name="connsiteX8" fmla="*/ 1019938 w 1097074"/>
              <a:gd name="connsiteY8" fmla="*/ 308710 h 336613"/>
              <a:gd name="connsiteX9" fmla="*/ 1014563 w 1097074"/>
              <a:gd name="connsiteY9" fmla="*/ 307596 h 336613"/>
              <a:gd name="connsiteX10" fmla="*/ 1007752 w 1097074"/>
              <a:gd name="connsiteY10" fmla="*/ 304674 h 336613"/>
              <a:gd name="connsiteX11" fmla="*/ 1000569 w 1097074"/>
              <a:gd name="connsiteY11" fmla="*/ 286798 h 336613"/>
              <a:gd name="connsiteX12" fmla="*/ 1018452 w 1097074"/>
              <a:gd name="connsiteY12" fmla="*/ 279618 h 336613"/>
              <a:gd name="connsiteX13" fmla="*/ 1025313 w 1097074"/>
              <a:gd name="connsiteY13" fmla="*/ 282564 h 336613"/>
              <a:gd name="connsiteX14" fmla="*/ 1032471 w 1097074"/>
              <a:gd name="connsiteY14" fmla="*/ 300440 h 336613"/>
              <a:gd name="connsiteX15" fmla="*/ 1019938 w 1097074"/>
              <a:gd name="connsiteY15" fmla="*/ 308685 h 336613"/>
              <a:gd name="connsiteX16" fmla="*/ 955961 w 1097074"/>
              <a:gd name="connsiteY16" fmla="*/ 281921 h 336613"/>
              <a:gd name="connsiteX17" fmla="*/ 950809 w 1097074"/>
              <a:gd name="connsiteY17" fmla="*/ 280905 h 336613"/>
              <a:gd name="connsiteX18" fmla="*/ 943948 w 1097074"/>
              <a:gd name="connsiteY18" fmla="*/ 278108 h 336613"/>
              <a:gd name="connsiteX19" fmla="*/ 936443 w 1097074"/>
              <a:gd name="connsiteY19" fmla="*/ 260355 h 336613"/>
              <a:gd name="connsiteX20" fmla="*/ 954202 w 1097074"/>
              <a:gd name="connsiteY20" fmla="*/ 252853 h 336613"/>
              <a:gd name="connsiteX21" fmla="*/ 961112 w 1097074"/>
              <a:gd name="connsiteY21" fmla="*/ 255676 h 336613"/>
              <a:gd name="connsiteX22" fmla="*/ 968568 w 1097074"/>
              <a:gd name="connsiteY22" fmla="*/ 273428 h 336613"/>
              <a:gd name="connsiteX23" fmla="*/ 955961 w 1097074"/>
              <a:gd name="connsiteY23" fmla="*/ 281896 h 336613"/>
              <a:gd name="connsiteX24" fmla="*/ 891513 w 1097074"/>
              <a:gd name="connsiteY24" fmla="*/ 256270 h 336613"/>
              <a:gd name="connsiteX25" fmla="*/ 886584 w 1097074"/>
              <a:gd name="connsiteY25" fmla="*/ 255354 h 336613"/>
              <a:gd name="connsiteX26" fmla="*/ 879673 w 1097074"/>
              <a:gd name="connsiteY26" fmla="*/ 252680 h 336613"/>
              <a:gd name="connsiteX27" fmla="*/ 871871 w 1097074"/>
              <a:gd name="connsiteY27" fmla="*/ 235077 h 336613"/>
              <a:gd name="connsiteX28" fmla="*/ 889482 w 1097074"/>
              <a:gd name="connsiteY28" fmla="*/ 227277 h 336613"/>
              <a:gd name="connsiteX29" fmla="*/ 896442 w 1097074"/>
              <a:gd name="connsiteY29" fmla="*/ 229976 h 336613"/>
              <a:gd name="connsiteX30" fmla="*/ 904219 w 1097074"/>
              <a:gd name="connsiteY30" fmla="*/ 247605 h 336613"/>
              <a:gd name="connsiteX31" fmla="*/ 891513 w 1097074"/>
              <a:gd name="connsiteY31" fmla="*/ 256295 h 336613"/>
              <a:gd name="connsiteX32" fmla="*/ 826619 w 1097074"/>
              <a:gd name="connsiteY32" fmla="*/ 231759 h 336613"/>
              <a:gd name="connsiteX33" fmla="*/ 821913 w 1097074"/>
              <a:gd name="connsiteY33" fmla="*/ 230917 h 336613"/>
              <a:gd name="connsiteX34" fmla="*/ 814953 w 1097074"/>
              <a:gd name="connsiteY34" fmla="*/ 228367 h 336613"/>
              <a:gd name="connsiteX35" fmla="*/ 806829 w 1097074"/>
              <a:gd name="connsiteY35" fmla="*/ 210912 h 336613"/>
              <a:gd name="connsiteX36" fmla="*/ 824290 w 1097074"/>
              <a:gd name="connsiteY36" fmla="*/ 202791 h 336613"/>
              <a:gd name="connsiteX37" fmla="*/ 831300 w 1097074"/>
              <a:gd name="connsiteY37" fmla="*/ 205366 h 336613"/>
              <a:gd name="connsiteX38" fmla="*/ 839375 w 1097074"/>
              <a:gd name="connsiteY38" fmla="*/ 222846 h 336613"/>
              <a:gd name="connsiteX39" fmla="*/ 826594 w 1097074"/>
              <a:gd name="connsiteY39" fmla="*/ 231759 h 336613"/>
              <a:gd name="connsiteX40" fmla="*/ 761329 w 1097074"/>
              <a:gd name="connsiteY40" fmla="*/ 208386 h 336613"/>
              <a:gd name="connsiteX41" fmla="*/ 756845 w 1097074"/>
              <a:gd name="connsiteY41" fmla="*/ 207619 h 336613"/>
              <a:gd name="connsiteX42" fmla="*/ 749836 w 1097074"/>
              <a:gd name="connsiteY42" fmla="*/ 205192 h 336613"/>
              <a:gd name="connsiteX43" fmla="*/ 741415 w 1097074"/>
              <a:gd name="connsiteY43" fmla="*/ 187861 h 336613"/>
              <a:gd name="connsiteX44" fmla="*/ 758753 w 1097074"/>
              <a:gd name="connsiteY44" fmla="*/ 179443 h 336613"/>
              <a:gd name="connsiteX45" fmla="*/ 765812 w 1097074"/>
              <a:gd name="connsiteY45" fmla="*/ 181894 h 336613"/>
              <a:gd name="connsiteX46" fmla="*/ 774208 w 1097074"/>
              <a:gd name="connsiteY46" fmla="*/ 199226 h 336613"/>
              <a:gd name="connsiteX47" fmla="*/ 761354 w 1097074"/>
              <a:gd name="connsiteY47" fmla="*/ 208362 h 336613"/>
              <a:gd name="connsiteX48" fmla="*/ 695617 w 1097074"/>
              <a:gd name="connsiteY48" fmla="*/ 186178 h 336613"/>
              <a:gd name="connsiteX49" fmla="*/ 691357 w 1097074"/>
              <a:gd name="connsiteY49" fmla="*/ 185484 h 336613"/>
              <a:gd name="connsiteX50" fmla="*/ 684323 w 1097074"/>
              <a:gd name="connsiteY50" fmla="*/ 183182 h 336613"/>
              <a:gd name="connsiteX51" fmla="*/ 675605 w 1097074"/>
              <a:gd name="connsiteY51" fmla="*/ 166024 h 336613"/>
              <a:gd name="connsiteX52" fmla="*/ 692769 w 1097074"/>
              <a:gd name="connsiteY52" fmla="*/ 157309 h 336613"/>
              <a:gd name="connsiteX53" fmla="*/ 699878 w 1097074"/>
              <a:gd name="connsiteY53" fmla="*/ 159636 h 336613"/>
              <a:gd name="connsiteX54" fmla="*/ 708571 w 1097074"/>
              <a:gd name="connsiteY54" fmla="*/ 176819 h 336613"/>
              <a:gd name="connsiteX55" fmla="*/ 695642 w 1097074"/>
              <a:gd name="connsiteY55" fmla="*/ 186178 h 336613"/>
              <a:gd name="connsiteX56" fmla="*/ 629535 w 1097074"/>
              <a:gd name="connsiteY56" fmla="*/ 165108 h 336613"/>
              <a:gd name="connsiteX57" fmla="*/ 625498 w 1097074"/>
              <a:gd name="connsiteY57" fmla="*/ 164489 h 336613"/>
              <a:gd name="connsiteX58" fmla="*/ 618414 w 1097074"/>
              <a:gd name="connsiteY58" fmla="*/ 162310 h 336613"/>
              <a:gd name="connsiteX59" fmla="*/ 609398 w 1097074"/>
              <a:gd name="connsiteY59" fmla="*/ 145301 h 336613"/>
              <a:gd name="connsiteX60" fmla="*/ 626414 w 1097074"/>
              <a:gd name="connsiteY60" fmla="*/ 136288 h 336613"/>
              <a:gd name="connsiteX61" fmla="*/ 633547 w 1097074"/>
              <a:gd name="connsiteY61" fmla="*/ 138492 h 336613"/>
              <a:gd name="connsiteX62" fmla="*/ 642538 w 1097074"/>
              <a:gd name="connsiteY62" fmla="*/ 155526 h 336613"/>
              <a:gd name="connsiteX63" fmla="*/ 629535 w 1097074"/>
              <a:gd name="connsiteY63" fmla="*/ 165132 h 336613"/>
              <a:gd name="connsiteX64" fmla="*/ 563080 w 1097074"/>
              <a:gd name="connsiteY64" fmla="*/ 145202 h 336613"/>
              <a:gd name="connsiteX65" fmla="*/ 559291 w 1097074"/>
              <a:gd name="connsiteY65" fmla="*/ 144657 h 336613"/>
              <a:gd name="connsiteX66" fmla="*/ 552158 w 1097074"/>
              <a:gd name="connsiteY66" fmla="*/ 142602 h 336613"/>
              <a:gd name="connsiteX67" fmla="*/ 542845 w 1097074"/>
              <a:gd name="connsiteY67" fmla="*/ 125741 h 336613"/>
              <a:gd name="connsiteX68" fmla="*/ 559712 w 1097074"/>
              <a:gd name="connsiteY68" fmla="*/ 116432 h 336613"/>
              <a:gd name="connsiteX69" fmla="*/ 566870 w 1097074"/>
              <a:gd name="connsiteY69" fmla="*/ 118511 h 336613"/>
              <a:gd name="connsiteX70" fmla="*/ 576158 w 1097074"/>
              <a:gd name="connsiteY70" fmla="*/ 135372 h 336613"/>
              <a:gd name="connsiteX71" fmla="*/ 563080 w 1097074"/>
              <a:gd name="connsiteY71" fmla="*/ 145202 h 336613"/>
              <a:gd name="connsiteX72" fmla="*/ 496279 w 1097074"/>
              <a:gd name="connsiteY72" fmla="*/ 126459 h 336613"/>
              <a:gd name="connsiteX73" fmla="*/ 492713 w 1097074"/>
              <a:gd name="connsiteY73" fmla="*/ 125989 h 336613"/>
              <a:gd name="connsiteX74" fmla="*/ 485555 w 1097074"/>
              <a:gd name="connsiteY74" fmla="*/ 124057 h 336613"/>
              <a:gd name="connsiteX75" fmla="*/ 475944 w 1097074"/>
              <a:gd name="connsiteY75" fmla="*/ 107370 h 336613"/>
              <a:gd name="connsiteX76" fmla="*/ 492639 w 1097074"/>
              <a:gd name="connsiteY76" fmla="*/ 97763 h 336613"/>
              <a:gd name="connsiteX77" fmla="*/ 499846 w 1097074"/>
              <a:gd name="connsiteY77" fmla="*/ 99719 h 336613"/>
              <a:gd name="connsiteX78" fmla="*/ 509432 w 1097074"/>
              <a:gd name="connsiteY78" fmla="*/ 116432 h 336613"/>
              <a:gd name="connsiteX79" fmla="*/ 496279 w 1097074"/>
              <a:gd name="connsiteY79" fmla="*/ 126484 h 336613"/>
              <a:gd name="connsiteX80" fmla="*/ 429181 w 1097074"/>
              <a:gd name="connsiteY80" fmla="*/ 108905 h 336613"/>
              <a:gd name="connsiteX81" fmla="*/ 425838 w 1097074"/>
              <a:gd name="connsiteY81" fmla="*/ 108484 h 336613"/>
              <a:gd name="connsiteX82" fmla="*/ 418655 w 1097074"/>
              <a:gd name="connsiteY82" fmla="*/ 106677 h 336613"/>
              <a:gd name="connsiteX83" fmla="*/ 408747 w 1097074"/>
              <a:gd name="connsiteY83" fmla="*/ 90162 h 336613"/>
              <a:gd name="connsiteX84" fmla="*/ 425268 w 1097074"/>
              <a:gd name="connsiteY84" fmla="*/ 80259 h 336613"/>
              <a:gd name="connsiteX85" fmla="*/ 432500 w 1097074"/>
              <a:gd name="connsiteY85" fmla="*/ 82091 h 336613"/>
              <a:gd name="connsiteX86" fmla="*/ 442383 w 1097074"/>
              <a:gd name="connsiteY86" fmla="*/ 98630 h 336613"/>
              <a:gd name="connsiteX87" fmla="*/ 429181 w 1097074"/>
              <a:gd name="connsiteY87" fmla="*/ 108905 h 336613"/>
              <a:gd name="connsiteX88" fmla="*/ 361786 w 1097074"/>
              <a:gd name="connsiteY88" fmla="*/ 92514 h 336613"/>
              <a:gd name="connsiteX89" fmla="*/ 358665 w 1097074"/>
              <a:gd name="connsiteY89" fmla="*/ 92143 h 336613"/>
              <a:gd name="connsiteX90" fmla="*/ 351432 w 1097074"/>
              <a:gd name="connsiteY90" fmla="*/ 90459 h 336613"/>
              <a:gd name="connsiteX91" fmla="*/ 341253 w 1097074"/>
              <a:gd name="connsiteY91" fmla="*/ 74119 h 336613"/>
              <a:gd name="connsiteX92" fmla="*/ 357600 w 1097074"/>
              <a:gd name="connsiteY92" fmla="*/ 63943 h 336613"/>
              <a:gd name="connsiteX93" fmla="*/ 364857 w 1097074"/>
              <a:gd name="connsiteY93" fmla="*/ 65626 h 336613"/>
              <a:gd name="connsiteX94" fmla="*/ 375012 w 1097074"/>
              <a:gd name="connsiteY94" fmla="*/ 81992 h 336613"/>
              <a:gd name="connsiteX95" fmla="*/ 361761 w 1097074"/>
              <a:gd name="connsiteY95" fmla="*/ 92514 h 336613"/>
              <a:gd name="connsiteX96" fmla="*/ 294093 w 1097074"/>
              <a:gd name="connsiteY96" fmla="*/ 77288 h 336613"/>
              <a:gd name="connsiteX97" fmla="*/ 291220 w 1097074"/>
              <a:gd name="connsiteY97" fmla="*/ 76991 h 336613"/>
              <a:gd name="connsiteX98" fmla="*/ 283963 w 1097074"/>
              <a:gd name="connsiteY98" fmla="*/ 75431 h 336613"/>
              <a:gd name="connsiteX99" fmla="*/ 273486 w 1097074"/>
              <a:gd name="connsiteY99" fmla="*/ 59263 h 336613"/>
              <a:gd name="connsiteX100" fmla="*/ 289660 w 1097074"/>
              <a:gd name="connsiteY100" fmla="*/ 48790 h 336613"/>
              <a:gd name="connsiteX101" fmla="*/ 296941 w 1097074"/>
              <a:gd name="connsiteY101" fmla="*/ 50350 h 336613"/>
              <a:gd name="connsiteX102" fmla="*/ 307394 w 1097074"/>
              <a:gd name="connsiteY102" fmla="*/ 66518 h 336613"/>
              <a:gd name="connsiteX103" fmla="*/ 294093 w 1097074"/>
              <a:gd name="connsiteY103" fmla="*/ 77263 h 336613"/>
              <a:gd name="connsiteX104" fmla="*/ 226153 w 1097074"/>
              <a:gd name="connsiteY104" fmla="*/ 63274 h 336613"/>
              <a:gd name="connsiteX105" fmla="*/ 223502 w 1097074"/>
              <a:gd name="connsiteY105" fmla="*/ 63027 h 336613"/>
              <a:gd name="connsiteX106" fmla="*/ 216221 w 1097074"/>
              <a:gd name="connsiteY106" fmla="*/ 61591 h 336613"/>
              <a:gd name="connsiteX107" fmla="*/ 205471 w 1097074"/>
              <a:gd name="connsiteY107" fmla="*/ 45621 h 336613"/>
              <a:gd name="connsiteX108" fmla="*/ 221447 w 1097074"/>
              <a:gd name="connsiteY108" fmla="*/ 34876 h 336613"/>
              <a:gd name="connsiteX109" fmla="*/ 228753 w 1097074"/>
              <a:gd name="connsiteY109" fmla="*/ 36312 h 336613"/>
              <a:gd name="connsiteX110" fmla="*/ 239478 w 1097074"/>
              <a:gd name="connsiteY110" fmla="*/ 52306 h 336613"/>
              <a:gd name="connsiteX111" fmla="*/ 226128 w 1097074"/>
              <a:gd name="connsiteY111" fmla="*/ 63299 h 336613"/>
              <a:gd name="connsiteX112" fmla="*/ 157989 w 1097074"/>
              <a:gd name="connsiteY112" fmla="*/ 50424 h 336613"/>
              <a:gd name="connsiteX113" fmla="*/ 155562 w 1097074"/>
              <a:gd name="connsiteY113" fmla="*/ 50201 h 336613"/>
              <a:gd name="connsiteX114" fmla="*/ 148255 w 1097074"/>
              <a:gd name="connsiteY114" fmla="*/ 48889 h 336613"/>
              <a:gd name="connsiteX115" fmla="*/ 137233 w 1097074"/>
              <a:gd name="connsiteY115" fmla="*/ 33093 h 336613"/>
              <a:gd name="connsiteX116" fmla="*/ 153036 w 1097074"/>
              <a:gd name="connsiteY116" fmla="*/ 22075 h 336613"/>
              <a:gd name="connsiteX117" fmla="*/ 160367 w 1097074"/>
              <a:gd name="connsiteY117" fmla="*/ 23387 h 336613"/>
              <a:gd name="connsiteX118" fmla="*/ 171389 w 1097074"/>
              <a:gd name="connsiteY118" fmla="*/ 39184 h 336613"/>
              <a:gd name="connsiteX119" fmla="*/ 157989 w 1097074"/>
              <a:gd name="connsiteY119" fmla="*/ 50399 h 336613"/>
              <a:gd name="connsiteX120" fmla="*/ 89603 w 1097074"/>
              <a:gd name="connsiteY120" fmla="*/ 38763 h 336613"/>
              <a:gd name="connsiteX121" fmla="*/ 87424 w 1097074"/>
              <a:gd name="connsiteY121" fmla="*/ 38589 h 336613"/>
              <a:gd name="connsiteX122" fmla="*/ 80092 w 1097074"/>
              <a:gd name="connsiteY122" fmla="*/ 37401 h 336613"/>
              <a:gd name="connsiteX123" fmla="*/ 68798 w 1097074"/>
              <a:gd name="connsiteY123" fmla="*/ 21803 h 336613"/>
              <a:gd name="connsiteX124" fmla="*/ 84402 w 1097074"/>
              <a:gd name="connsiteY124" fmla="*/ 10513 h 336613"/>
              <a:gd name="connsiteX125" fmla="*/ 91758 w 1097074"/>
              <a:gd name="connsiteY125" fmla="*/ 11701 h 336613"/>
              <a:gd name="connsiteX126" fmla="*/ 103028 w 1097074"/>
              <a:gd name="connsiteY126" fmla="*/ 27324 h 336613"/>
              <a:gd name="connsiteX127" fmla="*/ 89603 w 1097074"/>
              <a:gd name="connsiteY127" fmla="*/ 38788 h 336613"/>
              <a:gd name="connsiteX128" fmla="*/ 21019 w 1097074"/>
              <a:gd name="connsiteY128" fmla="*/ 28290 h 336613"/>
              <a:gd name="connsiteX129" fmla="*/ 19062 w 1097074"/>
              <a:gd name="connsiteY129" fmla="*/ 28141 h 336613"/>
              <a:gd name="connsiteX130" fmla="*/ 11706 w 1097074"/>
              <a:gd name="connsiteY130" fmla="*/ 27101 h 336613"/>
              <a:gd name="connsiteX131" fmla="*/ 139 w 1097074"/>
              <a:gd name="connsiteY131" fmla="*/ 11701 h 336613"/>
              <a:gd name="connsiteX132" fmla="*/ 15545 w 1097074"/>
              <a:gd name="connsiteY132" fmla="*/ 139 h 336613"/>
              <a:gd name="connsiteX133" fmla="*/ 22926 w 1097074"/>
              <a:gd name="connsiteY133" fmla="*/ 1203 h 336613"/>
              <a:gd name="connsiteX134" fmla="*/ 34468 w 1097074"/>
              <a:gd name="connsiteY134" fmla="*/ 16628 h 336613"/>
              <a:gd name="connsiteX135" fmla="*/ 20994 w 1097074"/>
              <a:gd name="connsiteY135" fmla="*/ 28315 h 336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1097074" h="336613">
                <a:moveTo>
                  <a:pt x="1083420" y="336613"/>
                </a:moveTo>
                <a:cubicBezTo>
                  <a:pt x="1081563" y="336613"/>
                  <a:pt x="1079655" y="336217"/>
                  <a:pt x="1077847" y="335400"/>
                </a:cubicBezTo>
                <a:lnTo>
                  <a:pt x="1071086" y="332355"/>
                </a:lnTo>
                <a:cubicBezTo>
                  <a:pt x="1064225" y="329284"/>
                  <a:pt x="1061153" y="321213"/>
                  <a:pt x="1064225" y="314355"/>
                </a:cubicBezTo>
                <a:cubicBezTo>
                  <a:pt x="1067296" y="307497"/>
                  <a:pt x="1075370" y="304426"/>
                  <a:pt x="1082231" y="307497"/>
                </a:cubicBezTo>
                <a:lnTo>
                  <a:pt x="1089043" y="310542"/>
                </a:lnTo>
                <a:cubicBezTo>
                  <a:pt x="1095904" y="313637"/>
                  <a:pt x="1098950" y="321683"/>
                  <a:pt x="1095879" y="328542"/>
                </a:cubicBezTo>
                <a:cubicBezTo>
                  <a:pt x="1093600" y="333592"/>
                  <a:pt x="1088646" y="336564"/>
                  <a:pt x="1083445" y="336564"/>
                </a:cubicBezTo>
                <a:close/>
                <a:moveTo>
                  <a:pt x="1019938" y="308710"/>
                </a:moveTo>
                <a:cubicBezTo>
                  <a:pt x="1018155" y="308710"/>
                  <a:pt x="1016322" y="308363"/>
                  <a:pt x="1014563" y="307596"/>
                </a:cubicBezTo>
                <a:lnTo>
                  <a:pt x="1007752" y="304674"/>
                </a:lnTo>
                <a:cubicBezTo>
                  <a:pt x="1000841" y="301728"/>
                  <a:pt x="997621" y="293731"/>
                  <a:pt x="1000569" y="286798"/>
                </a:cubicBezTo>
                <a:cubicBezTo>
                  <a:pt x="1003517" y="279890"/>
                  <a:pt x="1011517" y="276672"/>
                  <a:pt x="1018452" y="279618"/>
                </a:cubicBezTo>
                <a:lnTo>
                  <a:pt x="1025313" y="282564"/>
                </a:lnTo>
                <a:cubicBezTo>
                  <a:pt x="1032224" y="285535"/>
                  <a:pt x="1035418" y="293532"/>
                  <a:pt x="1032471" y="300440"/>
                </a:cubicBezTo>
                <a:cubicBezTo>
                  <a:pt x="1030267" y="305590"/>
                  <a:pt x="1025239" y="308685"/>
                  <a:pt x="1019938" y="308685"/>
                </a:cubicBezTo>
                <a:close/>
                <a:moveTo>
                  <a:pt x="955961" y="281921"/>
                </a:moveTo>
                <a:cubicBezTo>
                  <a:pt x="954252" y="281921"/>
                  <a:pt x="952493" y="281599"/>
                  <a:pt x="950809" y="280905"/>
                </a:cubicBezTo>
                <a:lnTo>
                  <a:pt x="943948" y="278108"/>
                </a:lnTo>
                <a:cubicBezTo>
                  <a:pt x="936988" y="275285"/>
                  <a:pt x="933620" y="267337"/>
                  <a:pt x="936443" y="260355"/>
                </a:cubicBezTo>
                <a:cubicBezTo>
                  <a:pt x="939267" y="253373"/>
                  <a:pt x="947218" y="250031"/>
                  <a:pt x="954202" y="252853"/>
                </a:cubicBezTo>
                <a:lnTo>
                  <a:pt x="961112" y="255676"/>
                </a:lnTo>
                <a:cubicBezTo>
                  <a:pt x="968073" y="258523"/>
                  <a:pt x="971417" y="266471"/>
                  <a:pt x="968568" y="273428"/>
                </a:cubicBezTo>
                <a:cubicBezTo>
                  <a:pt x="966413" y="278702"/>
                  <a:pt x="961311" y="281896"/>
                  <a:pt x="955961" y="281896"/>
                </a:cubicBezTo>
                <a:close/>
                <a:moveTo>
                  <a:pt x="891513" y="256270"/>
                </a:moveTo>
                <a:cubicBezTo>
                  <a:pt x="889878" y="256270"/>
                  <a:pt x="888218" y="255973"/>
                  <a:pt x="886584" y="255354"/>
                </a:cubicBezTo>
                <a:lnTo>
                  <a:pt x="879673" y="252680"/>
                </a:lnTo>
                <a:cubicBezTo>
                  <a:pt x="872664" y="249981"/>
                  <a:pt x="869171" y="242083"/>
                  <a:pt x="871871" y="235077"/>
                </a:cubicBezTo>
                <a:cubicBezTo>
                  <a:pt x="874571" y="228070"/>
                  <a:pt x="882472" y="224579"/>
                  <a:pt x="889482" y="227277"/>
                </a:cubicBezTo>
                <a:lnTo>
                  <a:pt x="896442" y="229976"/>
                </a:lnTo>
                <a:cubicBezTo>
                  <a:pt x="903452" y="232700"/>
                  <a:pt x="906944" y="240573"/>
                  <a:pt x="904219" y="247605"/>
                </a:cubicBezTo>
                <a:cubicBezTo>
                  <a:pt x="902139" y="253002"/>
                  <a:pt x="896987" y="256295"/>
                  <a:pt x="891513" y="256295"/>
                </a:cubicBezTo>
                <a:close/>
                <a:moveTo>
                  <a:pt x="826619" y="231759"/>
                </a:moveTo>
                <a:cubicBezTo>
                  <a:pt x="825058" y="231759"/>
                  <a:pt x="823473" y="231487"/>
                  <a:pt x="821913" y="230917"/>
                </a:cubicBezTo>
                <a:lnTo>
                  <a:pt x="814953" y="228367"/>
                </a:lnTo>
                <a:cubicBezTo>
                  <a:pt x="807894" y="225792"/>
                  <a:pt x="804253" y="217968"/>
                  <a:pt x="806829" y="210912"/>
                </a:cubicBezTo>
                <a:cubicBezTo>
                  <a:pt x="809404" y="203856"/>
                  <a:pt x="817207" y="200216"/>
                  <a:pt x="824290" y="202791"/>
                </a:cubicBezTo>
                <a:lnTo>
                  <a:pt x="831300" y="205366"/>
                </a:lnTo>
                <a:cubicBezTo>
                  <a:pt x="838359" y="207965"/>
                  <a:pt x="841976" y="215789"/>
                  <a:pt x="839375" y="222846"/>
                </a:cubicBezTo>
                <a:cubicBezTo>
                  <a:pt x="837344" y="228342"/>
                  <a:pt x="832142" y="231759"/>
                  <a:pt x="826594" y="231759"/>
                </a:cubicBezTo>
                <a:close/>
                <a:moveTo>
                  <a:pt x="761329" y="208386"/>
                </a:moveTo>
                <a:cubicBezTo>
                  <a:pt x="759842" y="208386"/>
                  <a:pt x="758332" y="208139"/>
                  <a:pt x="756845" y="207619"/>
                </a:cubicBezTo>
                <a:lnTo>
                  <a:pt x="749836" y="205192"/>
                </a:lnTo>
                <a:cubicBezTo>
                  <a:pt x="742727" y="202741"/>
                  <a:pt x="738963" y="194992"/>
                  <a:pt x="741415" y="187861"/>
                </a:cubicBezTo>
                <a:cubicBezTo>
                  <a:pt x="743867" y="180755"/>
                  <a:pt x="751620" y="176967"/>
                  <a:pt x="758753" y="179443"/>
                </a:cubicBezTo>
                <a:lnTo>
                  <a:pt x="765812" y="181894"/>
                </a:lnTo>
                <a:cubicBezTo>
                  <a:pt x="772920" y="184370"/>
                  <a:pt x="776660" y="192120"/>
                  <a:pt x="774208" y="199226"/>
                </a:cubicBezTo>
                <a:cubicBezTo>
                  <a:pt x="772251" y="204846"/>
                  <a:pt x="766976" y="208362"/>
                  <a:pt x="761354" y="208362"/>
                </a:cubicBezTo>
                <a:close/>
                <a:moveTo>
                  <a:pt x="695617" y="186178"/>
                </a:moveTo>
                <a:cubicBezTo>
                  <a:pt x="694205" y="186178"/>
                  <a:pt x="692769" y="185955"/>
                  <a:pt x="691357" y="185484"/>
                </a:cubicBezTo>
                <a:lnTo>
                  <a:pt x="684323" y="183182"/>
                </a:lnTo>
                <a:cubicBezTo>
                  <a:pt x="677165" y="180854"/>
                  <a:pt x="673251" y="173154"/>
                  <a:pt x="675605" y="166024"/>
                </a:cubicBezTo>
                <a:cubicBezTo>
                  <a:pt x="677933" y="158868"/>
                  <a:pt x="685611" y="154957"/>
                  <a:pt x="692769" y="157309"/>
                </a:cubicBezTo>
                <a:lnTo>
                  <a:pt x="699878" y="159636"/>
                </a:lnTo>
                <a:cubicBezTo>
                  <a:pt x="707036" y="161988"/>
                  <a:pt x="710924" y="169688"/>
                  <a:pt x="708571" y="176819"/>
                </a:cubicBezTo>
                <a:cubicBezTo>
                  <a:pt x="706689" y="182563"/>
                  <a:pt x="701364" y="186178"/>
                  <a:pt x="695642" y="186178"/>
                </a:cubicBezTo>
                <a:close/>
                <a:moveTo>
                  <a:pt x="629535" y="165108"/>
                </a:moveTo>
                <a:cubicBezTo>
                  <a:pt x="628197" y="165108"/>
                  <a:pt x="626860" y="164910"/>
                  <a:pt x="625498" y="164489"/>
                </a:cubicBezTo>
                <a:lnTo>
                  <a:pt x="618414" y="162310"/>
                </a:lnTo>
                <a:cubicBezTo>
                  <a:pt x="611231" y="160106"/>
                  <a:pt x="607194" y="152481"/>
                  <a:pt x="609398" y="145301"/>
                </a:cubicBezTo>
                <a:cubicBezTo>
                  <a:pt x="611602" y="138120"/>
                  <a:pt x="619231" y="134085"/>
                  <a:pt x="626414" y="136288"/>
                </a:cubicBezTo>
                <a:lnTo>
                  <a:pt x="633547" y="138492"/>
                </a:lnTo>
                <a:cubicBezTo>
                  <a:pt x="640730" y="140720"/>
                  <a:pt x="644767" y="148346"/>
                  <a:pt x="642538" y="155526"/>
                </a:cubicBezTo>
                <a:cubicBezTo>
                  <a:pt x="640730" y="161369"/>
                  <a:pt x="635356" y="165132"/>
                  <a:pt x="629535" y="165132"/>
                </a:cubicBezTo>
                <a:close/>
                <a:moveTo>
                  <a:pt x="563080" y="145202"/>
                </a:moveTo>
                <a:cubicBezTo>
                  <a:pt x="561817" y="145202"/>
                  <a:pt x="560554" y="145028"/>
                  <a:pt x="559291" y="144657"/>
                </a:cubicBezTo>
                <a:lnTo>
                  <a:pt x="552158" y="142602"/>
                </a:lnTo>
                <a:cubicBezTo>
                  <a:pt x="544925" y="140522"/>
                  <a:pt x="540764" y="132971"/>
                  <a:pt x="542845" y="125741"/>
                </a:cubicBezTo>
                <a:cubicBezTo>
                  <a:pt x="544925" y="118511"/>
                  <a:pt x="552480" y="114352"/>
                  <a:pt x="559712" y="116432"/>
                </a:cubicBezTo>
                <a:lnTo>
                  <a:pt x="566870" y="118511"/>
                </a:lnTo>
                <a:cubicBezTo>
                  <a:pt x="574103" y="120616"/>
                  <a:pt x="578264" y="128167"/>
                  <a:pt x="576158" y="135372"/>
                </a:cubicBezTo>
                <a:cubicBezTo>
                  <a:pt x="574425" y="141339"/>
                  <a:pt x="569000" y="145202"/>
                  <a:pt x="563080" y="145202"/>
                </a:cubicBezTo>
                <a:close/>
                <a:moveTo>
                  <a:pt x="496279" y="126459"/>
                </a:moveTo>
                <a:cubicBezTo>
                  <a:pt x="495091" y="126459"/>
                  <a:pt x="493902" y="126310"/>
                  <a:pt x="492713" y="125989"/>
                </a:cubicBezTo>
                <a:lnTo>
                  <a:pt x="485555" y="124057"/>
                </a:lnTo>
                <a:cubicBezTo>
                  <a:pt x="478297" y="122101"/>
                  <a:pt x="473988" y="114624"/>
                  <a:pt x="475944" y="107370"/>
                </a:cubicBezTo>
                <a:cubicBezTo>
                  <a:pt x="477901" y="100115"/>
                  <a:pt x="485357" y="95807"/>
                  <a:pt x="492639" y="97763"/>
                </a:cubicBezTo>
                <a:lnTo>
                  <a:pt x="499846" y="99719"/>
                </a:lnTo>
                <a:cubicBezTo>
                  <a:pt x="507103" y="101675"/>
                  <a:pt x="511388" y="109177"/>
                  <a:pt x="509432" y="116432"/>
                </a:cubicBezTo>
                <a:cubicBezTo>
                  <a:pt x="507797" y="122498"/>
                  <a:pt x="502298" y="126484"/>
                  <a:pt x="496279" y="126484"/>
                </a:cubicBezTo>
                <a:close/>
                <a:moveTo>
                  <a:pt x="429181" y="108905"/>
                </a:moveTo>
                <a:cubicBezTo>
                  <a:pt x="428067" y="108905"/>
                  <a:pt x="426952" y="108781"/>
                  <a:pt x="425838" y="108484"/>
                </a:cubicBezTo>
                <a:lnTo>
                  <a:pt x="418655" y="106677"/>
                </a:lnTo>
                <a:cubicBezTo>
                  <a:pt x="411348" y="104844"/>
                  <a:pt x="406914" y="97466"/>
                  <a:pt x="408747" y="90162"/>
                </a:cubicBezTo>
                <a:cubicBezTo>
                  <a:pt x="410580" y="82858"/>
                  <a:pt x="417986" y="78427"/>
                  <a:pt x="425268" y="80259"/>
                </a:cubicBezTo>
                <a:lnTo>
                  <a:pt x="432500" y="82091"/>
                </a:lnTo>
                <a:cubicBezTo>
                  <a:pt x="439807" y="83923"/>
                  <a:pt x="444216" y="91326"/>
                  <a:pt x="442383" y="98630"/>
                </a:cubicBezTo>
                <a:cubicBezTo>
                  <a:pt x="440822" y="104795"/>
                  <a:pt x="435274" y="108905"/>
                  <a:pt x="429181" y="108905"/>
                </a:cubicBezTo>
                <a:close/>
                <a:moveTo>
                  <a:pt x="361786" y="92514"/>
                </a:moveTo>
                <a:cubicBezTo>
                  <a:pt x="360745" y="92514"/>
                  <a:pt x="359705" y="92391"/>
                  <a:pt x="358665" y="92143"/>
                </a:cubicBezTo>
                <a:lnTo>
                  <a:pt x="351432" y="90459"/>
                </a:lnTo>
                <a:cubicBezTo>
                  <a:pt x="344101" y="88751"/>
                  <a:pt x="339543" y="81447"/>
                  <a:pt x="341253" y="74119"/>
                </a:cubicBezTo>
                <a:cubicBezTo>
                  <a:pt x="342961" y="66790"/>
                  <a:pt x="350268" y="62234"/>
                  <a:pt x="357600" y="63943"/>
                </a:cubicBezTo>
                <a:lnTo>
                  <a:pt x="364857" y="65626"/>
                </a:lnTo>
                <a:cubicBezTo>
                  <a:pt x="372189" y="67335"/>
                  <a:pt x="376721" y="74663"/>
                  <a:pt x="375012" y="81992"/>
                </a:cubicBezTo>
                <a:cubicBezTo>
                  <a:pt x="373551" y="88281"/>
                  <a:pt x="367953" y="92514"/>
                  <a:pt x="361761" y="92514"/>
                </a:cubicBezTo>
                <a:close/>
                <a:moveTo>
                  <a:pt x="294093" y="77288"/>
                </a:moveTo>
                <a:cubicBezTo>
                  <a:pt x="293152" y="77288"/>
                  <a:pt x="292186" y="77189"/>
                  <a:pt x="291220" y="76991"/>
                </a:cubicBezTo>
                <a:lnTo>
                  <a:pt x="283963" y="75431"/>
                </a:lnTo>
                <a:cubicBezTo>
                  <a:pt x="276606" y="73846"/>
                  <a:pt x="271925" y="66617"/>
                  <a:pt x="273486" y="59263"/>
                </a:cubicBezTo>
                <a:cubicBezTo>
                  <a:pt x="275046" y="51910"/>
                  <a:pt x="282303" y="47230"/>
                  <a:pt x="289660" y="48790"/>
                </a:cubicBezTo>
                <a:lnTo>
                  <a:pt x="296941" y="50350"/>
                </a:lnTo>
                <a:cubicBezTo>
                  <a:pt x="304298" y="51935"/>
                  <a:pt x="308979" y="59164"/>
                  <a:pt x="307394" y="66518"/>
                </a:cubicBezTo>
                <a:cubicBezTo>
                  <a:pt x="306032" y="72905"/>
                  <a:pt x="300360" y="77263"/>
                  <a:pt x="294093" y="77263"/>
                </a:cubicBezTo>
                <a:close/>
                <a:moveTo>
                  <a:pt x="226153" y="63274"/>
                </a:moveTo>
                <a:cubicBezTo>
                  <a:pt x="225286" y="63274"/>
                  <a:pt x="224394" y="63200"/>
                  <a:pt x="223502" y="63027"/>
                </a:cubicBezTo>
                <a:lnTo>
                  <a:pt x="216221" y="61591"/>
                </a:lnTo>
                <a:cubicBezTo>
                  <a:pt x="208840" y="60155"/>
                  <a:pt x="204034" y="52999"/>
                  <a:pt x="205471" y="45621"/>
                </a:cubicBezTo>
                <a:cubicBezTo>
                  <a:pt x="206907" y="38243"/>
                  <a:pt x="214090" y="33440"/>
                  <a:pt x="221447" y="34876"/>
                </a:cubicBezTo>
                <a:lnTo>
                  <a:pt x="228753" y="36312"/>
                </a:lnTo>
                <a:cubicBezTo>
                  <a:pt x="236134" y="37772"/>
                  <a:pt x="240940" y="44928"/>
                  <a:pt x="239478" y="52306"/>
                </a:cubicBezTo>
                <a:cubicBezTo>
                  <a:pt x="238190" y="58793"/>
                  <a:pt x="232493" y="63299"/>
                  <a:pt x="226128" y="63299"/>
                </a:cubicBezTo>
                <a:close/>
                <a:moveTo>
                  <a:pt x="157989" y="50424"/>
                </a:moveTo>
                <a:cubicBezTo>
                  <a:pt x="157197" y="50424"/>
                  <a:pt x="156379" y="50350"/>
                  <a:pt x="155562" y="50201"/>
                </a:cubicBezTo>
                <a:lnTo>
                  <a:pt x="148255" y="48889"/>
                </a:lnTo>
                <a:cubicBezTo>
                  <a:pt x="140849" y="47577"/>
                  <a:pt x="135920" y="40496"/>
                  <a:pt x="137233" y="33093"/>
                </a:cubicBezTo>
                <a:cubicBezTo>
                  <a:pt x="138546" y="25690"/>
                  <a:pt x="145655" y="20763"/>
                  <a:pt x="153036" y="22075"/>
                </a:cubicBezTo>
                <a:lnTo>
                  <a:pt x="160367" y="23387"/>
                </a:lnTo>
                <a:cubicBezTo>
                  <a:pt x="167773" y="24724"/>
                  <a:pt x="172702" y="31781"/>
                  <a:pt x="171389" y="39184"/>
                </a:cubicBezTo>
                <a:cubicBezTo>
                  <a:pt x="170200" y="45770"/>
                  <a:pt x="164479" y="50399"/>
                  <a:pt x="157989" y="50399"/>
                </a:cubicBezTo>
                <a:close/>
                <a:moveTo>
                  <a:pt x="89603" y="38763"/>
                </a:moveTo>
                <a:cubicBezTo>
                  <a:pt x="88885" y="38763"/>
                  <a:pt x="88142" y="38713"/>
                  <a:pt x="87424" y="38589"/>
                </a:cubicBezTo>
                <a:lnTo>
                  <a:pt x="80092" y="37401"/>
                </a:lnTo>
                <a:cubicBezTo>
                  <a:pt x="72661" y="36213"/>
                  <a:pt x="67609" y="29231"/>
                  <a:pt x="68798" y="21803"/>
                </a:cubicBezTo>
                <a:cubicBezTo>
                  <a:pt x="69986" y="14375"/>
                  <a:pt x="76996" y="9324"/>
                  <a:pt x="84402" y="10513"/>
                </a:cubicBezTo>
                <a:lnTo>
                  <a:pt x="91758" y="11701"/>
                </a:lnTo>
                <a:cubicBezTo>
                  <a:pt x="99189" y="12890"/>
                  <a:pt x="104241" y="19896"/>
                  <a:pt x="103028" y="27324"/>
                </a:cubicBezTo>
                <a:cubicBezTo>
                  <a:pt x="101938" y="34009"/>
                  <a:pt x="96167" y="38788"/>
                  <a:pt x="89603" y="38788"/>
                </a:cubicBezTo>
                <a:close/>
                <a:moveTo>
                  <a:pt x="21019" y="28290"/>
                </a:moveTo>
                <a:cubicBezTo>
                  <a:pt x="20375" y="28290"/>
                  <a:pt x="19731" y="28240"/>
                  <a:pt x="19062" y="28141"/>
                </a:cubicBezTo>
                <a:lnTo>
                  <a:pt x="11706" y="27101"/>
                </a:lnTo>
                <a:cubicBezTo>
                  <a:pt x="4250" y="26037"/>
                  <a:pt x="-926" y="19154"/>
                  <a:pt x="139" y="11701"/>
                </a:cubicBezTo>
                <a:cubicBezTo>
                  <a:pt x="1204" y="4249"/>
                  <a:pt x="8090" y="-926"/>
                  <a:pt x="15545" y="139"/>
                </a:cubicBezTo>
                <a:lnTo>
                  <a:pt x="22926" y="1203"/>
                </a:lnTo>
                <a:cubicBezTo>
                  <a:pt x="30381" y="2268"/>
                  <a:pt x="35533" y="9176"/>
                  <a:pt x="34468" y="16628"/>
                </a:cubicBezTo>
                <a:cubicBezTo>
                  <a:pt x="33502" y="23412"/>
                  <a:pt x="27657" y="28315"/>
                  <a:pt x="20994" y="28315"/>
                </a:cubicBezTo>
                <a:close/>
              </a:path>
            </a:pathLst>
          </a:custGeom>
          <a:solidFill>
            <a:schemeClr val="tx1"/>
          </a:solidFill>
          <a:ln w="2477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23" name="Picture 222">
            <a:extLst>
              <a:ext uri="{FF2B5EF4-FFF2-40B4-BE49-F238E27FC236}">
                <a16:creationId xmlns:a16="http://schemas.microsoft.com/office/drawing/2014/main" id="{62C398D0-67EF-4240-842E-13B4620906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32861" y="18022170"/>
            <a:ext cx="489476" cy="459509"/>
          </a:xfrm>
          <a:prstGeom prst="rect">
            <a:avLst/>
          </a:prstGeom>
        </p:spPr>
      </p:pic>
      <p:sp>
        <p:nvSpPr>
          <p:cNvPr id="132" name="TextBox 131">
            <a:extLst>
              <a:ext uri="{FF2B5EF4-FFF2-40B4-BE49-F238E27FC236}">
                <a16:creationId xmlns:a16="http://schemas.microsoft.com/office/drawing/2014/main" id="{B223AC6F-3633-8FD3-2B79-A715DB094F6C}"/>
              </a:ext>
            </a:extLst>
          </p:cNvPr>
          <p:cNvSpPr txBox="1"/>
          <p:nvPr/>
        </p:nvSpPr>
        <p:spPr>
          <a:xfrm>
            <a:off x="6877102" y="18446779"/>
            <a:ext cx="2443211" cy="71029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 project owner creates an Excel file to track her project’s budget.</a:t>
            </a:r>
          </a:p>
        </p:txBody>
      </p:sp>
      <p:sp>
        <p:nvSpPr>
          <p:cNvPr id="161" name="Freeform 160">
            <a:extLst>
              <a:ext uri="{FF2B5EF4-FFF2-40B4-BE49-F238E27FC236}">
                <a16:creationId xmlns:a16="http://schemas.microsoft.com/office/drawing/2014/main" id="{ECEF1036-6B3D-33CA-A82F-98CC93296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35018" y="19156039"/>
            <a:ext cx="370560" cy="471636"/>
          </a:xfrm>
          <a:custGeom>
            <a:avLst/>
            <a:gdLst>
              <a:gd name="connsiteX0" fmla="*/ 356969 w 370560"/>
              <a:gd name="connsiteY0" fmla="*/ 471637 h 471636"/>
              <a:gd name="connsiteX1" fmla="*/ 345575 w 370560"/>
              <a:gd name="connsiteY1" fmla="*/ 465496 h 471636"/>
              <a:gd name="connsiteX2" fmla="*/ 341489 w 370560"/>
              <a:gd name="connsiteY2" fmla="*/ 459331 h 471636"/>
              <a:gd name="connsiteX3" fmla="*/ 345327 w 370560"/>
              <a:gd name="connsiteY3" fmla="*/ 440465 h 471636"/>
              <a:gd name="connsiteX4" fmla="*/ 364201 w 370560"/>
              <a:gd name="connsiteY4" fmla="*/ 444303 h 471636"/>
              <a:gd name="connsiteX5" fmla="*/ 368313 w 370560"/>
              <a:gd name="connsiteY5" fmla="*/ 450517 h 471636"/>
              <a:gd name="connsiteX6" fmla="*/ 364425 w 370560"/>
              <a:gd name="connsiteY6" fmla="*/ 469384 h 471636"/>
              <a:gd name="connsiteX7" fmla="*/ 356944 w 370560"/>
              <a:gd name="connsiteY7" fmla="*/ 471637 h 471636"/>
              <a:gd name="connsiteX8" fmla="*/ 318305 w 370560"/>
              <a:gd name="connsiteY8" fmla="*/ 414097 h 471636"/>
              <a:gd name="connsiteX9" fmla="*/ 307060 w 370560"/>
              <a:gd name="connsiteY9" fmla="*/ 408155 h 471636"/>
              <a:gd name="connsiteX10" fmla="*/ 302874 w 370560"/>
              <a:gd name="connsiteY10" fmla="*/ 402064 h 471636"/>
              <a:gd name="connsiteX11" fmla="*/ 306366 w 370560"/>
              <a:gd name="connsiteY11" fmla="*/ 383123 h 471636"/>
              <a:gd name="connsiteX12" fmla="*/ 325315 w 370560"/>
              <a:gd name="connsiteY12" fmla="*/ 386614 h 471636"/>
              <a:gd name="connsiteX13" fmla="*/ 329550 w 370560"/>
              <a:gd name="connsiteY13" fmla="*/ 392779 h 471636"/>
              <a:gd name="connsiteX14" fmla="*/ 326008 w 370560"/>
              <a:gd name="connsiteY14" fmla="*/ 411720 h 471636"/>
              <a:gd name="connsiteX15" fmla="*/ 318330 w 370560"/>
              <a:gd name="connsiteY15" fmla="*/ 414097 h 471636"/>
              <a:gd name="connsiteX16" fmla="*/ 278551 w 370560"/>
              <a:gd name="connsiteY16" fmla="*/ 357300 h 471636"/>
              <a:gd name="connsiteX17" fmla="*/ 267455 w 370560"/>
              <a:gd name="connsiteY17" fmla="*/ 351605 h 471636"/>
              <a:gd name="connsiteX18" fmla="*/ 263145 w 370560"/>
              <a:gd name="connsiteY18" fmla="*/ 345564 h 471636"/>
              <a:gd name="connsiteX19" fmla="*/ 266291 w 370560"/>
              <a:gd name="connsiteY19" fmla="*/ 326574 h 471636"/>
              <a:gd name="connsiteX20" fmla="*/ 285288 w 370560"/>
              <a:gd name="connsiteY20" fmla="*/ 329718 h 471636"/>
              <a:gd name="connsiteX21" fmla="*/ 289623 w 370560"/>
              <a:gd name="connsiteY21" fmla="*/ 335784 h 471636"/>
              <a:gd name="connsiteX22" fmla="*/ 286453 w 370560"/>
              <a:gd name="connsiteY22" fmla="*/ 354774 h 471636"/>
              <a:gd name="connsiteX23" fmla="*/ 278551 w 370560"/>
              <a:gd name="connsiteY23" fmla="*/ 357325 h 471636"/>
              <a:gd name="connsiteX24" fmla="*/ 237757 w 370560"/>
              <a:gd name="connsiteY24" fmla="*/ 301246 h 471636"/>
              <a:gd name="connsiteX25" fmla="*/ 226810 w 370560"/>
              <a:gd name="connsiteY25" fmla="*/ 295749 h 471636"/>
              <a:gd name="connsiteX26" fmla="*/ 222401 w 370560"/>
              <a:gd name="connsiteY26" fmla="*/ 289807 h 471636"/>
              <a:gd name="connsiteX27" fmla="*/ 225175 w 370560"/>
              <a:gd name="connsiteY27" fmla="*/ 270743 h 471636"/>
              <a:gd name="connsiteX28" fmla="*/ 244247 w 370560"/>
              <a:gd name="connsiteY28" fmla="*/ 273516 h 471636"/>
              <a:gd name="connsiteX29" fmla="*/ 248705 w 370560"/>
              <a:gd name="connsiteY29" fmla="*/ 279507 h 471636"/>
              <a:gd name="connsiteX30" fmla="*/ 245882 w 370560"/>
              <a:gd name="connsiteY30" fmla="*/ 298547 h 471636"/>
              <a:gd name="connsiteX31" fmla="*/ 237782 w 370560"/>
              <a:gd name="connsiteY31" fmla="*/ 301221 h 471636"/>
              <a:gd name="connsiteX32" fmla="*/ 195923 w 370560"/>
              <a:gd name="connsiteY32" fmla="*/ 245934 h 471636"/>
              <a:gd name="connsiteX33" fmla="*/ 185124 w 370560"/>
              <a:gd name="connsiteY33" fmla="*/ 240636 h 471636"/>
              <a:gd name="connsiteX34" fmla="*/ 180591 w 370560"/>
              <a:gd name="connsiteY34" fmla="*/ 234768 h 471636"/>
              <a:gd name="connsiteX35" fmla="*/ 183019 w 370560"/>
              <a:gd name="connsiteY35" fmla="*/ 215654 h 471636"/>
              <a:gd name="connsiteX36" fmla="*/ 202140 w 370560"/>
              <a:gd name="connsiteY36" fmla="*/ 218080 h 471636"/>
              <a:gd name="connsiteX37" fmla="*/ 206697 w 370560"/>
              <a:gd name="connsiteY37" fmla="*/ 223973 h 471636"/>
              <a:gd name="connsiteX38" fmla="*/ 204221 w 370560"/>
              <a:gd name="connsiteY38" fmla="*/ 243062 h 471636"/>
              <a:gd name="connsiteX39" fmla="*/ 195923 w 370560"/>
              <a:gd name="connsiteY39" fmla="*/ 245885 h 471636"/>
              <a:gd name="connsiteX40" fmla="*/ 153074 w 370560"/>
              <a:gd name="connsiteY40" fmla="*/ 191440 h 471636"/>
              <a:gd name="connsiteX41" fmla="*/ 142423 w 370560"/>
              <a:gd name="connsiteY41" fmla="*/ 186339 h 471636"/>
              <a:gd name="connsiteX42" fmla="*/ 137791 w 370560"/>
              <a:gd name="connsiteY42" fmla="*/ 180570 h 471636"/>
              <a:gd name="connsiteX43" fmla="*/ 139872 w 370560"/>
              <a:gd name="connsiteY43" fmla="*/ 161432 h 471636"/>
              <a:gd name="connsiteX44" fmla="*/ 159018 w 370560"/>
              <a:gd name="connsiteY44" fmla="*/ 163512 h 471636"/>
              <a:gd name="connsiteX45" fmla="*/ 163699 w 370560"/>
              <a:gd name="connsiteY45" fmla="*/ 169330 h 471636"/>
              <a:gd name="connsiteX46" fmla="*/ 161594 w 370560"/>
              <a:gd name="connsiteY46" fmla="*/ 188469 h 471636"/>
              <a:gd name="connsiteX47" fmla="*/ 153098 w 370560"/>
              <a:gd name="connsiteY47" fmla="*/ 191464 h 471636"/>
              <a:gd name="connsiteX48" fmla="*/ 109233 w 370560"/>
              <a:gd name="connsiteY48" fmla="*/ 137713 h 471636"/>
              <a:gd name="connsiteX49" fmla="*/ 98756 w 370560"/>
              <a:gd name="connsiteY49" fmla="*/ 132810 h 471636"/>
              <a:gd name="connsiteX50" fmla="*/ 94000 w 370560"/>
              <a:gd name="connsiteY50" fmla="*/ 127116 h 471636"/>
              <a:gd name="connsiteX51" fmla="*/ 95734 w 370560"/>
              <a:gd name="connsiteY51" fmla="*/ 107928 h 471636"/>
              <a:gd name="connsiteX52" fmla="*/ 114930 w 370560"/>
              <a:gd name="connsiteY52" fmla="*/ 109661 h 471636"/>
              <a:gd name="connsiteX53" fmla="*/ 119685 w 370560"/>
              <a:gd name="connsiteY53" fmla="*/ 115380 h 471636"/>
              <a:gd name="connsiteX54" fmla="*/ 117952 w 370560"/>
              <a:gd name="connsiteY54" fmla="*/ 134568 h 471636"/>
              <a:gd name="connsiteX55" fmla="*/ 109233 w 370560"/>
              <a:gd name="connsiteY55" fmla="*/ 137738 h 471636"/>
              <a:gd name="connsiteX56" fmla="*/ 64402 w 370560"/>
              <a:gd name="connsiteY56" fmla="*/ 84827 h 471636"/>
              <a:gd name="connsiteX57" fmla="*/ 54073 w 370560"/>
              <a:gd name="connsiteY57" fmla="*/ 80099 h 471636"/>
              <a:gd name="connsiteX58" fmla="*/ 49219 w 370560"/>
              <a:gd name="connsiteY58" fmla="*/ 74503 h 471636"/>
              <a:gd name="connsiteX59" fmla="*/ 50581 w 370560"/>
              <a:gd name="connsiteY59" fmla="*/ 55290 h 471636"/>
              <a:gd name="connsiteX60" fmla="*/ 69801 w 370560"/>
              <a:gd name="connsiteY60" fmla="*/ 56652 h 471636"/>
              <a:gd name="connsiteX61" fmla="*/ 74681 w 370560"/>
              <a:gd name="connsiteY61" fmla="*/ 62297 h 471636"/>
              <a:gd name="connsiteX62" fmla="*/ 73269 w 370560"/>
              <a:gd name="connsiteY62" fmla="*/ 81510 h 471636"/>
              <a:gd name="connsiteX63" fmla="*/ 64377 w 370560"/>
              <a:gd name="connsiteY63" fmla="*/ 84827 h 471636"/>
              <a:gd name="connsiteX64" fmla="*/ 18604 w 370560"/>
              <a:gd name="connsiteY64" fmla="*/ 32759 h 471636"/>
              <a:gd name="connsiteX65" fmla="*/ 8449 w 370560"/>
              <a:gd name="connsiteY65" fmla="*/ 28229 h 471636"/>
              <a:gd name="connsiteX66" fmla="*/ 3495 w 370560"/>
              <a:gd name="connsiteY66" fmla="*/ 22732 h 471636"/>
              <a:gd name="connsiteX67" fmla="*/ 4511 w 370560"/>
              <a:gd name="connsiteY67" fmla="*/ 3494 h 471636"/>
              <a:gd name="connsiteX68" fmla="*/ 23757 w 370560"/>
              <a:gd name="connsiteY68" fmla="*/ 4509 h 471636"/>
              <a:gd name="connsiteX69" fmla="*/ 28735 w 370560"/>
              <a:gd name="connsiteY69" fmla="*/ 10055 h 471636"/>
              <a:gd name="connsiteX70" fmla="*/ 27670 w 370560"/>
              <a:gd name="connsiteY70" fmla="*/ 29293 h 471636"/>
              <a:gd name="connsiteX71" fmla="*/ 18580 w 370560"/>
              <a:gd name="connsiteY71" fmla="*/ 32759 h 471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70560" h="471636">
                <a:moveTo>
                  <a:pt x="356969" y="471637"/>
                </a:moveTo>
                <a:cubicBezTo>
                  <a:pt x="352535" y="471637"/>
                  <a:pt x="348201" y="469483"/>
                  <a:pt x="345575" y="465496"/>
                </a:cubicBezTo>
                <a:lnTo>
                  <a:pt x="341489" y="459331"/>
                </a:lnTo>
                <a:cubicBezTo>
                  <a:pt x="337327" y="453068"/>
                  <a:pt x="339061" y="444600"/>
                  <a:pt x="345327" y="440465"/>
                </a:cubicBezTo>
                <a:cubicBezTo>
                  <a:pt x="351594" y="436306"/>
                  <a:pt x="360065" y="438039"/>
                  <a:pt x="364201" y="444303"/>
                </a:cubicBezTo>
                <a:lnTo>
                  <a:pt x="368313" y="450517"/>
                </a:lnTo>
                <a:cubicBezTo>
                  <a:pt x="372450" y="456806"/>
                  <a:pt x="370715" y="465249"/>
                  <a:pt x="364425" y="469384"/>
                </a:cubicBezTo>
                <a:cubicBezTo>
                  <a:pt x="362121" y="470894"/>
                  <a:pt x="359520" y="471637"/>
                  <a:pt x="356944" y="471637"/>
                </a:cubicBezTo>
                <a:close/>
                <a:moveTo>
                  <a:pt x="318305" y="414097"/>
                </a:moveTo>
                <a:cubicBezTo>
                  <a:pt x="313971" y="414097"/>
                  <a:pt x="309686" y="412017"/>
                  <a:pt x="307060" y="408155"/>
                </a:cubicBezTo>
                <a:cubicBezTo>
                  <a:pt x="305673" y="406125"/>
                  <a:pt x="304286" y="404094"/>
                  <a:pt x="302874" y="402064"/>
                </a:cubicBezTo>
                <a:cubicBezTo>
                  <a:pt x="298614" y="395874"/>
                  <a:pt x="300174" y="387382"/>
                  <a:pt x="306366" y="383123"/>
                </a:cubicBezTo>
                <a:cubicBezTo>
                  <a:pt x="312559" y="378840"/>
                  <a:pt x="321055" y="380425"/>
                  <a:pt x="325315" y="386614"/>
                </a:cubicBezTo>
                <a:cubicBezTo>
                  <a:pt x="326726" y="388669"/>
                  <a:pt x="328138" y="390725"/>
                  <a:pt x="329550" y="392779"/>
                </a:cubicBezTo>
                <a:cubicBezTo>
                  <a:pt x="333785" y="398994"/>
                  <a:pt x="332201" y="407462"/>
                  <a:pt x="326008" y="411720"/>
                </a:cubicBezTo>
                <a:cubicBezTo>
                  <a:pt x="323655" y="413329"/>
                  <a:pt x="320980" y="414097"/>
                  <a:pt x="318330" y="414097"/>
                </a:cubicBezTo>
                <a:close/>
                <a:moveTo>
                  <a:pt x="278551" y="357300"/>
                </a:moveTo>
                <a:cubicBezTo>
                  <a:pt x="274291" y="357300"/>
                  <a:pt x="270105" y="355319"/>
                  <a:pt x="267455" y="351605"/>
                </a:cubicBezTo>
                <a:lnTo>
                  <a:pt x="263145" y="345564"/>
                </a:lnTo>
                <a:cubicBezTo>
                  <a:pt x="258761" y="339449"/>
                  <a:pt x="260173" y="330932"/>
                  <a:pt x="266291" y="326574"/>
                </a:cubicBezTo>
                <a:cubicBezTo>
                  <a:pt x="272409" y="322192"/>
                  <a:pt x="280929" y="323603"/>
                  <a:pt x="285288" y="329718"/>
                </a:cubicBezTo>
                <a:lnTo>
                  <a:pt x="289623" y="335784"/>
                </a:lnTo>
                <a:cubicBezTo>
                  <a:pt x="294007" y="341900"/>
                  <a:pt x="292571" y="350417"/>
                  <a:pt x="286453" y="354774"/>
                </a:cubicBezTo>
                <a:cubicBezTo>
                  <a:pt x="284050" y="356483"/>
                  <a:pt x="281276" y="357325"/>
                  <a:pt x="278551" y="357325"/>
                </a:cubicBezTo>
                <a:close/>
                <a:moveTo>
                  <a:pt x="237757" y="301246"/>
                </a:moveTo>
                <a:cubicBezTo>
                  <a:pt x="233596" y="301246"/>
                  <a:pt x="229485" y="299339"/>
                  <a:pt x="226810" y="295749"/>
                </a:cubicBezTo>
                <a:lnTo>
                  <a:pt x="222401" y="289807"/>
                </a:lnTo>
                <a:cubicBezTo>
                  <a:pt x="217893" y="283766"/>
                  <a:pt x="219156" y="275249"/>
                  <a:pt x="225175" y="270743"/>
                </a:cubicBezTo>
                <a:cubicBezTo>
                  <a:pt x="231219" y="266236"/>
                  <a:pt x="239739" y="267499"/>
                  <a:pt x="244247" y="273516"/>
                </a:cubicBezTo>
                <a:lnTo>
                  <a:pt x="248705" y="279507"/>
                </a:lnTo>
                <a:cubicBezTo>
                  <a:pt x="253188" y="285548"/>
                  <a:pt x="251925" y="294090"/>
                  <a:pt x="245882" y="298547"/>
                </a:cubicBezTo>
                <a:cubicBezTo>
                  <a:pt x="243429" y="300354"/>
                  <a:pt x="240606" y="301221"/>
                  <a:pt x="237782" y="301221"/>
                </a:cubicBezTo>
                <a:close/>
                <a:moveTo>
                  <a:pt x="195923" y="245934"/>
                </a:moveTo>
                <a:cubicBezTo>
                  <a:pt x="191836" y="245934"/>
                  <a:pt x="187799" y="244102"/>
                  <a:pt x="185124" y="240636"/>
                </a:cubicBezTo>
                <a:lnTo>
                  <a:pt x="180591" y="234768"/>
                </a:lnTo>
                <a:cubicBezTo>
                  <a:pt x="175985" y="228826"/>
                  <a:pt x="177074" y="220259"/>
                  <a:pt x="183019" y="215654"/>
                </a:cubicBezTo>
                <a:cubicBezTo>
                  <a:pt x="188963" y="211049"/>
                  <a:pt x="197533" y="212138"/>
                  <a:pt x="202140" y="218080"/>
                </a:cubicBezTo>
                <a:lnTo>
                  <a:pt x="206697" y="223973"/>
                </a:lnTo>
                <a:cubicBezTo>
                  <a:pt x="211280" y="229940"/>
                  <a:pt x="210190" y="238482"/>
                  <a:pt x="204221" y="243062"/>
                </a:cubicBezTo>
                <a:cubicBezTo>
                  <a:pt x="201744" y="244969"/>
                  <a:pt x="198821" y="245885"/>
                  <a:pt x="195923" y="245885"/>
                </a:cubicBezTo>
                <a:close/>
                <a:moveTo>
                  <a:pt x="153074" y="191440"/>
                </a:moveTo>
                <a:cubicBezTo>
                  <a:pt x="149086" y="191440"/>
                  <a:pt x="145123" y="189682"/>
                  <a:pt x="142423" y="186339"/>
                </a:cubicBezTo>
                <a:lnTo>
                  <a:pt x="137791" y="180570"/>
                </a:lnTo>
                <a:cubicBezTo>
                  <a:pt x="133085" y="174703"/>
                  <a:pt x="134002" y="166136"/>
                  <a:pt x="139872" y="161432"/>
                </a:cubicBezTo>
                <a:cubicBezTo>
                  <a:pt x="145742" y="156728"/>
                  <a:pt x="154312" y="157644"/>
                  <a:pt x="159018" y="163512"/>
                </a:cubicBezTo>
                <a:lnTo>
                  <a:pt x="163699" y="169330"/>
                </a:lnTo>
                <a:cubicBezTo>
                  <a:pt x="168405" y="175198"/>
                  <a:pt x="167464" y="183764"/>
                  <a:pt x="161594" y="188469"/>
                </a:cubicBezTo>
                <a:cubicBezTo>
                  <a:pt x="159092" y="190474"/>
                  <a:pt x="156070" y="191464"/>
                  <a:pt x="153098" y="191464"/>
                </a:cubicBezTo>
                <a:close/>
                <a:moveTo>
                  <a:pt x="109233" y="137713"/>
                </a:moveTo>
                <a:cubicBezTo>
                  <a:pt x="105320" y="137713"/>
                  <a:pt x="101455" y="136054"/>
                  <a:pt x="98756" y="132810"/>
                </a:cubicBezTo>
                <a:lnTo>
                  <a:pt x="94000" y="127116"/>
                </a:lnTo>
                <a:cubicBezTo>
                  <a:pt x="89170" y="121347"/>
                  <a:pt x="89963" y="112756"/>
                  <a:pt x="95734" y="107928"/>
                </a:cubicBezTo>
                <a:cubicBezTo>
                  <a:pt x="101505" y="103100"/>
                  <a:pt x="110100" y="103892"/>
                  <a:pt x="114930" y="109661"/>
                </a:cubicBezTo>
                <a:lnTo>
                  <a:pt x="119685" y="115380"/>
                </a:lnTo>
                <a:cubicBezTo>
                  <a:pt x="124515" y="121149"/>
                  <a:pt x="123722" y="129740"/>
                  <a:pt x="117952" y="134568"/>
                </a:cubicBezTo>
                <a:cubicBezTo>
                  <a:pt x="115401" y="136698"/>
                  <a:pt x="112304" y="137738"/>
                  <a:pt x="109233" y="137738"/>
                </a:cubicBezTo>
                <a:close/>
                <a:moveTo>
                  <a:pt x="64402" y="84827"/>
                </a:moveTo>
                <a:cubicBezTo>
                  <a:pt x="60587" y="84827"/>
                  <a:pt x="56773" y="83218"/>
                  <a:pt x="54073" y="80099"/>
                </a:cubicBezTo>
                <a:lnTo>
                  <a:pt x="49219" y="74503"/>
                </a:lnTo>
                <a:cubicBezTo>
                  <a:pt x="44290" y="68833"/>
                  <a:pt x="44909" y="60217"/>
                  <a:pt x="50581" y="55290"/>
                </a:cubicBezTo>
                <a:cubicBezTo>
                  <a:pt x="56253" y="50363"/>
                  <a:pt x="64872" y="50982"/>
                  <a:pt x="69801" y="56652"/>
                </a:cubicBezTo>
                <a:lnTo>
                  <a:pt x="74681" y="62297"/>
                </a:lnTo>
                <a:cubicBezTo>
                  <a:pt x="79610" y="67991"/>
                  <a:pt x="78966" y="76583"/>
                  <a:pt x="73269" y="81510"/>
                </a:cubicBezTo>
                <a:cubicBezTo>
                  <a:pt x="70693" y="83738"/>
                  <a:pt x="67523" y="84827"/>
                  <a:pt x="64377" y="84827"/>
                </a:cubicBezTo>
                <a:close/>
                <a:moveTo>
                  <a:pt x="18604" y="32759"/>
                </a:moveTo>
                <a:cubicBezTo>
                  <a:pt x="14864" y="32759"/>
                  <a:pt x="11149" y="31224"/>
                  <a:pt x="8449" y="28229"/>
                </a:cubicBezTo>
                <a:lnTo>
                  <a:pt x="3495" y="22732"/>
                </a:lnTo>
                <a:cubicBezTo>
                  <a:pt x="-1532" y="17137"/>
                  <a:pt x="-1086" y="8520"/>
                  <a:pt x="4511" y="3494"/>
                </a:cubicBezTo>
                <a:cubicBezTo>
                  <a:pt x="10109" y="-1532"/>
                  <a:pt x="18728" y="-1086"/>
                  <a:pt x="23757" y="4509"/>
                </a:cubicBezTo>
                <a:lnTo>
                  <a:pt x="28735" y="10055"/>
                </a:lnTo>
                <a:cubicBezTo>
                  <a:pt x="33763" y="15651"/>
                  <a:pt x="33267" y="24267"/>
                  <a:pt x="27670" y="29293"/>
                </a:cubicBezTo>
                <a:cubicBezTo>
                  <a:pt x="25069" y="31621"/>
                  <a:pt x="21825" y="32759"/>
                  <a:pt x="18580" y="32759"/>
                </a:cubicBezTo>
                <a:close/>
              </a:path>
            </a:pathLst>
          </a:custGeom>
          <a:solidFill>
            <a:schemeClr val="tx1"/>
          </a:solidFill>
          <a:ln w="2477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32" name="Picture 231">
            <a:extLst>
              <a:ext uri="{FF2B5EF4-FFF2-40B4-BE49-F238E27FC236}">
                <a16:creationId xmlns:a16="http://schemas.microsoft.com/office/drawing/2014/main" id="{9B70168F-1422-1B80-CFF3-DE3F7EC737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51492" y="19778253"/>
            <a:ext cx="1221337" cy="499302"/>
          </a:xfrm>
          <a:prstGeom prst="rect">
            <a:avLst/>
          </a:prstGeom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E71A04A5-1FE8-6BB9-7429-3F4B549AF10E}"/>
              </a:ext>
            </a:extLst>
          </p:cNvPr>
          <p:cNvSpPr txBox="1"/>
          <p:nvPr/>
        </p:nvSpPr>
        <p:spPr>
          <a:xfrm>
            <a:off x="7723038" y="20377933"/>
            <a:ext cx="2132317" cy="6018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She saves it to OneDrive, where it’s stored securely.</a:t>
            </a:r>
          </a:p>
        </p:txBody>
      </p:sp>
      <p:sp>
        <p:nvSpPr>
          <p:cNvPr id="239" name="Freeform 238">
            <a:extLst>
              <a:ext uri="{FF2B5EF4-FFF2-40B4-BE49-F238E27FC236}">
                <a16:creationId xmlns:a16="http://schemas.microsoft.com/office/drawing/2014/main" id="{C2BE0505-410F-547E-5DEC-BE8DB4DE37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655481" flipH="1">
            <a:off x="8693015" y="21200864"/>
            <a:ext cx="48851" cy="687848"/>
          </a:xfrm>
          <a:custGeom>
            <a:avLst/>
            <a:gdLst>
              <a:gd name="connsiteX0" fmla="*/ 35221 w 48851"/>
              <a:gd name="connsiteY0" fmla="*/ 795780 h 795779"/>
              <a:gd name="connsiteX1" fmla="*/ 21698 w 48851"/>
              <a:gd name="connsiteY1" fmla="*/ 783648 h 795779"/>
              <a:gd name="connsiteX2" fmla="*/ 20880 w 48851"/>
              <a:gd name="connsiteY2" fmla="*/ 776245 h 795779"/>
              <a:gd name="connsiteX3" fmla="*/ 32967 w 48851"/>
              <a:gd name="connsiteY3" fmla="*/ 761241 h 795779"/>
              <a:gd name="connsiteX4" fmla="*/ 47977 w 48851"/>
              <a:gd name="connsiteY4" fmla="*/ 773324 h 795779"/>
              <a:gd name="connsiteX5" fmla="*/ 48770 w 48851"/>
              <a:gd name="connsiteY5" fmla="*/ 780677 h 795779"/>
              <a:gd name="connsiteX6" fmla="*/ 36732 w 48851"/>
              <a:gd name="connsiteY6" fmla="*/ 795706 h 795779"/>
              <a:gd name="connsiteX7" fmla="*/ 35221 w 48851"/>
              <a:gd name="connsiteY7" fmla="*/ 795780 h 795779"/>
              <a:gd name="connsiteX8" fmla="*/ 28311 w 48851"/>
              <a:gd name="connsiteY8" fmla="*/ 726802 h 795779"/>
              <a:gd name="connsiteX9" fmla="*/ 14762 w 48851"/>
              <a:gd name="connsiteY9" fmla="*/ 714397 h 795779"/>
              <a:gd name="connsiteX10" fmla="*/ 14094 w 48851"/>
              <a:gd name="connsiteY10" fmla="*/ 706994 h 795779"/>
              <a:gd name="connsiteX11" fmla="*/ 26453 w 48851"/>
              <a:gd name="connsiteY11" fmla="*/ 692213 h 795779"/>
              <a:gd name="connsiteX12" fmla="*/ 41240 w 48851"/>
              <a:gd name="connsiteY12" fmla="*/ 704568 h 795779"/>
              <a:gd name="connsiteX13" fmla="*/ 41909 w 48851"/>
              <a:gd name="connsiteY13" fmla="*/ 711946 h 795779"/>
              <a:gd name="connsiteX14" fmla="*/ 29574 w 48851"/>
              <a:gd name="connsiteY14" fmla="*/ 726727 h 795779"/>
              <a:gd name="connsiteX15" fmla="*/ 28336 w 48851"/>
              <a:gd name="connsiteY15" fmla="*/ 726777 h 795779"/>
              <a:gd name="connsiteX16" fmla="*/ 22713 w 48851"/>
              <a:gd name="connsiteY16" fmla="*/ 657724 h 795779"/>
              <a:gd name="connsiteX17" fmla="*/ 9140 w 48851"/>
              <a:gd name="connsiteY17" fmla="*/ 645072 h 795779"/>
              <a:gd name="connsiteX18" fmla="*/ 8620 w 48851"/>
              <a:gd name="connsiteY18" fmla="*/ 637620 h 795779"/>
              <a:gd name="connsiteX19" fmla="*/ 21277 w 48851"/>
              <a:gd name="connsiteY19" fmla="*/ 623111 h 795779"/>
              <a:gd name="connsiteX20" fmla="*/ 35791 w 48851"/>
              <a:gd name="connsiteY20" fmla="*/ 635763 h 795779"/>
              <a:gd name="connsiteX21" fmla="*/ 36311 w 48851"/>
              <a:gd name="connsiteY21" fmla="*/ 643116 h 795779"/>
              <a:gd name="connsiteX22" fmla="*/ 23704 w 48851"/>
              <a:gd name="connsiteY22" fmla="*/ 657675 h 795779"/>
              <a:gd name="connsiteX23" fmla="*/ 22713 w 48851"/>
              <a:gd name="connsiteY23" fmla="*/ 657699 h 795779"/>
              <a:gd name="connsiteX24" fmla="*/ 18453 w 48851"/>
              <a:gd name="connsiteY24" fmla="*/ 588523 h 795779"/>
              <a:gd name="connsiteX25" fmla="*/ 4855 w 48851"/>
              <a:gd name="connsiteY25" fmla="*/ 575623 h 795779"/>
              <a:gd name="connsiteX26" fmla="*/ 4483 w 48851"/>
              <a:gd name="connsiteY26" fmla="*/ 568171 h 795779"/>
              <a:gd name="connsiteX27" fmla="*/ 17413 w 48851"/>
              <a:gd name="connsiteY27" fmla="*/ 553885 h 795779"/>
              <a:gd name="connsiteX28" fmla="*/ 31704 w 48851"/>
              <a:gd name="connsiteY28" fmla="*/ 566809 h 795779"/>
              <a:gd name="connsiteX29" fmla="*/ 32076 w 48851"/>
              <a:gd name="connsiteY29" fmla="*/ 574187 h 795779"/>
              <a:gd name="connsiteX30" fmla="*/ 19171 w 48851"/>
              <a:gd name="connsiteY30" fmla="*/ 588498 h 795779"/>
              <a:gd name="connsiteX31" fmla="*/ 18453 w 48851"/>
              <a:gd name="connsiteY31" fmla="*/ 588498 h 795779"/>
              <a:gd name="connsiteX32" fmla="*/ 15530 w 48851"/>
              <a:gd name="connsiteY32" fmla="*/ 519272 h 795779"/>
              <a:gd name="connsiteX33" fmla="*/ 1932 w 48851"/>
              <a:gd name="connsiteY33" fmla="*/ 506100 h 795779"/>
              <a:gd name="connsiteX34" fmla="*/ 1685 w 48851"/>
              <a:gd name="connsiteY34" fmla="*/ 498648 h 795779"/>
              <a:gd name="connsiteX35" fmla="*/ 14886 w 48851"/>
              <a:gd name="connsiteY35" fmla="*/ 484634 h 795779"/>
              <a:gd name="connsiteX36" fmla="*/ 28905 w 48851"/>
              <a:gd name="connsiteY36" fmla="*/ 497831 h 795779"/>
              <a:gd name="connsiteX37" fmla="*/ 29153 w 48851"/>
              <a:gd name="connsiteY37" fmla="*/ 505209 h 795779"/>
              <a:gd name="connsiteX38" fmla="*/ 16001 w 48851"/>
              <a:gd name="connsiteY38" fmla="*/ 519272 h 795779"/>
              <a:gd name="connsiteX39" fmla="*/ 15530 w 48851"/>
              <a:gd name="connsiteY39" fmla="*/ 519272 h 795779"/>
              <a:gd name="connsiteX40" fmla="*/ 13920 w 48851"/>
              <a:gd name="connsiteY40" fmla="*/ 449972 h 795779"/>
              <a:gd name="connsiteX41" fmla="*/ 298 w 48851"/>
              <a:gd name="connsiteY41" fmla="*/ 436552 h 795779"/>
              <a:gd name="connsiteX42" fmla="*/ 198 w 48851"/>
              <a:gd name="connsiteY42" fmla="*/ 429100 h 795779"/>
              <a:gd name="connsiteX43" fmla="*/ 13673 w 48851"/>
              <a:gd name="connsiteY43" fmla="*/ 415334 h 795779"/>
              <a:gd name="connsiteX44" fmla="*/ 27444 w 48851"/>
              <a:gd name="connsiteY44" fmla="*/ 428803 h 795779"/>
              <a:gd name="connsiteX45" fmla="*/ 27543 w 48851"/>
              <a:gd name="connsiteY45" fmla="*/ 436206 h 795779"/>
              <a:gd name="connsiteX46" fmla="*/ 14118 w 48851"/>
              <a:gd name="connsiteY46" fmla="*/ 449997 h 795779"/>
              <a:gd name="connsiteX47" fmla="*/ 13920 w 48851"/>
              <a:gd name="connsiteY47" fmla="*/ 449997 h 795779"/>
              <a:gd name="connsiteX48" fmla="*/ 13623 w 48851"/>
              <a:gd name="connsiteY48" fmla="*/ 380671 h 795779"/>
              <a:gd name="connsiteX49" fmla="*/ 13549 w 48851"/>
              <a:gd name="connsiteY49" fmla="*/ 380671 h 795779"/>
              <a:gd name="connsiteX50" fmla="*/ 0 w 48851"/>
              <a:gd name="connsiteY50" fmla="*/ 366980 h 795779"/>
              <a:gd name="connsiteX51" fmla="*/ 50 w 48851"/>
              <a:gd name="connsiteY51" fmla="*/ 359502 h 795779"/>
              <a:gd name="connsiteX52" fmla="*/ 13673 w 48851"/>
              <a:gd name="connsiteY52" fmla="*/ 345984 h 795779"/>
              <a:gd name="connsiteX53" fmla="*/ 13772 w 48851"/>
              <a:gd name="connsiteY53" fmla="*/ 345984 h 795779"/>
              <a:gd name="connsiteX54" fmla="*/ 27295 w 48851"/>
              <a:gd name="connsiteY54" fmla="*/ 359700 h 795779"/>
              <a:gd name="connsiteX55" fmla="*/ 27246 w 48851"/>
              <a:gd name="connsiteY55" fmla="*/ 367079 h 795779"/>
              <a:gd name="connsiteX56" fmla="*/ 13623 w 48851"/>
              <a:gd name="connsiteY56" fmla="*/ 380622 h 795779"/>
              <a:gd name="connsiteX57" fmla="*/ 14663 w 48851"/>
              <a:gd name="connsiteY57" fmla="*/ 311346 h 795779"/>
              <a:gd name="connsiteX58" fmla="*/ 14317 w 48851"/>
              <a:gd name="connsiteY58" fmla="*/ 311346 h 795779"/>
              <a:gd name="connsiteX59" fmla="*/ 1041 w 48851"/>
              <a:gd name="connsiteY59" fmla="*/ 297407 h 795779"/>
              <a:gd name="connsiteX60" fmla="*/ 1239 w 48851"/>
              <a:gd name="connsiteY60" fmla="*/ 289955 h 795779"/>
              <a:gd name="connsiteX61" fmla="*/ 15208 w 48851"/>
              <a:gd name="connsiteY61" fmla="*/ 276709 h 795779"/>
              <a:gd name="connsiteX62" fmla="*/ 28459 w 48851"/>
              <a:gd name="connsiteY62" fmla="*/ 290672 h 795779"/>
              <a:gd name="connsiteX63" fmla="*/ 28261 w 48851"/>
              <a:gd name="connsiteY63" fmla="*/ 298076 h 795779"/>
              <a:gd name="connsiteX64" fmla="*/ 14639 w 48851"/>
              <a:gd name="connsiteY64" fmla="*/ 311371 h 795779"/>
              <a:gd name="connsiteX65" fmla="*/ 17016 w 48851"/>
              <a:gd name="connsiteY65" fmla="*/ 242046 h 795779"/>
              <a:gd name="connsiteX66" fmla="*/ 16422 w 48851"/>
              <a:gd name="connsiteY66" fmla="*/ 242046 h 795779"/>
              <a:gd name="connsiteX67" fmla="*/ 3394 w 48851"/>
              <a:gd name="connsiteY67" fmla="*/ 227859 h 795779"/>
              <a:gd name="connsiteX68" fmla="*/ 3716 w 48851"/>
              <a:gd name="connsiteY68" fmla="*/ 220406 h 795779"/>
              <a:gd name="connsiteX69" fmla="*/ 17958 w 48851"/>
              <a:gd name="connsiteY69" fmla="*/ 207433 h 795779"/>
              <a:gd name="connsiteX70" fmla="*/ 30936 w 48851"/>
              <a:gd name="connsiteY70" fmla="*/ 221669 h 795779"/>
              <a:gd name="connsiteX71" fmla="*/ 30614 w 48851"/>
              <a:gd name="connsiteY71" fmla="*/ 229048 h 795779"/>
              <a:gd name="connsiteX72" fmla="*/ 17016 w 48851"/>
              <a:gd name="connsiteY72" fmla="*/ 242071 h 795779"/>
              <a:gd name="connsiteX73" fmla="*/ 20682 w 48851"/>
              <a:gd name="connsiteY73" fmla="*/ 172820 h 795779"/>
              <a:gd name="connsiteX74" fmla="*/ 19815 w 48851"/>
              <a:gd name="connsiteY74" fmla="*/ 172795 h 795779"/>
              <a:gd name="connsiteX75" fmla="*/ 7059 w 48851"/>
              <a:gd name="connsiteY75" fmla="*/ 158361 h 795779"/>
              <a:gd name="connsiteX76" fmla="*/ 7530 w 48851"/>
              <a:gd name="connsiteY76" fmla="*/ 150908 h 795779"/>
              <a:gd name="connsiteX77" fmla="*/ 21995 w 48851"/>
              <a:gd name="connsiteY77" fmla="*/ 138207 h 795779"/>
              <a:gd name="connsiteX78" fmla="*/ 34701 w 48851"/>
              <a:gd name="connsiteY78" fmla="*/ 152666 h 795779"/>
              <a:gd name="connsiteX79" fmla="*/ 34231 w 48851"/>
              <a:gd name="connsiteY79" fmla="*/ 160044 h 795779"/>
              <a:gd name="connsiteX80" fmla="*/ 20657 w 48851"/>
              <a:gd name="connsiteY80" fmla="*/ 172820 h 795779"/>
              <a:gd name="connsiteX81" fmla="*/ 25685 w 48851"/>
              <a:gd name="connsiteY81" fmla="*/ 103668 h 795779"/>
              <a:gd name="connsiteX82" fmla="*/ 24546 w 48851"/>
              <a:gd name="connsiteY82" fmla="*/ 103619 h 795779"/>
              <a:gd name="connsiteX83" fmla="*/ 12087 w 48851"/>
              <a:gd name="connsiteY83" fmla="*/ 88936 h 795779"/>
              <a:gd name="connsiteX84" fmla="*/ 12707 w 48851"/>
              <a:gd name="connsiteY84" fmla="*/ 81509 h 795779"/>
              <a:gd name="connsiteX85" fmla="*/ 27419 w 48851"/>
              <a:gd name="connsiteY85" fmla="*/ 69055 h 795779"/>
              <a:gd name="connsiteX86" fmla="*/ 39878 w 48851"/>
              <a:gd name="connsiteY86" fmla="*/ 83762 h 795779"/>
              <a:gd name="connsiteX87" fmla="*/ 39259 w 48851"/>
              <a:gd name="connsiteY87" fmla="*/ 91165 h 795779"/>
              <a:gd name="connsiteX88" fmla="*/ 25685 w 48851"/>
              <a:gd name="connsiteY88" fmla="*/ 103668 h 795779"/>
              <a:gd name="connsiteX89" fmla="*/ 32026 w 48851"/>
              <a:gd name="connsiteY89" fmla="*/ 34615 h 795779"/>
              <a:gd name="connsiteX90" fmla="*/ 30639 w 48851"/>
              <a:gd name="connsiteY90" fmla="*/ 34541 h 795779"/>
              <a:gd name="connsiteX91" fmla="*/ 18453 w 48851"/>
              <a:gd name="connsiteY91" fmla="*/ 19636 h 795779"/>
              <a:gd name="connsiteX92" fmla="*/ 19221 w 48851"/>
              <a:gd name="connsiteY92" fmla="*/ 12208 h 795779"/>
              <a:gd name="connsiteX93" fmla="*/ 34181 w 48851"/>
              <a:gd name="connsiteY93" fmla="*/ 77 h 795779"/>
              <a:gd name="connsiteX94" fmla="*/ 46318 w 48851"/>
              <a:gd name="connsiteY94" fmla="*/ 15031 h 795779"/>
              <a:gd name="connsiteX95" fmla="*/ 45575 w 48851"/>
              <a:gd name="connsiteY95" fmla="*/ 22384 h 795779"/>
              <a:gd name="connsiteX96" fmla="*/ 32051 w 48851"/>
              <a:gd name="connsiteY96" fmla="*/ 34640 h 795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48851" h="795779">
                <a:moveTo>
                  <a:pt x="35221" y="795780"/>
                </a:moveTo>
                <a:cubicBezTo>
                  <a:pt x="28360" y="795780"/>
                  <a:pt x="22465" y="790630"/>
                  <a:pt x="21698" y="783648"/>
                </a:cubicBezTo>
                <a:lnTo>
                  <a:pt x="20880" y="776245"/>
                </a:lnTo>
                <a:cubicBezTo>
                  <a:pt x="20063" y="768768"/>
                  <a:pt x="25487" y="762058"/>
                  <a:pt x="32967" y="761241"/>
                </a:cubicBezTo>
                <a:cubicBezTo>
                  <a:pt x="40472" y="760424"/>
                  <a:pt x="47160" y="765846"/>
                  <a:pt x="47977" y="773324"/>
                </a:cubicBezTo>
                <a:lnTo>
                  <a:pt x="48770" y="780677"/>
                </a:lnTo>
                <a:cubicBezTo>
                  <a:pt x="49587" y="788154"/>
                  <a:pt x="44188" y="794889"/>
                  <a:pt x="36732" y="795706"/>
                </a:cubicBezTo>
                <a:cubicBezTo>
                  <a:pt x="36212" y="795755"/>
                  <a:pt x="35717" y="795780"/>
                  <a:pt x="35221" y="795780"/>
                </a:cubicBezTo>
                <a:close/>
                <a:moveTo>
                  <a:pt x="28311" y="726802"/>
                </a:moveTo>
                <a:cubicBezTo>
                  <a:pt x="21351" y="726802"/>
                  <a:pt x="15406" y="721478"/>
                  <a:pt x="14762" y="714397"/>
                </a:cubicBezTo>
                <a:lnTo>
                  <a:pt x="14094" y="706994"/>
                </a:lnTo>
                <a:cubicBezTo>
                  <a:pt x="13425" y="699492"/>
                  <a:pt x="18948" y="692882"/>
                  <a:pt x="26453" y="692213"/>
                </a:cubicBezTo>
                <a:cubicBezTo>
                  <a:pt x="33909" y="691545"/>
                  <a:pt x="40571" y="697066"/>
                  <a:pt x="41240" y="704568"/>
                </a:cubicBezTo>
                <a:lnTo>
                  <a:pt x="41909" y="711946"/>
                </a:lnTo>
                <a:cubicBezTo>
                  <a:pt x="42578" y="719423"/>
                  <a:pt x="37054" y="726059"/>
                  <a:pt x="29574" y="726727"/>
                </a:cubicBezTo>
                <a:cubicBezTo>
                  <a:pt x="29153" y="726777"/>
                  <a:pt x="28757" y="726777"/>
                  <a:pt x="28336" y="726777"/>
                </a:cubicBezTo>
                <a:close/>
                <a:moveTo>
                  <a:pt x="22713" y="657724"/>
                </a:moveTo>
                <a:cubicBezTo>
                  <a:pt x="15629" y="657724"/>
                  <a:pt x="9660" y="652252"/>
                  <a:pt x="9140" y="645072"/>
                </a:cubicBezTo>
                <a:lnTo>
                  <a:pt x="8620" y="637620"/>
                </a:lnTo>
                <a:cubicBezTo>
                  <a:pt x="8100" y="630118"/>
                  <a:pt x="13772" y="623606"/>
                  <a:pt x="21277" y="623111"/>
                </a:cubicBezTo>
                <a:cubicBezTo>
                  <a:pt x="28781" y="622616"/>
                  <a:pt x="35296" y="628261"/>
                  <a:pt x="35791" y="635763"/>
                </a:cubicBezTo>
                <a:lnTo>
                  <a:pt x="36311" y="643116"/>
                </a:lnTo>
                <a:cubicBezTo>
                  <a:pt x="36856" y="650618"/>
                  <a:pt x="31209" y="657130"/>
                  <a:pt x="23704" y="657675"/>
                </a:cubicBezTo>
                <a:cubicBezTo>
                  <a:pt x="23382" y="657675"/>
                  <a:pt x="23035" y="657699"/>
                  <a:pt x="22713" y="657699"/>
                </a:cubicBezTo>
                <a:close/>
                <a:moveTo>
                  <a:pt x="18453" y="588523"/>
                </a:moveTo>
                <a:cubicBezTo>
                  <a:pt x="11245" y="588523"/>
                  <a:pt x="5251" y="582878"/>
                  <a:pt x="4855" y="575623"/>
                </a:cubicBezTo>
                <a:lnTo>
                  <a:pt x="4483" y="568171"/>
                </a:lnTo>
                <a:cubicBezTo>
                  <a:pt x="4112" y="560669"/>
                  <a:pt x="9908" y="554256"/>
                  <a:pt x="17413" y="553885"/>
                </a:cubicBezTo>
                <a:cubicBezTo>
                  <a:pt x="24893" y="553514"/>
                  <a:pt x="31333" y="559283"/>
                  <a:pt x="31704" y="566809"/>
                </a:cubicBezTo>
                <a:lnTo>
                  <a:pt x="32076" y="574187"/>
                </a:lnTo>
                <a:cubicBezTo>
                  <a:pt x="32472" y="581689"/>
                  <a:pt x="26701" y="588102"/>
                  <a:pt x="19171" y="588498"/>
                </a:cubicBezTo>
                <a:cubicBezTo>
                  <a:pt x="18924" y="588498"/>
                  <a:pt x="18701" y="588498"/>
                  <a:pt x="18453" y="588498"/>
                </a:cubicBezTo>
                <a:close/>
                <a:moveTo>
                  <a:pt x="15530" y="519272"/>
                </a:moveTo>
                <a:cubicBezTo>
                  <a:pt x="8223" y="519272"/>
                  <a:pt x="2155" y="513479"/>
                  <a:pt x="1932" y="506100"/>
                </a:cubicBezTo>
                <a:lnTo>
                  <a:pt x="1685" y="498648"/>
                </a:lnTo>
                <a:cubicBezTo>
                  <a:pt x="1462" y="491121"/>
                  <a:pt x="7357" y="484857"/>
                  <a:pt x="14886" y="484634"/>
                </a:cubicBezTo>
                <a:cubicBezTo>
                  <a:pt x="22366" y="484411"/>
                  <a:pt x="28682" y="490304"/>
                  <a:pt x="28905" y="497831"/>
                </a:cubicBezTo>
                <a:lnTo>
                  <a:pt x="29153" y="505209"/>
                </a:lnTo>
                <a:cubicBezTo>
                  <a:pt x="29401" y="512736"/>
                  <a:pt x="23506" y="519025"/>
                  <a:pt x="16001" y="519272"/>
                </a:cubicBezTo>
                <a:cubicBezTo>
                  <a:pt x="15852" y="519272"/>
                  <a:pt x="15704" y="519272"/>
                  <a:pt x="15530" y="519272"/>
                </a:cubicBezTo>
                <a:close/>
                <a:moveTo>
                  <a:pt x="13920" y="449972"/>
                </a:moveTo>
                <a:cubicBezTo>
                  <a:pt x="6490" y="449972"/>
                  <a:pt x="397" y="444005"/>
                  <a:pt x="298" y="436552"/>
                </a:cubicBezTo>
                <a:lnTo>
                  <a:pt x="198" y="429100"/>
                </a:lnTo>
                <a:cubicBezTo>
                  <a:pt x="99" y="421573"/>
                  <a:pt x="6143" y="415408"/>
                  <a:pt x="13673" y="415334"/>
                </a:cubicBezTo>
                <a:cubicBezTo>
                  <a:pt x="21227" y="415185"/>
                  <a:pt x="27370" y="421276"/>
                  <a:pt x="27444" y="428803"/>
                </a:cubicBezTo>
                <a:lnTo>
                  <a:pt x="27543" y="436206"/>
                </a:lnTo>
                <a:cubicBezTo>
                  <a:pt x="27642" y="443732"/>
                  <a:pt x="21623" y="449897"/>
                  <a:pt x="14118" y="449997"/>
                </a:cubicBezTo>
                <a:cubicBezTo>
                  <a:pt x="14044" y="449997"/>
                  <a:pt x="13995" y="449997"/>
                  <a:pt x="13920" y="449997"/>
                </a:cubicBezTo>
                <a:close/>
                <a:moveTo>
                  <a:pt x="13623" y="380671"/>
                </a:moveTo>
                <a:lnTo>
                  <a:pt x="13549" y="380671"/>
                </a:lnTo>
                <a:cubicBezTo>
                  <a:pt x="6019" y="380647"/>
                  <a:pt x="-49" y="374507"/>
                  <a:pt x="0" y="366980"/>
                </a:cubicBezTo>
                <a:lnTo>
                  <a:pt x="50" y="359502"/>
                </a:lnTo>
                <a:cubicBezTo>
                  <a:pt x="99" y="352025"/>
                  <a:pt x="6192" y="345984"/>
                  <a:pt x="13673" y="345984"/>
                </a:cubicBezTo>
                <a:lnTo>
                  <a:pt x="13772" y="345984"/>
                </a:lnTo>
                <a:cubicBezTo>
                  <a:pt x="21301" y="346034"/>
                  <a:pt x="27345" y="352199"/>
                  <a:pt x="27295" y="359700"/>
                </a:cubicBezTo>
                <a:lnTo>
                  <a:pt x="27246" y="367079"/>
                </a:lnTo>
                <a:cubicBezTo>
                  <a:pt x="27221" y="374581"/>
                  <a:pt x="21128" y="380622"/>
                  <a:pt x="13623" y="380622"/>
                </a:cubicBezTo>
                <a:close/>
                <a:moveTo>
                  <a:pt x="14663" y="311346"/>
                </a:moveTo>
                <a:cubicBezTo>
                  <a:pt x="14663" y="311346"/>
                  <a:pt x="14440" y="311346"/>
                  <a:pt x="14317" y="311346"/>
                </a:cubicBezTo>
                <a:cubicBezTo>
                  <a:pt x="6787" y="311173"/>
                  <a:pt x="842" y="304909"/>
                  <a:pt x="1041" y="297407"/>
                </a:cubicBezTo>
                <a:lnTo>
                  <a:pt x="1239" y="289955"/>
                </a:lnTo>
                <a:cubicBezTo>
                  <a:pt x="1437" y="282428"/>
                  <a:pt x="7679" y="276510"/>
                  <a:pt x="15208" y="276709"/>
                </a:cubicBezTo>
                <a:cubicBezTo>
                  <a:pt x="22738" y="276907"/>
                  <a:pt x="28658" y="283171"/>
                  <a:pt x="28459" y="290672"/>
                </a:cubicBezTo>
                <a:lnTo>
                  <a:pt x="28261" y="298076"/>
                </a:lnTo>
                <a:cubicBezTo>
                  <a:pt x="28088" y="305479"/>
                  <a:pt x="22020" y="311371"/>
                  <a:pt x="14639" y="311371"/>
                </a:cubicBezTo>
                <a:close/>
                <a:moveTo>
                  <a:pt x="17016" y="242046"/>
                </a:moveTo>
                <a:cubicBezTo>
                  <a:pt x="16818" y="242046"/>
                  <a:pt x="16620" y="242046"/>
                  <a:pt x="16422" y="242046"/>
                </a:cubicBezTo>
                <a:cubicBezTo>
                  <a:pt x="8917" y="241724"/>
                  <a:pt x="3072" y="235361"/>
                  <a:pt x="3394" y="227859"/>
                </a:cubicBezTo>
                <a:lnTo>
                  <a:pt x="3716" y="220406"/>
                </a:lnTo>
                <a:cubicBezTo>
                  <a:pt x="4062" y="212905"/>
                  <a:pt x="10378" y="207111"/>
                  <a:pt x="17958" y="207433"/>
                </a:cubicBezTo>
                <a:cubicBezTo>
                  <a:pt x="25487" y="207779"/>
                  <a:pt x="31283" y="214143"/>
                  <a:pt x="30936" y="221669"/>
                </a:cubicBezTo>
                <a:lnTo>
                  <a:pt x="30614" y="229048"/>
                </a:lnTo>
                <a:cubicBezTo>
                  <a:pt x="30292" y="236351"/>
                  <a:pt x="24274" y="242071"/>
                  <a:pt x="17016" y="242071"/>
                </a:cubicBezTo>
                <a:close/>
                <a:moveTo>
                  <a:pt x="20682" y="172820"/>
                </a:moveTo>
                <a:cubicBezTo>
                  <a:pt x="20385" y="172820"/>
                  <a:pt x="20112" y="172820"/>
                  <a:pt x="19815" y="172795"/>
                </a:cubicBezTo>
                <a:cubicBezTo>
                  <a:pt x="12310" y="172325"/>
                  <a:pt x="6614" y="165863"/>
                  <a:pt x="7059" y="158361"/>
                </a:cubicBezTo>
                <a:lnTo>
                  <a:pt x="7530" y="150908"/>
                </a:lnTo>
                <a:cubicBezTo>
                  <a:pt x="8025" y="143406"/>
                  <a:pt x="14515" y="137737"/>
                  <a:pt x="21995" y="138207"/>
                </a:cubicBezTo>
                <a:cubicBezTo>
                  <a:pt x="29500" y="138702"/>
                  <a:pt x="35197" y="145164"/>
                  <a:pt x="34701" y="152666"/>
                </a:cubicBezTo>
                <a:lnTo>
                  <a:pt x="34231" y="160044"/>
                </a:lnTo>
                <a:cubicBezTo>
                  <a:pt x="33785" y="167249"/>
                  <a:pt x="27791" y="172820"/>
                  <a:pt x="20657" y="172820"/>
                </a:cubicBezTo>
                <a:close/>
                <a:moveTo>
                  <a:pt x="25685" y="103668"/>
                </a:moveTo>
                <a:cubicBezTo>
                  <a:pt x="25314" y="103668"/>
                  <a:pt x="24942" y="103668"/>
                  <a:pt x="24546" y="103619"/>
                </a:cubicBezTo>
                <a:cubicBezTo>
                  <a:pt x="17041" y="103000"/>
                  <a:pt x="11468" y="96414"/>
                  <a:pt x="12087" y="88936"/>
                </a:cubicBezTo>
                <a:lnTo>
                  <a:pt x="12707" y="81509"/>
                </a:lnTo>
                <a:cubicBezTo>
                  <a:pt x="13326" y="74007"/>
                  <a:pt x="19914" y="68436"/>
                  <a:pt x="27419" y="69055"/>
                </a:cubicBezTo>
                <a:cubicBezTo>
                  <a:pt x="34924" y="69674"/>
                  <a:pt x="40497" y="76260"/>
                  <a:pt x="39878" y="83762"/>
                </a:cubicBezTo>
                <a:lnTo>
                  <a:pt x="39259" y="91165"/>
                </a:lnTo>
                <a:cubicBezTo>
                  <a:pt x="38664" y="98271"/>
                  <a:pt x="32720" y="103668"/>
                  <a:pt x="25685" y="103668"/>
                </a:cubicBezTo>
                <a:close/>
                <a:moveTo>
                  <a:pt x="32026" y="34615"/>
                </a:moveTo>
                <a:cubicBezTo>
                  <a:pt x="31556" y="34615"/>
                  <a:pt x="31110" y="34615"/>
                  <a:pt x="30639" y="34541"/>
                </a:cubicBezTo>
                <a:cubicBezTo>
                  <a:pt x="23159" y="33798"/>
                  <a:pt x="17710" y="27113"/>
                  <a:pt x="18453" y="19636"/>
                </a:cubicBezTo>
                <a:lnTo>
                  <a:pt x="19221" y="12208"/>
                </a:lnTo>
                <a:cubicBezTo>
                  <a:pt x="19989" y="4731"/>
                  <a:pt x="26676" y="-716"/>
                  <a:pt x="34181" y="77"/>
                </a:cubicBezTo>
                <a:cubicBezTo>
                  <a:pt x="41661" y="844"/>
                  <a:pt x="47110" y="7554"/>
                  <a:pt x="46318" y="15031"/>
                </a:cubicBezTo>
                <a:lnTo>
                  <a:pt x="45575" y="22384"/>
                </a:lnTo>
                <a:cubicBezTo>
                  <a:pt x="44856" y="29391"/>
                  <a:pt x="38937" y="34640"/>
                  <a:pt x="32051" y="34640"/>
                </a:cubicBezTo>
                <a:close/>
              </a:path>
            </a:pathLst>
          </a:custGeom>
          <a:solidFill>
            <a:schemeClr val="tx1"/>
          </a:solidFill>
          <a:ln w="2477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29" name="Picture 128">
            <a:extLst>
              <a:ext uri="{FF2B5EF4-FFF2-40B4-BE49-F238E27FC236}">
                <a16:creationId xmlns:a16="http://schemas.microsoft.com/office/drawing/2014/main" id="{334D66AF-E755-EBA3-6C82-87CC4CF58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003" y="22020745"/>
            <a:ext cx="618639" cy="618639"/>
          </a:xfrm>
          <a:prstGeom prst="rect">
            <a:avLst/>
          </a:prstGeom>
        </p:spPr>
      </p:pic>
      <p:sp>
        <p:nvSpPr>
          <p:cNvPr id="122" name="TextBox 121">
            <a:extLst>
              <a:ext uri="{FF2B5EF4-FFF2-40B4-BE49-F238E27FC236}">
                <a16:creationId xmlns:a16="http://schemas.microsoft.com/office/drawing/2014/main" id="{DE2B3B51-0AAC-0D18-518C-5139E38D6CE3}"/>
              </a:ext>
            </a:extLst>
          </p:cNvPr>
          <p:cNvSpPr txBox="1"/>
          <p:nvPr/>
        </p:nvSpPr>
        <p:spPr>
          <a:xfrm>
            <a:off x="6539559" y="22798651"/>
            <a:ext cx="2818614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Project team members can access</a:t>
            </a:r>
            <a:b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and contribute to the document. </a:t>
            </a:r>
            <a:b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It remains secure in OneDrive, with</a:t>
            </a:r>
            <a:b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their access verified using MFA.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1DF6A837-B2A7-6A63-DFCA-B5C7F63E45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6911676" y="22342726"/>
            <a:ext cx="862288" cy="0"/>
          </a:xfrm>
          <a:prstGeom prst="line">
            <a:avLst/>
          </a:prstGeom>
          <a:ln w="317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Freeform 188">
            <a:extLst>
              <a:ext uri="{FF2B5EF4-FFF2-40B4-BE49-F238E27FC236}">
                <a16:creationId xmlns:a16="http://schemas.microsoft.com/office/drawing/2014/main" id="{252ED827-9D01-3779-A614-7A44A195A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6682440" y="22267020"/>
            <a:ext cx="200967" cy="151004"/>
          </a:xfrm>
          <a:custGeom>
            <a:avLst/>
            <a:gdLst>
              <a:gd name="connsiteX0" fmla="*/ 0 w 332978"/>
              <a:gd name="connsiteY0" fmla="*/ 0 h 250195"/>
              <a:gd name="connsiteX1" fmla="*/ 169989 w 332978"/>
              <a:gd name="connsiteY1" fmla="*/ 250195 h 250195"/>
              <a:gd name="connsiteX2" fmla="*/ 332979 w 332978"/>
              <a:gd name="connsiteY2" fmla="*/ 0 h 25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2978" h="250195">
                <a:moveTo>
                  <a:pt x="0" y="0"/>
                </a:moveTo>
                <a:lnTo>
                  <a:pt x="169989" y="250195"/>
                </a:lnTo>
                <a:lnTo>
                  <a:pt x="332979" y="0"/>
                </a:lnTo>
              </a:path>
            </a:pathLst>
          </a:custGeom>
          <a:noFill/>
          <a:ln w="50800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3DE765DE-5E04-F8C1-A624-EF90B34D5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5690991" y="22340381"/>
            <a:ext cx="862288" cy="0"/>
          </a:xfrm>
          <a:prstGeom prst="line">
            <a:avLst/>
          </a:prstGeom>
          <a:ln w="317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6" name="Picture 225">
            <a:extLst>
              <a:ext uri="{FF2B5EF4-FFF2-40B4-BE49-F238E27FC236}">
                <a16:creationId xmlns:a16="http://schemas.microsoft.com/office/drawing/2014/main" id="{B49AB8A4-A82F-AD46-BA2C-0853F482B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58414" y="22065163"/>
            <a:ext cx="547749" cy="489477"/>
          </a:xfrm>
          <a:prstGeom prst="rect">
            <a:avLst/>
          </a:prstGeom>
        </p:spPr>
      </p:pic>
      <p:sp>
        <p:nvSpPr>
          <p:cNvPr id="123" name="TextBox 122">
            <a:extLst>
              <a:ext uri="{FF2B5EF4-FFF2-40B4-BE49-F238E27FC236}">
                <a16:creationId xmlns:a16="http://schemas.microsoft.com/office/drawing/2014/main" id="{974FBFE7-3A75-ECD2-A1AA-B80EB5154D1C}"/>
              </a:ext>
            </a:extLst>
          </p:cNvPr>
          <p:cNvSpPr txBox="1"/>
          <p:nvPr/>
        </p:nvSpPr>
        <p:spPr>
          <a:xfrm>
            <a:off x="3983792" y="22798651"/>
            <a:ext cx="2096992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The document is shared securely on Teams meetings as the project progresses.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77E39FB-8F2A-E86E-9380-A201D0BF2E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3484805" y="22337669"/>
            <a:ext cx="862288" cy="0"/>
          </a:xfrm>
          <a:prstGeom prst="line">
            <a:avLst/>
          </a:prstGeom>
          <a:ln w="317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Freeform 196">
            <a:extLst>
              <a:ext uri="{FF2B5EF4-FFF2-40B4-BE49-F238E27FC236}">
                <a16:creationId xmlns:a16="http://schemas.microsoft.com/office/drawing/2014/main" id="{9EBA2A46-6CE1-A5E7-CE90-80AD5AD8B2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3255569" y="22261963"/>
            <a:ext cx="200967" cy="151004"/>
          </a:xfrm>
          <a:custGeom>
            <a:avLst/>
            <a:gdLst>
              <a:gd name="connsiteX0" fmla="*/ 0 w 332978"/>
              <a:gd name="connsiteY0" fmla="*/ 0 h 250195"/>
              <a:gd name="connsiteX1" fmla="*/ 169989 w 332978"/>
              <a:gd name="connsiteY1" fmla="*/ 250195 h 250195"/>
              <a:gd name="connsiteX2" fmla="*/ 332979 w 332978"/>
              <a:gd name="connsiteY2" fmla="*/ 0 h 25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2978" h="250195">
                <a:moveTo>
                  <a:pt x="0" y="0"/>
                </a:moveTo>
                <a:lnTo>
                  <a:pt x="169989" y="250195"/>
                </a:lnTo>
                <a:lnTo>
                  <a:pt x="332979" y="0"/>
                </a:lnTo>
              </a:path>
            </a:pathLst>
          </a:custGeom>
          <a:noFill/>
          <a:ln w="50800" cap="rnd">
            <a:solidFill>
              <a:schemeClr val="accent2"/>
            </a:solidFill>
            <a:prstDash val="solid"/>
            <a:round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519F62BB-415A-3508-42AF-BACCE4A7A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264120" y="22335324"/>
            <a:ext cx="862288" cy="0"/>
          </a:xfrm>
          <a:prstGeom prst="line">
            <a:avLst/>
          </a:prstGeom>
          <a:ln w="3175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" name="Picture 234">
            <a:extLst>
              <a:ext uri="{FF2B5EF4-FFF2-40B4-BE49-F238E27FC236}">
                <a16:creationId xmlns:a16="http://schemas.microsoft.com/office/drawing/2014/main" id="{6D5C87FF-9D2F-B694-DE33-C9E1661325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341" y="21764269"/>
            <a:ext cx="1083805" cy="10838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12B8A8A-35A0-C9B7-A2DE-E2298A1532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021411">
            <a:off x="2026187" y="21919345"/>
            <a:ext cx="273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!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5C9533B-A026-9DB2-863A-9A60F5154D4D}"/>
              </a:ext>
            </a:extLst>
          </p:cNvPr>
          <p:cNvSpPr txBox="1"/>
          <p:nvPr/>
        </p:nvSpPr>
        <p:spPr>
          <a:xfrm>
            <a:off x="1095367" y="22798651"/>
            <a:ext cx="2339788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 threat actor sends the project owner a phishing email. Outlook blocks the phishing attempt.</a:t>
            </a:r>
          </a:p>
        </p:txBody>
      </p:sp>
      <p:sp>
        <p:nvSpPr>
          <p:cNvPr id="159" name="Freeform 158">
            <a:extLst>
              <a:ext uri="{FF2B5EF4-FFF2-40B4-BE49-F238E27FC236}">
                <a16:creationId xmlns:a16="http://schemas.microsoft.com/office/drawing/2014/main" id="{9833C29B-656F-3946-998C-4D05035C69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1133120">
            <a:off x="1339707" y="21228081"/>
            <a:ext cx="48851" cy="687848"/>
          </a:xfrm>
          <a:custGeom>
            <a:avLst/>
            <a:gdLst>
              <a:gd name="connsiteX0" fmla="*/ 35221 w 48851"/>
              <a:gd name="connsiteY0" fmla="*/ 795780 h 795779"/>
              <a:gd name="connsiteX1" fmla="*/ 21698 w 48851"/>
              <a:gd name="connsiteY1" fmla="*/ 783648 h 795779"/>
              <a:gd name="connsiteX2" fmla="*/ 20880 w 48851"/>
              <a:gd name="connsiteY2" fmla="*/ 776245 h 795779"/>
              <a:gd name="connsiteX3" fmla="*/ 32967 w 48851"/>
              <a:gd name="connsiteY3" fmla="*/ 761241 h 795779"/>
              <a:gd name="connsiteX4" fmla="*/ 47977 w 48851"/>
              <a:gd name="connsiteY4" fmla="*/ 773324 h 795779"/>
              <a:gd name="connsiteX5" fmla="*/ 48770 w 48851"/>
              <a:gd name="connsiteY5" fmla="*/ 780677 h 795779"/>
              <a:gd name="connsiteX6" fmla="*/ 36732 w 48851"/>
              <a:gd name="connsiteY6" fmla="*/ 795706 h 795779"/>
              <a:gd name="connsiteX7" fmla="*/ 35221 w 48851"/>
              <a:gd name="connsiteY7" fmla="*/ 795780 h 795779"/>
              <a:gd name="connsiteX8" fmla="*/ 28311 w 48851"/>
              <a:gd name="connsiteY8" fmla="*/ 726802 h 795779"/>
              <a:gd name="connsiteX9" fmla="*/ 14762 w 48851"/>
              <a:gd name="connsiteY9" fmla="*/ 714397 h 795779"/>
              <a:gd name="connsiteX10" fmla="*/ 14094 w 48851"/>
              <a:gd name="connsiteY10" fmla="*/ 706994 h 795779"/>
              <a:gd name="connsiteX11" fmla="*/ 26453 w 48851"/>
              <a:gd name="connsiteY11" fmla="*/ 692213 h 795779"/>
              <a:gd name="connsiteX12" fmla="*/ 41240 w 48851"/>
              <a:gd name="connsiteY12" fmla="*/ 704568 h 795779"/>
              <a:gd name="connsiteX13" fmla="*/ 41909 w 48851"/>
              <a:gd name="connsiteY13" fmla="*/ 711946 h 795779"/>
              <a:gd name="connsiteX14" fmla="*/ 29574 w 48851"/>
              <a:gd name="connsiteY14" fmla="*/ 726727 h 795779"/>
              <a:gd name="connsiteX15" fmla="*/ 28336 w 48851"/>
              <a:gd name="connsiteY15" fmla="*/ 726777 h 795779"/>
              <a:gd name="connsiteX16" fmla="*/ 22713 w 48851"/>
              <a:gd name="connsiteY16" fmla="*/ 657724 h 795779"/>
              <a:gd name="connsiteX17" fmla="*/ 9140 w 48851"/>
              <a:gd name="connsiteY17" fmla="*/ 645072 h 795779"/>
              <a:gd name="connsiteX18" fmla="*/ 8620 w 48851"/>
              <a:gd name="connsiteY18" fmla="*/ 637620 h 795779"/>
              <a:gd name="connsiteX19" fmla="*/ 21277 w 48851"/>
              <a:gd name="connsiteY19" fmla="*/ 623111 h 795779"/>
              <a:gd name="connsiteX20" fmla="*/ 35791 w 48851"/>
              <a:gd name="connsiteY20" fmla="*/ 635763 h 795779"/>
              <a:gd name="connsiteX21" fmla="*/ 36311 w 48851"/>
              <a:gd name="connsiteY21" fmla="*/ 643116 h 795779"/>
              <a:gd name="connsiteX22" fmla="*/ 23704 w 48851"/>
              <a:gd name="connsiteY22" fmla="*/ 657675 h 795779"/>
              <a:gd name="connsiteX23" fmla="*/ 22713 w 48851"/>
              <a:gd name="connsiteY23" fmla="*/ 657699 h 795779"/>
              <a:gd name="connsiteX24" fmla="*/ 18453 w 48851"/>
              <a:gd name="connsiteY24" fmla="*/ 588523 h 795779"/>
              <a:gd name="connsiteX25" fmla="*/ 4855 w 48851"/>
              <a:gd name="connsiteY25" fmla="*/ 575623 h 795779"/>
              <a:gd name="connsiteX26" fmla="*/ 4483 w 48851"/>
              <a:gd name="connsiteY26" fmla="*/ 568171 h 795779"/>
              <a:gd name="connsiteX27" fmla="*/ 17413 w 48851"/>
              <a:gd name="connsiteY27" fmla="*/ 553885 h 795779"/>
              <a:gd name="connsiteX28" fmla="*/ 31704 w 48851"/>
              <a:gd name="connsiteY28" fmla="*/ 566809 h 795779"/>
              <a:gd name="connsiteX29" fmla="*/ 32076 w 48851"/>
              <a:gd name="connsiteY29" fmla="*/ 574187 h 795779"/>
              <a:gd name="connsiteX30" fmla="*/ 19171 w 48851"/>
              <a:gd name="connsiteY30" fmla="*/ 588498 h 795779"/>
              <a:gd name="connsiteX31" fmla="*/ 18453 w 48851"/>
              <a:gd name="connsiteY31" fmla="*/ 588498 h 795779"/>
              <a:gd name="connsiteX32" fmla="*/ 15530 w 48851"/>
              <a:gd name="connsiteY32" fmla="*/ 519272 h 795779"/>
              <a:gd name="connsiteX33" fmla="*/ 1932 w 48851"/>
              <a:gd name="connsiteY33" fmla="*/ 506100 h 795779"/>
              <a:gd name="connsiteX34" fmla="*/ 1685 w 48851"/>
              <a:gd name="connsiteY34" fmla="*/ 498648 h 795779"/>
              <a:gd name="connsiteX35" fmla="*/ 14886 w 48851"/>
              <a:gd name="connsiteY35" fmla="*/ 484634 h 795779"/>
              <a:gd name="connsiteX36" fmla="*/ 28905 w 48851"/>
              <a:gd name="connsiteY36" fmla="*/ 497831 h 795779"/>
              <a:gd name="connsiteX37" fmla="*/ 29153 w 48851"/>
              <a:gd name="connsiteY37" fmla="*/ 505209 h 795779"/>
              <a:gd name="connsiteX38" fmla="*/ 16001 w 48851"/>
              <a:gd name="connsiteY38" fmla="*/ 519272 h 795779"/>
              <a:gd name="connsiteX39" fmla="*/ 15530 w 48851"/>
              <a:gd name="connsiteY39" fmla="*/ 519272 h 795779"/>
              <a:gd name="connsiteX40" fmla="*/ 13920 w 48851"/>
              <a:gd name="connsiteY40" fmla="*/ 449972 h 795779"/>
              <a:gd name="connsiteX41" fmla="*/ 298 w 48851"/>
              <a:gd name="connsiteY41" fmla="*/ 436552 h 795779"/>
              <a:gd name="connsiteX42" fmla="*/ 198 w 48851"/>
              <a:gd name="connsiteY42" fmla="*/ 429100 h 795779"/>
              <a:gd name="connsiteX43" fmla="*/ 13673 w 48851"/>
              <a:gd name="connsiteY43" fmla="*/ 415334 h 795779"/>
              <a:gd name="connsiteX44" fmla="*/ 27444 w 48851"/>
              <a:gd name="connsiteY44" fmla="*/ 428803 h 795779"/>
              <a:gd name="connsiteX45" fmla="*/ 27543 w 48851"/>
              <a:gd name="connsiteY45" fmla="*/ 436206 h 795779"/>
              <a:gd name="connsiteX46" fmla="*/ 14118 w 48851"/>
              <a:gd name="connsiteY46" fmla="*/ 449997 h 795779"/>
              <a:gd name="connsiteX47" fmla="*/ 13920 w 48851"/>
              <a:gd name="connsiteY47" fmla="*/ 449997 h 795779"/>
              <a:gd name="connsiteX48" fmla="*/ 13623 w 48851"/>
              <a:gd name="connsiteY48" fmla="*/ 380671 h 795779"/>
              <a:gd name="connsiteX49" fmla="*/ 13549 w 48851"/>
              <a:gd name="connsiteY49" fmla="*/ 380671 h 795779"/>
              <a:gd name="connsiteX50" fmla="*/ 0 w 48851"/>
              <a:gd name="connsiteY50" fmla="*/ 366980 h 795779"/>
              <a:gd name="connsiteX51" fmla="*/ 50 w 48851"/>
              <a:gd name="connsiteY51" fmla="*/ 359502 h 795779"/>
              <a:gd name="connsiteX52" fmla="*/ 13673 w 48851"/>
              <a:gd name="connsiteY52" fmla="*/ 345984 h 795779"/>
              <a:gd name="connsiteX53" fmla="*/ 13772 w 48851"/>
              <a:gd name="connsiteY53" fmla="*/ 345984 h 795779"/>
              <a:gd name="connsiteX54" fmla="*/ 27295 w 48851"/>
              <a:gd name="connsiteY54" fmla="*/ 359700 h 795779"/>
              <a:gd name="connsiteX55" fmla="*/ 27246 w 48851"/>
              <a:gd name="connsiteY55" fmla="*/ 367079 h 795779"/>
              <a:gd name="connsiteX56" fmla="*/ 13623 w 48851"/>
              <a:gd name="connsiteY56" fmla="*/ 380622 h 795779"/>
              <a:gd name="connsiteX57" fmla="*/ 14663 w 48851"/>
              <a:gd name="connsiteY57" fmla="*/ 311346 h 795779"/>
              <a:gd name="connsiteX58" fmla="*/ 14317 w 48851"/>
              <a:gd name="connsiteY58" fmla="*/ 311346 h 795779"/>
              <a:gd name="connsiteX59" fmla="*/ 1041 w 48851"/>
              <a:gd name="connsiteY59" fmla="*/ 297407 h 795779"/>
              <a:gd name="connsiteX60" fmla="*/ 1239 w 48851"/>
              <a:gd name="connsiteY60" fmla="*/ 289955 h 795779"/>
              <a:gd name="connsiteX61" fmla="*/ 15208 w 48851"/>
              <a:gd name="connsiteY61" fmla="*/ 276709 h 795779"/>
              <a:gd name="connsiteX62" fmla="*/ 28459 w 48851"/>
              <a:gd name="connsiteY62" fmla="*/ 290672 h 795779"/>
              <a:gd name="connsiteX63" fmla="*/ 28261 w 48851"/>
              <a:gd name="connsiteY63" fmla="*/ 298076 h 795779"/>
              <a:gd name="connsiteX64" fmla="*/ 14639 w 48851"/>
              <a:gd name="connsiteY64" fmla="*/ 311371 h 795779"/>
              <a:gd name="connsiteX65" fmla="*/ 17016 w 48851"/>
              <a:gd name="connsiteY65" fmla="*/ 242046 h 795779"/>
              <a:gd name="connsiteX66" fmla="*/ 16422 w 48851"/>
              <a:gd name="connsiteY66" fmla="*/ 242046 h 795779"/>
              <a:gd name="connsiteX67" fmla="*/ 3394 w 48851"/>
              <a:gd name="connsiteY67" fmla="*/ 227859 h 795779"/>
              <a:gd name="connsiteX68" fmla="*/ 3716 w 48851"/>
              <a:gd name="connsiteY68" fmla="*/ 220406 h 795779"/>
              <a:gd name="connsiteX69" fmla="*/ 17958 w 48851"/>
              <a:gd name="connsiteY69" fmla="*/ 207433 h 795779"/>
              <a:gd name="connsiteX70" fmla="*/ 30936 w 48851"/>
              <a:gd name="connsiteY70" fmla="*/ 221669 h 795779"/>
              <a:gd name="connsiteX71" fmla="*/ 30614 w 48851"/>
              <a:gd name="connsiteY71" fmla="*/ 229048 h 795779"/>
              <a:gd name="connsiteX72" fmla="*/ 17016 w 48851"/>
              <a:gd name="connsiteY72" fmla="*/ 242071 h 795779"/>
              <a:gd name="connsiteX73" fmla="*/ 20682 w 48851"/>
              <a:gd name="connsiteY73" fmla="*/ 172820 h 795779"/>
              <a:gd name="connsiteX74" fmla="*/ 19815 w 48851"/>
              <a:gd name="connsiteY74" fmla="*/ 172795 h 795779"/>
              <a:gd name="connsiteX75" fmla="*/ 7059 w 48851"/>
              <a:gd name="connsiteY75" fmla="*/ 158361 h 795779"/>
              <a:gd name="connsiteX76" fmla="*/ 7530 w 48851"/>
              <a:gd name="connsiteY76" fmla="*/ 150908 h 795779"/>
              <a:gd name="connsiteX77" fmla="*/ 21995 w 48851"/>
              <a:gd name="connsiteY77" fmla="*/ 138207 h 795779"/>
              <a:gd name="connsiteX78" fmla="*/ 34701 w 48851"/>
              <a:gd name="connsiteY78" fmla="*/ 152666 h 795779"/>
              <a:gd name="connsiteX79" fmla="*/ 34231 w 48851"/>
              <a:gd name="connsiteY79" fmla="*/ 160044 h 795779"/>
              <a:gd name="connsiteX80" fmla="*/ 20657 w 48851"/>
              <a:gd name="connsiteY80" fmla="*/ 172820 h 795779"/>
              <a:gd name="connsiteX81" fmla="*/ 25685 w 48851"/>
              <a:gd name="connsiteY81" fmla="*/ 103668 h 795779"/>
              <a:gd name="connsiteX82" fmla="*/ 24546 w 48851"/>
              <a:gd name="connsiteY82" fmla="*/ 103619 h 795779"/>
              <a:gd name="connsiteX83" fmla="*/ 12087 w 48851"/>
              <a:gd name="connsiteY83" fmla="*/ 88936 h 795779"/>
              <a:gd name="connsiteX84" fmla="*/ 12707 w 48851"/>
              <a:gd name="connsiteY84" fmla="*/ 81509 h 795779"/>
              <a:gd name="connsiteX85" fmla="*/ 27419 w 48851"/>
              <a:gd name="connsiteY85" fmla="*/ 69055 h 795779"/>
              <a:gd name="connsiteX86" fmla="*/ 39878 w 48851"/>
              <a:gd name="connsiteY86" fmla="*/ 83762 h 795779"/>
              <a:gd name="connsiteX87" fmla="*/ 39259 w 48851"/>
              <a:gd name="connsiteY87" fmla="*/ 91165 h 795779"/>
              <a:gd name="connsiteX88" fmla="*/ 25685 w 48851"/>
              <a:gd name="connsiteY88" fmla="*/ 103668 h 795779"/>
              <a:gd name="connsiteX89" fmla="*/ 32026 w 48851"/>
              <a:gd name="connsiteY89" fmla="*/ 34615 h 795779"/>
              <a:gd name="connsiteX90" fmla="*/ 30639 w 48851"/>
              <a:gd name="connsiteY90" fmla="*/ 34541 h 795779"/>
              <a:gd name="connsiteX91" fmla="*/ 18453 w 48851"/>
              <a:gd name="connsiteY91" fmla="*/ 19636 h 795779"/>
              <a:gd name="connsiteX92" fmla="*/ 19221 w 48851"/>
              <a:gd name="connsiteY92" fmla="*/ 12208 h 795779"/>
              <a:gd name="connsiteX93" fmla="*/ 34181 w 48851"/>
              <a:gd name="connsiteY93" fmla="*/ 77 h 795779"/>
              <a:gd name="connsiteX94" fmla="*/ 46318 w 48851"/>
              <a:gd name="connsiteY94" fmla="*/ 15031 h 795779"/>
              <a:gd name="connsiteX95" fmla="*/ 45575 w 48851"/>
              <a:gd name="connsiteY95" fmla="*/ 22384 h 795779"/>
              <a:gd name="connsiteX96" fmla="*/ 32051 w 48851"/>
              <a:gd name="connsiteY96" fmla="*/ 34640 h 795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48851" h="795779">
                <a:moveTo>
                  <a:pt x="35221" y="795780"/>
                </a:moveTo>
                <a:cubicBezTo>
                  <a:pt x="28360" y="795780"/>
                  <a:pt x="22465" y="790630"/>
                  <a:pt x="21698" y="783648"/>
                </a:cubicBezTo>
                <a:lnTo>
                  <a:pt x="20880" y="776245"/>
                </a:lnTo>
                <a:cubicBezTo>
                  <a:pt x="20063" y="768768"/>
                  <a:pt x="25487" y="762058"/>
                  <a:pt x="32967" y="761241"/>
                </a:cubicBezTo>
                <a:cubicBezTo>
                  <a:pt x="40472" y="760424"/>
                  <a:pt x="47160" y="765846"/>
                  <a:pt x="47977" y="773324"/>
                </a:cubicBezTo>
                <a:lnTo>
                  <a:pt x="48770" y="780677"/>
                </a:lnTo>
                <a:cubicBezTo>
                  <a:pt x="49587" y="788154"/>
                  <a:pt x="44188" y="794889"/>
                  <a:pt x="36732" y="795706"/>
                </a:cubicBezTo>
                <a:cubicBezTo>
                  <a:pt x="36212" y="795755"/>
                  <a:pt x="35717" y="795780"/>
                  <a:pt x="35221" y="795780"/>
                </a:cubicBezTo>
                <a:close/>
                <a:moveTo>
                  <a:pt x="28311" y="726802"/>
                </a:moveTo>
                <a:cubicBezTo>
                  <a:pt x="21351" y="726802"/>
                  <a:pt x="15406" y="721478"/>
                  <a:pt x="14762" y="714397"/>
                </a:cubicBezTo>
                <a:lnTo>
                  <a:pt x="14094" y="706994"/>
                </a:lnTo>
                <a:cubicBezTo>
                  <a:pt x="13425" y="699492"/>
                  <a:pt x="18948" y="692882"/>
                  <a:pt x="26453" y="692213"/>
                </a:cubicBezTo>
                <a:cubicBezTo>
                  <a:pt x="33909" y="691545"/>
                  <a:pt x="40571" y="697066"/>
                  <a:pt x="41240" y="704568"/>
                </a:cubicBezTo>
                <a:lnTo>
                  <a:pt x="41909" y="711946"/>
                </a:lnTo>
                <a:cubicBezTo>
                  <a:pt x="42578" y="719423"/>
                  <a:pt x="37054" y="726059"/>
                  <a:pt x="29574" y="726727"/>
                </a:cubicBezTo>
                <a:cubicBezTo>
                  <a:pt x="29153" y="726777"/>
                  <a:pt x="28757" y="726777"/>
                  <a:pt x="28336" y="726777"/>
                </a:cubicBezTo>
                <a:close/>
                <a:moveTo>
                  <a:pt x="22713" y="657724"/>
                </a:moveTo>
                <a:cubicBezTo>
                  <a:pt x="15629" y="657724"/>
                  <a:pt x="9660" y="652252"/>
                  <a:pt x="9140" y="645072"/>
                </a:cubicBezTo>
                <a:lnTo>
                  <a:pt x="8620" y="637620"/>
                </a:lnTo>
                <a:cubicBezTo>
                  <a:pt x="8100" y="630118"/>
                  <a:pt x="13772" y="623606"/>
                  <a:pt x="21277" y="623111"/>
                </a:cubicBezTo>
                <a:cubicBezTo>
                  <a:pt x="28781" y="622616"/>
                  <a:pt x="35296" y="628261"/>
                  <a:pt x="35791" y="635763"/>
                </a:cubicBezTo>
                <a:lnTo>
                  <a:pt x="36311" y="643116"/>
                </a:lnTo>
                <a:cubicBezTo>
                  <a:pt x="36856" y="650618"/>
                  <a:pt x="31209" y="657130"/>
                  <a:pt x="23704" y="657675"/>
                </a:cubicBezTo>
                <a:cubicBezTo>
                  <a:pt x="23382" y="657675"/>
                  <a:pt x="23035" y="657699"/>
                  <a:pt x="22713" y="657699"/>
                </a:cubicBezTo>
                <a:close/>
                <a:moveTo>
                  <a:pt x="18453" y="588523"/>
                </a:moveTo>
                <a:cubicBezTo>
                  <a:pt x="11245" y="588523"/>
                  <a:pt x="5251" y="582878"/>
                  <a:pt x="4855" y="575623"/>
                </a:cubicBezTo>
                <a:lnTo>
                  <a:pt x="4483" y="568171"/>
                </a:lnTo>
                <a:cubicBezTo>
                  <a:pt x="4112" y="560669"/>
                  <a:pt x="9908" y="554256"/>
                  <a:pt x="17413" y="553885"/>
                </a:cubicBezTo>
                <a:cubicBezTo>
                  <a:pt x="24893" y="553514"/>
                  <a:pt x="31333" y="559283"/>
                  <a:pt x="31704" y="566809"/>
                </a:cubicBezTo>
                <a:lnTo>
                  <a:pt x="32076" y="574187"/>
                </a:lnTo>
                <a:cubicBezTo>
                  <a:pt x="32472" y="581689"/>
                  <a:pt x="26701" y="588102"/>
                  <a:pt x="19171" y="588498"/>
                </a:cubicBezTo>
                <a:cubicBezTo>
                  <a:pt x="18924" y="588498"/>
                  <a:pt x="18701" y="588498"/>
                  <a:pt x="18453" y="588498"/>
                </a:cubicBezTo>
                <a:close/>
                <a:moveTo>
                  <a:pt x="15530" y="519272"/>
                </a:moveTo>
                <a:cubicBezTo>
                  <a:pt x="8223" y="519272"/>
                  <a:pt x="2155" y="513479"/>
                  <a:pt x="1932" y="506100"/>
                </a:cubicBezTo>
                <a:lnTo>
                  <a:pt x="1685" y="498648"/>
                </a:lnTo>
                <a:cubicBezTo>
                  <a:pt x="1462" y="491121"/>
                  <a:pt x="7357" y="484857"/>
                  <a:pt x="14886" y="484634"/>
                </a:cubicBezTo>
                <a:cubicBezTo>
                  <a:pt x="22366" y="484411"/>
                  <a:pt x="28682" y="490304"/>
                  <a:pt x="28905" y="497831"/>
                </a:cubicBezTo>
                <a:lnTo>
                  <a:pt x="29153" y="505209"/>
                </a:lnTo>
                <a:cubicBezTo>
                  <a:pt x="29401" y="512736"/>
                  <a:pt x="23506" y="519025"/>
                  <a:pt x="16001" y="519272"/>
                </a:cubicBezTo>
                <a:cubicBezTo>
                  <a:pt x="15852" y="519272"/>
                  <a:pt x="15704" y="519272"/>
                  <a:pt x="15530" y="519272"/>
                </a:cubicBezTo>
                <a:close/>
                <a:moveTo>
                  <a:pt x="13920" y="449972"/>
                </a:moveTo>
                <a:cubicBezTo>
                  <a:pt x="6490" y="449972"/>
                  <a:pt x="397" y="444005"/>
                  <a:pt x="298" y="436552"/>
                </a:cubicBezTo>
                <a:lnTo>
                  <a:pt x="198" y="429100"/>
                </a:lnTo>
                <a:cubicBezTo>
                  <a:pt x="99" y="421573"/>
                  <a:pt x="6143" y="415408"/>
                  <a:pt x="13673" y="415334"/>
                </a:cubicBezTo>
                <a:cubicBezTo>
                  <a:pt x="21227" y="415185"/>
                  <a:pt x="27370" y="421276"/>
                  <a:pt x="27444" y="428803"/>
                </a:cubicBezTo>
                <a:lnTo>
                  <a:pt x="27543" y="436206"/>
                </a:lnTo>
                <a:cubicBezTo>
                  <a:pt x="27642" y="443732"/>
                  <a:pt x="21623" y="449897"/>
                  <a:pt x="14118" y="449997"/>
                </a:cubicBezTo>
                <a:cubicBezTo>
                  <a:pt x="14044" y="449997"/>
                  <a:pt x="13995" y="449997"/>
                  <a:pt x="13920" y="449997"/>
                </a:cubicBezTo>
                <a:close/>
                <a:moveTo>
                  <a:pt x="13623" y="380671"/>
                </a:moveTo>
                <a:lnTo>
                  <a:pt x="13549" y="380671"/>
                </a:lnTo>
                <a:cubicBezTo>
                  <a:pt x="6019" y="380647"/>
                  <a:pt x="-49" y="374507"/>
                  <a:pt x="0" y="366980"/>
                </a:cubicBezTo>
                <a:lnTo>
                  <a:pt x="50" y="359502"/>
                </a:lnTo>
                <a:cubicBezTo>
                  <a:pt x="99" y="352025"/>
                  <a:pt x="6192" y="345984"/>
                  <a:pt x="13673" y="345984"/>
                </a:cubicBezTo>
                <a:lnTo>
                  <a:pt x="13772" y="345984"/>
                </a:lnTo>
                <a:cubicBezTo>
                  <a:pt x="21301" y="346034"/>
                  <a:pt x="27345" y="352199"/>
                  <a:pt x="27295" y="359700"/>
                </a:cubicBezTo>
                <a:lnTo>
                  <a:pt x="27246" y="367079"/>
                </a:lnTo>
                <a:cubicBezTo>
                  <a:pt x="27221" y="374581"/>
                  <a:pt x="21128" y="380622"/>
                  <a:pt x="13623" y="380622"/>
                </a:cubicBezTo>
                <a:close/>
                <a:moveTo>
                  <a:pt x="14663" y="311346"/>
                </a:moveTo>
                <a:cubicBezTo>
                  <a:pt x="14663" y="311346"/>
                  <a:pt x="14440" y="311346"/>
                  <a:pt x="14317" y="311346"/>
                </a:cubicBezTo>
                <a:cubicBezTo>
                  <a:pt x="6787" y="311173"/>
                  <a:pt x="842" y="304909"/>
                  <a:pt x="1041" y="297407"/>
                </a:cubicBezTo>
                <a:lnTo>
                  <a:pt x="1239" y="289955"/>
                </a:lnTo>
                <a:cubicBezTo>
                  <a:pt x="1437" y="282428"/>
                  <a:pt x="7679" y="276510"/>
                  <a:pt x="15208" y="276709"/>
                </a:cubicBezTo>
                <a:cubicBezTo>
                  <a:pt x="22738" y="276907"/>
                  <a:pt x="28658" y="283171"/>
                  <a:pt x="28459" y="290672"/>
                </a:cubicBezTo>
                <a:lnTo>
                  <a:pt x="28261" y="298076"/>
                </a:lnTo>
                <a:cubicBezTo>
                  <a:pt x="28088" y="305479"/>
                  <a:pt x="22020" y="311371"/>
                  <a:pt x="14639" y="311371"/>
                </a:cubicBezTo>
                <a:close/>
                <a:moveTo>
                  <a:pt x="17016" y="242046"/>
                </a:moveTo>
                <a:cubicBezTo>
                  <a:pt x="16818" y="242046"/>
                  <a:pt x="16620" y="242046"/>
                  <a:pt x="16422" y="242046"/>
                </a:cubicBezTo>
                <a:cubicBezTo>
                  <a:pt x="8917" y="241724"/>
                  <a:pt x="3072" y="235361"/>
                  <a:pt x="3394" y="227859"/>
                </a:cubicBezTo>
                <a:lnTo>
                  <a:pt x="3716" y="220406"/>
                </a:lnTo>
                <a:cubicBezTo>
                  <a:pt x="4062" y="212905"/>
                  <a:pt x="10378" y="207111"/>
                  <a:pt x="17958" y="207433"/>
                </a:cubicBezTo>
                <a:cubicBezTo>
                  <a:pt x="25487" y="207779"/>
                  <a:pt x="31283" y="214143"/>
                  <a:pt x="30936" y="221669"/>
                </a:cubicBezTo>
                <a:lnTo>
                  <a:pt x="30614" y="229048"/>
                </a:lnTo>
                <a:cubicBezTo>
                  <a:pt x="30292" y="236351"/>
                  <a:pt x="24274" y="242071"/>
                  <a:pt x="17016" y="242071"/>
                </a:cubicBezTo>
                <a:close/>
                <a:moveTo>
                  <a:pt x="20682" y="172820"/>
                </a:moveTo>
                <a:cubicBezTo>
                  <a:pt x="20385" y="172820"/>
                  <a:pt x="20112" y="172820"/>
                  <a:pt x="19815" y="172795"/>
                </a:cubicBezTo>
                <a:cubicBezTo>
                  <a:pt x="12310" y="172325"/>
                  <a:pt x="6614" y="165863"/>
                  <a:pt x="7059" y="158361"/>
                </a:cubicBezTo>
                <a:lnTo>
                  <a:pt x="7530" y="150908"/>
                </a:lnTo>
                <a:cubicBezTo>
                  <a:pt x="8025" y="143406"/>
                  <a:pt x="14515" y="137737"/>
                  <a:pt x="21995" y="138207"/>
                </a:cubicBezTo>
                <a:cubicBezTo>
                  <a:pt x="29500" y="138702"/>
                  <a:pt x="35197" y="145164"/>
                  <a:pt x="34701" y="152666"/>
                </a:cubicBezTo>
                <a:lnTo>
                  <a:pt x="34231" y="160044"/>
                </a:lnTo>
                <a:cubicBezTo>
                  <a:pt x="33785" y="167249"/>
                  <a:pt x="27791" y="172820"/>
                  <a:pt x="20657" y="172820"/>
                </a:cubicBezTo>
                <a:close/>
                <a:moveTo>
                  <a:pt x="25685" y="103668"/>
                </a:moveTo>
                <a:cubicBezTo>
                  <a:pt x="25314" y="103668"/>
                  <a:pt x="24942" y="103668"/>
                  <a:pt x="24546" y="103619"/>
                </a:cubicBezTo>
                <a:cubicBezTo>
                  <a:pt x="17041" y="103000"/>
                  <a:pt x="11468" y="96414"/>
                  <a:pt x="12087" y="88936"/>
                </a:cubicBezTo>
                <a:lnTo>
                  <a:pt x="12707" y="81509"/>
                </a:lnTo>
                <a:cubicBezTo>
                  <a:pt x="13326" y="74007"/>
                  <a:pt x="19914" y="68436"/>
                  <a:pt x="27419" y="69055"/>
                </a:cubicBezTo>
                <a:cubicBezTo>
                  <a:pt x="34924" y="69674"/>
                  <a:pt x="40497" y="76260"/>
                  <a:pt x="39878" y="83762"/>
                </a:cubicBezTo>
                <a:lnTo>
                  <a:pt x="39259" y="91165"/>
                </a:lnTo>
                <a:cubicBezTo>
                  <a:pt x="38664" y="98271"/>
                  <a:pt x="32720" y="103668"/>
                  <a:pt x="25685" y="103668"/>
                </a:cubicBezTo>
                <a:close/>
                <a:moveTo>
                  <a:pt x="32026" y="34615"/>
                </a:moveTo>
                <a:cubicBezTo>
                  <a:pt x="31556" y="34615"/>
                  <a:pt x="31110" y="34615"/>
                  <a:pt x="30639" y="34541"/>
                </a:cubicBezTo>
                <a:cubicBezTo>
                  <a:pt x="23159" y="33798"/>
                  <a:pt x="17710" y="27113"/>
                  <a:pt x="18453" y="19636"/>
                </a:cubicBezTo>
                <a:lnTo>
                  <a:pt x="19221" y="12208"/>
                </a:lnTo>
                <a:cubicBezTo>
                  <a:pt x="19989" y="4731"/>
                  <a:pt x="26676" y="-716"/>
                  <a:pt x="34181" y="77"/>
                </a:cubicBezTo>
                <a:cubicBezTo>
                  <a:pt x="41661" y="844"/>
                  <a:pt x="47110" y="7554"/>
                  <a:pt x="46318" y="15031"/>
                </a:cubicBezTo>
                <a:lnTo>
                  <a:pt x="45575" y="22384"/>
                </a:lnTo>
                <a:cubicBezTo>
                  <a:pt x="44856" y="29391"/>
                  <a:pt x="38937" y="34640"/>
                  <a:pt x="32051" y="34640"/>
                </a:cubicBezTo>
                <a:close/>
              </a:path>
            </a:pathLst>
          </a:custGeom>
          <a:solidFill>
            <a:schemeClr val="tx1"/>
          </a:solidFill>
          <a:ln w="2477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24" name="Picture 223">
            <a:extLst>
              <a:ext uri="{FF2B5EF4-FFF2-40B4-BE49-F238E27FC236}">
                <a16:creationId xmlns:a16="http://schemas.microsoft.com/office/drawing/2014/main" id="{562366CB-440A-4885-0ED1-9D25923CCB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3041" y="19636931"/>
            <a:ext cx="489476" cy="459509"/>
          </a:xfrm>
          <a:prstGeom prst="rect">
            <a:avLst/>
          </a:prstGeom>
        </p:spPr>
      </p:pic>
      <p:pic>
        <p:nvPicPr>
          <p:cNvPr id="225" name="Picture 224">
            <a:extLst>
              <a:ext uri="{FF2B5EF4-FFF2-40B4-BE49-F238E27FC236}">
                <a16:creationId xmlns:a16="http://schemas.microsoft.com/office/drawing/2014/main" id="{FB552B07-4F90-0696-7F5D-380BC646A9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19844" y="19640426"/>
            <a:ext cx="489476" cy="459509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E0007697-9B10-CD98-481C-D115B9042CA4}"/>
              </a:ext>
            </a:extLst>
          </p:cNvPr>
          <p:cNvSpPr txBox="1"/>
          <p:nvPr/>
        </p:nvSpPr>
        <p:spPr>
          <a:xfrm>
            <a:off x="391618" y="20159039"/>
            <a:ext cx="2758193" cy="95647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As the project ends, the project owner uses the OneDrive file to create</a:t>
            </a:r>
            <a:b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reports in Word and PowerPoint—</a:t>
            </a:r>
            <a:b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all in a bubble of security.</a:t>
            </a:r>
          </a:p>
        </p:txBody>
      </p:sp>
      <p:sp>
        <p:nvSpPr>
          <p:cNvPr id="163" name="Freeform 162">
            <a:extLst>
              <a:ext uri="{FF2B5EF4-FFF2-40B4-BE49-F238E27FC236}">
                <a16:creationId xmlns:a16="http://schemas.microsoft.com/office/drawing/2014/main" id="{ACF1C50D-125B-E041-2688-A88D2D414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0502290">
            <a:off x="1443069" y="19038668"/>
            <a:ext cx="278569" cy="368089"/>
          </a:xfrm>
          <a:custGeom>
            <a:avLst/>
            <a:gdLst>
              <a:gd name="connsiteX0" fmla="*/ 13621 w 278569"/>
              <a:gd name="connsiteY0" fmla="*/ 368065 h 368089"/>
              <a:gd name="connsiteX1" fmla="*/ 5546 w 278569"/>
              <a:gd name="connsiteY1" fmla="*/ 365415 h 368089"/>
              <a:gd name="connsiteX2" fmla="*/ 2673 w 278569"/>
              <a:gd name="connsiteY2" fmla="*/ 346376 h 368089"/>
              <a:gd name="connsiteX3" fmla="*/ 7082 w 278569"/>
              <a:gd name="connsiteY3" fmla="*/ 340384 h 368089"/>
              <a:gd name="connsiteX4" fmla="*/ 26129 w 278569"/>
              <a:gd name="connsiteY4" fmla="*/ 337512 h 368089"/>
              <a:gd name="connsiteX5" fmla="*/ 29002 w 278569"/>
              <a:gd name="connsiteY5" fmla="*/ 356552 h 368089"/>
              <a:gd name="connsiteX6" fmla="*/ 24593 w 278569"/>
              <a:gd name="connsiteY6" fmla="*/ 362543 h 368089"/>
              <a:gd name="connsiteX7" fmla="*/ 13621 w 278569"/>
              <a:gd name="connsiteY7" fmla="*/ 368089 h 368089"/>
              <a:gd name="connsiteX8" fmla="*/ 54762 w 278569"/>
              <a:gd name="connsiteY8" fmla="*/ 312258 h 368089"/>
              <a:gd name="connsiteX9" fmla="*/ 46687 w 278569"/>
              <a:gd name="connsiteY9" fmla="*/ 309609 h 368089"/>
              <a:gd name="connsiteX10" fmla="*/ 43814 w 278569"/>
              <a:gd name="connsiteY10" fmla="*/ 290569 h 368089"/>
              <a:gd name="connsiteX11" fmla="*/ 48223 w 278569"/>
              <a:gd name="connsiteY11" fmla="*/ 284602 h 368089"/>
              <a:gd name="connsiteX12" fmla="*/ 67270 w 278569"/>
              <a:gd name="connsiteY12" fmla="*/ 281730 h 368089"/>
              <a:gd name="connsiteX13" fmla="*/ 70143 w 278569"/>
              <a:gd name="connsiteY13" fmla="*/ 300770 h 368089"/>
              <a:gd name="connsiteX14" fmla="*/ 65734 w 278569"/>
              <a:gd name="connsiteY14" fmla="*/ 306737 h 368089"/>
              <a:gd name="connsiteX15" fmla="*/ 54762 w 278569"/>
              <a:gd name="connsiteY15" fmla="*/ 312283 h 368089"/>
              <a:gd name="connsiteX16" fmla="*/ 95902 w 278569"/>
              <a:gd name="connsiteY16" fmla="*/ 256451 h 368089"/>
              <a:gd name="connsiteX17" fmla="*/ 87828 w 278569"/>
              <a:gd name="connsiteY17" fmla="*/ 253802 h 368089"/>
              <a:gd name="connsiteX18" fmla="*/ 84955 w 278569"/>
              <a:gd name="connsiteY18" fmla="*/ 234763 h 368089"/>
              <a:gd name="connsiteX19" fmla="*/ 89363 w 278569"/>
              <a:gd name="connsiteY19" fmla="*/ 228771 h 368089"/>
              <a:gd name="connsiteX20" fmla="*/ 108410 w 278569"/>
              <a:gd name="connsiteY20" fmla="*/ 225899 h 368089"/>
              <a:gd name="connsiteX21" fmla="*/ 111284 w 278569"/>
              <a:gd name="connsiteY21" fmla="*/ 244938 h 368089"/>
              <a:gd name="connsiteX22" fmla="*/ 106875 w 278569"/>
              <a:gd name="connsiteY22" fmla="*/ 250930 h 368089"/>
              <a:gd name="connsiteX23" fmla="*/ 95902 w 278569"/>
              <a:gd name="connsiteY23" fmla="*/ 256476 h 368089"/>
              <a:gd name="connsiteX24" fmla="*/ 137068 w 278569"/>
              <a:gd name="connsiteY24" fmla="*/ 200645 h 368089"/>
              <a:gd name="connsiteX25" fmla="*/ 128993 w 278569"/>
              <a:gd name="connsiteY25" fmla="*/ 197995 h 368089"/>
              <a:gd name="connsiteX26" fmla="*/ 126095 w 278569"/>
              <a:gd name="connsiteY26" fmla="*/ 178956 h 368089"/>
              <a:gd name="connsiteX27" fmla="*/ 130504 w 278569"/>
              <a:gd name="connsiteY27" fmla="*/ 172964 h 368089"/>
              <a:gd name="connsiteX28" fmla="*/ 149551 w 278569"/>
              <a:gd name="connsiteY28" fmla="*/ 170067 h 368089"/>
              <a:gd name="connsiteX29" fmla="*/ 152449 w 278569"/>
              <a:gd name="connsiteY29" fmla="*/ 189107 h 368089"/>
              <a:gd name="connsiteX30" fmla="*/ 148040 w 278569"/>
              <a:gd name="connsiteY30" fmla="*/ 195099 h 368089"/>
              <a:gd name="connsiteX31" fmla="*/ 137068 w 278569"/>
              <a:gd name="connsiteY31" fmla="*/ 200645 h 368089"/>
              <a:gd name="connsiteX32" fmla="*/ 178208 w 278569"/>
              <a:gd name="connsiteY32" fmla="*/ 144838 h 368089"/>
              <a:gd name="connsiteX33" fmla="*/ 170134 w 278569"/>
              <a:gd name="connsiteY33" fmla="*/ 142189 h 368089"/>
              <a:gd name="connsiteX34" fmla="*/ 167261 w 278569"/>
              <a:gd name="connsiteY34" fmla="*/ 123149 h 368089"/>
              <a:gd name="connsiteX35" fmla="*/ 171670 w 278569"/>
              <a:gd name="connsiteY35" fmla="*/ 117157 h 368089"/>
              <a:gd name="connsiteX36" fmla="*/ 190717 w 278569"/>
              <a:gd name="connsiteY36" fmla="*/ 114285 h 368089"/>
              <a:gd name="connsiteX37" fmla="*/ 193590 w 278569"/>
              <a:gd name="connsiteY37" fmla="*/ 133325 h 368089"/>
              <a:gd name="connsiteX38" fmla="*/ 189181 w 278569"/>
              <a:gd name="connsiteY38" fmla="*/ 139317 h 368089"/>
              <a:gd name="connsiteX39" fmla="*/ 178208 w 278569"/>
              <a:gd name="connsiteY39" fmla="*/ 144863 h 368089"/>
              <a:gd name="connsiteX40" fmla="*/ 219349 w 278569"/>
              <a:gd name="connsiteY40" fmla="*/ 89031 h 368089"/>
              <a:gd name="connsiteX41" fmla="*/ 211275 w 278569"/>
              <a:gd name="connsiteY41" fmla="*/ 86382 h 368089"/>
              <a:gd name="connsiteX42" fmla="*/ 208377 w 278569"/>
              <a:gd name="connsiteY42" fmla="*/ 67342 h 368089"/>
              <a:gd name="connsiteX43" fmla="*/ 212785 w 278569"/>
              <a:gd name="connsiteY43" fmla="*/ 61351 h 368089"/>
              <a:gd name="connsiteX44" fmla="*/ 231833 w 278569"/>
              <a:gd name="connsiteY44" fmla="*/ 58454 h 368089"/>
              <a:gd name="connsiteX45" fmla="*/ 234731 w 278569"/>
              <a:gd name="connsiteY45" fmla="*/ 77494 h 368089"/>
              <a:gd name="connsiteX46" fmla="*/ 230322 w 278569"/>
              <a:gd name="connsiteY46" fmla="*/ 83485 h 368089"/>
              <a:gd name="connsiteX47" fmla="*/ 219349 w 278569"/>
              <a:gd name="connsiteY47" fmla="*/ 89031 h 368089"/>
              <a:gd name="connsiteX48" fmla="*/ 260515 w 278569"/>
              <a:gd name="connsiteY48" fmla="*/ 33225 h 368089"/>
              <a:gd name="connsiteX49" fmla="*/ 252440 w 278569"/>
              <a:gd name="connsiteY49" fmla="*/ 30575 h 368089"/>
              <a:gd name="connsiteX50" fmla="*/ 249567 w 278569"/>
              <a:gd name="connsiteY50" fmla="*/ 11536 h 368089"/>
              <a:gd name="connsiteX51" fmla="*/ 253976 w 278569"/>
              <a:gd name="connsiteY51" fmla="*/ 5544 h 368089"/>
              <a:gd name="connsiteX52" fmla="*/ 273023 w 278569"/>
              <a:gd name="connsiteY52" fmla="*/ 2672 h 368089"/>
              <a:gd name="connsiteX53" fmla="*/ 275896 w 278569"/>
              <a:gd name="connsiteY53" fmla="*/ 21712 h 368089"/>
              <a:gd name="connsiteX54" fmla="*/ 271487 w 278569"/>
              <a:gd name="connsiteY54" fmla="*/ 27703 h 368089"/>
              <a:gd name="connsiteX55" fmla="*/ 260515 w 278569"/>
              <a:gd name="connsiteY55" fmla="*/ 33249 h 368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8569" h="368089">
                <a:moveTo>
                  <a:pt x="13621" y="368065"/>
                </a:moveTo>
                <a:cubicBezTo>
                  <a:pt x="10822" y="368065"/>
                  <a:pt x="7974" y="367198"/>
                  <a:pt x="5546" y="365415"/>
                </a:cubicBezTo>
                <a:cubicBezTo>
                  <a:pt x="-522" y="360959"/>
                  <a:pt x="-1810" y="352417"/>
                  <a:pt x="2673" y="346376"/>
                </a:cubicBezTo>
                <a:lnTo>
                  <a:pt x="7082" y="340384"/>
                </a:lnTo>
                <a:cubicBezTo>
                  <a:pt x="11540" y="334318"/>
                  <a:pt x="20085" y="333031"/>
                  <a:pt x="26129" y="337512"/>
                </a:cubicBezTo>
                <a:cubicBezTo>
                  <a:pt x="32197" y="341969"/>
                  <a:pt x="33485" y="350511"/>
                  <a:pt x="29002" y="356552"/>
                </a:cubicBezTo>
                <a:lnTo>
                  <a:pt x="24593" y="362543"/>
                </a:lnTo>
                <a:cubicBezTo>
                  <a:pt x="21918" y="366158"/>
                  <a:pt x="17807" y="368089"/>
                  <a:pt x="13621" y="368089"/>
                </a:cubicBezTo>
                <a:close/>
                <a:moveTo>
                  <a:pt x="54762" y="312258"/>
                </a:moveTo>
                <a:cubicBezTo>
                  <a:pt x="51963" y="312258"/>
                  <a:pt x="49114" y="311392"/>
                  <a:pt x="46687" y="309609"/>
                </a:cubicBezTo>
                <a:cubicBezTo>
                  <a:pt x="40643" y="305152"/>
                  <a:pt x="39331" y="296610"/>
                  <a:pt x="43814" y="290569"/>
                </a:cubicBezTo>
                <a:lnTo>
                  <a:pt x="48223" y="284602"/>
                </a:lnTo>
                <a:cubicBezTo>
                  <a:pt x="52681" y="278561"/>
                  <a:pt x="61226" y="277274"/>
                  <a:pt x="67270" y="281730"/>
                </a:cubicBezTo>
                <a:cubicBezTo>
                  <a:pt x="73313" y="286187"/>
                  <a:pt x="74626" y="294729"/>
                  <a:pt x="70143" y="300770"/>
                </a:cubicBezTo>
                <a:lnTo>
                  <a:pt x="65734" y="306737"/>
                </a:lnTo>
                <a:cubicBezTo>
                  <a:pt x="63059" y="310352"/>
                  <a:pt x="58947" y="312283"/>
                  <a:pt x="54762" y="312283"/>
                </a:cubicBezTo>
                <a:close/>
                <a:moveTo>
                  <a:pt x="95902" y="256451"/>
                </a:moveTo>
                <a:cubicBezTo>
                  <a:pt x="93103" y="256451"/>
                  <a:pt x="90255" y="255585"/>
                  <a:pt x="87828" y="253802"/>
                </a:cubicBezTo>
                <a:cubicBezTo>
                  <a:pt x="81759" y="249346"/>
                  <a:pt x="80471" y="240804"/>
                  <a:pt x="84955" y="234763"/>
                </a:cubicBezTo>
                <a:lnTo>
                  <a:pt x="89363" y="228771"/>
                </a:lnTo>
                <a:cubicBezTo>
                  <a:pt x="93822" y="222705"/>
                  <a:pt x="102367" y="221417"/>
                  <a:pt x="108410" y="225899"/>
                </a:cubicBezTo>
                <a:cubicBezTo>
                  <a:pt x="114479" y="230355"/>
                  <a:pt x="115767" y="238897"/>
                  <a:pt x="111284" y="244938"/>
                </a:cubicBezTo>
                <a:lnTo>
                  <a:pt x="106875" y="250930"/>
                </a:lnTo>
                <a:cubicBezTo>
                  <a:pt x="104200" y="254545"/>
                  <a:pt x="100088" y="256476"/>
                  <a:pt x="95902" y="256476"/>
                </a:cubicBezTo>
                <a:close/>
                <a:moveTo>
                  <a:pt x="137068" y="200645"/>
                </a:moveTo>
                <a:cubicBezTo>
                  <a:pt x="134269" y="200645"/>
                  <a:pt x="131421" y="199778"/>
                  <a:pt x="128993" y="197995"/>
                </a:cubicBezTo>
                <a:cubicBezTo>
                  <a:pt x="122925" y="193539"/>
                  <a:pt x="121637" y="185022"/>
                  <a:pt x="126095" y="178956"/>
                </a:cubicBezTo>
                <a:lnTo>
                  <a:pt x="130504" y="172964"/>
                </a:lnTo>
                <a:cubicBezTo>
                  <a:pt x="134962" y="166923"/>
                  <a:pt x="143483" y="165611"/>
                  <a:pt x="149551" y="170067"/>
                </a:cubicBezTo>
                <a:cubicBezTo>
                  <a:pt x="155619" y="174524"/>
                  <a:pt x="156907" y="183041"/>
                  <a:pt x="152449" y="189107"/>
                </a:cubicBezTo>
                <a:lnTo>
                  <a:pt x="148040" y="195099"/>
                </a:lnTo>
                <a:cubicBezTo>
                  <a:pt x="145365" y="198714"/>
                  <a:pt x="141254" y="200645"/>
                  <a:pt x="137068" y="200645"/>
                </a:cubicBezTo>
                <a:close/>
                <a:moveTo>
                  <a:pt x="178208" y="144838"/>
                </a:moveTo>
                <a:cubicBezTo>
                  <a:pt x="175410" y="144838"/>
                  <a:pt x="172561" y="143971"/>
                  <a:pt x="170134" y="142189"/>
                </a:cubicBezTo>
                <a:cubicBezTo>
                  <a:pt x="164066" y="137732"/>
                  <a:pt x="162778" y="129190"/>
                  <a:pt x="167261" y="123149"/>
                </a:cubicBezTo>
                <a:lnTo>
                  <a:pt x="171670" y="117157"/>
                </a:lnTo>
                <a:cubicBezTo>
                  <a:pt x="176128" y="111092"/>
                  <a:pt x="184673" y="109804"/>
                  <a:pt x="190717" y="114285"/>
                </a:cubicBezTo>
                <a:cubicBezTo>
                  <a:pt x="196785" y="118742"/>
                  <a:pt x="198073" y="127284"/>
                  <a:pt x="193590" y="133325"/>
                </a:cubicBezTo>
                <a:lnTo>
                  <a:pt x="189181" y="139317"/>
                </a:lnTo>
                <a:cubicBezTo>
                  <a:pt x="186506" y="142932"/>
                  <a:pt x="182394" y="144863"/>
                  <a:pt x="178208" y="144863"/>
                </a:cubicBezTo>
                <a:close/>
                <a:moveTo>
                  <a:pt x="219349" y="89031"/>
                </a:moveTo>
                <a:cubicBezTo>
                  <a:pt x="216550" y="89031"/>
                  <a:pt x="213702" y="88165"/>
                  <a:pt x="211275" y="86382"/>
                </a:cubicBezTo>
                <a:cubicBezTo>
                  <a:pt x="205206" y="81925"/>
                  <a:pt x="203918" y="73408"/>
                  <a:pt x="208377" y="67342"/>
                </a:cubicBezTo>
                <a:lnTo>
                  <a:pt x="212785" y="61351"/>
                </a:lnTo>
                <a:cubicBezTo>
                  <a:pt x="217244" y="55310"/>
                  <a:pt x="225764" y="53997"/>
                  <a:pt x="231833" y="58454"/>
                </a:cubicBezTo>
                <a:cubicBezTo>
                  <a:pt x="237901" y="62911"/>
                  <a:pt x="239189" y="71428"/>
                  <a:pt x="234731" y="77494"/>
                </a:cubicBezTo>
                <a:lnTo>
                  <a:pt x="230322" y="83485"/>
                </a:lnTo>
                <a:cubicBezTo>
                  <a:pt x="227647" y="87100"/>
                  <a:pt x="223535" y="89031"/>
                  <a:pt x="219349" y="89031"/>
                </a:cubicBezTo>
                <a:close/>
                <a:moveTo>
                  <a:pt x="260515" y="33225"/>
                </a:moveTo>
                <a:cubicBezTo>
                  <a:pt x="257716" y="33225"/>
                  <a:pt x="254867" y="32358"/>
                  <a:pt x="252440" y="30575"/>
                </a:cubicBezTo>
                <a:cubicBezTo>
                  <a:pt x="246372" y="26119"/>
                  <a:pt x="245084" y="17577"/>
                  <a:pt x="249567" y="11536"/>
                </a:cubicBezTo>
                <a:lnTo>
                  <a:pt x="253976" y="5544"/>
                </a:lnTo>
                <a:cubicBezTo>
                  <a:pt x="258434" y="-522"/>
                  <a:pt x="266979" y="-1809"/>
                  <a:pt x="273023" y="2672"/>
                </a:cubicBezTo>
                <a:cubicBezTo>
                  <a:pt x="279091" y="7129"/>
                  <a:pt x="280379" y="15671"/>
                  <a:pt x="275896" y="21712"/>
                </a:cubicBezTo>
                <a:lnTo>
                  <a:pt x="271487" y="27703"/>
                </a:lnTo>
                <a:cubicBezTo>
                  <a:pt x="268812" y="31318"/>
                  <a:pt x="264701" y="33249"/>
                  <a:pt x="260515" y="33249"/>
                </a:cubicBezTo>
                <a:close/>
              </a:path>
            </a:pathLst>
          </a:custGeom>
          <a:solidFill>
            <a:schemeClr val="tx1"/>
          </a:solidFill>
          <a:ln w="2477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35" name="Graphic 134">
            <a:extLst>
              <a:ext uri="{FF2B5EF4-FFF2-40B4-BE49-F238E27FC236}">
                <a16:creationId xmlns:a16="http://schemas.microsoft.com/office/drawing/2014/main" id="{7E3D8091-6429-B44C-7196-71EE04F47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102787" y="17958504"/>
            <a:ext cx="554182" cy="554182"/>
          </a:xfrm>
          <a:prstGeom prst="rect">
            <a:avLst/>
          </a:prstGeom>
        </p:spPr>
      </p:pic>
      <p:sp>
        <p:nvSpPr>
          <p:cNvPr id="134" name="TextBox 133">
            <a:extLst>
              <a:ext uri="{FF2B5EF4-FFF2-40B4-BE49-F238E27FC236}">
                <a16:creationId xmlns:a16="http://schemas.microsoft.com/office/drawing/2014/main" id="{C2C8BA61-B945-375C-45C6-B043CB108A59}"/>
              </a:ext>
            </a:extLst>
          </p:cNvPr>
          <p:cNvSpPr txBox="1"/>
          <p:nvPr/>
        </p:nvSpPr>
        <p:spPr>
          <a:xfrm>
            <a:off x="1534781" y="18484407"/>
            <a:ext cx="1711561" cy="63503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The project’s financials remain secure!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66A3E2-4C69-0EA3-00CA-67C6CF3AD602}"/>
              </a:ext>
            </a:extLst>
          </p:cNvPr>
          <p:cNvSpPr txBox="1"/>
          <p:nvPr/>
        </p:nvSpPr>
        <p:spPr>
          <a:xfrm>
            <a:off x="1150679" y="29515159"/>
            <a:ext cx="8214241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Unlock the potential of cloud-based collaboration</a:t>
            </a:r>
            <a:br>
              <a:rPr kumimoji="0" lang="en-US" sz="19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</a:br>
            <a:r>
              <a:rPr kumimoji="0" lang="en-US" sz="19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with a single solution for secure productivity.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3521BE-24FB-F051-86D2-37E97B798174}"/>
              </a:ext>
            </a:extLst>
          </p:cNvPr>
          <p:cNvSpPr txBox="1"/>
          <p:nvPr/>
        </p:nvSpPr>
        <p:spPr>
          <a:xfrm>
            <a:off x="1155788" y="30308701"/>
            <a:ext cx="8204023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sng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Contact us</a:t>
            </a: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 </a:t>
            </a:r>
            <a:r>
              <a:rPr kumimoji="0" lang="en-US" sz="15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now to get started on your journey to secure productivity with Microsoft 365.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8E5C2BB-386D-06F2-A3AB-690CC3C473D9}"/>
              </a:ext>
            </a:extLst>
          </p:cNvPr>
          <p:cNvSpPr txBox="1"/>
          <p:nvPr/>
        </p:nvSpPr>
        <p:spPr>
          <a:xfrm>
            <a:off x="565986" y="1629846"/>
            <a:ext cx="4466201" cy="14311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1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Keep your business growing on a foundation of secure productivity</a:t>
            </a:r>
            <a:endParaRPr lang="en-US" sz="31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941E398-911F-F348-40DC-0B9B385F3158}"/>
              </a:ext>
            </a:extLst>
          </p:cNvPr>
          <p:cNvSpPr/>
          <p:nvPr/>
        </p:nvSpPr>
        <p:spPr>
          <a:xfrm>
            <a:off x="578840" y="666958"/>
            <a:ext cx="1812022" cy="57884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Partner logo</a:t>
            </a: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836E5D-C8EC-3887-9991-E6331A10C4E0}"/>
              </a:ext>
            </a:extLst>
          </p:cNvPr>
          <p:cNvSpPr txBox="1"/>
          <p:nvPr/>
        </p:nvSpPr>
        <p:spPr>
          <a:xfrm>
            <a:off x="1278822" y="24542242"/>
            <a:ext cx="3597212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900" kern="100">
                <a:solidFill>
                  <a:schemeClr val="tx1"/>
                </a:solidFill>
                <a:effectLst/>
                <a:latin typeface="Segoe Sans Display Semilight" pitchFamily="2" charset="0"/>
                <a:ea typeface="Aptos" panose="020B0004020202020204" pitchFamily="34" charset="0"/>
                <a:cs typeface="Segoe Sans Display Semilight" pitchFamily="2" charset="0"/>
              </a:rPr>
              <a:t>As a Microsoft Partner, we can:</a:t>
            </a:r>
            <a:endParaRPr lang="en-US" sz="1900">
              <a:solidFill>
                <a:schemeClr val="tx1"/>
              </a:solidFill>
              <a:latin typeface="Segoe Sans Display Semilight" pitchFamily="2" charset="0"/>
              <a:cs typeface="Segoe Sans Display Semilight" pitchFamily="2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0FC385-69F9-496C-0F2C-BE53DB38E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277471" y="24976181"/>
            <a:ext cx="3552157" cy="0"/>
          </a:xfrm>
          <a:prstGeom prst="line">
            <a:avLst/>
          </a:prstGeom>
          <a:ln w="19050">
            <a:solidFill>
              <a:srgbClr val="225B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phic 8">
            <a:extLst>
              <a:ext uri="{FF2B5EF4-FFF2-40B4-BE49-F238E27FC236}">
                <a16:creationId xmlns:a16="http://schemas.microsoft.com/office/drawing/2014/main" id="{9D9C69FB-BF7C-3BC2-85BA-AEA86C5A3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258839" y="25532124"/>
            <a:ext cx="235795" cy="2357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1BEEC4-E7F4-5FF6-4D2E-82D7867E0F34}"/>
              </a:ext>
            </a:extLst>
          </p:cNvPr>
          <p:cNvSpPr txBox="1"/>
          <p:nvPr/>
        </p:nvSpPr>
        <p:spPr>
          <a:xfrm>
            <a:off x="1628444" y="25515144"/>
            <a:ext cx="3124343" cy="90595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Assess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Allow our experts to evaluate your AI-readiness and uncover opportunities for seamless integration of Microsoft 365 Copilot.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B183824-9B46-93A3-4B39-9749F3F59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254210" y="26746073"/>
            <a:ext cx="245053" cy="2450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077C1A6-E229-0715-BBB5-C057517C18B7}"/>
              </a:ext>
            </a:extLst>
          </p:cNvPr>
          <p:cNvSpPr txBox="1"/>
          <p:nvPr/>
        </p:nvSpPr>
        <p:spPr>
          <a:xfrm>
            <a:off x="1628444" y="26692952"/>
            <a:ext cx="3289443" cy="90595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Analyze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Collaborate with us to define your unique business goals and challenges that Microsoft 365 can address.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1A8833A6-CBFD-0373-3885-A43C8B1D7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247692" y="27887457"/>
            <a:ext cx="258089" cy="2580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73A55C7-139B-38F9-DED4-CC75CE91A7DB}"/>
              </a:ext>
            </a:extLst>
          </p:cNvPr>
          <p:cNvSpPr txBox="1"/>
          <p:nvPr/>
        </p:nvSpPr>
        <p:spPr>
          <a:xfrm>
            <a:off x="1628444" y="27852285"/>
            <a:ext cx="3403743" cy="683520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Evaluate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We'll assess your technical capabilities and identify any gaps.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6BFFD3AC-3510-D9DC-B0EE-9CAEDAD003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5423519" y="24618165"/>
            <a:ext cx="276082" cy="2760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95A4074-0F47-504E-BF1D-D39078CE3795}"/>
              </a:ext>
            </a:extLst>
          </p:cNvPr>
          <p:cNvSpPr txBox="1"/>
          <p:nvPr/>
        </p:nvSpPr>
        <p:spPr>
          <a:xfrm>
            <a:off x="5842565" y="24592295"/>
            <a:ext cx="3477748" cy="90595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Plan</a:t>
            </a:r>
            <a:r>
              <a:rPr lang="en-US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Together, we’ll develop a customized plan, including timelines and resource allocation, to maximize the impact of Microsoft 365.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B09875F-6ACC-3127-0D7A-F45090B0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5431979" y="25766607"/>
            <a:ext cx="259163" cy="25916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FBF3346-6A15-A0F5-37E4-EE7D7451AC6E}"/>
              </a:ext>
            </a:extLst>
          </p:cNvPr>
          <p:cNvSpPr txBox="1"/>
          <p:nvPr/>
        </p:nvSpPr>
        <p:spPr>
          <a:xfrm>
            <a:off x="5842566" y="25751628"/>
            <a:ext cx="3247646" cy="90595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Pilot</a:t>
            </a:r>
            <a:r>
              <a:rPr lang="en-US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Experience the power of Microsoft 365 firsthand, in a controlled environment, validating its effectiveness for your business.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C85C72AD-CE2E-70E0-7325-8AAABA3E95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5432658" y="26936442"/>
            <a:ext cx="257804" cy="2578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74AF118-2CB2-8A64-D978-DF18B2D27396}"/>
              </a:ext>
            </a:extLst>
          </p:cNvPr>
          <p:cNvSpPr txBox="1"/>
          <p:nvPr/>
        </p:nvSpPr>
        <p:spPr>
          <a:xfrm>
            <a:off x="5842566" y="26910961"/>
            <a:ext cx="3336546" cy="687945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Train and support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Benefit from our comprehensive training and support to empower your team for success.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46374BF7-D8AB-39CC-D63B-21BDF643B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5414520" y="27825735"/>
            <a:ext cx="294080" cy="29408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216D137-1004-0918-878F-221A0F202911}"/>
              </a:ext>
            </a:extLst>
          </p:cNvPr>
          <p:cNvSpPr txBox="1"/>
          <p:nvPr/>
        </p:nvSpPr>
        <p:spPr>
          <a:xfrm>
            <a:off x="5842566" y="27852285"/>
            <a:ext cx="3285746" cy="687945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5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Transform </a:t>
            </a:r>
          </a:p>
          <a:p>
            <a:pPr>
              <a:lnSpc>
                <a:spcPts val="1700"/>
              </a:lnSpc>
              <a:spcAft>
                <a:spcPts val="400"/>
              </a:spcAft>
            </a:pPr>
            <a:r>
              <a:rPr lang="en-US" sz="1200">
                <a:solidFill>
                  <a:schemeClr val="tx1"/>
                </a:solidFill>
                <a:latin typeface="Segoe Sans Display Semilight" pitchFamily="2" charset="0"/>
                <a:cs typeface="Segoe Sans Display Semilight" pitchFamily="2" charset="0"/>
              </a:rPr>
              <a:t>Unlock the full potential of Microsoft 365 and supercharge your business operations.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6FC15F-2945-1594-343D-C4EE6261A3AD}"/>
              </a:ext>
            </a:extLst>
          </p:cNvPr>
          <p:cNvSpPr txBox="1"/>
          <p:nvPr/>
        </p:nvSpPr>
        <p:spPr>
          <a:xfrm>
            <a:off x="562821" y="8565718"/>
            <a:ext cx="476922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Sans Display Semilight" pitchFamily="2" charset="0"/>
                <a:cs typeface="Segoe Sans Display Semilight" pitchFamily="2" charset="0"/>
                <a:hlinkClick r:id="rId4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*Small and medium business (SMB) online survey, </a:t>
            </a:r>
            <a:r>
              <a:rPr lang="en-US" sz="800" kern="100">
                <a:solidFill>
                  <a:schemeClr val="bg1"/>
                </a:solidFill>
                <a:latin typeface="Segoe Sans Display Semilight" pitchFamily="2" charset="0"/>
                <a:cs typeface="Segoe Sans Display Semilight" pitchFamily="2" charset="0"/>
                <a:hlinkClick r:id="rId4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Microsoft, September 2024  </a:t>
            </a: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Sans Display Semilight" pitchFamily="2" charset="0"/>
              <a:cs typeface="Segoe Sans Display Semilight" pitchFamily="2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F974254-30E9-26CC-B557-DB2399C61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179105" y="-1"/>
            <a:ext cx="4823248" cy="13450530"/>
            <a:chOff x="-5478065" y="-1"/>
            <a:chExt cx="4823248" cy="1345053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09D37D5-1D85-FBFE-9770-5B9866016762}"/>
                </a:ext>
              </a:extLst>
            </p:cNvPr>
            <p:cNvSpPr/>
            <p:nvPr/>
          </p:nvSpPr>
          <p:spPr>
            <a:xfrm>
              <a:off x="-5478065" y="-1"/>
              <a:ext cx="4823248" cy="134505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7F1D99A-A048-3631-EAA5-0DE86A6F2B37}"/>
                </a:ext>
              </a:extLst>
            </p:cNvPr>
            <p:cNvSpPr txBox="1"/>
            <p:nvPr/>
          </p:nvSpPr>
          <p:spPr>
            <a:xfrm>
              <a:off x="-5157826" y="328162"/>
              <a:ext cx="4018743" cy="9848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60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 this PowerPoint document as a template to create a custom piece for your brand by adding your logo, fonts, colors, and content.</a:t>
              </a:r>
              <a:endParaRPr lang="en-US" sz="100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EE3C715-1962-CA8A-0B36-824840B5B51C}"/>
                </a:ext>
              </a:extLst>
            </p:cNvPr>
            <p:cNvSpPr txBox="1"/>
            <p:nvPr/>
          </p:nvSpPr>
          <p:spPr>
            <a:xfrm>
              <a:off x="-5157826" y="1413012"/>
              <a:ext cx="3898414" cy="41549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>
                  <a:latin typeface="Arial" panose="020B0604020202020204" pitchFamily="34" charset="0"/>
                  <a:cs typeface="Arial" panose="020B0604020202020204" pitchFamily="34" charset="0"/>
                </a:rPr>
                <a:t>Yellow highlights in the template indicate areas where text or graphics should be customized for your brand.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20EE2D8-BF32-2FD7-B8D8-815FC114FDCD}"/>
                </a:ext>
              </a:extLst>
            </p:cNvPr>
            <p:cNvGrpSpPr/>
            <p:nvPr/>
          </p:nvGrpSpPr>
          <p:grpSpPr>
            <a:xfrm>
              <a:off x="-5157826" y="4482721"/>
              <a:ext cx="3683416" cy="900246"/>
              <a:chOff x="-3852716" y="3897267"/>
              <a:chExt cx="3014516" cy="736763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3278B55-7464-A1DE-D1F3-C71C3DB1043E}"/>
                  </a:ext>
                </a:extLst>
              </p:cNvPr>
              <p:cNvSpPr txBox="1"/>
              <p:nvPr/>
            </p:nvSpPr>
            <p:spPr>
              <a:xfrm>
                <a:off x="-3633224" y="3897267"/>
                <a:ext cx="2795024" cy="736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b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Update the yellow-highlighted text with your brand-specific copy. </a:t>
                </a:r>
                <a:r>
                  <a:rPr lang="en-US" sz="105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Match the surrounding type color by</a:t>
                </a:r>
                <a:r>
                  <a:rPr lang="en-US" sz="1050" b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removing the yellow highlight </a:t>
                </a:r>
                <a:r>
                  <a:rPr lang="en-US" sz="105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treatment.</a:t>
                </a:r>
                <a:r>
                  <a:rPr lang="en-US" sz="1050" b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Adjust the size </a:t>
                </a:r>
                <a:r>
                  <a:rPr lang="en-US" sz="1050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display of your fonts to fit the template</a:t>
                </a:r>
                <a:endParaRPr lang="en-US" sz="110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89404E97-E75A-C4FE-BE57-C117DD92797E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9087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A7B2387-513F-B966-2479-B7575998E3E3}"/>
                </a:ext>
              </a:extLst>
            </p:cNvPr>
            <p:cNvGrpSpPr/>
            <p:nvPr/>
          </p:nvGrpSpPr>
          <p:grpSpPr>
            <a:xfrm>
              <a:off x="-5157826" y="5491678"/>
              <a:ext cx="3767214" cy="1384995"/>
              <a:chOff x="-3852716" y="4723000"/>
              <a:chExt cx="3083096" cy="1133483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E6E71E1-7151-3108-B8E8-28CCDA0D540E}"/>
                  </a:ext>
                </a:extLst>
              </p:cNvPr>
              <p:cNvSpPr txBox="1"/>
              <p:nvPr/>
            </p:nvSpPr>
            <p:spPr>
              <a:xfrm>
                <a:off x="-3633224" y="4723000"/>
                <a:ext cx="2863604" cy="1133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b="1" dirty="0">
                    <a:solidFill>
                      <a:srgbClr val="2F2F2F"/>
                    </a:solidFill>
                    <a:latin typeface="Arial"/>
                    <a:cs typeface="Arial"/>
                  </a:rPr>
                  <a:t>Add your custom logo and icons </a:t>
                </a:r>
                <a:r>
                  <a:rPr lang="en-US" sz="1050" dirty="0">
                    <a:solidFill>
                      <a:srgbClr val="2F2F2F"/>
                    </a:solidFill>
                    <a:latin typeface="Arial"/>
                    <a:cs typeface="Arial"/>
                  </a:rPr>
                  <a:t>to the slides and slide master</a:t>
                </a:r>
                <a:r>
                  <a:rPr lang="en-US" sz="1050" b="1" dirty="0">
                    <a:solidFill>
                      <a:srgbClr val="2F2F2F"/>
                    </a:solidFill>
                    <a:latin typeface="Arial"/>
                    <a:cs typeface="Arial"/>
                  </a:rPr>
                  <a:t>. </a:t>
                </a:r>
                <a:r>
                  <a:rPr lang="en-US" sz="1050" dirty="0"/>
                  <a:t>Ensure that your partner logo is 125% the size of the Microsoft 365 logo, per Microsoft brand guidelines. </a:t>
                </a:r>
                <a:r>
                  <a:rPr lang="en-US" sz="1050" dirty="0">
                    <a:solidFill>
                      <a:srgbClr val="2F2F2F"/>
                    </a:solidFill>
                    <a:latin typeface="Arial"/>
                    <a:cs typeface="Arial"/>
                  </a:rPr>
                  <a:t>You may </a:t>
                </a:r>
                <a:r>
                  <a:rPr lang="en-US" sz="1050" b="1" dirty="0">
                    <a:solidFill>
                      <a:srgbClr val="2F2F2F"/>
                    </a:solidFill>
                    <a:latin typeface="Arial"/>
                    <a:cs typeface="Arial"/>
                  </a:rPr>
                  <a:t>change the image </a:t>
                </a:r>
                <a:r>
                  <a:rPr lang="en-US" sz="1050" dirty="0">
                    <a:solidFill>
                      <a:srgbClr val="2F2F2F"/>
                    </a:solidFill>
                    <a:latin typeface="Arial"/>
                    <a:cs typeface="Arial"/>
                  </a:rPr>
                  <a:t>to best represent your brand/targeting. If you choose to use the included images, im</a:t>
                </a:r>
                <a:r>
                  <a:rPr lang="en-US" sz="1050" dirty="0">
                    <a:solidFill>
                      <a:srgbClr val="000000"/>
                    </a:solidFill>
                    <a:latin typeface="Arial"/>
                    <a:cs typeface="Arial"/>
                  </a:rPr>
                  <a:t>ages</a:t>
                </a:r>
                <a:r>
                  <a:rPr lang="en-US" sz="1050" dirty="0"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 included in this template must </a:t>
                </a:r>
                <a:r>
                  <a:rPr lang="en-US" sz="1050" i="1" dirty="0"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remain for use exclusively in this template</a:t>
                </a:r>
                <a:r>
                  <a:rPr lang="en-US" sz="1050" i="1" dirty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en-US" sz="1050" dirty="0">
                    <a:solidFill>
                      <a:srgbClr val="000000"/>
                    </a:solidFill>
                    <a:latin typeface="Arial"/>
                    <a:cs typeface="Arial"/>
                  </a:rPr>
                  <a:t>and</a:t>
                </a:r>
                <a:r>
                  <a:rPr lang="en-US" sz="1050" dirty="0">
                    <a:solidFill>
                      <a:srgbClr val="000000"/>
                    </a:solidFill>
                    <a:effectLst/>
                    <a:latin typeface="Arial"/>
                    <a:cs typeface="Arial"/>
                  </a:rPr>
                  <a:t> may not be altered or used elsewhere.</a:t>
                </a:r>
                <a:endParaRPr lang="en-US" sz="1100" dirty="0">
                  <a:solidFill>
                    <a:srgbClr val="2F2F2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FE4ABA6-D084-8A55-B5CE-C06C16902FB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7334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7AE6BD6-69C0-14F5-6D1D-3DA7D21624A3}"/>
                </a:ext>
              </a:extLst>
            </p:cNvPr>
            <p:cNvSpPr txBox="1"/>
            <p:nvPr/>
          </p:nvSpPr>
          <p:spPr>
            <a:xfrm>
              <a:off x="-4889630" y="10746742"/>
              <a:ext cx="362414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105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Save your final art. </a:t>
              </a:r>
              <a:r>
                <a:rPr lang="en-US" sz="105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Name your file </a:t>
              </a:r>
              <a:r>
                <a:rPr lang="en-US" sz="105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 choose the file destination. </a:t>
              </a:r>
              <a:r>
                <a:rPr lang="en-US" sz="105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Delete these off-slide instructions </a:t>
              </a:r>
              <a:r>
                <a:rPr lang="en-US" sz="105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 any remaining highlighting and use the </a:t>
              </a:r>
              <a:r>
                <a:rPr lang="en-US" sz="105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File</a:t>
              </a:r>
              <a:r>
                <a:rPr lang="en-US" sz="105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pulldown menu to select </a:t>
              </a:r>
              <a:r>
                <a:rPr lang="en-US" sz="1050" b="1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Export to save as a PNG</a:t>
              </a:r>
              <a:r>
                <a:rPr lang="en-US" sz="1050">
                  <a:solidFill>
                    <a:srgbClr val="2F2F2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endParaRPr lang="en-US" sz="1100">
                <a:solidFill>
                  <a:srgbClr val="2F2F2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C99A4E6-94CB-EF14-7E49-EC9B8A6A79C3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-5157826" y="10760810"/>
              <a:ext cx="241405" cy="25391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50">
                  <a:cs typeface="Segoe UI" panose="020B0502040204020203" pitchFamily="34" charset="0"/>
                </a:rPr>
                <a:t>5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72AA273A-53B4-6A22-67DB-1311F072F5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4799932" y="11638789"/>
              <a:ext cx="2196287" cy="274535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07B89AF-E7D4-EB84-4EF2-4C10588F152B}"/>
                </a:ext>
              </a:extLst>
            </p:cNvPr>
            <p:cNvGrpSpPr/>
            <p:nvPr/>
          </p:nvGrpSpPr>
          <p:grpSpPr>
            <a:xfrm>
              <a:off x="-5157826" y="1936559"/>
              <a:ext cx="4182770" cy="2418013"/>
              <a:chOff x="-3852716" y="1813482"/>
              <a:chExt cx="3423188" cy="1978904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7A985F9-0F5C-BA25-DAFB-C99277D98F55}"/>
                  </a:ext>
                </a:extLst>
              </p:cNvPr>
              <p:cNvSpPr txBox="1"/>
              <p:nvPr/>
            </p:nvSpPr>
            <p:spPr>
              <a:xfrm>
                <a:off x="-3633224" y="1813482"/>
                <a:ext cx="2313602" cy="340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b="1">
                    <a:solidFill>
                      <a:srgbClr val="2F2F2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Customize your brand fonts and colors in the Slide Master.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DA64486-4731-C507-C856-CCEEB48F5F18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824995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>
                    <a:cs typeface="Segoe UI" panose="020B0502040204020203" pitchFamily="34" charset="0"/>
                  </a:rPr>
                  <a:t>1</a:t>
                </a:r>
              </a:p>
            </p:txBody>
          </p:sp>
          <p:pic>
            <p:nvPicPr>
              <p:cNvPr id="48" name="Picture 47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4CBFB07F-9312-3E28-EF42-CCC6B18CB7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619997" y="2904854"/>
                <a:ext cx="1580254" cy="887532"/>
              </a:xfrm>
              <a:prstGeom prst="rect">
                <a:avLst/>
              </a:prstGeom>
            </p:spPr>
          </p:pic>
          <p:pic>
            <p:nvPicPr>
              <p:cNvPr id="49" name="Picture 48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64AEAE8E-C469-E080-24FF-2CAFF6BBDE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615030" y="2273863"/>
                <a:ext cx="3185502" cy="474015"/>
              </a:xfrm>
              <a:prstGeom prst="rect">
                <a:avLst/>
              </a:prstGeom>
            </p:spPr>
          </p:pic>
        </p:grpSp>
        <p:pic>
          <p:nvPicPr>
            <p:cNvPr id="42" name="Picture 41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D310FB17-E682-3430-BE95-B41CAD8E6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873352" y="8308043"/>
              <a:ext cx="2899648" cy="2202876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8CF15297-E818-FEC4-38C5-5F9A9E9292BF}"/>
                </a:ext>
              </a:extLst>
            </p:cNvPr>
            <p:cNvGrpSpPr/>
            <p:nvPr/>
          </p:nvGrpSpPr>
          <p:grpSpPr>
            <a:xfrm>
              <a:off x="-5157826" y="7073099"/>
              <a:ext cx="3767214" cy="1061829"/>
              <a:chOff x="-3852716" y="4803730"/>
              <a:chExt cx="3083096" cy="869003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3FD0518-DFC6-1E41-AFDE-1D97B990DE35}"/>
                  </a:ext>
                </a:extLst>
              </p:cNvPr>
              <p:cNvSpPr txBox="1"/>
              <p:nvPr/>
            </p:nvSpPr>
            <p:spPr>
              <a:xfrm>
                <a:off x="-3633224" y="4803730"/>
                <a:ext cx="2863604" cy="869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050" b="1">
                    <a:solidFill>
                      <a:srgbClr val="2F2F2F"/>
                    </a:solidFill>
                    <a:latin typeface="Arial"/>
                    <a:cs typeface="Arial"/>
                  </a:rPr>
                  <a:t>Add your email address to the CTA portion of the graphic. </a:t>
                </a:r>
                <a:r>
                  <a:rPr lang="en-US" sz="1050">
                    <a:solidFill>
                      <a:srgbClr val="2F2F2F"/>
                    </a:solidFill>
                    <a:latin typeface="Arial"/>
                    <a:cs typeface="Arial"/>
                  </a:rPr>
                  <a:t>Highlight and right-click the words, “Contact us”, then select hyperlink from the menu that appears. Then, input your information in the window that appears and hit OK</a:t>
                </a:r>
                <a:r>
                  <a:rPr lang="en-US" sz="1050" b="1">
                    <a:solidFill>
                      <a:srgbClr val="2F2F2F"/>
                    </a:solidFill>
                    <a:latin typeface="Arial"/>
                    <a:cs typeface="Arial"/>
                  </a:rPr>
                  <a:t>. </a:t>
                </a:r>
                <a:r>
                  <a:rPr lang="en-US" sz="1050">
                    <a:solidFill>
                      <a:srgbClr val="2F2F2F"/>
                    </a:solidFill>
                    <a:latin typeface="Arial"/>
                    <a:cs typeface="Arial"/>
                  </a:rPr>
                  <a:t>Lastly, </a:t>
                </a:r>
                <a:r>
                  <a:rPr lang="en-US" sz="1050" b="1">
                    <a:solidFill>
                      <a:srgbClr val="2F2F2F"/>
                    </a:solidFill>
                    <a:latin typeface="Arial"/>
                    <a:cs typeface="Arial"/>
                  </a:rPr>
                  <a:t>update the highlighted [Partner] field </a:t>
                </a:r>
                <a:r>
                  <a:rPr lang="en-US" sz="1050">
                    <a:solidFill>
                      <a:srgbClr val="2F2F2F"/>
                    </a:solidFill>
                    <a:latin typeface="Arial"/>
                    <a:cs typeface="Arial"/>
                  </a:rPr>
                  <a:t>with your company name. </a:t>
                </a:r>
                <a:endParaRPr lang="en-US" sz="1100">
                  <a:solidFill>
                    <a:srgbClr val="2F2F2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517660A-55D8-7926-CF87-2A3CDEF387E2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814209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50" dirty="0">
                    <a:cs typeface="Segoe UI" panose="020B0502040204020203" pitchFamily="34" charset="0"/>
                  </a:rPr>
                  <a:t>4</a:t>
                </a:r>
              </a:p>
            </p:txBody>
          </p:sp>
        </p:grpSp>
      </p:grpSp>
      <p:pic>
        <p:nvPicPr>
          <p:cNvPr id="70" name="Picture 69" descr="Microsoft 365 logo">
            <a:extLst>
              <a:ext uri="{FF2B5EF4-FFF2-40B4-BE49-F238E27FC236}">
                <a16:creationId xmlns:a16="http://schemas.microsoft.com/office/drawing/2014/main" id="{805F524F-D063-C677-7261-5A249EBD8293}"/>
              </a:ext>
            </a:extLst>
          </p:cNvPr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0303" y="654134"/>
            <a:ext cx="1812023" cy="66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526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eyscale teal with dk blue hyperlink">
      <a:dk1>
        <a:srgbClr val="000000"/>
      </a:dk1>
      <a:lt1>
        <a:srgbClr val="FFFFFF"/>
      </a:lt1>
      <a:dk2>
        <a:srgbClr val="000000"/>
      </a:dk2>
      <a:lt2>
        <a:srgbClr val="E6E6E6"/>
      </a:lt2>
      <a:accent1>
        <a:srgbClr val="000000"/>
      </a:accent1>
      <a:accent2>
        <a:srgbClr val="06647A"/>
      </a:accent2>
      <a:accent3>
        <a:srgbClr val="3F3F3F"/>
      </a:accent3>
      <a:accent4>
        <a:srgbClr val="7F7F7F"/>
      </a:accent4>
      <a:accent5>
        <a:srgbClr val="BFBFBF"/>
      </a:accent5>
      <a:accent6>
        <a:srgbClr val="F2F2F2"/>
      </a:accent6>
      <a:hlink>
        <a:srgbClr val="0070C0"/>
      </a:hlink>
      <a:folHlink>
        <a:srgbClr val="0070C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20" ma:contentTypeDescription="Create a new document." ma:contentTypeScope="" ma:versionID="f39b8f6b820c7a0e6a27718387ccb14f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ce1683edc743ac610a9256812afc2ddd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35386a-10b8-4232-a94c-9d3ed4540ad7">
      <Terms xmlns="http://schemas.microsoft.com/office/infopath/2007/PartnerControls"/>
    </lcf76f155ced4ddcb4097134ff3c332f>
    <TaxCatchAll xmlns="3d7cdd09-fef8-484d-8efb-f073c5fd928a" xsi:nil="true"/>
    <SharedWithUsers xmlns="3d7cdd09-fef8-484d-8efb-f073c5fd928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4A299E4-C842-45FA-9B11-65A48A93C1EC}"/>
</file>

<file path=customXml/itemProps2.xml><?xml version="1.0" encoding="utf-8"?>
<ds:datastoreItem xmlns:ds="http://schemas.openxmlformats.org/officeDocument/2006/customXml" ds:itemID="{5D6EC8DC-8593-46E4-AE48-F33A6331CF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B427CD-D727-4A88-AC3F-4DCE7A80ACAA}">
  <ds:schemaRefs>
    <ds:schemaRef ds:uri="http://purl.org/dc/elements/1.1/"/>
    <ds:schemaRef ds:uri="http://purl.org/dc/dcmitype/"/>
    <ds:schemaRef ds:uri="http://schemas.microsoft.com/sharepoint/v3"/>
    <ds:schemaRef ds:uri="http://schemas.microsoft.com/office/2006/metadata/properties"/>
    <ds:schemaRef ds:uri="http://schemas.openxmlformats.org/package/2006/metadata/core-properties"/>
    <ds:schemaRef ds:uri="a7384ce8-a2ad-4061-818a-88bf72b6eefd"/>
    <ds:schemaRef ds:uri="http://purl.org/dc/terms/"/>
    <ds:schemaRef ds:uri="http://schemas.microsoft.com/office/2006/documentManagement/types"/>
    <ds:schemaRef ds:uri="http://schemas.microsoft.com/office/infopath/2007/PartnerControls"/>
    <ds:schemaRef ds:uri="254ab26a-04f6-42f5-9555-e3c9fb1706a1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799</Words>
  <Application>Microsoft Office PowerPoint</Application>
  <PresentationFormat>Custom</PresentationFormat>
  <Paragraphs>74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Segoe UI</vt:lpstr>
      <vt:lpstr>Calibri</vt:lpstr>
      <vt:lpstr>Segoe Sans Display Semilight</vt:lpstr>
      <vt:lpstr>Arial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Mike Tenhulzen</dc:creator>
  <cp:keywords/>
  <dc:description/>
  <cp:lastModifiedBy>Caleb Mardini (JEFFREYM CONSULTING LLC)</cp:lastModifiedBy>
  <cp:revision>4</cp:revision>
  <dcterms:created xsi:type="dcterms:W3CDTF">2023-08-30T06:37:36Z</dcterms:created>
  <dcterms:modified xsi:type="dcterms:W3CDTF">2025-05-28T18:02:47Z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  <property fmtid="{D5CDD505-2E9C-101B-9397-08002B2CF9AE}" pid="3" name="MediaServiceImageTags">
    <vt:lpwstr/>
  </property>
  <property fmtid="{D5CDD505-2E9C-101B-9397-08002B2CF9AE}" pid="4" name="Order">
    <vt:r8>1323400</vt:r8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</Properties>
</file>