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6" r:id="rId5"/>
    <p:sldId id="257" r:id="rId6"/>
    <p:sldId id="258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7CF"/>
    <a:srgbClr val="17AC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5A660E-4F35-5544-9FC3-F701EE00E1DC}" v="46" dt="2024-04-26T10:50:07.4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146"/>
    <p:restoredTop sz="94692"/>
  </p:normalViewPr>
  <p:slideViewPr>
    <p:cSldViewPr snapToGrid="0">
      <p:cViewPr>
        <p:scale>
          <a:sx n="65" d="100"/>
          <a:sy n="65" d="100"/>
        </p:scale>
        <p:origin x="2216" y="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rulev, Milena (Petrova)" userId="440ae848-7e83-4dd6-8b49-d6a60c3a3cd8" providerId="ADAL" clId="{0A5A660E-4F35-5544-9FC3-F701EE00E1DC}"/>
    <pc:docChg chg="custSel modSld">
      <pc:chgData name="Hrulev, Milena (Petrova)" userId="440ae848-7e83-4dd6-8b49-d6a60c3a3cd8" providerId="ADAL" clId="{0A5A660E-4F35-5544-9FC3-F701EE00E1DC}" dt="2024-04-26T10:50:10.403" v="10" actId="1076"/>
      <pc:docMkLst>
        <pc:docMk/>
      </pc:docMkLst>
      <pc:sldChg chg="addSp delSp modSp mod">
        <pc:chgData name="Hrulev, Milena (Petrova)" userId="440ae848-7e83-4dd6-8b49-d6a60c3a3cd8" providerId="ADAL" clId="{0A5A660E-4F35-5544-9FC3-F701EE00E1DC}" dt="2024-04-26T10:49:52.515" v="4" actId="1076"/>
        <pc:sldMkLst>
          <pc:docMk/>
          <pc:sldMk cId="2078163601" sldId="256"/>
        </pc:sldMkLst>
        <pc:picChg chg="add mod">
          <ac:chgData name="Hrulev, Milena (Petrova)" userId="440ae848-7e83-4dd6-8b49-d6a60c3a3cd8" providerId="ADAL" clId="{0A5A660E-4F35-5544-9FC3-F701EE00E1DC}" dt="2024-04-26T10:49:52.515" v="4" actId="1076"/>
          <ac:picMkLst>
            <pc:docMk/>
            <pc:sldMk cId="2078163601" sldId="256"/>
            <ac:picMk id="2" creationId="{BD5709E5-4859-B774-756F-313B18E04CDF}"/>
          </ac:picMkLst>
        </pc:picChg>
        <pc:picChg chg="del">
          <ac:chgData name="Hrulev, Milena (Petrova)" userId="440ae848-7e83-4dd6-8b49-d6a60c3a3cd8" providerId="ADAL" clId="{0A5A660E-4F35-5544-9FC3-F701EE00E1DC}" dt="2024-04-26T10:49:48.609" v="3" actId="478"/>
          <ac:picMkLst>
            <pc:docMk/>
            <pc:sldMk cId="2078163601" sldId="256"/>
            <ac:picMk id="9" creationId="{4652859B-69F7-2EC2-F986-BB649C3B4385}"/>
          </ac:picMkLst>
        </pc:picChg>
      </pc:sldChg>
      <pc:sldChg chg="addSp delSp modSp mod">
        <pc:chgData name="Hrulev, Milena (Petrova)" userId="440ae848-7e83-4dd6-8b49-d6a60c3a3cd8" providerId="ADAL" clId="{0A5A660E-4F35-5544-9FC3-F701EE00E1DC}" dt="2024-04-26T10:50:01.784" v="7" actId="1076"/>
        <pc:sldMkLst>
          <pc:docMk/>
          <pc:sldMk cId="1910661935" sldId="257"/>
        </pc:sldMkLst>
        <pc:picChg chg="add mod">
          <ac:chgData name="Hrulev, Milena (Petrova)" userId="440ae848-7e83-4dd6-8b49-d6a60c3a3cd8" providerId="ADAL" clId="{0A5A660E-4F35-5544-9FC3-F701EE00E1DC}" dt="2024-04-26T10:50:01.784" v="7" actId="1076"/>
          <ac:picMkLst>
            <pc:docMk/>
            <pc:sldMk cId="1910661935" sldId="257"/>
            <ac:picMk id="3" creationId="{C624C5CA-BCF4-5121-E3EF-B499DBAD84B6}"/>
          </ac:picMkLst>
        </pc:picChg>
        <pc:picChg chg="del">
          <ac:chgData name="Hrulev, Milena (Petrova)" userId="440ae848-7e83-4dd6-8b49-d6a60c3a3cd8" providerId="ADAL" clId="{0A5A660E-4F35-5544-9FC3-F701EE00E1DC}" dt="2024-04-26T10:49:57.453" v="5" actId="478"/>
          <ac:picMkLst>
            <pc:docMk/>
            <pc:sldMk cId="1910661935" sldId="257"/>
            <ac:picMk id="39" creationId="{68C9C0AE-AEF1-2112-D35A-12CFF78BE427}"/>
          </ac:picMkLst>
        </pc:picChg>
      </pc:sldChg>
      <pc:sldChg chg="addSp delSp modSp mod">
        <pc:chgData name="Hrulev, Milena (Petrova)" userId="440ae848-7e83-4dd6-8b49-d6a60c3a3cd8" providerId="ADAL" clId="{0A5A660E-4F35-5544-9FC3-F701EE00E1DC}" dt="2024-04-26T10:50:10.403" v="10" actId="1076"/>
        <pc:sldMkLst>
          <pc:docMk/>
          <pc:sldMk cId="3325846220" sldId="258"/>
        </pc:sldMkLst>
        <pc:picChg chg="add mod">
          <ac:chgData name="Hrulev, Milena (Petrova)" userId="440ae848-7e83-4dd6-8b49-d6a60c3a3cd8" providerId="ADAL" clId="{0A5A660E-4F35-5544-9FC3-F701EE00E1DC}" dt="2024-04-26T10:50:10.403" v="10" actId="1076"/>
          <ac:picMkLst>
            <pc:docMk/>
            <pc:sldMk cId="3325846220" sldId="258"/>
            <ac:picMk id="2" creationId="{68F91D8F-F480-448B-88C4-B8FBE153223D}"/>
          </ac:picMkLst>
        </pc:picChg>
        <pc:picChg chg="del">
          <ac:chgData name="Hrulev, Milena (Petrova)" userId="440ae848-7e83-4dd6-8b49-d6a60c3a3cd8" providerId="ADAL" clId="{0A5A660E-4F35-5544-9FC3-F701EE00E1DC}" dt="2024-04-26T10:50:06.636" v="8" actId="478"/>
          <ac:picMkLst>
            <pc:docMk/>
            <pc:sldMk cId="3325846220" sldId="258"/>
            <ac:picMk id="5" creationId="{3C43E90C-0202-4292-6644-4C05AB2D37A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B8201-FCD3-4343-AF2C-E21A50255F50}" type="datetimeFigureOut">
              <a:rPr lang="en-BG" smtClean="0"/>
              <a:t>26.04.24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E4FE-997A-4244-9BB1-E26231C2C51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3957255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B8201-FCD3-4343-AF2C-E21A50255F50}" type="datetimeFigureOut">
              <a:rPr lang="en-BG" smtClean="0"/>
              <a:t>26.04.24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E4FE-997A-4244-9BB1-E26231C2C51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59112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B8201-FCD3-4343-AF2C-E21A50255F50}" type="datetimeFigureOut">
              <a:rPr lang="en-BG" smtClean="0"/>
              <a:t>26.04.24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E4FE-997A-4244-9BB1-E26231C2C51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920810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B8201-FCD3-4343-AF2C-E21A50255F50}" type="datetimeFigureOut">
              <a:rPr lang="en-BG" smtClean="0"/>
              <a:t>26.04.24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E4FE-997A-4244-9BB1-E26231C2C51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573215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B8201-FCD3-4343-AF2C-E21A50255F50}" type="datetimeFigureOut">
              <a:rPr lang="en-BG" smtClean="0"/>
              <a:t>26.04.24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E4FE-997A-4244-9BB1-E26231C2C51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967919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B8201-FCD3-4343-AF2C-E21A50255F50}" type="datetimeFigureOut">
              <a:rPr lang="en-BG" smtClean="0"/>
              <a:t>26.04.24</a:t>
            </a:fld>
            <a:endParaRPr lang="en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E4FE-997A-4244-9BB1-E26231C2C51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4248747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730253"/>
            <a:ext cx="11830050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B8201-FCD3-4343-AF2C-E21A50255F50}" type="datetimeFigureOut">
              <a:rPr lang="en-BG" smtClean="0"/>
              <a:t>26.04.24</a:t>
            </a:fld>
            <a:endParaRPr lang="en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E4FE-997A-4244-9BB1-E26231C2C51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522970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B8201-FCD3-4343-AF2C-E21A50255F50}" type="datetimeFigureOut">
              <a:rPr lang="en-BG" smtClean="0"/>
              <a:t>26.04.24</a:t>
            </a:fld>
            <a:endParaRPr lang="en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E4FE-997A-4244-9BB1-E26231C2C51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981645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B8201-FCD3-4343-AF2C-E21A50255F50}" type="datetimeFigureOut">
              <a:rPr lang="en-BG" smtClean="0"/>
              <a:t>26.04.24</a:t>
            </a:fld>
            <a:endParaRPr lang="en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E4FE-997A-4244-9BB1-E26231C2C51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255262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B8201-FCD3-4343-AF2C-E21A50255F50}" type="datetimeFigureOut">
              <a:rPr lang="en-BG" smtClean="0"/>
              <a:t>26.04.24</a:t>
            </a:fld>
            <a:endParaRPr lang="en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E4FE-997A-4244-9BB1-E26231C2C51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344801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B8201-FCD3-4343-AF2C-E21A50255F50}" type="datetimeFigureOut">
              <a:rPr lang="en-BG" smtClean="0"/>
              <a:t>26.04.24</a:t>
            </a:fld>
            <a:endParaRPr lang="en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E4FE-997A-4244-9BB1-E26231C2C51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2015651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CB8201-FCD3-4343-AF2C-E21A50255F50}" type="datetimeFigureOut">
              <a:rPr lang="en-BG" smtClean="0"/>
              <a:t>26.04.24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D4E4FE-997A-4244-9BB1-E26231C2C51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2756661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11" Type="http://schemas.openxmlformats.org/officeDocument/2006/relationships/image" Target="../media/image10.pn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4304AAA4-33B2-A60F-32BE-0506A05D5303}"/>
              </a:ext>
            </a:extLst>
          </p:cNvPr>
          <p:cNvSpPr/>
          <p:nvPr/>
        </p:nvSpPr>
        <p:spPr>
          <a:xfrm>
            <a:off x="0" y="5549351"/>
            <a:ext cx="13716000" cy="816664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pic>
        <p:nvPicPr>
          <p:cNvPr id="11" name="Picture 10" descr="A person holding a tablet&#10;&#10;Description automatically generated">
            <a:extLst>
              <a:ext uri="{FF2B5EF4-FFF2-40B4-BE49-F238E27FC236}">
                <a16:creationId xmlns:a16="http://schemas.microsoft.com/office/drawing/2014/main" id="{3D6743B2-EFAE-72E6-D053-8E6EAB86F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5549351"/>
          </a:xfrm>
          <a:prstGeom prst="rect">
            <a:avLst/>
          </a:prstGeom>
        </p:spPr>
      </p:pic>
      <p:sp>
        <p:nvSpPr>
          <p:cNvPr id="8" name="Title 17">
            <a:extLst>
              <a:ext uri="{FF2B5EF4-FFF2-40B4-BE49-F238E27FC236}">
                <a16:creationId xmlns:a16="http://schemas.microsoft.com/office/drawing/2014/main" id="{AAB046EC-2D88-486C-8C27-80D8EDF5A329}"/>
              </a:ext>
            </a:extLst>
          </p:cNvPr>
          <p:cNvSpPr txBox="1">
            <a:spLocks/>
          </p:cNvSpPr>
          <p:nvPr/>
        </p:nvSpPr>
        <p:spPr>
          <a:xfrm>
            <a:off x="675428" y="2910960"/>
            <a:ext cx="10042361" cy="205943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kern="0"/>
            </a:defPPr>
          </a:lstStyle>
          <a:p>
            <a:r>
              <a:rPr lang="en-GB" sz="49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Protect your data and ensure </a:t>
            </a:r>
            <a:r>
              <a:rPr lang="en-GB" sz="4900" b="1" dirty="0">
                <a:solidFill>
                  <a:srgbClr val="17ACF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business resiliency</a:t>
            </a:r>
          </a:p>
          <a:p>
            <a:r>
              <a:rPr lang="en-GB" sz="4900" b="1" dirty="0">
                <a:solidFill>
                  <a:srgbClr val="17ACF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with BCDR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B2F973-6483-2F0F-66A8-422843F78075}"/>
              </a:ext>
            </a:extLst>
          </p:cNvPr>
          <p:cNvSpPr txBox="1"/>
          <p:nvPr/>
        </p:nvSpPr>
        <p:spPr>
          <a:xfrm>
            <a:off x="342900" y="6948003"/>
            <a:ext cx="3719416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>
                <a:solidFill>
                  <a:srgbClr val="0177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 Azure</a:t>
            </a:r>
          </a:p>
          <a:p>
            <a:r>
              <a:rPr lang="en-GB" sz="3000" dirty="0">
                <a:solidFill>
                  <a:srgbClr val="0177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Enabling Technology</a:t>
            </a:r>
          </a:p>
          <a:p>
            <a:endParaRPr lang="en-BG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33CF48-DAE1-AFF1-6DDB-5E80DF657E23}"/>
              </a:ext>
            </a:extLst>
          </p:cNvPr>
          <p:cNvSpPr txBox="1"/>
          <p:nvPr/>
        </p:nvSpPr>
        <p:spPr>
          <a:xfrm>
            <a:off x="5521737" y="12359284"/>
            <a:ext cx="22557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>
                <a:solidFill>
                  <a:srgbClr val="0177C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Data </a:t>
            </a:r>
            <a:r>
              <a:rPr lang="en-GB" sz="3000" dirty="0" err="1">
                <a:solidFill>
                  <a:srgbClr val="0177C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Center</a:t>
            </a:r>
            <a:endParaRPr lang="en-GB" sz="3000" dirty="0">
              <a:solidFill>
                <a:srgbClr val="0177C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BG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5EF626-7AB8-B504-17EF-E1E94F66758F}"/>
              </a:ext>
            </a:extLst>
          </p:cNvPr>
          <p:cNvSpPr txBox="1"/>
          <p:nvPr/>
        </p:nvSpPr>
        <p:spPr>
          <a:xfrm>
            <a:off x="5696608" y="8535710"/>
            <a:ext cx="199548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Azure Site</a:t>
            </a:r>
          </a:p>
          <a:p>
            <a:r>
              <a:rPr lang="en-GB" dirty="0"/>
              <a:t>Recovery</a:t>
            </a:r>
          </a:p>
          <a:p>
            <a:r>
              <a:rPr lang="en-GB" dirty="0" err="1"/>
              <a:t>Disanter</a:t>
            </a:r>
            <a:r>
              <a:rPr lang="en-GB" dirty="0"/>
              <a:t> Recovery</a:t>
            </a:r>
          </a:p>
          <a:p>
            <a:r>
              <a:rPr lang="en-GB" dirty="0"/>
              <a:t>Goud Bursting</a:t>
            </a:r>
          </a:p>
          <a:p>
            <a:r>
              <a:rPr lang="en-GB" dirty="0"/>
              <a:t>Migration</a:t>
            </a:r>
            <a:endParaRPr lang="en-BG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DEB0C6E-AB1B-C240-BECF-C6BB6E5064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30548" y="6799965"/>
            <a:ext cx="6812280" cy="411861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96F535C9-5514-855C-94C6-DAE35F1BE9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33932" y="8859274"/>
            <a:ext cx="5468529" cy="330620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9B368AA-A2AA-EF2E-4F49-38B4F80A51D5}"/>
              </a:ext>
            </a:extLst>
          </p:cNvPr>
          <p:cNvSpPr txBox="1"/>
          <p:nvPr/>
        </p:nvSpPr>
        <p:spPr>
          <a:xfrm>
            <a:off x="5521737" y="8552215"/>
            <a:ext cx="3632553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Azure Site Recovery</a:t>
            </a:r>
          </a:p>
          <a:p>
            <a:endParaRPr lang="en-GB" sz="2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Disanter</a:t>
            </a:r>
            <a:r>
              <a:rPr lang="en-GB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Recovery</a:t>
            </a:r>
          </a:p>
          <a:p>
            <a:r>
              <a:rPr lang="en-GB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Goud Bursting Migration</a:t>
            </a:r>
            <a:endParaRPr lang="en-BG" sz="2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652AF8-5B63-53DF-CF3F-484F99FB8AE6}"/>
              </a:ext>
            </a:extLst>
          </p:cNvPr>
          <p:cNvSpPr txBox="1"/>
          <p:nvPr/>
        </p:nvSpPr>
        <p:spPr>
          <a:xfrm>
            <a:off x="10236279" y="10372280"/>
            <a:ext cx="277273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Azure Backup</a:t>
            </a:r>
          </a:p>
          <a:p>
            <a:endParaRPr lang="en-GB" sz="2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Conseterm</a:t>
            </a:r>
            <a:r>
              <a:rPr lang="en-GB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rebenber</a:t>
            </a:r>
            <a:endParaRPr lang="en-BG" sz="2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8C5A32F-E657-4A69-7A96-A3664B8233F2}"/>
              </a:ext>
            </a:extLst>
          </p:cNvPr>
          <p:cNvCxnSpPr>
            <a:cxnSpLocks/>
          </p:cNvCxnSpPr>
          <p:nvPr/>
        </p:nvCxnSpPr>
        <p:spPr>
          <a:xfrm>
            <a:off x="6649610" y="10918583"/>
            <a:ext cx="0" cy="1318421"/>
          </a:xfrm>
          <a:prstGeom prst="line">
            <a:avLst/>
          </a:prstGeom>
          <a:ln w="31750">
            <a:solidFill>
              <a:srgbClr val="0177C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>
            <a:extLst>
              <a:ext uri="{FF2B5EF4-FFF2-40B4-BE49-F238E27FC236}">
                <a16:creationId xmlns:a16="http://schemas.microsoft.com/office/drawing/2014/main" id="{53A95DCE-0E9D-C253-B8F8-F234268220BF}"/>
              </a:ext>
            </a:extLst>
          </p:cNvPr>
          <p:cNvCxnSpPr>
            <a:cxnSpLocks/>
          </p:cNvCxnSpPr>
          <p:nvPr/>
        </p:nvCxnSpPr>
        <p:spPr>
          <a:xfrm rot="5400000">
            <a:off x="7054793" y="10893309"/>
            <a:ext cx="1410457" cy="1233919"/>
          </a:xfrm>
          <a:prstGeom prst="bentConnector3">
            <a:avLst/>
          </a:prstGeom>
          <a:ln w="31750">
            <a:solidFill>
              <a:srgbClr val="0177C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Graphic 34">
            <a:extLst>
              <a:ext uri="{FF2B5EF4-FFF2-40B4-BE49-F238E27FC236}">
                <a16:creationId xmlns:a16="http://schemas.microsoft.com/office/drawing/2014/main" id="{5AB5C5AA-3196-F52A-A4B5-6961E9E3DF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72381" y="8680176"/>
            <a:ext cx="714374" cy="952499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6498F06D-B417-543C-C5D5-9352846541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171618" y="10500538"/>
            <a:ext cx="836089" cy="836089"/>
          </a:xfrm>
          <a:prstGeom prst="rect">
            <a:avLst/>
          </a:prstGeom>
        </p:spPr>
      </p:pic>
      <p:pic>
        <p:nvPicPr>
          <p:cNvPr id="2" name="Picture 1" descr="A black and white logo&#10;&#10;Description automatically generated">
            <a:extLst>
              <a:ext uri="{FF2B5EF4-FFF2-40B4-BE49-F238E27FC236}">
                <a16:creationId xmlns:a16="http://schemas.microsoft.com/office/drawing/2014/main" id="{BD5709E5-4859-B774-756F-313B18E04C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3" y="838006"/>
            <a:ext cx="5802229" cy="191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163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A person holding a computer&#10;&#10;Description automatically generated">
            <a:extLst>
              <a:ext uri="{FF2B5EF4-FFF2-40B4-BE49-F238E27FC236}">
                <a16:creationId xmlns:a16="http://schemas.microsoft.com/office/drawing/2014/main" id="{30929040-1DB4-A38A-DF1E-A7449D6329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6562" b="25981"/>
          <a:stretch/>
        </p:blipFill>
        <p:spPr>
          <a:xfrm>
            <a:off x="0" y="-563226"/>
            <a:ext cx="13716000" cy="691569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9615F13-C105-F507-30F0-8FE997EF9F49}"/>
              </a:ext>
            </a:extLst>
          </p:cNvPr>
          <p:cNvSpPr/>
          <p:nvPr/>
        </p:nvSpPr>
        <p:spPr>
          <a:xfrm>
            <a:off x="0" y="6352475"/>
            <a:ext cx="6858000" cy="3700132"/>
          </a:xfrm>
          <a:prstGeom prst="rect">
            <a:avLst/>
          </a:prstGeom>
          <a:solidFill>
            <a:srgbClr val="0177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1E49F5-E65F-172B-781F-BB279399B8B8}"/>
              </a:ext>
            </a:extLst>
          </p:cNvPr>
          <p:cNvSpPr/>
          <p:nvPr/>
        </p:nvSpPr>
        <p:spPr>
          <a:xfrm>
            <a:off x="6858000" y="6352474"/>
            <a:ext cx="6858000" cy="3700132"/>
          </a:xfrm>
          <a:prstGeom prst="rect">
            <a:avLst/>
          </a:prstGeom>
          <a:solidFill>
            <a:srgbClr val="17AC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D53DE85-F722-CAB2-6B34-642D88DF0417}"/>
              </a:ext>
            </a:extLst>
          </p:cNvPr>
          <p:cNvSpPr/>
          <p:nvPr/>
        </p:nvSpPr>
        <p:spPr>
          <a:xfrm>
            <a:off x="0" y="10037138"/>
            <a:ext cx="6858000" cy="3700132"/>
          </a:xfrm>
          <a:prstGeom prst="rect">
            <a:avLst/>
          </a:prstGeom>
          <a:solidFill>
            <a:srgbClr val="17AC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8A83EB3-279F-A6CC-2EA9-C128F06D81E8}"/>
              </a:ext>
            </a:extLst>
          </p:cNvPr>
          <p:cNvSpPr/>
          <p:nvPr/>
        </p:nvSpPr>
        <p:spPr>
          <a:xfrm>
            <a:off x="6858000" y="10037137"/>
            <a:ext cx="6858000" cy="3700132"/>
          </a:xfrm>
          <a:prstGeom prst="rect">
            <a:avLst/>
          </a:prstGeom>
          <a:solidFill>
            <a:srgbClr val="0177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sp>
        <p:nvSpPr>
          <p:cNvPr id="16" name="Title 17">
            <a:extLst>
              <a:ext uri="{FF2B5EF4-FFF2-40B4-BE49-F238E27FC236}">
                <a16:creationId xmlns:a16="http://schemas.microsoft.com/office/drawing/2014/main" id="{B6A1E2C0-60DD-6DA5-682A-7AA1C653A194}"/>
              </a:ext>
            </a:extLst>
          </p:cNvPr>
          <p:cNvSpPr txBox="1">
            <a:spLocks/>
          </p:cNvSpPr>
          <p:nvPr/>
        </p:nvSpPr>
        <p:spPr>
          <a:xfrm>
            <a:off x="675428" y="3942624"/>
            <a:ext cx="10042361" cy="205943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kern="0"/>
            </a:defPPr>
          </a:lstStyle>
          <a:p>
            <a:pPr marR="532870" algn="l" defTabSz="932924" rtl="0">
              <a:spcBef>
                <a:spcPts val="600"/>
              </a:spcBef>
              <a:defRPr/>
            </a:pPr>
            <a:r>
              <a:rPr lang="en-US" sz="5000" b="1" kern="1200" spc="-5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Minimize downtime with</a:t>
            </a:r>
            <a:endParaRPr lang="bg-BG" sz="5000" b="1" kern="1200" spc="-50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R="532870" algn="l" defTabSz="932924" rtl="0">
              <a:spcBef>
                <a:spcPts val="600"/>
              </a:spcBef>
              <a:defRPr/>
            </a:pPr>
            <a:r>
              <a:rPr lang="en-US" sz="5000" b="1" kern="1200" spc="-50" dirty="0">
                <a:solidFill>
                  <a:srgbClr val="17ACF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Azure Site Recovery</a:t>
            </a:r>
            <a:endParaRPr lang="en-US" sz="5000" kern="1200" dirty="0">
              <a:solidFill>
                <a:srgbClr val="17ACF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589B4CC5-2D8D-FFF8-7187-DF4209F09C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5277" y="7208496"/>
            <a:ext cx="1062511" cy="1214298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5578FEF1-AFD6-7924-92E5-730FE93304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66774" y="10852004"/>
            <a:ext cx="1240452" cy="992362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10B06ABB-943B-7139-FABD-529465FC80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97277" y="7147525"/>
            <a:ext cx="1145010" cy="1145010"/>
          </a:xfrm>
          <a:prstGeom prst="rect">
            <a:avLst/>
          </a:prstGeom>
        </p:spPr>
      </p:pic>
      <p:sp>
        <p:nvSpPr>
          <p:cNvPr id="26" name="TextBox 6">
            <a:extLst>
              <a:ext uri="{FF2B5EF4-FFF2-40B4-BE49-F238E27FC236}">
                <a16:creationId xmlns:a16="http://schemas.microsoft.com/office/drawing/2014/main" id="{557536C7-2883-3DA5-B285-23B7A57AF064}"/>
              </a:ext>
            </a:extLst>
          </p:cNvPr>
          <p:cNvSpPr txBox="1"/>
          <p:nvPr/>
        </p:nvSpPr>
        <p:spPr>
          <a:xfrm>
            <a:off x="675428" y="8825066"/>
            <a:ext cx="55071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Easy to deploy and manage</a:t>
            </a:r>
          </a:p>
        </p:txBody>
      </p:sp>
      <p:sp>
        <p:nvSpPr>
          <p:cNvPr id="29" name="TextBox 6">
            <a:extLst>
              <a:ext uri="{FF2B5EF4-FFF2-40B4-BE49-F238E27FC236}">
                <a16:creationId xmlns:a16="http://schemas.microsoft.com/office/drawing/2014/main" id="{E4EB5E1E-693B-39E7-FEC9-D562882A446B}"/>
              </a:ext>
            </a:extLst>
          </p:cNvPr>
          <p:cNvSpPr txBox="1"/>
          <p:nvPr/>
        </p:nvSpPr>
        <p:spPr>
          <a:xfrm>
            <a:off x="7423558" y="8859893"/>
            <a:ext cx="55071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Reduce infrastructure costs</a:t>
            </a:r>
          </a:p>
        </p:txBody>
      </p:sp>
      <p:sp>
        <p:nvSpPr>
          <p:cNvPr id="30" name="TextBox 6">
            <a:extLst>
              <a:ext uri="{FF2B5EF4-FFF2-40B4-BE49-F238E27FC236}">
                <a16:creationId xmlns:a16="http://schemas.microsoft.com/office/drawing/2014/main" id="{FBF353EB-62C0-63D8-7DBF-EE6B2C50C051}"/>
              </a:ext>
            </a:extLst>
          </p:cNvPr>
          <p:cNvSpPr txBox="1"/>
          <p:nvPr/>
        </p:nvSpPr>
        <p:spPr>
          <a:xfrm>
            <a:off x="7055081" y="12444609"/>
            <a:ext cx="64638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Minimize downtime with dependable recovery</a:t>
            </a:r>
          </a:p>
        </p:txBody>
      </p:sp>
      <p:sp>
        <p:nvSpPr>
          <p:cNvPr id="31" name="TextBox 6">
            <a:extLst>
              <a:ext uri="{FF2B5EF4-FFF2-40B4-BE49-F238E27FC236}">
                <a16:creationId xmlns:a16="http://schemas.microsoft.com/office/drawing/2014/main" id="{1C8189F6-813C-02D4-DB89-8607B08F2E15}"/>
              </a:ext>
            </a:extLst>
          </p:cNvPr>
          <p:cNvSpPr txBox="1"/>
          <p:nvPr/>
        </p:nvSpPr>
        <p:spPr>
          <a:xfrm>
            <a:off x="626416" y="12636969"/>
            <a:ext cx="55071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Heterogenous environmental support</a:t>
            </a:r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ABBB4E6B-0650-EC58-4B8F-039692361E7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543065" y="10876897"/>
            <a:ext cx="1506161" cy="1204929"/>
          </a:xfrm>
          <a:prstGeom prst="rect">
            <a:avLst/>
          </a:prstGeom>
        </p:spPr>
      </p:pic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C624C5CA-BCF4-5121-E3EF-B499DBAD84B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3" y="980694"/>
            <a:ext cx="5802229" cy="191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661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computer&#10;&#10;Description automatically generated">
            <a:extLst>
              <a:ext uri="{FF2B5EF4-FFF2-40B4-BE49-F238E27FC236}">
                <a16:creationId xmlns:a16="http://schemas.microsoft.com/office/drawing/2014/main" id="{016ABD5F-0AD3-3E93-4952-74AA4B99F7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333"/>
          <a:stretch/>
        </p:blipFill>
        <p:spPr>
          <a:xfrm>
            <a:off x="0" y="-342899"/>
            <a:ext cx="13716000" cy="6686549"/>
          </a:xfrm>
          <a:prstGeom prst="rect">
            <a:avLst/>
          </a:prstGeom>
        </p:spPr>
      </p:pic>
      <p:sp>
        <p:nvSpPr>
          <p:cNvPr id="4" name="Title 17">
            <a:extLst>
              <a:ext uri="{FF2B5EF4-FFF2-40B4-BE49-F238E27FC236}">
                <a16:creationId xmlns:a16="http://schemas.microsoft.com/office/drawing/2014/main" id="{57A279B8-736C-9C3D-D76E-CE662A23BF52}"/>
              </a:ext>
            </a:extLst>
          </p:cNvPr>
          <p:cNvSpPr txBox="1">
            <a:spLocks/>
          </p:cNvSpPr>
          <p:nvPr/>
        </p:nvSpPr>
        <p:spPr>
          <a:xfrm>
            <a:off x="675428" y="3942624"/>
            <a:ext cx="10042361" cy="205943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kern="0"/>
            </a:defPPr>
          </a:lstStyle>
          <a:p>
            <a:pPr marR="532870" algn="l" defTabSz="932924" rtl="0">
              <a:spcBef>
                <a:spcPts val="600"/>
              </a:spcBef>
              <a:defRPr/>
            </a:pPr>
            <a:r>
              <a:rPr lang="en-US" sz="5000" b="1" spc="-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5000" b="1" kern="1200" spc="-5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ave on IT infrastructure while</a:t>
            </a:r>
          </a:p>
          <a:p>
            <a:pPr marR="532870" algn="l" defTabSz="932924" rtl="0">
              <a:spcBef>
                <a:spcPts val="600"/>
              </a:spcBef>
              <a:defRPr/>
            </a:pPr>
            <a:r>
              <a:rPr lang="en-US" sz="5000" b="1" kern="1200" spc="-50" dirty="0">
                <a:solidFill>
                  <a:srgbClr val="17ACF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protecting data with BCDR</a:t>
            </a:r>
            <a:endParaRPr lang="en-US" sz="5000" kern="1200" dirty="0">
              <a:solidFill>
                <a:srgbClr val="17ACF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C8DD45-3C2E-040E-546C-F3144FF26477}"/>
              </a:ext>
            </a:extLst>
          </p:cNvPr>
          <p:cNvSpPr/>
          <p:nvPr/>
        </p:nvSpPr>
        <p:spPr>
          <a:xfrm>
            <a:off x="1" y="6343650"/>
            <a:ext cx="6857999" cy="7372349"/>
          </a:xfrm>
          <a:prstGeom prst="rect">
            <a:avLst/>
          </a:prstGeom>
          <a:solidFill>
            <a:srgbClr val="D9D9D9">
              <a:alpha val="69020"/>
            </a:srgb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CE111E-41DF-DEDC-ACE8-39981B2233B1}"/>
              </a:ext>
            </a:extLst>
          </p:cNvPr>
          <p:cNvSpPr/>
          <p:nvPr/>
        </p:nvSpPr>
        <p:spPr>
          <a:xfrm>
            <a:off x="366079" y="9137092"/>
            <a:ext cx="2647771" cy="774292"/>
          </a:xfrm>
          <a:prstGeom prst="rect">
            <a:avLst/>
          </a:prstGeom>
          <a:solidFill>
            <a:srgbClr val="0177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21759BE-EA8B-4242-353E-B5DC625A884E}"/>
              </a:ext>
            </a:extLst>
          </p:cNvPr>
          <p:cNvSpPr/>
          <p:nvPr/>
        </p:nvSpPr>
        <p:spPr>
          <a:xfrm>
            <a:off x="366079" y="8576464"/>
            <a:ext cx="2647771" cy="564515"/>
          </a:xfrm>
          <a:prstGeom prst="rect">
            <a:avLst/>
          </a:prstGeom>
          <a:solidFill>
            <a:srgbClr val="17AC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388BDC-7A48-283C-703E-333A321E7E09}"/>
              </a:ext>
            </a:extLst>
          </p:cNvPr>
          <p:cNvSpPr/>
          <p:nvPr/>
        </p:nvSpPr>
        <p:spPr>
          <a:xfrm>
            <a:off x="366080" y="9911384"/>
            <a:ext cx="2647770" cy="4785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CD4C656-145F-8354-F10B-ECE02F7F8D0D}"/>
              </a:ext>
            </a:extLst>
          </p:cNvPr>
          <p:cNvSpPr/>
          <p:nvPr/>
        </p:nvSpPr>
        <p:spPr>
          <a:xfrm>
            <a:off x="6858000" y="6343650"/>
            <a:ext cx="6857999" cy="7372349"/>
          </a:xfrm>
          <a:prstGeom prst="rect">
            <a:avLst/>
          </a:prstGeom>
          <a:solidFill>
            <a:srgbClr val="17ACF1">
              <a:alpha val="50196"/>
            </a:srgb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733AB99-6638-FD4E-3FDE-613968D20DFB}"/>
              </a:ext>
            </a:extLst>
          </p:cNvPr>
          <p:cNvSpPr txBox="1"/>
          <p:nvPr/>
        </p:nvSpPr>
        <p:spPr>
          <a:xfrm>
            <a:off x="1218351" y="6855899"/>
            <a:ext cx="474514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Five-year cost of operations</a:t>
            </a:r>
            <a:endParaRPr lang="en-BG" sz="3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47F515-3572-E50E-0571-B12EE02F6FCC}"/>
              </a:ext>
            </a:extLst>
          </p:cNvPr>
          <p:cNvSpPr txBox="1"/>
          <p:nvPr/>
        </p:nvSpPr>
        <p:spPr>
          <a:xfrm>
            <a:off x="7904904" y="6855899"/>
            <a:ext cx="41295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/>
              <a:t>IT infrastructure savings</a:t>
            </a:r>
            <a:endParaRPr lang="en-BG" sz="3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F60D066-5BE0-7A47-E3DE-8F837F281D72}"/>
              </a:ext>
            </a:extLst>
          </p:cNvPr>
          <p:cNvSpPr txBox="1"/>
          <p:nvPr/>
        </p:nvSpPr>
        <p:spPr>
          <a:xfrm>
            <a:off x="1041866" y="7648216"/>
            <a:ext cx="142058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>
                <a:solidFill>
                  <a:srgbClr val="0177CF"/>
                </a:solidFill>
              </a:rPr>
              <a:t>$28.6M</a:t>
            </a:r>
            <a:endParaRPr lang="en-BG" sz="3000" dirty="0">
              <a:solidFill>
                <a:srgbClr val="0177CF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F473FDD-A46B-5489-07CD-EA4E8C12388F}"/>
              </a:ext>
            </a:extLst>
          </p:cNvPr>
          <p:cNvSpPr/>
          <p:nvPr/>
        </p:nvSpPr>
        <p:spPr>
          <a:xfrm>
            <a:off x="4060754" y="9258814"/>
            <a:ext cx="2419351" cy="774292"/>
          </a:xfrm>
          <a:prstGeom prst="rect">
            <a:avLst/>
          </a:prstGeom>
          <a:solidFill>
            <a:srgbClr val="0177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767478C-0471-CF40-7CFB-96A5F599A045}"/>
              </a:ext>
            </a:extLst>
          </p:cNvPr>
          <p:cNvSpPr/>
          <p:nvPr/>
        </p:nvSpPr>
        <p:spPr>
          <a:xfrm>
            <a:off x="4060754" y="8917794"/>
            <a:ext cx="2419351" cy="341020"/>
          </a:xfrm>
          <a:prstGeom prst="rect">
            <a:avLst/>
          </a:prstGeom>
          <a:solidFill>
            <a:srgbClr val="17AC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0753A36-F8A5-F4DB-6F7C-1E94BB73C6A5}"/>
              </a:ext>
            </a:extLst>
          </p:cNvPr>
          <p:cNvSpPr/>
          <p:nvPr/>
        </p:nvSpPr>
        <p:spPr>
          <a:xfrm>
            <a:off x="4060755" y="10033106"/>
            <a:ext cx="2419350" cy="35682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0EE0E47-3262-96E5-CF21-94258CCB6B8E}"/>
              </a:ext>
            </a:extLst>
          </p:cNvPr>
          <p:cNvSpPr txBox="1"/>
          <p:nvPr/>
        </p:nvSpPr>
        <p:spPr>
          <a:xfrm>
            <a:off x="4657061" y="7993459"/>
            <a:ext cx="142058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>
                <a:solidFill>
                  <a:srgbClr val="0177CF"/>
                </a:solidFill>
              </a:rPr>
              <a:t>$15.4M</a:t>
            </a:r>
            <a:endParaRPr lang="en-BG" sz="3000" dirty="0">
              <a:solidFill>
                <a:srgbClr val="0177CF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3C5DF6-7453-DC4C-E456-02BA5F0FC538}"/>
              </a:ext>
            </a:extLst>
          </p:cNvPr>
          <p:cNvSpPr txBox="1"/>
          <p:nvPr/>
        </p:nvSpPr>
        <p:spPr>
          <a:xfrm>
            <a:off x="366079" y="8202214"/>
            <a:ext cx="27090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effectLst/>
                <a:latin typeface="Helvetica" pitchFamily="2" charset="0"/>
              </a:rPr>
              <a:t>Before Azure Enablement Resources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61BB48-AD52-563D-5D35-DC323873A026}"/>
              </a:ext>
            </a:extLst>
          </p:cNvPr>
          <p:cNvSpPr txBox="1"/>
          <p:nvPr/>
        </p:nvSpPr>
        <p:spPr>
          <a:xfrm>
            <a:off x="4004411" y="8511915"/>
            <a:ext cx="25823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effectLst/>
                <a:latin typeface="Helvetica" pitchFamily="2" charset="0"/>
              </a:rPr>
              <a:t>After Azure Enablement Resources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21E96A5-5234-9DEE-4528-565B332F205D}"/>
              </a:ext>
            </a:extLst>
          </p:cNvPr>
          <p:cNvSpPr txBox="1"/>
          <p:nvPr/>
        </p:nvSpPr>
        <p:spPr>
          <a:xfrm>
            <a:off x="1289052" y="9374151"/>
            <a:ext cx="80182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solidFill>
                  <a:schemeClr val="bg1"/>
                </a:solidFill>
              </a:rPr>
              <a:t>$15.6M</a:t>
            </a:r>
            <a:endParaRPr lang="en-BG" sz="1500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DEF60AD-CBE0-7481-A6E2-278EB5290E0B}"/>
              </a:ext>
            </a:extLst>
          </p:cNvPr>
          <p:cNvSpPr txBox="1"/>
          <p:nvPr/>
        </p:nvSpPr>
        <p:spPr>
          <a:xfrm>
            <a:off x="1370969" y="8756212"/>
            <a:ext cx="69923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solidFill>
                  <a:schemeClr val="bg1"/>
                </a:solidFill>
              </a:rPr>
              <a:t>$9.6M</a:t>
            </a:r>
            <a:endParaRPr lang="en-BG" sz="1500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2E730CA-94CF-F158-99B2-B73A6372C18E}"/>
              </a:ext>
            </a:extLst>
          </p:cNvPr>
          <p:cNvSpPr txBox="1"/>
          <p:nvPr/>
        </p:nvSpPr>
        <p:spPr>
          <a:xfrm>
            <a:off x="1402542" y="9996882"/>
            <a:ext cx="69923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solidFill>
                  <a:schemeClr val="bg1"/>
                </a:solidFill>
              </a:rPr>
              <a:t>$3.2M</a:t>
            </a:r>
            <a:endParaRPr lang="en-BG" sz="1500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7E97B4-AD2C-571B-56C5-CF9120F26E0C}"/>
              </a:ext>
            </a:extLst>
          </p:cNvPr>
          <p:cNvSpPr txBox="1"/>
          <p:nvPr/>
        </p:nvSpPr>
        <p:spPr>
          <a:xfrm>
            <a:off x="4896313" y="9535733"/>
            <a:ext cx="80182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solidFill>
                  <a:schemeClr val="bg1"/>
                </a:solidFill>
              </a:rPr>
              <a:t>$</a:t>
            </a:r>
            <a:r>
              <a:rPr lang="bg-BG" sz="1500" dirty="0">
                <a:solidFill>
                  <a:schemeClr val="bg1"/>
                </a:solidFill>
              </a:rPr>
              <a:t>12</a:t>
            </a:r>
            <a:r>
              <a:rPr lang="en-GB" sz="1500" dirty="0">
                <a:solidFill>
                  <a:schemeClr val="bg1"/>
                </a:solidFill>
              </a:rPr>
              <a:t>.</a:t>
            </a:r>
            <a:r>
              <a:rPr lang="bg-BG" sz="1500" dirty="0">
                <a:solidFill>
                  <a:schemeClr val="bg1"/>
                </a:solidFill>
              </a:rPr>
              <a:t>7</a:t>
            </a:r>
            <a:r>
              <a:rPr lang="en-GB" sz="1500" dirty="0">
                <a:solidFill>
                  <a:schemeClr val="bg1"/>
                </a:solidFill>
              </a:rPr>
              <a:t>M</a:t>
            </a:r>
            <a:endParaRPr lang="en-BG" sz="1500" dirty="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8CE3A93-BD8E-444F-9819-863647A0EFE1}"/>
              </a:ext>
            </a:extLst>
          </p:cNvPr>
          <p:cNvSpPr txBox="1"/>
          <p:nvPr/>
        </p:nvSpPr>
        <p:spPr>
          <a:xfrm>
            <a:off x="4852148" y="8958812"/>
            <a:ext cx="10390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BG" sz="1600" dirty="0">
                <a:solidFill>
                  <a:schemeClr val="bg1"/>
                </a:solidFill>
                <a:effectLst/>
                <a:latin typeface="Helvetica" pitchFamily="2" charset="0"/>
              </a:rPr>
              <a:t>$498,000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229D465-B9A8-9A2F-E98A-D297A62CCA80}"/>
              </a:ext>
            </a:extLst>
          </p:cNvPr>
          <p:cNvSpPr txBox="1"/>
          <p:nvPr/>
        </p:nvSpPr>
        <p:spPr>
          <a:xfrm>
            <a:off x="4927955" y="10062509"/>
            <a:ext cx="69923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solidFill>
                  <a:schemeClr val="bg1"/>
                </a:solidFill>
              </a:rPr>
              <a:t>$</a:t>
            </a:r>
            <a:r>
              <a:rPr lang="bg-BG" sz="1500" dirty="0">
                <a:solidFill>
                  <a:schemeClr val="bg1"/>
                </a:solidFill>
              </a:rPr>
              <a:t>2</a:t>
            </a:r>
            <a:r>
              <a:rPr lang="en-GB" sz="1500" dirty="0">
                <a:solidFill>
                  <a:schemeClr val="bg1"/>
                </a:solidFill>
              </a:rPr>
              <a:t>.2M</a:t>
            </a:r>
            <a:endParaRPr lang="en-BG" sz="1500" dirty="0">
              <a:solidFill>
                <a:schemeClr val="bg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8F123DD-90E4-89D8-A985-05F124B595D2}"/>
              </a:ext>
            </a:extLst>
          </p:cNvPr>
          <p:cNvSpPr/>
          <p:nvPr/>
        </p:nvSpPr>
        <p:spPr>
          <a:xfrm>
            <a:off x="2294484" y="12197725"/>
            <a:ext cx="1975099" cy="216000"/>
          </a:xfrm>
          <a:prstGeom prst="rect">
            <a:avLst/>
          </a:prstGeom>
          <a:solidFill>
            <a:srgbClr val="0177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A50FF5A-4B48-B1BE-7008-7C71210AAD11}"/>
              </a:ext>
            </a:extLst>
          </p:cNvPr>
          <p:cNvSpPr/>
          <p:nvPr/>
        </p:nvSpPr>
        <p:spPr>
          <a:xfrm>
            <a:off x="183787" y="12208358"/>
            <a:ext cx="1975099" cy="216000"/>
          </a:xfrm>
          <a:prstGeom prst="rect">
            <a:avLst/>
          </a:prstGeom>
          <a:solidFill>
            <a:srgbClr val="17AC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66EAC97-DA08-1D4E-B543-CDF45F55D5AE}"/>
              </a:ext>
            </a:extLst>
          </p:cNvPr>
          <p:cNvSpPr/>
          <p:nvPr/>
        </p:nvSpPr>
        <p:spPr>
          <a:xfrm>
            <a:off x="4419916" y="12197726"/>
            <a:ext cx="1975098" cy="216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CF6448F-CFDA-A9AF-89E2-B62A2248B9A4}"/>
              </a:ext>
            </a:extLst>
          </p:cNvPr>
          <p:cNvSpPr txBox="1"/>
          <p:nvPr/>
        </p:nvSpPr>
        <p:spPr>
          <a:xfrm>
            <a:off x="212413" y="12577707"/>
            <a:ext cx="1889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effectLst/>
                <a:latin typeface="Helvetica" pitchFamily="2" charset="0"/>
              </a:rPr>
              <a:t>Lost productivity due to unplanned downtime</a:t>
            </a:r>
          </a:p>
          <a:p>
            <a:endParaRPr lang="en-BG" sz="12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7A63ED2-CBED-480D-BDEA-66B0D4C4CD90}"/>
              </a:ext>
            </a:extLst>
          </p:cNvPr>
          <p:cNvSpPr txBox="1"/>
          <p:nvPr/>
        </p:nvSpPr>
        <p:spPr>
          <a:xfrm>
            <a:off x="2337353" y="12600742"/>
            <a:ext cx="1889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effectLst/>
                <a:latin typeface="Helvetica" pitchFamily="2" charset="0"/>
              </a:rPr>
              <a:t>IT staff</a:t>
            </a:r>
            <a:r>
              <a:rPr lang="bg-BG" sz="1200" dirty="0">
                <a:effectLst/>
                <a:latin typeface="Helvetica" pitchFamily="2" charset="0"/>
              </a:rPr>
              <a:t> </a:t>
            </a:r>
            <a:r>
              <a:rPr lang="en-GB" sz="1200" dirty="0">
                <a:effectLst/>
                <a:latin typeface="Helvetica" pitchFamily="2" charset="0"/>
              </a:rPr>
              <a:t>management</a:t>
            </a:r>
          </a:p>
          <a:p>
            <a:r>
              <a:rPr lang="en-US" sz="1200" dirty="0">
                <a:effectLst/>
                <a:latin typeface="Helvetica" pitchFamily="2" charset="0"/>
              </a:rPr>
              <a:t>c</a:t>
            </a:r>
            <a:r>
              <a:rPr lang="en-GB" sz="1200" dirty="0" err="1">
                <a:effectLst/>
                <a:latin typeface="Helvetica" pitchFamily="2" charset="0"/>
              </a:rPr>
              <a:t>osts</a:t>
            </a:r>
            <a:endParaRPr lang="en-GB" sz="1200" dirty="0">
              <a:effectLst/>
              <a:latin typeface="Helvetica" pitchFamily="2" charset="0"/>
            </a:endParaRPr>
          </a:p>
          <a:p>
            <a:endParaRPr lang="en-BG" sz="12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E6459CB-6BE1-6FA7-48BE-2FA991F793EE}"/>
              </a:ext>
            </a:extLst>
          </p:cNvPr>
          <p:cNvSpPr txBox="1"/>
          <p:nvPr/>
        </p:nvSpPr>
        <p:spPr>
          <a:xfrm>
            <a:off x="4481961" y="12577706"/>
            <a:ext cx="18893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effectLst/>
                <a:latin typeface="Helvetica" pitchFamily="2" charset="0"/>
              </a:rPr>
              <a:t>Costs of Azure Site Recovery and Backup alternative approach with Azure Site Recover and Backup</a:t>
            </a:r>
          </a:p>
          <a:p>
            <a:endParaRPr lang="en-BG" sz="1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F67DDDF-1B06-3EF0-7F6A-06D64FBC5054}"/>
              </a:ext>
            </a:extLst>
          </p:cNvPr>
          <p:cNvSpPr txBox="1"/>
          <p:nvPr/>
        </p:nvSpPr>
        <p:spPr>
          <a:xfrm>
            <a:off x="675428" y="10580723"/>
            <a:ext cx="273977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G" sz="8800" dirty="0">
                <a:solidFill>
                  <a:srgbClr val="0177CF"/>
                </a:solidFill>
                <a:effectLst/>
                <a:latin typeface="Helvetica" pitchFamily="2" charset="0"/>
              </a:rPr>
              <a:t>46%</a:t>
            </a:r>
          </a:p>
          <a:p>
            <a:endParaRPr lang="en-BG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F67242A-BAA4-64BF-6F8A-A0F1F6DE868E}"/>
              </a:ext>
            </a:extLst>
          </p:cNvPr>
          <p:cNvSpPr txBox="1"/>
          <p:nvPr/>
        </p:nvSpPr>
        <p:spPr>
          <a:xfrm>
            <a:off x="3878190" y="10729872"/>
            <a:ext cx="246734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solidFill>
                  <a:srgbClr val="0177CF"/>
                </a:solidFill>
                <a:effectLst/>
                <a:latin typeface="Helvetica" pitchFamily="2" charset="0"/>
              </a:rPr>
              <a:t>Lower over</a:t>
            </a:r>
          </a:p>
          <a:p>
            <a:r>
              <a:rPr lang="en-GB" sz="3600" dirty="0">
                <a:solidFill>
                  <a:srgbClr val="0177CF"/>
                </a:solidFill>
                <a:effectLst/>
                <a:latin typeface="Helvetica" pitchFamily="2" charset="0"/>
              </a:rPr>
              <a:t>five years</a:t>
            </a:r>
          </a:p>
          <a:p>
            <a:endParaRPr lang="en-BG" sz="3600" dirty="0">
              <a:solidFill>
                <a:srgbClr val="0177CF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DB4B1FA-8B5B-BF54-4456-745EFCF53200}"/>
              </a:ext>
            </a:extLst>
          </p:cNvPr>
          <p:cNvSpPr txBox="1"/>
          <p:nvPr/>
        </p:nvSpPr>
        <p:spPr>
          <a:xfrm>
            <a:off x="7431280" y="10685250"/>
            <a:ext cx="273977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G" sz="8800" dirty="0">
                <a:solidFill>
                  <a:srgbClr val="0177CF"/>
                </a:solidFill>
                <a:effectLst/>
                <a:latin typeface="Helvetica" pitchFamily="2" charset="0"/>
              </a:rPr>
              <a:t>31%</a:t>
            </a:r>
          </a:p>
          <a:p>
            <a:endParaRPr lang="en-BG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6402574-2718-7113-9F3C-F7D733FD9488}"/>
              </a:ext>
            </a:extLst>
          </p:cNvPr>
          <p:cNvSpPr txBox="1"/>
          <p:nvPr/>
        </p:nvSpPr>
        <p:spPr>
          <a:xfrm>
            <a:off x="10577196" y="10728696"/>
            <a:ext cx="22365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BG" sz="3600" dirty="0">
                <a:solidFill>
                  <a:srgbClr val="0177CF"/>
                </a:solidFill>
              </a:rPr>
              <a:t>Reduction</a:t>
            </a:r>
          </a:p>
          <a:p>
            <a:r>
              <a:rPr lang="en-BG" sz="3600" dirty="0">
                <a:solidFill>
                  <a:srgbClr val="0177CF"/>
                </a:solidFill>
              </a:rPr>
              <a:t>in costs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92F5A7D-F90C-9EDB-0277-C988F87055BD}"/>
              </a:ext>
            </a:extLst>
          </p:cNvPr>
          <p:cNvSpPr/>
          <p:nvPr/>
        </p:nvSpPr>
        <p:spPr>
          <a:xfrm>
            <a:off x="7354089" y="8041389"/>
            <a:ext cx="2970166" cy="232658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32A6F1F-BFDB-00CC-DC15-CBD28D82B6E3}"/>
              </a:ext>
            </a:extLst>
          </p:cNvPr>
          <p:cNvSpPr/>
          <p:nvPr/>
        </p:nvSpPr>
        <p:spPr>
          <a:xfrm>
            <a:off x="9768469" y="8647379"/>
            <a:ext cx="3387092" cy="1723548"/>
          </a:xfrm>
          <a:prstGeom prst="rect">
            <a:avLst/>
          </a:prstGeom>
          <a:solidFill>
            <a:srgbClr val="0177CF"/>
          </a:solidFill>
          <a:ln>
            <a:solidFill>
              <a:srgbClr val="0177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9C7AAEF-BC06-9E98-4D80-6E51949142A7}"/>
              </a:ext>
            </a:extLst>
          </p:cNvPr>
          <p:cNvSpPr txBox="1"/>
          <p:nvPr/>
        </p:nvSpPr>
        <p:spPr>
          <a:xfrm>
            <a:off x="10114210" y="9063272"/>
            <a:ext cx="2970166" cy="1031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BG" sz="2500" dirty="0">
                <a:solidFill>
                  <a:schemeClr val="bg1"/>
                </a:solidFill>
              </a:rPr>
              <a:t>$2.2M</a:t>
            </a:r>
          </a:p>
          <a:p>
            <a:r>
              <a:rPr lang="en-BG" dirty="0">
                <a:solidFill>
                  <a:schemeClr val="bg1"/>
                </a:solidFill>
              </a:rPr>
              <a:t>With Azure</a:t>
            </a:r>
          </a:p>
          <a:p>
            <a:r>
              <a:rPr lang="en-BG" dirty="0">
                <a:solidFill>
                  <a:schemeClr val="bg1"/>
                </a:solidFill>
              </a:rPr>
              <a:t>Enablement Resources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B2DD064-BD1A-E7CD-3960-239A798A4DA3}"/>
              </a:ext>
            </a:extLst>
          </p:cNvPr>
          <p:cNvSpPr txBox="1"/>
          <p:nvPr/>
        </p:nvSpPr>
        <p:spPr>
          <a:xfrm>
            <a:off x="7623516" y="8512619"/>
            <a:ext cx="2970166" cy="1308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BG" sz="2500" dirty="0">
                <a:solidFill>
                  <a:schemeClr val="bg1"/>
                </a:solidFill>
              </a:rPr>
              <a:t>$3.2M</a:t>
            </a:r>
          </a:p>
          <a:p>
            <a:r>
              <a:rPr lang="en-BG" dirty="0">
                <a:solidFill>
                  <a:schemeClr val="bg1"/>
                </a:solidFill>
              </a:rPr>
              <a:t>Before Azure</a:t>
            </a:r>
          </a:p>
          <a:p>
            <a:r>
              <a:rPr lang="en-BG" dirty="0">
                <a:solidFill>
                  <a:schemeClr val="bg1"/>
                </a:solidFill>
              </a:rPr>
              <a:t>Enablement</a:t>
            </a:r>
          </a:p>
          <a:p>
            <a:r>
              <a:rPr lang="en-BG" dirty="0">
                <a:solidFill>
                  <a:schemeClr val="bg1"/>
                </a:solidFill>
              </a:rPr>
              <a:t>Resources</a:t>
            </a:r>
          </a:p>
        </p:txBody>
      </p:sp>
      <p:pic>
        <p:nvPicPr>
          <p:cNvPr id="2" name="Picture 1" descr="A black and white logo&#10;&#10;Description automatically generated">
            <a:extLst>
              <a:ext uri="{FF2B5EF4-FFF2-40B4-BE49-F238E27FC236}">
                <a16:creationId xmlns:a16="http://schemas.microsoft.com/office/drawing/2014/main" id="{68F91D8F-F480-448B-88C4-B8FBE15322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53" y="838006"/>
            <a:ext cx="5802229" cy="191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846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ae4995-9656-43b3-9004-9b2d2195dcda">
      <Terms xmlns="http://schemas.microsoft.com/office/infopath/2007/PartnerControls"/>
    </lcf76f155ced4ddcb4097134ff3c332f>
    <TaxCatchAll xmlns="91dde146-1d64-4472-abb4-1dd87af9748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CC0A14D567554091D95EB3F5815525" ma:contentTypeVersion="15" ma:contentTypeDescription="Create a new document." ma:contentTypeScope="" ma:versionID="17c1dcbfd06fd03e61a4a6dc4476af1c">
  <xsd:schema xmlns:xsd="http://www.w3.org/2001/XMLSchema" xmlns:xs="http://www.w3.org/2001/XMLSchema" xmlns:p="http://schemas.microsoft.com/office/2006/metadata/properties" xmlns:ns2="81ae4995-9656-43b3-9004-9b2d2195dcda" xmlns:ns3="91dde146-1d64-4472-abb4-1dd87af97482" targetNamespace="http://schemas.microsoft.com/office/2006/metadata/properties" ma:root="true" ma:fieldsID="27cd1d53e46a12cd3a5a7a655e1fd537" ns2:_="" ns3:_="">
    <xsd:import namespace="81ae4995-9656-43b3-9004-9b2d2195dcda"/>
    <xsd:import namespace="91dde146-1d64-4472-abb4-1dd87af97482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ae4995-9656-43b3-9004-9b2d2195dcd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dde146-1d64-4472-abb4-1dd87af97482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e9e4cdfa-29d2-4445-a189-ba3bc74b5e44}" ma:internalName="TaxCatchAll" ma:showField="CatchAllData" ma:web="91dde146-1d64-4472-abb4-1dd87af97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C37737F-5937-4B6B-B2C9-628E34ABD190}">
  <ds:schemaRefs>
    <ds:schemaRef ds:uri="http://purl.org/dc/dcmitype/"/>
    <ds:schemaRef ds:uri="http://schemas.microsoft.com/office/2006/documentManagement/types"/>
    <ds:schemaRef ds:uri="http://purl.org/dc/elements/1.1/"/>
    <ds:schemaRef ds:uri="81ae4995-9656-43b3-9004-9b2d2195dcda"/>
    <ds:schemaRef ds:uri="http://schemas.openxmlformats.org/package/2006/metadata/core-properties"/>
    <ds:schemaRef ds:uri="http://www.w3.org/XML/1998/namespace"/>
    <ds:schemaRef ds:uri="http://purl.org/dc/terms/"/>
    <ds:schemaRef ds:uri="http://schemas.microsoft.com/office/2006/metadata/properties"/>
    <ds:schemaRef ds:uri="http://schemas.microsoft.com/office/infopath/2007/PartnerControls"/>
    <ds:schemaRef ds:uri="91dde146-1d64-4472-abb4-1dd87af97482"/>
  </ds:schemaRefs>
</ds:datastoreItem>
</file>

<file path=customXml/itemProps2.xml><?xml version="1.0" encoding="utf-8"?>
<ds:datastoreItem xmlns:ds="http://schemas.openxmlformats.org/officeDocument/2006/customXml" ds:itemID="{EA3AEFEA-B433-436C-B5F0-400302A11D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8D2D7-FED8-4C32-A6F0-24D488A7B3C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ae4995-9656-43b3-9004-9b2d2195dcda"/>
    <ds:schemaRef ds:uri="91dde146-1d64-4472-abb4-1dd87af974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4606</TotalTime>
  <Words>150</Words>
  <Application>Microsoft Macintosh PowerPoint</Application>
  <PresentationFormat>Custom</PresentationFormat>
  <Paragraphs>54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Helvetica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Hrulev, Milena (Petrova)</dc:creator>
  <cp:lastModifiedBy>Hrulev, Milena (Petrova)</cp:lastModifiedBy>
  <cp:revision>1</cp:revision>
  <dcterms:created xsi:type="dcterms:W3CDTF">2024-04-19T09:45:04Z</dcterms:created>
  <dcterms:modified xsi:type="dcterms:W3CDTF">2024-04-26T10:50:19Z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0x010100ACCC0A14D567554091D95EB3F5815525</vt:lpwstr>
  </property>
</Properties>
</file>