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4"/>
  </p:sldMasterIdLst>
  <p:sldIdLst>
    <p:sldId id="256" r:id="rId5"/>
  </p:sldIdLst>
  <p:sldSz cx="4787900" cy="18745200"/>
  <p:notesSz cx="47879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68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7CD"/>
    <a:srgbClr val="1AADF0"/>
    <a:srgbClr val="007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ECF1BF-C5B2-AD4B-A328-17EF00971753}" v="459" dt="2024-02-12T15:08:50.88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31" autoAdjust="0"/>
    <p:restoredTop sz="96338"/>
  </p:normalViewPr>
  <p:slideViewPr>
    <p:cSldViewPr snapToGrid="0">
      <p:cViewPr>
        <p:scale>
          <a:sx n="120" d="100"/>
          <a:sy n="120" d="100"/>
        </p:scale>
        <p:origin x="3000" y="152"/>
      </p:cViewPr>
      <p:guideLst>
        <p:guide orient="horz" pos="268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8FECF1BF-C5B2-AD4B-A328-17EF00971753}"/>
    <pc:docChg chg="undo custSel delSld modSld">
      <pc:chgData name="Sabeva, Elena" userId="47117397-3ead-4afd-9b74-d89c76245eb2" providerId="ADAL" clId="{8FECF1BF-C5B2-AD4B-A328-17EF00971753}" dt="2024-02-12T15:12:39.647" v="47" actId="1076"/>
      <pc:docMkLst>
        <pc:docMk/>
      </pc:docMkLst>
      <pc:sldChg chg="addSp delSp modSp mod">
        <pc:chgData name="Sabeva, Elena" userId="47117397-3ead-4afd-9b74-d89c76245eb2" providerId="ADAL" clId="{8FECF1BF-C5B2-AD4B-A328-17EF00971753}" dt="2024-02-12T15:12:39.647" v="47" actId="1076"/>
        <pc:sldMkLst>
          <pc:docMk/>
          <pc:sldMk cId="0" sldId="256"/>
        </pc:sldMkLst>
        <pc:spChg chg="mod">
          <ac:chgData name="Sabeva, Elena" userId="47117397-3ead-4afd-9b74-d89c76245eb2" providerId="ADAL" clId="{8FECF1BF-C5B2-AD4B-A328-17EF00971753}" dt="2024-02-12T15:04:48.875" v="21" actId="207"/>
          <ac:spMkLst>
            <pc:docMk/>
            <pc:sldMk cId="0" sldId="256"/>
            <ac:spMk id="2" creationId="{00000000-0000-0000-0000-000000000000}"/>
          </ac:spMkLst>
        </pc:spChg>
        <pc:spChg chg="mod">
          <ac:chgData name="Sabeva, Elena" userId="47117397-3ead-4afd-9b74-d89c76245eb2" providerId="ADAL" clId="{8FECF1BF-C5B2-AD4B-A328-17EF00971753}" dt="2024-02-12T15:11:23.992" v="41" actId="1076"/>
          <ac:spMkLst>
            <pc:docMk/>
            <pc:sldMk cId="0" sldId="256"/>
            <ac:spMk id="19" creationId="{00000000-0000-0000-0000-000000000000}"/>
          </ac:spMkLst>
        </pc:spChg>
        <pc:spChg chg="mod">
          <ac:chgData name="Sabeva, Elena" userId="47117397-3ead-4afd-9b74-d89c76245eb2" providerId="ADAL" clId="{8FECF1BF-C5B2-AD4B-A328-17EF00971753}" dt="2024-02-12T15:11:27.368" v="44" actId="1036"/>
          <ac:spMkLst>
            <pc:docMk/>
            <pc:sldMk cId="0" sldId="256"/>
            <ac:spMk id="28" creationId="{7A30189F-2FB1-42BA-44A1-66C9AE63AC0D}"/>
          </ac:spMkLst>
        </pc:spChg>
        <pc:spChg chg="mod">
          <ac:chgData name="Sabeva, Elena" userId="47117397-3ead-4afd-9b74-d89c76245eb2" providerId="ADAL" clId="{8FECF1BF-C5B2-AD4B-A328-17EF00971753}" dt="2024-02-12T15:11:27.368" v="44" actId="1036"/>
          <ac:spMkLst>
            <pc:docMk/>
            <pc:sldMk cId="0" sldId="256"/>
            <ac:spMk id="29" creationId="{17881CD4-19C2-31C8-507D-E5D049B3BBC0}"/>
          </ac:spMkLst>
        </pc:spChg>
        <pc:spChg chg="del topLvl">
          <ac:chgData name="Sabeva, Elena" userId="47117397-3ead-4afd-9b74-d89c76245eb2" providerId="ADAL" clId="{8FECF1BF-C5B2-AD4B-A328-17EF00971753}" dt="2024-02-09T10:54:19.296" v="1" actId="478"/>
          <ac:spMkLst>
            <pc:docMk/>
            <pc:sldMk cId="0" sldId="256"/>
            <ac:spMk id="232" creationId="{58E2B2B6-D3FE-5BA9-F177-FCE1CF4B0A0A}"/>
          </ac:spMkLst>
        </pc:spChg>
        <pc:grpChg chg="mod">
          <ac:chgData name="Sabeva, Elena" userId="47117397-3ead-4afd-9b74-d89c76245eb2" providerId="ADAL" clId="{8FECF1BF-C5B2-AD4B-A328-17EF00971753}" dt="2024-02-12T15:11:27.368" v="44" actId="1036"/>
          <ac:grpSpMkLst>
            <pc:docMk/>
            <pc:sldMk cId="0" sldId="256"/>
            <ac:grpSpMk id="32" creationId="{23CDF1E0-F2B7-FEB4-9798-4D9E767E827B}"/>
          </ac:grpSpMkLst>
        </pc:grpChg>
        <pc:grpChg chg="mod">
          <ac:chgData name="Sabeva, Elena" userId="47117397-3ead-4afd-9b74-d89c76245eb2" providerId="ADAL" clId="{8FECF1BF-C5B2-AD4B-A328-17EF00971753}" dt="2024-02-12T15:11:27.368" v="44" actId="1036"/>
          <ac:grpSpMkLst>
            <pc:docMk/>
            <pc:sldMk cId="0" sldId="256"/>
            <ac:grpSpMk id="35" creationId="{D0516C39-F013-33EB-52A0-8AE55052CCE8}"/>
          </ac:grpSpMkLst>
        </pc:grpChg>
        <pc:grpChg chg="add mod">
          <ac:chgData name="Sabeva, Elena" userId="47117397-3ead-4afd-9b74-d89c76245eb2" providerId="ADAL" clId="{8FECF1BF-C5B2-AD4B-A328-17EF00971753}" dt="2024-02-12T15:12:39.647" v="47" actId="1076"/>
          <ac:grpSpMkLst>
            <pc:docMk/>
            <pc:sldMk cId="0" sldId="256"/>
            <ac:grpSpMk id="52" creationId="{AE372852-A160-510A-AA2C-BEF508C31BF4}"/>
          </ac:grpSpMkLst>
        </pc:grpChg>
        <pc:grpChg chg="del">
          <ac:chgData name="Sabeva, Elena" userId="47117397-3ead-4afd-9b74-d89c76245eb2" providerId="ADAL" clId="{8FECF1BF-C5B2-AD4B-A328-17EF00971753}" dt="2024-02-09T10:54:19.296" v="1" actId="478"/>
          <ac:grpSpMkLst>
            <pc:docMk/>
            <pc:sldMk cId="0" sldId="256"/>
            <ac:grpSpMk id="235" creationId="{2A47DEDD-69CF-9A00-DA35-10ED1390516D}"/>
          </ac:grpSpMkLst>
        </pc:grpChg>
        <pc:picChg chg="add del mod">
          <ac:chgData name="Sabeva, Elena" userId="47117397-3ead-4afd-9b74-d89c76245eb2" providerId="ADAL" clId="{8FECF1BF-C5B2-AD4B-A328-17EF00971753}" dt="2024-02-12T15:03:58.401" v="11" actId="478"/>
          <ac:picMkLst>
            <pc:docMk/>
            <pc:sldMk cId="0" sldId="256"/>
            <ac:picMk id="33" creationId="{ECF3BD72-FB6C-D6A3-0809-513887F81312}"/>
          </ac:picMkLst>
        </pc:picChg>
        <pc:picChg chg="add del mod">
          <ac:chgData name="Sabeva, Elena" userId="47117397-3ead-4afd-9b74-d89c76245eb2" providerId="ADAL" clId="{8FECF1BF-C5B2-AD4B-A328-17EF00971753}" dt="2024-02-12T15:07:53.076" v="22" actId="478"/>
          <ac:picMkLst>
            <pc:docMk/>
            <pc:sldMk cId="0" sldId="256"/>
            <ac:picMk id="36" creationId="{698D48BF-A9FF-F8B8-6942-AD8A4F3EB8D6}"/>
          </ac:picMkLst>
        </pc:picChg>
        <pc:picChg chg="add mod modCrop">
          <ac:chgData name="Sabeva, Elena" userId="47117397-3ead-4afd-9b74-d89c76245eb2" providerId="ADAL" clId="{8FECF1BF-C5B2-AD4B-A328-17EF00971753}" dt="2024-02-12T15:10:18.419" v="31" actId="732"/>
          <ac:picMkLst>
            <pc:docMk/>
            <pc:sldMk cId="0" sldId="256"/>
            <ac:picMk id="51" creationId="{7061347C-E289-C3C5-BB7F-1887AEEAE6F6}"/>
          </ac:picMkLst>
        </pc:picChg>
        <pc:picChg chg="del">
          <ac:chgData name="Sabeva, Elena" userId="47117397-3ead-4afd-9b74-d89c76245eb2" providerId="ADAL" clId="{8FECF1BF-C5B2-AD4B-A328-17EF00971753}" dt="2024-02-09T10:54:15.673" v="0" actId="478"/>
          <ac:picMkLst>
            <pc:docMk/>
            <pc:sldMk cId="0" sldId="256"/>
            <ac:picMk id="233" creationId="{E522D8F9-A234-9A53-14B3-D207B38A1248}"/>
          </ac:picMkLst>
        </pc:picChg>
        <pc:picChg chg="del topLvl">
          <ac:chgData name="Sabeva, Elena" userId="47117397-3ead-4afd-9b74-d89c76245eb2" providerId="ADAL" clId="{8FECF1BF-C5B2-AD4B-A328-17EF00971753}" dt="2024-02-09T10:54:21.312" v="2" actId="478"/>
          <ac:picMkLst>
            <pc:docMk/>
            <pc:sldMk cId="0" sldId="256"/>
            <ac:picMk id="234" creationId="{F01782E8-A179-19E9-3969-D5AEFD2B3835}"/>
          </ac:picMkLst>
        </pc:picChg>
      </pc:sldChg>
      <pc:sldChg chg="del">
        <pc:chgData name="Sabeva, Elena" userId="47117397-3ead-4afd-9b74-d89c76245eb2" providerId="ADAL" clId="{8FECF1BF-C5B2-AD4B-A328-17EF00971753}" dt="2024-02-12T15:12:16.256" v="45" actId="2696"/>
        <pc:sldMkLst>
          <pc:docMk/>
          <pc:sldMk cId="3134335099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>
            <a:extLst>
              <a:ext uri="{FF2B5EF4-FFF2-40B4-BE49-F238E27FC236}">
                <a16:creationId xmlns:a16="http://schemas.microsoft.com/office/drawing/2014/main" id="{CE2819B9-B403-944A-E92B-09A1C20EC3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9326" y="17907000"/>
            <a:ext cx="4219553" cy="2623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marL="97357" marR="0" lvl="0" indent="-97357" algn="l" defTabSz="3972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/>
            </a:pPr>
            <a:r>
              <a:rPr kumimoji="0" lang="en-US" sz="102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Segoe UI" panose="020B0502040204020203" pitchFamily="34" charset="0"/>
              </a:rPr>
              <a:t>Insert your company’s contact information here: email, phone, website, etc. or delete this box.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9051">
        <a:defRPr>
          <a:latin typeface="+mn-lt"/>
          <a:ea typeface="+mn-ea"/>
          <a:cs typeface="+mn-cs"/>
        </a:defRPr>
      </a:lvl2pPr>
      <a:lvl3pPr marL="918102">
        <a:defRPr>
          <a:latin typeface="+mn-lt"/>
          <a:ea typeface="+mn-ea"/>
          <a:cs typeface="+mn-cs"/>
        </a:defRPr>
      </a:lvl3pPr>
      <a:lvl4pPr marL="1377153">
        <a:defRPr>
          <a:latin typeface="+mn-lt"/>
          <a:ea typeface="+mn-ea"/>
          <a:cs typeface="+mn-cs"/>
        </a:defRPr>
      </a:lvl4pPr>
      <a:lvl5pPr marL="1836206">
        <a:defRPr>
          <a:latin typeface="+mn-lt"/>
          <a:ea typeface="+mn-ea"/>
          <a:cs typeface="+mn-cs"/>
        </a:defRPr>
      </a:lvl5pPr>
      <a:lvl6pPr marL="2295256">
        <a:defRPr>
          <a:latin typeface="+mn-lt"/>
          <a:ea typeface="+mn-ea"/>
          <a:cs typeface="+mn-cs"/>
        </a:defRPr>
      </a:lvl6pPr>
      <a:lvl7pPr marL="2754306">
        <a:defRPr>
          <a:latin typeface="+mn-lt"/>
          <a:ea typeface="+mn-ea"/>
          <a:cs typeface="+mn-cs"/>
        </a:defRPr>
      </a:lvl7pPr>
      <a:lvl8pPr marL="3213357">
        <a:defRPr>
          <a:latin typeface="+mn-lt"/>
          <a:ea typeface="+mn-ea"/>
          <a:cs typeface="+mn-cs"/>
        </a:defRPr>
      </a:lvl8pPr>
      <a:lvl9pPr marL="367240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9051">
        <a:defRPr>
          <a:latin typeface="+mn-lt"/>
          <a:ea typeface="+mn-ea"/>
          <a:cs typeface="+mn-cs"/>
        </a:defRPr>
      </a:lvl2pPr>
      <a:lvl3pPr marL="918102">
        <a:defRPr>
          <a:latin typeface="+mn-lt"/>
          <a:ea typeface="+mn-ea"/>
          <a:cs typeface="+mn-cs"/>
        </a:defRPr>
      </a:lvl3pPr>
      <a:lvl4pPr marL="1377153">
        <a:defRPr>
          <a:latin typeface="+mn-lt"/>
          <a:ea typeface="+mn-ea"/>
          <a:cs typeface="+mn-cs"/>
        </a:defRPr>
      </a:lvl4pPr>
      <a:lvl5pPr marL="1836206">
        <a:defRPr>
          <a:latin typeface="+mn-lt"/>
          <a:ea typeface="+mn-ea"/>
          <a:cs typeface="+mn-cs"/>
        </a:defRPr>
      </a:lvl5pPr>
      <a:lvl6pPr marL="2295256">
        <a:defRPr>
          <a:latin typeface="+mn-lt"/>
          <a:ea typeface="+mn-ea"/>
          <a:cs typeface="+mn-cs"/>
        </a:defRPr>
      </a:lvl6pPr>
      <a:lvl7pPr marL="2754306">
        <a:defRPr>
          <a:latin typeface="+mn-lt"/>
          <a:ea typeface="+mn-ea"/>
          <a:cs typeface="+mn-cs"/>
        </a:defRPr>
      </a:lvl7pPr>
      <a:lvl8pPr marL="3213357">
        <a:defRPr>
          <a:latin typeface="+mn-lt"/>
          <a:ea typeface="+mn-ea"/>
          <a:cs typeface="+mn-cs"/>
        </a:defRPr>
      </a:lvl8pPr>
      <a:lvl9pPr marL="367240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9" Type="http://schemas.openxmlformats.org/officeDocument/2006/relationships/image" Target="../media/image35.svg"/><Relationship Id="rId21" Type="http://schemas.openxmlformats.org/officeDocument/2006/relationships/image" Target="../media/image17.svg"/><Relationship Id="rId34" Type="http://schemas.openxmlformats.org/officeDocument/2006/relationships/image" Target="../media/image30.png"/><Relationship Id="rId42" Type="http://schemas.openxmlformats.org/officeDocument/2006/relationships/image" Target="../media/image38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image" Target="../media/image25.svg"/><Relationship Id="rId41" Type="http://schemas.openxmlformats.org/officeDocument/2006/relationships/image" Target="../media/image3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32" Type="http://schemas.openxmlformats.org/officeDocument/2006/relationships/image" Target="../media/image28.png"/><Relationship Id="rId37" Type="http://schemas.openxmlformats.org/officeDocument/2006/relationships/image" Target="../media/image33.svg"/><Relationship Id="rId40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1.svg"/><Relationship Id="rId23" Type="http://schemas.openxmlformats.org/officeDocument/2006/relationships/image" Target="../media/image19.svg"/><Relationship Id="rId28" Type="http://schemas.openxmlformats.org/officeDocument/2006/relationships/image" Target="../media/image24.png"/><Relationship Id="rId36" Type="http://schemas.openxmlformats.org/officeDocument/2006/relationships/image" Target="../media/image32.png"/><Relationship Id="rId10" Type="http://schemas.openxmlformats.org/officeDocument/2006/relationships/hyperlink" Target="https://research.gigaom.com/reprint/sql-transaction-processing-and-analytic-performance-price-performance-testing-22-585-microsoft/" TargetMode="External"/><Relationship Id="rId19" Type="http://schemas.openxmlformats.org/officeDocument/2006/relationships/image" Target="../media/image15.svg"/><Relationship Id="rId31" Type="http://schemas.openxmlformats.org/officeDocument/2006/relationships/image" Target="../media/image27.svg"/><Relationship Id="rId4" Type="http://schemas.openxmlformats.org/officeDocument/2006/relationships/image" Target="../media/image3.png"/><Relationship Id="rId9" Type="http://schemas.openxmlformats.org/officeDocument/2006/relationships/hyperlink" Target="https://azure.microsoft.com/en-us/pricing/reserved-vm-instances/" TargetMode="External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svg"/><Relationship Id="rId30" Type="http://schemas.openxmlformats.org/officeDocument/2006/relationships/image" Target="../media/image26.png"/><Relationship Id="rId35" Type="http://schemas.openxmlformats.org/officeDocument/2006/relationships/image" Target="../media/image31.svg"/><Relationship Id="rId43" Type="http://schemas.openxmlformats.org/officeDocument/2006/relationships/image" Target="../media/image39.svg"/><Relationship Id="rId8" Type="http://schemas.openxmlformats.org/officeDocument/2006/relationships/hyperlink" Target="https://azure.microsoft.com/en-gb/pricing/hybrid-benefit/#calculator" TargetMode="External"/><Relationship Id="rId3" Type="http://schemas.openxmlformats.org/officeDocument/2006/relationships/image" Target="../media/image2.png"/><Relationship Id="rId12" Type="http://schemas.openxmlformats.org/officeDocument/2006/relationships/image" Target="../media/image8.png"/><Relationship Id="rId17" Type="http://schemas.openxmlformats.org/officeDocument/2006/relationships/image" Target="../media/image13.svg"/><Relationship Id="rId25" Type="http://schemas.openxmlformats.org/officeDocument/2006/relationships/image" Target="../media/image21.svg"/><Relationship Id="rId33" Type="http://schemas.openxmlformats.org/officeDocument/2006/relationships/image" Target="../media/image29.svg"/><Relationship Id="rId38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erson sitting on the floor with a computer&#10;&#10;Description automatically generated">
            <a:extLst>
              <a:ext uri="{FF2B5EF4-FFF2-40B4-BE49-F238E27FC236}">
                <a16:creationId xmlns:a16="http://schemas.microsoft.com/office/drawing/2014/main" id="{7061347C-E289-C3C5-BB7F-1887AEEAE6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29"/>
          <a:stretch/>
        </p:blipFill>
        <p:spPr>
          <a:xfrm>
            <a:off x="-925" y="-4014"/>
            <a:ext cx="4787900" cy="2506229"/>
          </a:xfrm>
          <a:prstGeom prst="rect">
            <a:avLst/>
          </a:prstGeom>
        </p:spPr>
      </p:pic>
      <p:sp>
        <p:nvSpPr>
          <p:cNvPr id="178" name="Rectangle 177">
            <a:extLst>
              <a:ext uri="{FF2B5EF4-FFF2-40B4-BE49-F238E27FC236}">
                <a16:creationId xmlns:a16="http://schemas.microsoft.com/office/drawing/2014/main" id="{7848AF9F-8DB8-058A-30F7-335E90DE7D93}"/>
              </a:ext>
            </a:extLst>
          </p:cNvPr>
          <p:cNvSpPr/>
          <p:nvPr/>
        </p:nvSpPr>
        <p:spPr>
          <a:xfrm>
            <a:off x="226534" y="13561807"/>
            <a:ext cx="4345332" cy="1185808"/>
          </a:xfrm>
          <a:prstGeom prst="rect">
            <a:avLst/>
          </a:prstGeom>
          <a:solidFill>
            <a:srgbClr val="0177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0"/>
            </a:defPPr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G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DA0007B2-D91F-3D62-B40F-EE52A2B4DE79}"/>
              </a:ext>
            </a:extLst>
          </p:cNvPr>
          <p:cNvSpPr/>
          <p:nvPr/>
        </p:nvSpPr>
        <p:spPr>
          <a:xfrm>
            <a:off x="214634" y="8239915"/>
            <a:ext cx="4358633" cy="1166343"/>
          </a:xfrm>
          <a:prstGeom prst="rect">
            <a:avLst/>
          </a:prstGeom>
          <a:solidFill>
            <a:srgbClr val="0177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0"/>
            </a:defPPr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G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F5C89722-14A1-C4FF-5FCF-A69BE3E59A0F}"/>
              </a:ext>
            </a:extLst>
          </p:cNvPr>
          <p:cNvSpPr/>
          <p:nvPr/>
        </p:nvSpPr>
        <p:spPr>
          <a:xfrm>
            <a:off x="904851" y="5526197"/>
            <a:ext cx="3709615" cy="932696"/>
          </a:xfrm>
          <a:prstGeom prst="rect">
            <a:avLst/>
          </a:prstGeom>
          <a:solidFill>
            <a:srgbClr val="0177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2" name="object 2"/>
          <p:cNvSpPr txBox="1"/>
          <p:nvPr/>
        </p:nvSpPr>
        <p:spPr>
          <a:xfrm>
            <a:off x="249675" y="576425"/>
            <a:ext cx="2433051" cy="1074061"/>
          </a:xfrm>
          <a:prstGeom prst="rect">
            <a:avLst/>
          </a:prstGeom>
        </p:spPr>
        <p:txBody>
          <a:bodyPr vert="horz" wrap="square" lIns="0" tIns="12114" rIns="0" bIns="0" rtlCol="0" anchor="b">
            <a:spAutoFit/>
          </a:bodyPr>
          <a:lstStyle/>
          <a:p>
            <a:pPr marL="12700">
              <a:spcBef>
                <a:spcPts val="96"/>
              </a:spcBef>
            </a:pPr>
            <a:r>
              <a:rPr lang="en-US" sz="2400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Migrate to Azure with confidence</a:t>
            </a:r>
            <a:endParaRPr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spcBef>
                <a:spcPts val="5"/>
              </a:spcBef>
            </a:pPr>
            <a:r>
              <a:rPr 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Maximize your Windows Server value with a trusted Microsoft partner</a:t>
            </a:r>
            <a:endParaRPr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720149" y="4417860"/>
            <a:ext cx="876731" cy="875456"/>
          </a:xfrm>
          <a:custGeom>
            <a:avLst/>
            <a:gdLst/>
            <a:ahLst/>
            <a:cxnLst/>
            <a:rect l="l" t="t" r="r" b="b"/>
            <a:pathLst>
              <a:path w="873125" h="871854">
                <a:moveTo>
                  <a:pt x="436522" y="404"/>
                </a:moveTo>
                <a:lnTo>
                  <a:pt x="388898" y="2944"/>
                </a:lnTo>
                <a:lnTo>
                  <a:pt x="342798" y="10437"/>
                </a:lnTo>
                <a:lnTo>
                  <a:pt x="298476" y="22629"/>
                </a:lnTo>
                <a:lnTo>
                  <a:pt x="256186" y="39138"/>
                </a:lnTo>
                <a:lnTo>
                  <a:pt x="216182" y="59839"/>
                </a:lnTo>
                <a:lnTo>
                  <a:pt x="178591" y="84476"/>
                </a:lnTo>
                <a:lnTo>
                  <a:pt x="143921" y="112670"/>
                </a:lnTo>
                <a:lnTo>
                  <a:pt x="112426" y="144165"/>
                </a:lnTo>
                <a:lnTo>
                  <a:pt x="84106" y="178835"/>
                </a:lnTo>
                <a:lnTo>
                  <a:pt x="59468" y="216299"/>
                </a:lnTo>
                <a:lnTo>
                  <a:pt x="38768" y="256176"/>
                </a:lnTo>
                <a:lnTo>
                  <a:pt x="22131" y="298466"/>
                </a:lnTo>
                <a:lnTo>
                  <a:pt x="9939" y="342661"/>
                </a:lnTo>
                <a:lnTo>
                  <a:pt x="2447" y="388761"/>
                </a:lnTo>
                <a:lnTo>
                  <a:pt x="-92" y="436257"/>
                </a:lnTo>
                <a:lnTo>
                  <a:pt x="2447" y="483627"/>
                </a:lnTo>
                <a:lnTo>
                  <a:pt x="9939" y="529727"/>
                </a:lnTo>
                <a:lnTo>
                  <a:pt x="22131" y="573922"/>
                </a:lnTo>
                <a:lnTo>
                  <a:pt x="38768" y="616212"/>
                </a:lnTo>
                <a:lnTo>
                  <a:pt x="59468" y="656216"/>
                </a:lnTo>
                <a:lnTo>
                  <a:pt x="84106" y="693553"/>
                </a:lnTo>
                <a:lnTo>
                  <a:pt x="112426" y="728223"/>
                </a:lnTo>
                <a:lnTo>
                  <a:pt x="143921" y="759718"/>
                </a:lnTo>
                <a:lnTo>
                  <a:pt x="178591" y="787912"/>
                </a:lnTo>
                <a:lnTo>
                  <a:pt x="216182" y="812549"/>
                </a:lnTo>
                <a:lnTo>
                  <a:pt x="256186" y="833249"/>
                </a:lnTo>
                <a:lnTo>
                  <a:pt x="298476" y="849759"/>
                </a:lnTo>
                <a:lnTo>
                  <a:pt x="342798" y="861951"/>
                </a:lnTo>
                <a:lnTo>
                  <a:pt x="388898" y="869443"/>
                </a:lnTo>
                <a:lnTo>
                  <a:pt x="436522" y="871983"/>
                </a:lnTo>
                <a:lnTo>
                  <a:pt x="484018" y="869443"/>
                </a:lnTo>
                <a:lnTo>
                  <a:pt x="530118" y="861951"/>
                </a:lnTo>
                <a:lnTo>
                  <a:pt x="574440" y="849759"/>
                </a:lnTo>
                <a:lnTo>
                  <a:pt x="616730" y="833249"/>
                </a:lnTo>
                <a:lnTo>
                  <a:pt x="656861" y="812549"/>
                </a:lnTo>
                <a:lnTo>
                  <a:pt x="694325" y="787912"/>
                </a:lnTo>
                <a:lnTo>
                  <a:pt x="728995" y="759718"/>
                </a:lnTo>
                <a:lnTo>
                  <a:pt x="760490" y="728223"/>
                </a:lnTo>
                <a:lnTo>
                  <a:pt x="788811" y="693553"/>
                </a:lnTo>
                <a:lnTo>
                  <a:pt x="813448" y="656216"/>
                </a:lnTo>
                <a:lnTo>
                  <a:pt x="834149" y="616212"/>
                </a:lnTo>
                <a:lnTo>
                  <a:pt x="850785" y="573922"/>
                </a:lnTo>
                <a:lnTo>
                  <a:pt x="862977" y="529727"/>
                </a:lnTo>
                <a:lnTo>
                  <a:pt x="870470" y="483627"/>
                </a:lnTo>
                <a:lnTo>
                  <a:pt x="873010" y="436257"/>
                </a:lnTo>
                <a:lnTo>
                  <a:pt x="870470" y="388761"/>
                </a:lnTo>
                <a:lnTo>
                  <a:pt x="862977" y="342661"/>
                </a:lnTo>
                <a:lnTo>
                  <a:pt x="850785" y="298466"/>
                </a:lnTo>
                <a:lnTo>
                  <a:pt x="834149" y="256176"/>
                </a:lnTo>
                <a:lnTo>
                  <a:pt x="813448" y="216299"/>
                </a:lnTo>
                <a:lnTo>
                  <a:pt x="788811" y="178835"/>
                </a:lnTo>
                <a:lnTo>
                  <a:pt x="760490" y="144165"/>
                </a:lnTo>
                <a:lnTo>
                  <a:pt x="728995" y="112670"/>
                </a:lnTo>
                <a:lnTo>
                  <a:pt x="694325" y="84476"/>
                </a:lnTo>
                <a:lnTo>
                  <a:pt x="656861" y="59839"/>
                </a:lnTo>
                <a:lnTo>
                  <a:pt x="616730" y="39138"/>
                </a:lnTo>
                <a:lnTo>
                  <a:pt x="574440" y="22629"/>
                </a:lnTo>
                <a:lnTo>
                  <a:pt x="530118" y="10437"/>
                </a:lnTo>
                <a:lnTo>
                  <a:pt x="484018" y="2944"/>
                </a:lnTo>
                <a:lnTo>
                  <a:pt x="436522" y="404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20913" y="4418625"/>
            <a:ext cx="876731" cy="875456"/>
          </a:xfrm>
          <a:custGeom>
            <a:avLst/>
            <a:gdLst/>
            <a:ahLst/>
            <a:cxnLst/>
            <a:rect l="l" t="t" r="r" b="b"/>
            <a:pathLst>
              <a:path w="873125" h="871854">
                <a:moveTo>
                  <a:pt x="-92" y="436257"/>
                </a:moveTo>
                <a:lnTo>
                  <a:pt x="2447" y="388761"/>
                </a:lnTo>
                <a:lnTo>
                  <a:pt x="9939" y="342661"/>
                </a:lnTo>
                <a:lnTo>
                  <a:pt x="22131" y="298466"/>
                </a:lnTo>
                <a:lnTo>
                  <a:pt x="38768" y="256176"/>
                </a:lnTo>
                <a:lnTo>
                  <a:pt x="59468" y="216299"/>
                </a:lnTo>
                <a:lnTo>
                  <a:pt x="84106" y="178835"/>
                </a:lnTo>
                <a:lnTo>
                  <a:pt x="112426" y="144165"/>
                </a:lnTo>
                <a:lnTo>
                  <a:pt x="143921" y="112670"/>
                </a:lnTo>
                <a:lnTo>
                  <a:pt x="178591" y="84476"/>
                </a:lnTo>
                <a:lnTo>
                  <a:pt x="216182" y="59839"/>
                </a:lnTo>
                <a:lnTo>
                  <a:pt x="256186" y="39138"/>
                </a:lnTo>
                <a:lnTo>
                  <a:pt x="298476" y="22629"/>
                </a:lnTo>
                <a:lnTo>
                  <a:pt x="342798" y="10437"/>
                </a:lnTo>
                <a:lnTo>
                  <a:pt x="388898" y="2944"/>
                </a:lnTo>
                <a:lnTo>
                  <a:pt x="436522" y="404"/>
                </a:lnTo>
                <a:lnTo>
                  <a:pt x="484018" y="2944"/>
                </a:lnTo>
                <a:lnTo>
                  <a:pt x="530118" y="10437"/>
                </a:lnTo>
                <a:lnTo>
                  <a:pt x="574440" y="22629"/>
                </a:lnTo>
                <a:lnTo>
                  <a:pt x="616730" y="39138"/>
                </a:lnTo>
                <a:lnTo>
                  <a:pt x="656861" y="59839"/>
                </a:lnTo>
                <a:lnTo>
                  <a:pt x="694325" y="84476"/>
                </a:lnTo>
                <a:lnTo>
                  <a:pt x="728995" y="112670"/>
                </a:lnTo>
                <a:lnTo>
                  <a:pt x="760490" y="144165"/>
                </a:lnTo>
                <a:lnTo>
                  <a:pt x="788811" y="178835"/>
                </a:lnTo>
                <a:lnTo>
                  <a:pt x="813448" y="216299"/>
                </a:lnTo>
                <a:lnTo>
                  <a:pt x="834149" y="256176"/>
                </a:lnTo>
                <a:lnTo>
                  <a:pt x="850785" y="298466"/>
                </a:lnTo>
                <a:lnTo>
                  <a:pt x="862977" y="342661"/>
                </a:lnTo>
                <a:lnTo>
                  <a:pt x="870470" y="388761"/>
                </a:lnTo>
                <a:lnTo>
                  <a:pt x="873010" y="436257"/>
                </a:lnTo>
                <a:lnTo>
                  <a:pt x="870470" y="483627"/>
                </a:lnTo>
                <a:lnTo>
                  <a:pt x="862977" y="529727"/>
                </a:lnTo>
                <a:lnTo>
                  <a:pt x="850785" y="573922"/>
                </a:lnTo>
                <a:lnTo>
                  <a:pt x="834149" y="616212"/>
                </a:lnTo>
                <a:lnTo>
                  <a:pt x="813448" y="656216"/>
                </a:lnTo>
                <a:lnTo>
                  <a:pt x="788811" y="693553"/>
                </a:lnTo>
                <a:lnTo>
                  <a:pt x="760490" y="728223"/>
                </a:lnTo>
                <a:lnTo>
                  <a:pt x="728995" y="759718"/>
                </a:lnTo>
                <a:lnTo>
                  <a:pt x="694325" y="787912"/>
                </a:lnTo>
                <a:lnTo>
                  <a:pt x="656861" y="812549"/>
                </a:lnTo>
                <a:lnTo>
                  <a:pt x="616730" y="833249"/>
                </a:lnTo>
                <a:lnTo>
                  <a:pt x="574440" y="849759"/>
                </a:lnTo>
                <a:lnTo>
                  <a:pt x="530118" y="861951"/>
                </a:lnTo>
                <a:lnTo>
                  <a:pt x="484018" y="869443"/>
                </a:lnTo>
                <a:lnTo>
                  <a:pt x="436522" y="871983"/>
                </a:lnTo>
                <a:lnTo>
                  <a:pt x="388898" y="869443"/>
                </a:lnTo>
                <a:lnTo>
                  <a:pt x="342798" y="861951"/>
                </a:lnTo>
                <a:lnTo>
                  <a:pt x="298476" y="849759"/>
                </a:lnTo>
                <a:lnTo>
                  <a:pt x="256186" y="833249"/>
                </a:lnTo>
                <a:lnTo>
                  <a:pt x="216182" y="812549"/>
                </a:lnTo>
                <a:lnTo>
                  <a:pt x="178591" y="787912"/>
                </a:lnTo>
                <a:lnTo>
                  <a:pt x="143921" y="759718"/>
                </a:lnTo>
                <a:lnTo>
                  <a:pt x="112426" y="728223"/>
                </a:lnTo>
                <a:lnTo>
                  <a:pt x="84106" y="693553"/>
                </a:lnTo>
                <a:lnTo>
                  <a:pt x="59468" y="656216"/>
                </a:lnTo>
                <a:lnTo>
                  <a:pt x="38768" y="616212"/>
                </a:lnTo>
                <a:lnTo>
                  <a:pt x="22131" y="573922"/>
                </a:lnTo>
                <a:lnTo>
                  <a:pt x="9939" y="529727"/>
                </a:lnTo>
                <a:lnTo>
                  <a:pt x="2447" y="483627"/>
                </a:lnTo>
                <a:lnTo>
                  <a:pt x="-92" y="436257"/>
                </a:lnTo>
                <a:close/>
              </a:path>
            </a:pathLst>
          </a:custGeom>
          <a:ln w="49860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20149" y="4417860"/>
            <a:ext cx="876731" cy="875456"/>
          </a:xfrm>
          <a:custGeom>
            <a:avLst/>
            <a:gdLst/>
            <a:ahLst/>
            <a:cxnLst/>
            <a:rect l="l" t="t" r="r" b="b"/>
            <a:pathLst>
              <a:path w="873125" h="871854">
                <a:moveTo>
                  <a:pt x="436522" y="404"/>
                </a:moveTo>
                <a:lnTo>
                  <a:pt x="484018" y="2944"/>
                </a:lnTo>
                <a:lnTo>
                  <a:pt x="530118" y="10437"/>
                </a:lnTo>
                <a:lnTo>
                  <a:pt x="574440" y="22629"/>
                </a:lnTo>
                <a:lnTo>
                  <a:pt x="616730" y="39138"/>
                </a:lnTo>
                <a:lnTo>
                  <a:pt x="656861" y="59839"/>
                </a:lnTo>
                <a:lnTo>
                  <a:pt x="694325" y="84476"/>
                </a:lnTo>
                <a:lnTo>
                  <a:pt x="728995" y="112670"/>
                </a:lnTo>
                <a:lnTo>
                  <a:pt x="760490" y="144165"/>
                </a:lnTo>
                <a:lnTo>
                  <a:pt x="788811" y="178835"/>
                </a:lnTo>
                <a:lnTo>
                  <a:pt x="813448" y="216299"/>
                </a:lnTo>
                <a:lnTo>
                  <a:pt x="834149" y="256176"/>
                </a:lnTo>
                <a:lnTo>
                  <a:pt x="850785" y="298466"/>
                </a:lnTo>
                <a:lnTo>
                  <a:pt x="862977" y="342661"/>
                </a:lnTo>
                <a:lnTo>
                  <a:pt x="870470" y="388761"/>
                </a:lnTo>
                <a:lnTo>
                  <a:pt x="873010" y="436257"/>
                </a:lnTo>
                <a:lnTo>
                  <a:pt x="870470" y="483627"/>
                </a:lnTo>
                <a:lnTo>
                  <a:pt x="862977" y="529727"/>
                </a:lnTo>
                <a:lnTo>
                  <a:pt x="850785" y="573922"/>
                </a:lnTo>
                <a:lnTo>
                  <a:pt x="834149" y="616212"/>
                </a:lnTo>
                <a:lnTo>
                  <a:pt x="813448" y="656216"/>
                </a:lnTo>
                <a:lnTo>
                  <a:pt x="788811" y="693553"/>
                </a:lnTo>
                <a:lnTo>
                  <a:pt x="760490" y="728223"/>
                </a:lnTo>
                <a:lnTo>
                  <a:pt x="728995" y="759718"/>
                </a:lnTo>
                <a:lnTo>
                  <a:pt x="694325" y="787912"/>
                </a:lnTo>
                <a:lnTo>
                  <a:pt x="656861" y="812549"/>
                </a:lnTo>
                <a:lnTo>
                  <a:pt x="616730" y="833249"/>
                </a:lnTo>
                <a:lnTo>
                  <a:pt x="574440" y="849759"/>
                </a:lnTo>
                <a:lnTo>
                  <a:pt x="530118" y="861951"/>
                </a:lnTo>
                <a:lnTo>
                  <a:pt x="484018" y="869443"/>
                </a:lnTo>
                <a:lnTo>
                  <a:pt x="436522" y="871983"/>
                </a:lnTo>
                <a:lnTo>
                  <a:pt x="388898" y="869443"/>
                </a:lnTo>
                <a:lnTo>
                  <a:pt x="342798" y="861951"/>
                </a:lnTo>
                <a:lnTo>
                  <a:pt x="298476" y="849759"/>
                </a:lnTo>
                <a:lnTo>
                  <a:pt x="256186" y="833249"/>
                </a:lnTo>
                <a:lnTo>
                  <a:pt x="216182" y="812549"/>
                </a:lnTo>
                <a:lnTo>
                  <a:pt x="178591" y="787912"/>
                </a:lnTo>
                <a:lnTo>
                  <a:pt x="143921" y="759718"/>
                </a:lnTo>
                <a:lnTo>
                  <a:pt x="112426" y="728223"/>
                </a:lnTo>
                <a:lnTo>
                  <a:pt x="84106" y="693553"/>
                </a:lnTo>
                <a:lnTo>
                  <a:pt x="59468" y="656216"/>
                </a:lnTo>
                <a:lnTo>
                  <a:pt x="38768" y="616212"/>
                </a:lnTo>
                <a:lnTo>
                  <a:pt x="22131" y="573922"/>
                </a:lnTo>
                <a:lnTo>
                  <a:pt x="9939" y="529727"/>
                </a:lnTo>
                <a:lnTo>
                  <a:pt x="2447" y="483627"/>
                </a:lnTo>
                <a:lnTo>
                  <a:pt x="-92" y="436257"/>
                </a:lnTo>
                <a:lnTo>
                  <a:pt x="2320" y="390793"/>
                </a:lnTo>
                <a:lnTo>
                  <a:pt x="9304" y="346090"/>
                </a:lnTo>
                <a:lnTo>
                  <a:pt x="20988" y="302403"/>
                </a:lnTo>
                <a:lnTo>
                  <a:pt x="37117" y="260113"/>
                </a:lnTo>
                <a:lnTo>
                  <a:pt x="57690" y="219601"/>
                </a:lnTo>
              </a:path>
            </a:pathLst>
          </a:custGeom>
          <a:ln w="51106">
            <a:solidFill>
              <a:srgbClr val="1AAD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33640" y="4417860"/>
            <a:ext cx="876731" cy="875456"/>
          </a:xfrm>
          <a:custGeom>
            <a:avLst/>
            <a:gdLst/>
            <a:ahLst/>
            <a:cxnLst/>
            <a:rect l="l" t="t" r="r" b="b"/>
            <a:pathLst>
              <a:path w="873125" h="871854">
                <a:moveTo>
                  <a:pt x="436549" y="404"/>
                </a:moveTo>
                <a:lnTo>
                  <a:pt x="388925" y="2944"/>
                </a:lnTo>
                <a:lnTo>
                  <a:pt x="342825" y="10437"/>
                </a:lnTo>
                <a:lnTo>
                  <a:pt x="298504" y="22629"/>
                </a:lnTo>
                <a:lnTo>
                  <a:pt x="256214" y="39138"/>
                </a:lnTo>
                <a:lnTo>
                  <a:pt x="216210" y="59839"/>
                </a:lnTo>
                <a:lnTo>
                  <a:pt x="178619" y="84476"/>
                </a:lnTo>
                <a:lnTo>
                  <a:pt x="143948" y="112670"/>
                </a:lnTo>
                <a:lnTo>
                  <a:pt x="112453" y="144165"/>
                </a:lnTo>
                <a:lnTo>
                  <a:pt x="84133" y="178835"/>
                </a:lnTo>
                <a:lnTo>
                  <a:pt x="59496" y="216299"/>
                </a:lnTo>
                <a:lnTo>
                  <a:pt x="38795" y="256176"/>
                </a:lnTo>
                <a:lnTo>
                  <a:pt x="22159" y="298466"/>
                </a:lnTo>
                <a:lnTo>
                  <a:pt x="9967" y="342661"/>
                </a:lnTo>
                <a:lnTo>
                  <a:pt x="2474" y="388761"/>
                </a:lnTo>
                <a:lnTo>
                  <a:pt x="-65" y="436257"/>
                </a:lnTo>
                <a:lnTo>
                  <a:pt x="2474" y="483627"/>
                </a:lnTo>
                <a:lnTo>
                  <a:pt x="9967" y="529727"/>
                </a:lnTo>
                <a:lnTo>
                  <a:pt x="22159" y="573922"/>
                </a:lnTo>
                <a:lnTo>
                  <a:pt x="38795" y="616212"/>
                </a:lnTo>
                <a:lnTo>
                  <a:pt x="59496" y="656216"/>
                </a:lnTo>
                <a:lnTo>
                  <a:pt x="84133" y="693553"/>
                </a:lnTo>
                <a:lnTo>
                  <a:pt x="112453" y="728223"/>
                </a:lnTo>
                <a:lnTo>
                  <a:pt x="143948" y="759718"/>
                </a:lnTo>
                <a:lnTo>
                  <a:pt x="178619" y="787912"/>
                </a:lnTo>
                <a:lnTo>
                  <a:pt x="216210" y="812549"/>
                </a:lnTo>
                <a:lnTo>
                  <a:pt x="256214" y="833249"/>
                </a:lnTo>
                <a:lnTo>
                  <a:pt x="298504" y="849759"/>
                </a:lnTo>
                <a:lnTo>
                  <a:pt x="342825" y="861951"/>
                </a:lnTo>
                <a:lnTo>
                  <a:pt x="388925" y="869443"/>
                </a:lnTo>
                <a:lnTo>
                  <a:pt x="436549" y="871983"/>
                </a:lnTo>
                <a:lnTo>
                  <a:pt x="484046" y="869443"/>
                </a:lnTo>
                <a:lnTo>
                  <a:pt x="530146" y="861951"/>
                </a:lnTo>
                <a:lnTo>
                  <a:pt x="574468" y="849759"/>
                </a:lnTo>
                <a:lnTo>
                  <a:pt x="616757" y="833249"/>
                </a:lnTo>
                <a:lnTo>
                  <a:pt x="656888" y="812549"/>
                </a:lnTo>
                <a:lnTo>
                  <a:pt x="694353" y="787912"/>
                </a:lnTo>
                <a:lnTo>
                  <a:pt x="729023" y="759718"/>
                </a:lnTo>
                <a:lnTo>
                  <a:pt x="760518" y="728223"/>
                </a:lnTo>
                <a:lnTo>
                  <a:pt x="788838" y="693553"/>
                </a:lnTo>
                <a:lnTo>
                  <a:pt x="813476" y="656216"/>
                </a:lnTo>
                <a:lnTo>
                  <a:pt x="834176" y="616212"/>
                </a:lnTo>
                <a:lnTo>
                  <a:pt x="850813" y="573922"/>
                </a:lnTo>
                <a:lnTo>
                  <a:pt x="863004" y="529727"/>
                </a:lnTo>
                <a:lnTo>
                  <a:pt x="870497" y="483627"/>
                </a:lnTo>
                <a:lnTo>
                  <a:pt x="873037" y="436257"/>
                </a:lnTo>
                <a:lnTo>
                  <a:pt x="870497" y="388761"/>
                </a:lnTo>
                <a:lnTo>
                  <a:pt x="863004" y="342661"/>
                </a:lnTo>
                <a:lnTo>
                  <a:pt x="850813" y="298466"/>
                </a:lnTo>
                <a:lnTo>
                  <a:pt x="834176" y="256176"/>
                </a:lnTo>
                <a:lnTo>
                  <a:pt x="813476" y="216299"/>
                </a:lnTo>
                <a:lnTo>
                  <a:pt x="788838" y="178835"/>
                </a:lnTo>
                <a:lnTo>
                  <a:pt x="760518" y="144165"/>
                </a:lnTo>
                <a:lnTo>
                  <a:pt x="729023" y="112670"/>
                </a:lnTo>
                <a:lnTo>
                  <a:pt x="694353" y="84476"/>
                </a:lnTo>
                <a:lnTo>
                  <a:pt x="656888" y="59839"/>
                </a:lnTo>
                <a:lnTo>
                  <a:pt x="616757" y="39138"/>
                </a:lnTo>
                <a:lnTo>
                  <a:pt x="574468" y="22629"/>
                </a:lnTo>
                <a:lnTo>
                  <a:pt x="530146" y="10437"/>
                </a:lnTo>
                <a:lnTo>
                  <a:pt x="484046" y="2944"/>
                </a:lnTo>
                <a:lnTo>
                  <a:pt x="436549" y="404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2634405" y="4418625"/>
            <a:ext cx="876731" cy="875456"/>
          </a:xfrm>
          <a:custGeom>
            <a:avLst/>
            <a:gdLst/>
            <a:ahLst/>
            <a:cxnLst/>
            <a:rect l="l" t="t" r="r" b="b"/>
            <a:pathLst>
              <a:path w="873125" h="871854">
                <a:moveTo>
                  <a:pt x="-65" y="436257"/>
                </a:moveTo>
                <a:lnTo>
                  <a:pt x="2474" y="388761"/>
                </a:lnTo>
                <a:lnTo>
                  <a:pt x="9967" y="342661"/>
                </a:lnTo>
                <a:lnTo>
                  <a:pt x="22158" y="298466"/>
                </a:lnTo>
                <a:lnTo>
                  <a:pt x="38795" y="256176"/>
                </a:lnTo>
                <a:lnTo>
                  <a:pt x="59496" y="216299"/>
                </a:lnTo>
                <a:lnTo>
                  <a:pt x="84133" y="178835"/>
                </a:lnTo>
                <a:lnTo>
                  <a:pt x="112453" y="144165"/>
                </a:lnTo>
                <a:lnTo>
                  <a:pt x="143948" y="112670"/>
                </a:lnTo>
                <a:lnTo>
                  <a:pt x="178619" y="84476"/>
                </a:lnTo>
                <a:lnTo>
                  <a:pt x="216210" y="59839"/>
                </a:lnTo>
                <a:lnTo>
                  <a:pt x="256214" y="39138"/>
                </a:lnTo>
                <a:lnTo>
                  <a:pt x="298503" y="22629"/>
                </a:lnTo>
                <a:lnTo>
                  <a:pt x="342825" y="10437"/>
                </a:lnTo>
                <a:lnTo>
                  <a:pt x="388925" y="2944"/>
                </a:lnTo>
                <a:lnTo>
                  <a:pt x="436549" y="404"/>
                </a:lnTo>
                <a:lnTo>
                  <a:pt x="484046" y="2944"/>
                </a:lnTo>
                <a:lnTo>
                  <a:pt x="530146" y="10437"/>
                </a:lnTo>
                <a:lnTo>
                  <a:pt x="574468" y="22629"/>
                </a:lnTo>
                <a:lnTo>
                  <a:pt x="616757" y="39138"/>
                </a:lnTo>
                <a:lnTo>
                  <a:pt x="656888" y="59839"/>
                </a:lnTo>
                <a:lnTo>
                  <a:pt x="694352" y="84476"/>
                </a:lnTo>
                <a:lnTo>
                  <a:pt x="729023" y="112670"/>
                </a:lnTo>
                <a:lnTo>
                  <a:pt x="760518" y="144165"/>
                </a:lnTo>
                <a:lnTo>
                  <a:pt x="788838" y="178835"/>
                </a:lnTo>
                <a:lnTo>
                  <a:pt x="813475" y="216299"/>
                </a:lnTo>
                <a:lnTo>
                  <a:pt x="834176" y="256176"/>
                </a:lnTo>
                <a:lnTo>
                  <a:pt x="850813" y="298466"/>
                </a:lnTo>
                <a:lnTo>
                  <a:pt x="863004" y="342661"/>
                </a:lnTo>
                <a:lnTo>
                  <a:pt x="870497" y="388761"/>
                </a:lnTo>
                <a:lnTo>
                  <a:pt x="873037" y="436257"/>
                </a:lnTo>
                <a:lnTo>
                  <a:pt x="870497" y="483627"/>
                </a:lnTo>
                <a:lnTo>
                  <a:pt x="863004" y="529727"/>
                </a:lnTo>
                <a:lnTo>
                  <a:pt x="850813" y="573922"/>
                </a:lnTo>
                <a:lnTo>
                  <a:pt x="834176" y="616212"/>
                </a:lnTo>
                <a:lnTo>
                  <a:pt x="813475" y="656216"/>
                </a:lnTo>
                <a:lnTo>
                  <a:pt x="788838" y="693553"/>
                </a:lnTo>
                <a:lnTo>
                  <a:pt x="760518" y="728223"/>
                </a:lnTo>
                <a:lnTo>
                  <a:pt x="729023" y="759718"/>
                </a:lnTo>
                <a:lnTo>
                  <a:pt x="694352" y="787912"/>
                </a:lnTo>
                <a:lnTo>
                  <a:pt x="656888" y="812549"/>
                </a:lnTo>
                <a:lnTo>
                  <a:pt x="616757" y="833249"/>
                </a:lnTo>
                <a:lnTo>
                  <a:pt x="574468" y="849759"/>
                </a:lnTo>
                <a:lnTo>
                  <a:pt x="530146" y="861951"/>
                </a:lnTo>
                <a:lnTo>
                  <a:pt x="484046" y="869443"/>
                </a:lnTo>
                <a:lnTo>
                  <a:pt x="436549" y="871983"/>
                </a:lnTo>
                <a:lnTo>
                  <a:pt x="388925" y="869443"/>
                </a:lnTo>
                <a:lnTo>
                  <a:pt x="342825" y="861951"/>
                </a:lnTo>
                <a:lnTo>
                  <a:pt x="298503" y="849759"/>
                </a:lnTo>
                <a:lnTo>
                  <a:pt x="256214" y="833249"/>
                </a:lnTo>
                <a:lnTo>
                  <a:pt x="216210" y="812549"/>
                </a:lnTo>
                <a:lnTo>
                  <a:pt x="178619" y="787912"/>
                </a:lnTo>
                <a:lnTo>
                  <a:pt x="143948" y="759718"/>
                </a:lnTo>
                <a:lnTo>
                  <a:pt x="112453" y="728223"/>
                </a:lnTo>
                <a:lnTo>
                  <a:pt x="84133" y="693553"/>
                </a:lnTo>
                <a:lnTo>
                  <a:pt x="59496" y="656216"/>
                </a:lnTo>
                <a:lnTo>
                  <a:pt x="38795" y="616212"/>
                </a:lnTo>
                <a:lnTo>
                  <a:pt x="22158" y="573922"/>
                </a:lnTo>
                <a:lnTo>
                  <a:pt x="9967" y="529727"/>
                </a:lnTo>
                <a:lnTo>
                  <a:pt x="2474" y="483627"/>
                </a:lnTo>
                <a:lnTo>
                  <a:pt x="-65" y="436257"/>
                </a:lnTo>
                <a:close/>
              </a:path>
            </a:pathLst>
          </a:custGeom>
          <a:ln w="49860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3072479" y="4417860"/>
            <a:ext cx="438047" cy="795753"/>
          </a:xfrm>
          <a:custGeom>
            <a:avLst/>
            <a:gdLst/>
            <a:ahLst/>
            <a:cxnLst/>
            <a:rect l="l" t="t" r="r" b="b"/>
            <a:pathLst>
              <a:path w="436245" h="792479">
                <a:moveTo>
                  <a:pt x="-76" y="404"/>
                </a:moveTo>
                <a:lnTo>
                  <a:pt x="47420" y="2944"/>
                </a:lnTo>
                <a:lnTo>
                  <a:pt x="93393" y="10437"/>
                </a:lnTo>
                <a:lnTo>
                  <a:pt x="137715" y="22629"/>
                </a:lnTo>
                <a:lnTo>
                  <a:pt x="179877" y="39138"/>
                </a:lnTo>
                <a:lnTo>
                  <a:pt x="219881" y="59966"/>
                </a:lnTo>
                <a:lnTo>
                  <a:pt x="257346" y="84476"/>
                </a:lnTo>
                <a:lnTo>
                  <a:pt x="291889" y="112670"/>
                </a:lnTo>
                <a:lnTo>
                  <a:pt x="323384" y="144165"/>
                </a:lnTo>
                <a:lnTo>
                  <a:pt x="351577" y="178835"/>
                </a:lnTo>
                <a:lnTo>
                  <a:pt x="376214" y="216299"/>
                </a:lnTo>
                <a:lnTo>
                  <a:pt x="396915" y="256176"/>
                </a:lnTo>
                <a:lnTo>
                  <a:pt x="413552" y="298466"/>
                </a:lnTo>
                <a:lnTo>
                  <a:pt x="425616" y="342788"/>
                </a:lnTo>
                <a:lnTo>
                  <a:pt x="433109" y="388761"/>
                </a:lnTo>
                <a:lnTo>
                  <a:pt x="435776" y="436257"/>
                </a:lnTo>
                <a:lnTo>
                  <a:pt x="433236" y="483119"/>
                </a:lnTo>
                <a:lnTo>
                  <a:pt x="425743" y="528965"/>
                </a:lnTo>
                <a:lnTo>
                  <a:pt x="413552" y="573541"/>
                </a:lnTo>
                <a:lnTo>
                  <a:pt x="396788" y="616339"/>
                </a:lnTo>
                <a:lnTo>
                  <a:pt x="375707" y="657105"/>
                </a:lnTo>
                <a:lnTo>
                  <a:pt x="350307" y="695458"/>
                </a:lnTo>
                <a:lnTo>
                  <a:pt x="320971" y="731017"/>
                </a:lnTo>
                <a:lnTo>
                  <a:pt x="287698" y="763528"/>
                </a:lnTo>
                <a:lnTo>
                  <a:pt x="250869" y="792610"/>
                </a:lnTo>
              </a:path>
            </a:pathLst>
          </a:custGeom>
          <a:ln w="51106">
            <a:solidFill>
              <a:srgbClr val="1AAD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50762" y="4480995"/>
            <a:ext cx="1995004" cy="287387"/>
          </a:xfrm>
          <a:prstGeom prst="rect">
            <a:avLst/>
          </a:prstGeom>
        </p:spPr>
        <p:txBody>
          <a:bodyPr vert="horz" wrap="square" lIns="0" tIns="30608" rIns="0" bIns="0" rtlCol="0">
            <a:spAutoFit/>
          </a:bodyPr>
          <a:lstStyle/>
          <a:p>
            <a:pPr marL="12752" marR="5101">
              <a:lnSpc>
                <a:spcPts val="1015"/>
              </a:lnSpc>
              <a:spcBef>
                <a:spcPts val="241"/>
              </a:spcBef>
            </a:pP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 existing Windows Server and SQL Server licenses to Azure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250556" y="4830701"/>
            <a:ext cx="1758564" cy="360733"/>
          </a:xfrm>
          <a:prstGeom prst="rect">
            <a:avLst/>
          </a:prstGeom>
        </p:spPr>
        <p:txBody>
          <a:bodyPr vert="horz" wrap="square" lIns="0" tIns="13391" rIns="0" bIns="0" rtlCol="0">
            <a:spAutoFit/>
          </a:bodyPr>
          <a:lstStyle/>
          <a:p>
            <a:pPr marL="12752" marR="5101">
              <a:spcBef>
                <a:spcPts val="106"/>
              </a:spcBef>
            </a:pP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752" spc="4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r>
              <a:rPr sz="752" spc="3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sz="752" spc="4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Benefit,</a:t>
            </a:r>
            <a:r>
              <a:rPr sz="752" spc="5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752" spc="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spc="-2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maximize</a:t>
            </a:r>
            <a:r>
              <a:rPr sz="752" spc="11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752" spc="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sz="752" spc="7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investments</a:t>
            </a:r>
            <a:r>
              <a:rPr sz="752" spc="7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spc="-2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transition</a:t>
            </a:r>
            <a:r>
              <a:rPr sz="752" spc="5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752" spc="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752" spc="3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sz="752" spc="3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752" spc="4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752" spc="3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752" spc="3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pace</a:t>
            </a:r>
            <a:endParaRPr sz="7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919859" y="4629429"/>
            <a:ext cx="292668" cy="84838"/>
          </a:xfrm>
          <a:prstGeom prst="rect">
            <a:avLst/>
          </a:prstGeom>
        </p:spPr>
        <p:txBody>
          <a:bodyPr vert="horz" wrap="square" lIns="0" tIns="13391" rIns="0" bIns="0" rtlCol="0">
            <a:spAutoFit/>
          </a:bodyPr>
          <a:lstStyle/>
          <a:p>
            <a:pPr marL="12752">
              <a:spcBef>
                <a:spcPts val="106"/>
              </a:spcBef>
            </a:pP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</a:t>
            </a:r>
            <a:r>
              <a:rPr sz="452" spc="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</a:t>
            </a:r>
            <a:r>
              <a:rPr sz="452" spc="-2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sz="4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825749" y="4692424"/>
            <a:ext cx="531777" cy="282375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marL="38255">
              <a:spcBef>
                <a:spcPts val="100"/>
              </a:spcBef>
            </a:pPr>
            <a:r>
              <a:rPr sz="1708" b="1" spc="-19" dirty="0">
                <a:solidFill>
                  <a:srgbClr val="0177CD"/>
                </a:solidFill>
                <a:latin typeface="Segoe UI Semibold"/>
                <a:cs typeface="Segoe UI Semibold"/>
              </a:rPr>
              <a:t>40%</a:t>
            </a:r>
            <a:r>
              <a:rPr sz="1055" b="1" spc="-31" baseline="51587" dirty="0">
                <a:solidFill>
                  <a:srgbClr val="0177CD"/>
                </a:solidFill>
                <a:latin typeface="Segoe UI Semibold"/>
                <a:cs typeface="Segoe UI Semibold"/>
              </a:rPr>
              <a:t>1</a:t>
            </a:r>
            <a:endParaRPr sz="1055" baseline="51587" dirty="0">
              <a:solidFill>
                <a:srgbClr val="0177CD"/>
              </a:solidFill>
              <a:latin typeface="Segoe UI Semibold"/>
              <a:cs typeface="Segoe UI Semibold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900223" y="4950425"/>
            <a:ext cx="387037" cy="159184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12752" marR="5101" indent="47181">
              <a:lnSpc>
                <a:spcPct val="106700"/>
              </a:lnSpc>
              <a:spcBef>
                <a:spcPts val="96"/>
              </a:spcBef>
            </a:pP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4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r>
              <a:rPr sz="452" spc="50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sz="452" spc="1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</a:t>
            </a:r>
            <a:endParaRPr sz="4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06978" y="4629429"/>
            <a:ext cx="292668" cy="84838"/>
          </a:xfrm>
          <a:prstGeom prst="rect">
            <a:avLst/>
          </a:prstGeom>
        </p:spPr>
        <p:txBody>
          <a:bodyPr vert="horz" wrap="square" lIns="0" tIns="13391" rIns="0" bIns="0" rtlCol="0">
            <a:spAutoFit/>
          </a:bodyPr>
          <a:lstStyle/>
          <a:p>
            <a:pPr marL="12752">
              <a:spcBef>
                <a:spcPts val="106"/>
              </a:spcBef>
            </a:pP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</a:t>
            </a:r>
            <a:r>
              <a:rPr sz="452" spc="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</a:t>
            </a:r>
            <a:r>
              <a:rPr sz="452" spc="-2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sz="4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890170" y="4692424"/>
            <a:ext cx="541341" cy="282375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marL="38255">
              <a:spcBef>
                <a:spcPts val="100"/>
              </a:spcBef>
            </a:pPr>
            <a:r>
              <a:rPr sz="1708" b="1" spc="-19" dirty="0">
                <a:solidFill>
                  <a:srgbClr val="0177CD"/>
                </a:solidFill>
                <a:latin typeface="Segoe UI Semibold"/>
                <a:cs typeface="Segoe UI Semibold"/>
              </a:rPr>
              <a:t>80%</a:t>
            </a:r>
            <a:r>
              <a:rPr sz="1055" b="1" spc="-31" baseline="51587" dirty="0">
                <a:solidFill>
                  <a:srgbClr val="0177CD"/>
                </a:solidFill>
                <a:latin typeface="Segoe UI Semibold"/>
                <a:cs typeface="Segoe UI Semibold"/>
              </a:rPr>
              <a:t>3</a:t>
            </a:r>
            <a:endParaRPr sz="1055" baseline="51587" dirty="0">
              <a:solidFill>
                <a:srgbClr val="0177CD"/>
              </a:solidFill>
              <a:latin typeface="Segoe UI Semibold"/>
              <a:cs typeface="Segoe UI Semibold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820797" y="4969401"/>
            <a:ext cx="675242" cy="156158"/>
          </a:xfrm>
          <a:prstGeom prst="rect">
            <a:avLst/>
          </a:prstGeom>
        </p:spPr>
        <p:txBody>
          <a:bodyPr vert="horz" wrap="square" lIns="0" tIns="13391" rIns="0" bIns="0" rtlCol="0">
            <a:spAutoFit/>
          </a:bodyPr>
          <a:lstStyle/>
          <a:p>
            <a:pPr marL="12752">
              <a:spcBef>
                <a:spcPts val="106"/>
              </a:spcBef>
            </a:pP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452" spc="-1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r>
              <a:rPr sz="452" spc="-3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</a:t>
            </a:r>
            <a:r>
              <a:rPr sz="4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</a:t>
            </a:r>
            <a:endParaRPr sz="4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583"/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sz="452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Reserved</a:t>
            </a:r>
            <a:r>
              <a:rPr sz="4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Instances</a:t>
            </a:r>
            <a:endParaRPr sz="4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330952" y="5660056"/>
            <a:ext cx="3115272" cy="616831"/>
          </a:xfrm>
          <a:prstGeom prst="rect">
            <a:avLst/>
          </a:prstGeom>
        </p:spPr>
        <p:txBody>
          <a:bodyPr vert="horz" wrap="square" lIns="0" tIns="29968" rIns="0" bIns="0" rtlCol="0">
            <a:spAutoFit/>
          </a:bodyPr>
          <a:lstStyle/>
          <a:p>
            <a:pPr marL="12752" marR="5101">
              <a:spcBef>
                <a:spcPts val="236"/>
              </a:spcBef>
            </a:pPr>
            <a:r>
              <a:rPr lang="en-US" sz="9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risk and increase savings across​ cloud and hybrid environments. </a:t>
            </a:r>
            <a:r>
              <a:rPr sz="9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Migrate to Azure and get </a:t>
            </a:r>
            <a:r>
              <a:rPr sz="953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years of free extended security updates </a:t>
            </a:r>
            <a:r>
              <a:rPr sz="9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your 2012/R2 workloads </a:t>
            </a:r>
            <a:r>
              <a:rPr lang="en-US" sz="9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(end of support is 10/10/2023</a:t>
            </a:r>
            <a:r>
              <a:rPr lang="en-US" sz="953" dirty="0">
                <a:solidFill>
                  <a:srgbClr val="FFFFFF"/>
                </a:solidFill>
                <a:latin typeface="Segoe UI"/>
                <a:cs typeface="Segoe UI"/>
              </a:rPr>
              <a:t>)</a:t>
            </a:r>
            <a:endParaRPr sz="953" dirty="0">
              <a:latin typeface="Segoe UI"/>
              <a:cs typeface="Segoe U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373640" y="6657971"/>
            <a:ext cx="2091712" cy="313035"/>
          </a:xfrm>
          <a:prstGeom prst="rect">
            <a:avLst/>
          </a:prstGeom>
        </p:spPr>
        <p:txBody>
          <a:bodyPr vert="horz" wrap="square" lIns="0" tIns="30608" rIns="0" bIns="0" rtlCol="0">
            <a:spAutoFit/>
          </a:bodyPr>
          <a:lstStyle/>
          <a:p>
            <a:pPr marL="42718" marR="5101" indent="-30602">
              <a:lnSpc>
                <a:spcPts val="1015"/>
              </a:lnSpc>
              <a:spcBef>
                <a:spcPts val="241"/>
              </a:spcBef>
            </a:pP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sz="953" spc="-5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industry-</a:t>
            </a: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</a:t>
            </a:r>
            <a:r>
              <a:rPr sz="953" spc="-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</a:t>
            </a:r>
            <a:r>
              <a:rPr sz="953" spc="-3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endParaRPr lang="en-US" sz="953" spc="-1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2718" marR="5101" indent="-30602">
              <a:lnSpc>
                <a:spcPts val="1015"/>
              </a:lnSpc>
              <a:spcBef>
                <a:spcPts val="241"/>
              </a:spcBef>
            </a:pP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953" spc="-5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SQL</a:t>
            </a:r>
            <a:r>
              <a:rPr sz="953" spc="-4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953" spc="-5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  <a:r>
              <a:rPr sz="953" spc="-4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953" spc="-3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953" spc="-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endParaRPr sz="953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656855" y="7152808"/>
            <a:ext cx="1718776" cy="563404"/>
            <a:chOff x="658240" y="6750684"/>
            <a:chExt cx="1711706" cy="561086"/>
          </a:xfrm>
        </p:grpSpPr>
        <p:pic>
          <p:nvPicPr>
            <p:cNvPr id="69" name="object 6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1415" y="6753859"/>
              <a:ext cx="1705356" cy="554736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8240" y="6750684"/>
              <a:ext cx="1711706" cy="561086"/>
            </a:xfrm>
            <a:prstGeom prst="rect">
              <a:avLst/>
            </a:prstGeom>
            <a:solidFill>
              <a:srgbClr val="1AADF0"/>
            </a:solidFill>
          </p:spPr>
        </p:pic>
      </p:grpSp>
      <p:sp>
        <p:nvSpPr>
          <p:cNvPr id="71" name="object 71"/>
          <p:cNvSpPr txBox="1"/>
          <p:nvPr/>
        </p:nvSpPr>
        <p:spPr>
          <a:xfrm>
            <a:off x="752755" y="7258439"/>
            <a:ext cx="1511803" cy="332833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38255">
              <a:lnSpc>
                <a:spcPts val="1838"/>
              </a:lnSpc>
              <a:spcBef>
                <a:spcPts val="96"/>
              </a:spcBef>
            </a:pP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</a:t>
            </a:r>
            <a:r>
              <a:rPr sz="603" spc="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sz="603" spc="6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3" spc="322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56" b="1" spc="-35" dirty="0">
                <a:solidFill>
                  <a:schemeClr val="bg1"/>
                </a:solidFill>
                <a:latin typeface="Segoe UI Semibold"/>
                <a:cs typeface="Segoe UI Semibold"/>
              </a:rPr>
              <a:t>57%</a:t>
            </a:r>
            <a:r>
              <a:rPr sz="1556" b="1" spc="-255" dirty="0">
                <a:solidFill>
                  <a:schemeClr val="bg1"/>
                </a:solidFill>
                <a:latin typeface="Segoe UI Semibold"/>
                <a:cs typeface="Segoe UI Semibold"/>
              </a:rPr>
              <a:t> </a:t>
            </a:r>
            <a:r>
              <a:rPr sz="1055" b="1" spc="-76" baseline="43650" dirty="0">
                <a:solidFill>
                  <a:schemeClr val="bg1"/>
                </a:solidFill>
                <a:latin typeface="Segoe UI Semibold"/>
                <a:cs typeface="Segoe UI Semibold"/>
              </a:rPr>
              <a:t>4</a:t>
            </a:r>
            <a:endParaRPr sz="1055" baseline="43650" dirty="0">
              <a:solidFill>
                <a:schemeClr val="bg1"/>
              </a:solidFill>
              <a:latin typeface="Segoe UI Semibold"/>
              <a:cs typeface="Segoe UI Semibold"/>
            </a:endParaRPr>
          </a:p>
          <a:p>
            <a:pPr marL="38255">
              <a:lnSpc>
                <a:spcPts val="693"/>
              </a:lnSpc>
            </a:pP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faster</a:t>
            </a:r>
            <a:r>
              <a:rPr sz="603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r>
              <a:rPr sz="603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3" spc="-1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SQL</a:t>
            </a:r>
            <a:r>
              <a:rPr sz="603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603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603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spc="-1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endParaRPr sz="60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2430457" y="7152902"/>
            <a:ext cx="1719032" cy="563659"/>
            <a:chOff x="2416936" y="6750684"/>
            <a:chExt cx="1711960" cy="561340"/>
          </a:xfrm>
        </p:grpSpPr>
        <p:pic>
          <p:nvPicPr>
            <p:cNvPr id="73" name="object 7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20111" y="6753859"/>
              <a:ext cx="1705356" cy="554736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16936" y="6750684"/>
              <a:ext cx="1711705" cy="561086"/>
            </a:xfrm>
            <a:prstGeom prst="rect">
              <a:avLst/>
            </a:prstGeom>
            <a:solidFill>
              <a:srgbClr val="1AADF0"/>
            </a:solidFill>
          </p:spPr>
        </p:pic>
      </p:grpSp>
      <p:sp>
        <p:nvSpPr>
          <p:cNvPr id="75" name="object 75"/>
          <p:cNvSpPr txBox="1"/>
          <p:nvPr/>
        </p:nvSpPr>
        <p:spPr>
          <a:xfrm>
            <a:off x="2696152" y="7258439"/>
            <a:ext cx="1216585" cy="332833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38255">
              <a:lnSpc>
                <a:spcPts val="1838"/>
              </a:lnSpc>
              <a:spcBef>
                <a:spcPts val="96"/>
              </a:spcBef>
            </a:pP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…and</a:t>
            </a:r>
            <a:r>
              <a:rPr sz="603" spc="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costing</a:t>
            </a:r>
            <a:r>
              <a:rPr sz="603" spc="3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sz="603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spc="-1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3" spc="-5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3" spc="-5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56" b="1" spc="-19" dirty="0">
                <a:solidFill>
                  <a:schemeClr val="bg1"/>
                </a:solidFill>
                <a:latin typeface="Segoe UI Semibold"/>
                <a:cs typeface="Segoe UI Semibold"/>
              </a:rPr>
              <a:t>54%</a:t>
            </a:r>
            <a:r>
              <a:rPr sz="1556" b="1" spc="-231" dirty="0">
                <a:solidFill>
                  <a:schemeClr val="bg1"/>
                </a:solidFill>
                <a:latin typeface="Segoe UI Semibold"/>
                <a:cs typeface="Segoe UI Semibold"/>
              </a:rPr>
              <a:t> </a:t>
            </a:r>
            <a:r>
              <a:rPr sz="1055" b="1" spc="-76" baseline="43650" dirty="0">
                <a:solidFill>
                  <a:schemeClr val="bg1"/>
                </a:solidFill>
                <a:latin typeface="Segoe UI Semibold"/>
                <a:cs typeface="Segoe UI Semibold"/>
              </a:rPr>
              <a:t>4</a:t>
            </a:r>
            <a:endParaRPr sz="1055" baseline="43650" dirty="0">
              <a:solidFill>
                <a:schemeClr val="bg1"/>
              </a:solidFill>
              <a:latin typeface="Segoe UI Semibold"/>
              <a:cs typeface="Segoe UI Semibold"/>
            </a:endParaRPr>
          </a:p>
          <a:p>
            <a:pPr marL="38255">
              <a:lnSpc>
                <a:spcPts val="693"/>
              </a:lnSpc>
            </a:pP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sz="603" spc="-1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sz="603" spc="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3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</a:t>
            </a:r>
            <a:endParaRPr sz="60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87940" y="8477059"/>
            <a:ext cx="932730" cy="647029"/>
          </a:xfrm>
          <a:prstGeom prst="rect">
            <a:avLst/>
          </a:prstGeom>
        </p:spPr>
        <p:txBody>
          <a:bodyPr vert="horz" wrap="square" lIns="0" tIns="28694" rIns="0" bIns="0" rtlCol="0">
            <a:spAutoFit/>
          </a:bodyPr>
          <a:lstStyle/>
          <a:p>
            <a:pPr marL="12752" marR="5101">
              <a:lnSpc>
                <a:spcPct val="91000"/>
              </a:lnSpc>
              <a:spcBef>
                <a:spcPts val="227"/>
              </a:spcBef>
            </a:pPr>
            <a:r>
              <a:rPr sz="1105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</a:t>
            </a:r>
            <a:r>
              <a:rPr sz="1105" b="1" spc="-5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5" b="1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apps, </a:t>
            </a:r>
            <a:r>
              <a:rPr sz="1105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data,</a:t>
            </a:r>
            <a:r>
              <a:rPr sz="1105" b="1" spc="-3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5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105" b="1" spc="-3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5" b="1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sz="1105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workloads</a:t>
            </a:r>
            <a:endParaRPr sz="1105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2">
              <a:lnSpc>
                <a:spcPts val="1204"/>
              </a:lnSpc>
            </a:pPr>
            <a:r>
              <a:rPr sz="1105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105" b="1" spc="-1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05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endParaRPr sz="110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620901" y="8424367"/>
            <a:ext cx="2583010" cy="744491"/>
          </a:xfrm>
          <a:prstGeom prst="rect">
            <a:avLst/>
          </a:prstGeom>
        </p:spPr>
        <p:txBody>
          <a:bodyPr vert="horz" wrap="square" lIns="0" tIns="13391" rIns="0" bIns="0" rtlCol="0">
            <a:spAutoFit/>
          </a:bodyPr>
          <a:lstStyle/>
          <a:p>
            <a:pPr marL="12752" marR="5101">
              <a:spcBef>
                <a:spcPts val="106"/>
              </a:spcBef>
            </a:pP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  <a:r>
              <a:rPr sz="800" spc="6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800" spc="1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offers</a:t>
            </a:r>
            <a:r>
              <a:rPr sz="800" spc="9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</a:t>
            </a:r>
            <a:r>
              <a:rPr sz="800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sz="800" spc="10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1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built-</a:t>
            </a:r>
            <a:r>
              <a:rPr sz="800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protection</a:t>
            </a:r>
            <a:r>
              <a:rPr sz="800" spc="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800" spc="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  <a:r>
              <a:rPr sz="800" spc="3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800" spc="6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VMs</a:t>
            </a:r>
            <a:r>
              <a:rPr sz="800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</a:t>
            </a:r>
            <a:r>
              <a:rPr sz="800" spc="-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Defender</a:t>
            </a:r>
            <a:r>
              <a:rPr lang="en-US" sz="8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Cloud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14" indent="-115400">
              <a:spcBef>
                <a:spcPts val="447"/>
              </a:spcBef>
              <a:buFont typeface="Arial"/>
              <a:buChar char="•"/>
              <a:tabLst>
                <a:tab pos="128152" algn="l"/>
              </a:tabLst>
            </a:pP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</a:t>
            </a:r>
            <a:r>
              <a:rPr sz="800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trillion</a:t>
            </a:r>
            <a:r>
              <a:rPr sz="800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</a:t>
            </a:r>
            <a:r>
              <a:rPr sz="800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signals</a:t>
            </a:r>
            <a:r>
              <a:rPr sz="800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analyzed</a:t>
            </a:r>
            <a:r>
              <a:rPr sz="800" spc="-1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14" indent="-115400">
              <a:spcBef>
                <a:spcPts val="506"/>
              </a:spcBef>
              <a:buFont typeface="Arial"/>
              <a:buChar char="•"/>
              <a:tabLst>
                <a:tab pos="128152" algn="l"/>
              </a:tabLst>
            </a:pP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8,500</a:t>
            </a:r>
            <a:r>
              <a:rPr sz="800" spc="1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sz="800" spc="7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10507" y="9794660"/>
            <a:ext cx="762021" cy="432260"/>
          </a:xfrm>
          <a:prstGeom prst="rect">
            <a:avLst/>
          </a:prstGeom>
        </p:spPr>
        <p:txBody>
          <a:bodyPr vert="horz" wrap="square" lIns="0" tIns="21680" rIns="0" bIns="0" rtlCol="0">
            <a:spAutoFit/>
          </a:bodyPr>
          <a:lstStyle/>
          <a:p>
            <a:pPr marL="68857" marR="59294" algn="ctr">
              <a:lnSpc>
                <a:spcPts val="603"/>
              </a:lnSpc>
              <a:spcBef>
                <a:spcPts val="170"/>
              </a:spcBef>
            </a:pPr>
            <a:r>
              <a:rPr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</a:t>
            </a:r>
            <a:r>
              <a:rPr sz="552" b="1" spc="2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Defender</a:t>
            </a:r>
            <a:r>
              <a:rPr sz="552" b="1" spc="50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b="1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552" b="1" spc="-2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b="1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endParaRPr sz="5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2" marR="5101" indent="2550" algn="ctr">
              <a:lnSpc>
                <a:spcPts val="603"/>
              </a:lnSpc>
              <a:spcBef>
                <a:spcPts val="191"/>
              </a:spcBef>
            </a:pPr>
            <a:r>
              <a:rPr sz="5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Unified</a:t>
            </a:r>
            <a:r>
              <a:rPr sz="552" spc="-3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sz="552" spc="50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r>
              <a:rPr sz="552" spc="1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across</a:t>
            </a:r>
            <a:r>
              <a:rPr sz="552" spc="50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sz="5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sz="552" spc="-1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workloads</a:t>
            </a:r>
            <a:endParaRPr sz="55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206627" y="9794660"/>
            <a:ext cx="701385" cy="432260"/>
          </a:xfrm>
          <a:prstGeom prst="rect">
            <a:avLst/>
          </a:prstGeom>
        </p:spPr>
        <p:txBody>
          <a:bodyPr vert="horz" wrap="square" lIns="0" tIns="21680" rIns="0" bIns="0" rtlCol="0" anchor="t">
            <a:spAutoFit/>
          </a:bodyPr>
          <a:lstStyle/>
          <a:p>
            <a:pPr algn="ctr">
              <a:lnSpc>
                <a:spcPts val="632"/>
              </a:lnSpc>
              <a:spcBef>
                <a:spcPts val="100"/>
              </a:spcBef>
            </a:pPr>
            <a:r>
              <a:rPr lang="en-US"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</a:t>
            </a:r>
          </a:p>
          <a:p>
            <a:pPr algn="ctr">
              <a:lnSpc>
                <a:spcPts val="632"/>
              </a:lnSpc>
            </a:pPr>
            <a:r>
              <a:rPr lang="en-US"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Sentinel</a:t>
            </a:r>
            <a:endParaRPr sz="552" b="1" spc="-19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1905" algn="ctr">
              <a:lnSpc>
                <a:spcPts val="603"/>
              </a:lnSpc>
              <a:spcBef>
                <a:spcPts val="191"/>
              </a:spcBef>
            </a:pPr>
            <a:r>
              <a:rPr sz="5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AI-driven Security Information and Event Management (SIEM)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2130874" y="9794660"/>
            <a:ext cx="612118" cy="423245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algn="ctr">
              <a:lnSpc>
                <a:spcPts val="632"/>
              </a:lnSpc>
              <a:spcBef>
                <a:spcPts val="100"/>
              </a:spcBef>
            </a:pPr>
            <a:r>
              <a:rPr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SQL</a:t>
            </a:r>
          </a:p>
          <a:p>
            <a:pPr algn="ctr">
              <a:lnSpc>
                <a:spcPts val="632"/>
              </a:lnSpc>
            </a:pPr>
            <a:r>
              <a:rPr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Analytics</a:t>
            </a:r>
          </a:p>
          <a:p>
            <a:pPr marL="12700" marR="5080" indent="1905" algn="ctr">
              <a:lnSpc>
                <a:spcPts val="603"/>
              </a:lnSpc>
              <a:spcBef>
                <a:spcPts val="191"/>
              </a:spcBef>
            </a:pPr>
            <a:r>
              <a:rPr sz="5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 database security monitoring for your cloud SQL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2957595" y="9794660"/>
            <a:ext cx="662490" cy="457909"/>
          </a:xfrm>
          <a:prstGeom prst="rect">
            <a:avLst/>
          </a:prstGeom>
        </p:spPr>
        <p:txBody>
          <a:bodyPr vert="horz" wrap="square" lIns="0" tIns="21680" rIns="0" bIns="0" rtlCol="0">
            <a:spAutoFit/>
          </a:bodyPr>
          <a:lstStyle/>
          <a:p>
            <a:pPr marL="126876" marR="114124" indent="94360" algn="ctr">
              <a:lnSpc>
                <a:spcPts val="632"/>
              </a:lnSpc>
              <a:spcBef>
                <a:spcPts val="170"/>
              </a:spcBef>
            </a:pPr>
            <a:r>
              <a:rPr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Management</a:t>
            </a:r>
          </a:p>
          <a:p>
            <a:pPr marL="12700" marR="5080" indent="1905" algn="ctr">
              <a:lnSpc>
                <a:spcPts val="603"/>
              </a:lnSpc>
              <a:spcBef>
                <a:spcPts val="191"/>
              </a:spcBef>
            </a:pPr>
            <a:r>
              <a:rPr sz="5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Automation tool to manage operating</a:t>
            </a:r>
          </a:p>
          <a:p>
            <a:pPr marL="12700" marR="5080" indent="1905" algn="ctr">
              <a:lnSpc>
                <a:spcPts val="603"/>
              </a:lnSpc>
              <a:spcBef>
                <a:spcPts val="191"/>
              </a:spcBef>
            </a:pPr>
            <a:r>
              <a:rPr sz="5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updates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3864400" y="9794660"/>
            <a:ext cx="687906" cy="432260"/>
          </a:xfrm>
          <a:prstGeom prst="rect">
            <a:avLst/>
          </a:prstGeom>
        </p:spPr>
        <p:txBody>
          <a:bodyPr vert="horz" wrap="square" lIns="0" tIns="21680" rIns="0" bIns="0" rtlCol="0">
            <a:spAutoFit/>
          </a:bodyPr>
          <a:lstStyle/>
          <a:p>
            <a:pPr marL="126876" marR="114124" indent="94360" algn="l">
              <a:lnSpc>
                <a:spcPts val="632"/>
              </a:lnSpc>
              <a:spcBef>
                <a:spcPts val="170"/>
              </a:spcBef>
            </a:pPr>
            <a:r>
              <a:rPr sz="552" b="1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Confidential Computing</a:t>
            </a:r>
          </a:p>
          <a:p>
            <a:pPr marL="12700" marR="5080" indent="1905" algn="ctr">
              <a:lnSpc>
                <a:spcPts val="603"/>
              </a:lnSpc>
              <a:spcBef>
                <a:spcPts val="191"/>
              </a:spcBef>
            </a:pPr>
            <a:r>
              <a:rPr sz="552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 and secure data while it is in use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1231433" y="10651662"/>
            <a:ext cx="837998" cy="572372"/>
          </a:xfrm>
          <a:prstGeom prst="rect">
            <a:avLst/>
          </a:prstGeom>
        </p:spPr>
        <p:txBody>
          <a:bodyPr vert="horz" wrap="square" lIns="0" tIns="54835" rIns="0" bIns="0" rtlCol="0">
            <a:spAutoFit/>
          </a:bodyPr>
          <a:lstStyle/>
          <a:p>
            <a:pPr marL="12752">
              <a:spcBef>
                <a:spcPts val="433"/>
              </a:spcBef>
            </a:pPr>
            <a:r>
              <a:rPr sz="8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Server on Azure</a:t>
            </a:r>
          </a:p>
          <a:p>
            <a:pPr marR="5101">
              <a:lnSpc>
                <a:spcPts val="502"/>
              </a:lnSpc>
              <a:spcBef>
                <a:spcPts val="311"/>
              </a:spcBef>
            </a:pP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Migrate to Azure VMs</a:t>
            </a:r>
          </a:p>
          <a:p>
            <a:pPr marR="5101">
              <a:lnSpc>
                <a:spcPts val="502"/>
              </a:lnSpc>
              <a:spcBef>
                <a:spcPts val="311"/>
              </a:spcBef>
            </a:pP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modernize with Azure Services such as: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440761" y="10397435"/>
            <a:ext cx="3957470" cy="159147"/>
          </a:xfrm>
          <a:prstGeom prst="rect">
            <a:avLst/>
          </a:prstGeom>
        </p:spPr>
        <p:txBody>
          <a:bodyPr vert="horz" wrap="square" lIns="0" tIns="30608" rIns="0" bIns="0" rtlCol="0">
            <a:spAutoFit/>
          </a:bodyPr>
          <a:lstStyle/>
          <a:p>
            <a:pPr marL="286269" marR="5101" indent="-274156" algn="ctr">
              <a:lnSpc>
                <a:spcPts val="1015"/>
              </a:lnSpc>
              <a:spcBef>
                <a:spcPts val="241"/>
              </a:spcBef>
            </a:pPr>
            <a:r>
              <a:rPr sz="9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sz="953" b="1" spc="-14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b="1" spc="-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 </a:t>
            </a:r>
            <a:r>
              <a:rPr sz="9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953" b="1" spc="-4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sz="953" b="1" spc="-3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b="1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innovations </a:t>
            </a:r>
            <a:r>
              <a:rPr sz="9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953" b="1" spc="-3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b="1" spc="-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</a:t>
            </a:r>
            <a:r>
              <a:rPr sz="953" b="1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premises</a:t>
            </a:r>
            <a:r>
              <a:rPr sz="953" b="1" spc="-3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b="1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workloads</a:t>
            </a:r>
            <a:endParaRPr sz="953" b="1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784821" y="10747558"/>
            <a:ext cx="908206" cy="437390"/>
          </a:xfrm>
          <a:prstGeom prst="rect">
            <a:avLst/>
          </a:prstGeom>
        </p:spPr>
        <p:txBody>
          <a:bodyPr vert="horz" wrap="square" lIns="0" tIns="21680" rIns="0" bIns="0" rtlCol="0">
            <a:spAutoFit/>
          </a:bodyPr>
          <a:lstStyle/>
          <a:p>
            <a:pPr marL="12752">
              <a:spcBef>
                <a:spcPts val="170"/>
              </a:spcBef>
            </a:pPr>
            <a:r>
              <a:rPr lang="en-US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</a:t>
            </a:r>
            <a:r>
              <a:rPr lang="en-US" sz="600" spc="-10" dirty="0" err="1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Automanage</a:t>
            </a:r>
            <a:br>
              <a:rPr lang="es-CR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 Services</a:t>
            </a:r>
          </a:p>
          <a:p>
            <a:pPr marL="12752" marR="5101">
              <a:lnSpc>
                <a:spcPts val="622"/>
              </a:lnSpc>
              <a:spcBef>
                <a:spcPts val="26"/>
              </a:spcBef>
            </a:pP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Kubernetes Service </a:t>
            </a:r>
            <a:br>
              <a:rPr lang="es-CR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Virtual Desktop </a:t>
            </a:r>
            <a:br>
              <a:rPr lang="es-CR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SQL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418840" y="11827145"/>
            <a:ext cx="875983" cy="517035"/>
          </a:xfrm>
          <a:prstGeom prst="rect">
            <a:avLst/>
          </a:prstGeom>
        </p:spPr>
        <p:txBody>
          <a:bodyPr vert="horz" wrap="square" lIns="0" tIns="54835" rIns="0" bIns="0" rtlCol="0">
            <a:spAutoFit/>
          </a:bodyPr>
          <a:lstStyle/>
          <a:p>
            <a:pPr marR="5101">
              <a:spcBef>
                <a:spcPts val="311"/>
              </a:spcBef>
            </a:pP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</a:t>
            </a:r>
            <a:r>
              <a:rPr sz="600" spc="1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sz="600" spc="3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</a:t>
            </a:r>
            <a:r>
              <a:rPr sz="600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r>
              <a:rPr sz="600" spc="50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remotely</a:t>
            </a:r>
            <a:r>
              <a:rPr sz="600" spc="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3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directly</a:t>
            </a:r>
            <a:r>
              <a:rPr sz="600" spc="2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endParaRPr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Portal</a:t>
            </a:r>
            <a:r>
              <a:rPr sz="600" spc="3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including:</a:t>
            </a:r>
            <a:endParaRPr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03211" y="12391137"/>
            <a:ext cx="878607" cy="408502"/>
          </a:xfrm>
          <a:prstGeom prst="rect">
            <a:avLst/>
          </a:prstGeom>
        </p:spPr>
        <p:txBody>
          <a:bodyPr vert="horz" wrap="square" lIns="0" tIns="13391" rIns="0" bIns="0" rtlCol="0">
            <a:spAutoFit/>
          </a:bodyPr>
          <a:lstStyle/>
          <a:p>
            <a:pPr marL="12752">
              <a:spcBef>
                <a:spcPts val="106"/>
              </a:spcBef>
              <a:tabLst>
                <a:tab pos="439924" algn="l"/>
              </a:tabLst>
            </a:pPr>
            <a:r>
              <a:rPr lang="en-GB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r>
              <a:rPr lang="en-GB" sz="600" spc="-4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lang="en-GB" sz="6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</a:t>
            </a:r>
            <a:endParaRPr lang="en-GB" sz="6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2">
              <a:tabLst>
                <a:tab pos="439924" algn="l"/>
              </a:tabLst>
            </a:pPr>
            <a:r>
              <a:rPr lang="en-GB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Recovery</a:t>
            </a:r>
            <a:r>
              <a:rPr lang="en-GB" sz="6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Defender</a:t>
            </a:r>
            <a:endParaRPr lang="en-GB" sz="6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2" marR="388918">
              <a:spcBef>
                <a:spcPts val="205"/>
              </a:spcBef>
            </a:pPr>
            <a:r>
              <a:rPr lang="en-GB" sz="600" spc="-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</a:t>
            </a:r>
            <a:r>
              <a:rPr lang="en-GB" sz="600" spc="5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Files</a:t>
            </a:r>
            <a:endParaRPr lang="en-GB" sz="6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578320" y="11375728"/>
            <a:ext cx="844360" cy="678618"/>
          </a:xfrm>
          <a:prstGeom prst="rect">
            <a:avLst/>
          </a:prstGeom>
        </p:spPr>
        <p:txBody>
          <a:bodyPr vert="horz" wrap="square" lIns="0" tIns="54835" rIns="0" bIns="0" rtlCol="0">
            <a:spAutoFit/>
          </a:bodyPr>
          <a:lstStyle/>
          <a:p>
            <a:pPr marL="12752">
              <a:spcBef>
                <a:spcPts val="433"/>
              </a:spcBef>
            </a:pPr>
            <a:r>
              <a:rPr sz="8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Arc</a:t>
            </a:r>
          </a:p>
          <a:p>
            <a:pPr marL="12752" marR="5101">
              <a:spcBef>
                <a:spcPts val="311"/>
              </a:spcBef>
            </a:pP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 Azure management and security to Windows Server instances anywhere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3578320" y="12097252"/>
            <a:ext cx="415404" cy="431321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12752" marR="5101">
              <a:lnSpc>
                <a:spcPct val="116300"/>
              </a:lnSpc>
              <a:spcBef>
                <a:spcPts val="96"/>
              </a:spcBef>
            </a:pPr>
            <a:r>
              <a:rPr sz="600" spc="-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</a:t>
            </a:r>
            <a:r>
              <a:rPr sz="600" spc="5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</a:t>
            </a:r>
            <a:r>
              <a:rPr sz="600" spc="5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sz="600" spc="5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</a:t>
            </a:r>
            <a:endParaRPr sz="6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959817" y="12111435"/>
            <a:ext cx="399771" cy="326227"/>
          </a:xfrm>
          <a:prstGeom prst="rect">
            <a:avLst/>
          </a:prstGeom>
        </p:spPr>
        <p:txBody>
          <a:bodyPr vert="horz" wrap="square" lIns="0" tIns="11477" rIns="0" bIns="0" rtlCol="0">
            <a:spAutoFit/>
          </a:bodyPr>
          <a:lstStyle/>
          <a:p>
            <a:pPr marL="12752" marR="5101">
              <a:lnSpc>
                <a:spcPct val="116700"/>
              </a:lnSpc>
              <a:spcBef>
                <a:spcPts val="90"/>
              </a:spcBef>
            </a:pPr>
            <a:r>
              <a:rPr sz="600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 Automate Deploy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1580981" y="12957754"/>
            <a:ext cx="1613571" cy="449261"/>
          </a:xfrm>
          <a:prstGeom prst="rect">
            <a:avLst/>
          </a:prstGeom>
        </p:spPr>
        <p:txBody>
          <a:bodyPr vert="horz" wrap="square" lIns="0" tIns="54835" rIns="0" bIns="0" rtlCol="0">
            <a:spAutoFit/>
          </a:bodyPr>
          <a:lstStyle/>
          <a:p>
            <a:pPr algn="ctr">
              <a:spcBef>
                <a:spcPts val="433"/>
              </a:spcBef>
            </a:pPr>
            <a:r>
              <a:rPr sz="8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Server on-premises</a:t>
            </a:r>
          </a:p>
          <a:p>
            <a:pPr marL="42718" marR="35066" indent="14663" algn="ctr">
              <a:lnSpc>
                <a:spcPts val="502"/>
              </a:lnSpc>
              <a:spcBef>
                <a:spcPts val="311"/>
              </a:spcBef>
            </a:pPr>
            <a:r>
              <a:rPr sz="6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3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r>
              <a:rPr sz="600" spc="14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sz="600" spc="14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Directory</a:t>
            </a:r>
            <a:r>
              <a:rPr sz="600" spc="3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lang="en-US" sz="600" spc="502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2718" marR="35066" indent="14663" algn="ctr">
              <a:lnSpc>
                <a:spcPts val="502"/>
              </a:lnSpc>
              <a:spcBef>
                <a:spcPts val="311"/>
              </a:spcBef>
            </a:pPr>
            <a:r>
              <a:rPr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consistent and secure identity on-premises and in the cloud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350132" y="13802365"/>
            <a:ext cx="1203832" cy="646460"/>
          </a:xfrm>
          <a:prstGeom prst="rect">
            <a:avLst/>
          </a:prstGeom>
        </p:spPr>
        <p:txBody>
          <a:bodyPr vert="horz" wrap="square" lIns="0" tIns="30608" rIns="0" bIns="0" rtlCol="0">
            <a:spAutoFit/>
          </a:bodyPr>
          <a:lstStyle/>
          <a:p>
            <a:pPr marL="12752" marR="5101">
              <a:lnSpc>
                <a:spcPts val="1204"/>
              </a:lnSpc>
              <a:spcBef>
                <a:spcPts val="241"/>
              </a:spcBef>
            </a:pPr>
            <a:r>
              <a:rPr sz="1105" b="1">
                <a:solidFill>
                  <a:srgbClr val="FFFFFF"/>
                </a:solidFill>
                <a:latin typeface="Segoe UI Semibold"/>
                <a:cs typeface="Segoe UI Semibold"/>
              </a:rPr>
              <a:t>Modernize</a:t>
            </a:r>
            <a:r>
              <a:rPr sz="1105" b="1" spc="-76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1105" b="1" spc="-19">
                <a:solidFill>
                  <a:srgbClr val="FFFFFF"/>
                </a:solidFill>
                <a:latin typeface="Segoe UI Semibold"/>
                <a:cs typeface="Segoe UI Semibold"/>
              </a:rPr>
              <a:t>your </a:t>
            </a:r>
            <a:r>
              <a:rPr sz="1105" b="1">
                <a:solidFill>
                  <a:srgbClr val="FFFFFF"/>
                </a:solidFill>
                <a:latin typeface="Segoe UI Semibold"/>
                <a:cs typeface="Segoe UI Semibold"/>
              </a:rPr>
              <a:t>workloads</a:t>
            </a:r>
            <a:r>
              <a:rPr sz="1105" b="1" spc="-71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1105" b="1" spc="-19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1105" b="1">
                <a:solidFill>
                  <a:srgbClr val="FFFFFF"/>
                </a:solidFill>
                <a:latin typeface="Segoe UI Semibold"/>
                <a:cs typeface="Segoe UI Semibold"/>
              </a:rPr>
              <a:t>new</a:t>
            </a:r>
            <a:r>
              <a:rPr sz="1105" b="1" spc="-26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1105" b="1">
                <a:solidFill>
                  <a:srgbClr val="FFFFFF"/>
                </a:solidFill>
                <a:latin typeface="Segoe UI Semibold"/>
                <a:cs typeface="Segoe UI Semibold"/>
              </a:rPr>
              <a:t>and</a:t>
            </a:r>
            <a:r>
              <a:rPr sz="1105" b="1" spc="-31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1105" b="1" spc="-19">
                <a:solidFill>
                  <a:srgbClr val="FFFFFF"/>
                </a:solidFill>
                <a:latin typeface="Segoe UI Semibold"/>
                <a:cs typeface="Segoe UI Semibold"/>
              </a:rPr>
              <a:t>improved </a:t>
            </a:r>
            <a:r>
              <a:rPr sz="1105" b="1">
                <a:solidFill>
                  <a:srgbClr val="FFFFFF"/>
                </a:solidFill>
                <a:latin typeface="Segoe UI Semibold"/>
                <a:cs typeface="Segoe UI Semibold"/>
              </a:rPr>
              <a:t>features</a:t>
            </a:r>
            <a:r>
              <a:rPr sz="1105" b="1" spc="-31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1105" b="1">
                <a:solidFill>
                  <a:srgbClr val="FFFFFF"/>
                </a:solidFill>
                <a:latin typeface="Segoe UI Semibold"/>
                <a:cs typeface="Segoe UI Semibold"/>
              </a:rPr>
              <a:t>on</a:t>
            </a:r>
            <a:r>
              <a:rPr sz="1105" b="1" spc="-26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1105" b="1" spc="-19">
                <a:solidFill>
                  <a:srgbClr val="FFFFFF"/>
                </a:solidFill>
                <a:latin typeface="Segoe UI Semibold"/>
                <a:cs typeface="Segoe UI Semibold"/>
              </a:rPr>
              <a:t>Azure</a:t>
            </a:r>
            <a:endParaRPr sz="1105">
              <a:latin typeface="Segoe UI Semibold"/>
              <a:cs typeface="Segoe UI Semibold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1969583" y="13740231"/>
            <a:ext cx="2485888" cy="838765"/>
          </a:xfrm>
          <a:prstGeom prst="rect">
            <a:avLst/>
          </a:prstGeom>
        </p:spPr>
        <p:txBody>
          <a:bodyPr vert="horz" wrap="square" lIns="0" tIns="17853" rIns="0" bIns="0" rtlCol="0">
            <a:spAutoFit/>
          </a:bodyPr>
          <a:lstStyle/>
          <a:p>
            <a:pPr marL="126365" marR="234315" indent="-114300">
              <a:lnSpc>
                <a:spcPts val="703"/>
              </a:lnSpc>
              <a:spcBef>
                <a:spcPts val="140"/>
              </a:spcBef>
              <a:buFont typeface="Arial"/>
              <a:buChar char="•"/>
              <a:tabLst>
                <a:tab pos="127514" algn="l"/>
              </a:tabLst>
            </a:pP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Unlock innovation with AI capabilities </a:t>
            </a:r>
            <a:endParaRPr lang="en-US" sz="700" spc="-1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6365" marR="5080" indent="-114300">
              <a:lnSpc>
                <a:spcPts val="703"/>
              </a:lnSpc>
              <a:spcBef>
                <a:spcPts val="497"/>
              </a:spcBef>
              <a:buFont typeface="Arial"/>
              <a:buChar char="•"/>
              <a:tabLst>
                <a:tab pos="127514" algn="l"/>
              </a:tabLst>
            </a:pP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n-US" sz="700" spc="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n-US" sz="700" spc="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</a:t>
            </a:r>
            <a:r>
              <a:rPr lang="en-US" sz="700" spc="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en-US" sz="700" spc="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700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deploying</a:t>
            </a:r>
            <a:r>
              <a:rPr lang="en-US" sz="700" spc="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virtual</a:t>
            </a:r>
            <a:r>
              <a:rPr lang="en-US" sz="700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desktops</a:t>
            </a:r>
            <a:r>
              <a:rPr lang="en-US" sz="700" spc="502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700" spc="3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lang="en-US" sz="700" spc="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quickly</a:t>
            </a:r>
            <a:r>
              <a:rPr lang="en-US" sz="700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700" spc="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easily with Azure Virtual Desktop</a:t>
            </a:r>
          </a:p>
          <a:p>
            <a:pPr marL="126365" marR="24130" indent="-114300">
              <a:lnSpc>
                <a:spcPts val="703"/>
              </a:lnSpc>
              <a:spcBef>
                <a:spcPts val="502"/>
              </a:spcBef>
              <a:buFont typeface="Arial"/>
              <a:buChar char="•"/>
              <a:tabLst>
                <a:tab pos="127514" algn="l"/>
              </a:tabLst>
            </a:pPr>
            <a:r>
              <a:rPr lang="en-US"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continuous security assessment of your cloud resources running in Azure with Defender for Cloud</a:t>
            </a:r>
          </a:p>
          <a:p>
            <a:pPr marL="126876" marR="24228" indent="-114763">
              <a:lnSpc>
                <a:spcPts val="703"/>
              </a:lnSpc>
              <a:spcBef>
                <a:spcPts val="502"/>
              </a:spcBef>
              <a:buFont typeface="Arial"/>
              <a:buChar char="•"/>
              <a:tabLst>
                <a:tab pos="127514" algn="l"/>
              </a:tabLst>
            </a:pP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</a:t>
            </a:r>
            <a:r>
              <a:rPr sz="7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flexibility and</a:t>
            </a:r>
            <a:r>
              <a:rPr sz="700" spc="-1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consistency</a:t>
            </a:r>
            <a:r>
              <a:rPr sz="700" spc="-1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native</a:t>
            </a:r>
            <a:r>
              <a:rPr sz="700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.NET</a:t>
            </a:r>
            <a:r>
              <a:rPr sz="700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sz="700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700" spc="502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r>
              <a:rPr sz="700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  <a:r>
              <a:rPr sz="700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700" spc="-26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r>
              <a:rPr sz="700" spc="-1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Kubernetes</a:t>
            </a:r>
            <a:r>
              <a:rPr sz="700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00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</a:t>
            </a:r>
            <a:endParaRPr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14864" y="15724633"/>
            <a:ext cx="1551335" cy="415628"/>
          </a:xfrm>
          <a:prstGeom prst="rect">
            <a:avLst/>
          </a:prstGeom>
        </p:spPr>
        <p:txBody>
          <a:bodyPr vert="horz" wrap="square" lIns="0" tIns="30608" rIns="0" bIns="0" rtlCol="0">
            <a:spAutoFit/>
          </a:bodyPr>
          <a:lstStyle/>
          <a:p>
            <a:pPr marL="12752" marR="256303">
              <a:lnSpc>
                <a:spcPts val="1015"/>
              </a:lnSpc>
              <a:spcBef>
                <a:spcPts val="241"/>
              </a:spcBef>
            </a:pP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sz="953" spc="-4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  <a:r>
              <a:rPr sz="953" spc="-14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Windows</a:t>
            </a:r>
            <a:r>
              <a:rPr sz="953" spc="-5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953" spc="-5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sz="953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2">
              <a:lnSpc>
                <a:spcPts val="984"/>
              </a:lnSpc>
            </a:pP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SQL</a:t>
            </a:r>
            <a:r>
              <a:rPr sz="953" spc="-5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953" spc="-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r>
              <a:rPr sz="953" spc="-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953" spc="-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53" spc="-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endParaRPr sz="953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1121693" y="14927618"/>
            <a:ext cx="2522017" cy="227676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12752">
              <a:spcBef>
                <a:spcPts val="96"/>
              </a:spcBef>
            </a:pPr>
            <a:r>
              <a:rPr sz="1400" b="1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  <a:r>
              <a:rPr sz="1400" b="1" spc="-6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1400" b="1" spc="-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1400" b="1" spc="-4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r>
              <a:rPr sz="1400" b="1" spc="-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is:</a:t>
            </a:r>
            <a:endParaRPr sz="14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3" name="object 103"/>
          <p:cNvGrpSpPr/>
          <p:nvPr/>
        </p:nvGrpSpPr>
        <p:grpSpPr>
          <a:xfrm>
            <a:off x="1834124" y="15282104"/>
            <a:ext cx="2741268" cy="416495"/>
            <a:chOff x="1828800" y="15116022"/>
            <a:chExt cx="2729992" cy="414782"/>
          </a:xfrm>
        </p:grpSpPr>
        <p:sp>
          <p:nvSpPr>
            <p:cNvPr id="104" name="object 104"/>
            <p:cNvSpPr/>
            <p:nvPr/>
          </p:nvSpPr>
          <p:spPr>
            <a:xfrm>
              <a:off x="1828800" y="15116022"/>
              <a:ext cx="2729230" cy="414020"/>
            </a:xfrm>
            <a:custGeom>
              <a:avLst/>
              <a:gdLst/>
              <a:ahLst/>
              <a:cxnLst/>
              <a:rect l="l" t="t" r="r" b="b"/>
              <a:pathLst>
                <a:path w="2729229" h="414019">
                  <a:moveTo>
                    <a:pt x="2729114" y="126"/>
                  </a:moveTo>
                  <a:lnTo>
                    <a:pt x="-46" y="126"/>
                  </a:lnTo>
                  <a:lnTo>
                    <a:pt x="-46" y="414033"/>
                  </a:lnTo>
                  <a:lnTo>
                    <a:pt x="2729114" y="414033"/>
                  </a:lnTo>
                  <a:lnTo>
                    <a:pt x="2729114" y="126"/>
                  </a:lnTo>
                  <a:close/>
                </a:path>
              </a:pathLst>
            </a:custGeom>
            <a:solidFill>
              <a:srgbClr val="0177CD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829562" y="15116784"/>
              <a:ext cx="2729230" cy="414020"/>
            </a:xfrm>
            <a:custGeom>
              <a:avLst/>
              <a:gdLst/>
              <a:ahLst/>
              <a:cxnLst/>
              <a:rect l="l" t="t" r="r" b="b"/>
              <a:pathLst>
                <a:path w="2729229" h="414019">
                  <a:moveTo>
                    <a:pt x="-46" y="414033"/>
                  </a:moveTo>
                  <a:lnTo>
                    <a:pt x="2729114" y="414033"/>
                  </a:lnTo>
                  <a:lnTo>
                    <a:pt x="2729114" y="126"/>
                  </a:lnTo>
                  <a:lnTo>
                    <a:pt x="-46" y="126"/>
                  </a:lnTo>
                  <a:lnTo>
                    <a:pt x="-46" y="414033"/>
                  </a:lnTo>
                  <a:close/>
                </a:path>
              </a:pathLst>
            </a:custGeom>
            <a:ln w="4985"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1834124" y="15748825"/>
            <a:ext cx="2741268" cy="881704"/>
            <a:chOff x="1828800" y="15580842"/>
            <a:chExt cx="2729992" cy="878078"/>
          </a:xfrm>
        </p:grpSpPr>
        <p:sp>
          <p:nvSpPr>
            <p:cNvPr id="107" name="object 107"/>
            <p:cNvSpPr/>
            <p:nvPr/>
          </p:nvSpPr>
          <p:spPr>
            <a:xfrm>
              <a:off x="1828800" y="15580842"/>
              <a:ext cx="2729230" cy="414020"/>
            </a:xfrm>
            <a:custGeom>
              <a:avLst/>
              <a:gdLst/>
              <a:ahLst/>
              <a:cxnLst/>
              <a:rect l="l" t="t" r="r" b="b"/>
              <a:pathLst>
                <a:path w="2729229" h="414019">
                  <a:moveTo>
                    <a:pt x="2729114" y="114"/>
                  </a:moveTo>
                  <a:lnTo>
                    <a:pt x="-46" y="114"/>
                  </a:lnTo>
                  <a:lnTo>
                    <a:pt x="-46" y="414022"/>
                  </a:lnTo>
                  <a:lnTo>
                    <a:pt x="2729114" y="414022"/>
                  </a:lnTo>
                  <a:lnTo>
                    <a:pt x="2729114" y="114"/>
                  </a:lnTo>
                  <a:close/>
                </a:path>
              </a:pathLst>
            </a:custGeom>
            <a:solidFill>
              <a:srgbClr val="0177CD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829562" y="15581604"/>
              <a:ext cx="2729230" cy="414020"/>
            </a:xfrm>
            <a:custGeom>
              <a:avLst/>
              <a:gdLst/>
              <a:ahLst/>
              <a:cxnLst/>
              <a:rect l="l" t="t" r="r" b="b"/>
              <a:pathLst>
                <a:path w="2729229" h="414019">
                  <a:moveTo>
                    <a:pt x="-46" y="414022"/>
                  </a:moveTo>
                  <a:lnTo>
                    <a:pt x="2729114" y="414022"/>
                  </a:lnTo>
                  <a:lnTo>
                    <a:pt x="2729114" y="114"/>
                  </a:lnTo>
                  <a:lnTo>
                    <a:pt x="-46" y="114"/>
                  </a:lnTo>
                  <a:lnTo>
                    <a:pt x="-46" y="414022"/>
                  </a:lnTo>
                  <a:close/>
                </a:path>
              </a:pathLst>
            </a:custGeom>
            <a:ln w="4985"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828800" y="16044138"/>
              <a:ext cx="2729230" cy="414020"/>
            </a:xfrm>
            <a:custGeom>
              <a:avLst/>
              <a:gdLst/>
              <a:ahLst/>
              <a:cxnLst/>
              <a:rect l="l" t="t" r="r" b="b"/>
              <a:pathLst>
                <a:path w="2729229" h="414019">
                  <a:moveTo>
                    <a:pt x="2729114" y="102"/>
                  </a:moveTo>
                  <a:lnTo>
                    <a:pt x="-46" y="102"/>
                  </a:lnTo>
                  <a:lnTo>
                    <a:pt x="-46" y="414010"/>
                  </a:lnTo>
                  <a:lnTo>
                    <a:pt x="2729114" y="414010"/>
                  </a:lnTo>
                  <a:lnTo>
                    <a:pt x="2729114" y="102"/>
                  </a:lnTo>
                  <a:close/>
                </a:path>
              </a:pathLst>
            </a:custGeom>
            <a:solidFill>
              <a:srgbClr val="0177CD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829562" y="16044900"/>
              <a:ext cx="2729230" cy="414020"/>
            </a:xfrm>
            <a:custGeom>
              <a:avLst/>
              <a:gdLst/>
              <a:ahLst/>
              <a:cxnLst/>
              <a:rect l="l" t="t" r="r" b="b"/>
              <a:pathLst>
                <a:path w="2729229" h="414019">
                  <a:moveTo>
                    <a:pt x="-46" y="414010"/>
                  </a:moveTo>
                  <a:lnTo>
                    <a:pt x="2729114" y="414010"/>
                  </a:lnTo>
                  <a:lnTo>
                    <a:pt x="2729114" y="102"/>
                  </a:lnTo>
                  <a:lnTo>
                    <a:pt x="-46" y="102"/>
                  </a:lnTo>
                  <a:lnTo>
                    <a:pt x="-46" y="414010"/>
                  </a:lnTo>
                  <a:close/>
                </a:path>
              </a:pathLst>
            </a:custGeom>
            <a:ln w="4985"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1" name="object 111"/>
          <p:cNvSpPr txBox="1"/>
          <p:nvPr/>
        </p:nvSpPr>
        <p:spPr>
          <a:xfrm>
            <a:off x="1906895" y="15345765"/>
            <a:ext cx="686083" cy="282145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sz="603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Resilient</a:t>
            </a:r>
            <a:endParaRPr sz="60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101"/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Backup</a:t>
            </a:r>
            <a:r>
              <a:rPr sz="552" spc="-3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and</a:t>
            </a:r>
            <a:r>
              <a:rPr sz="552" spc="-3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0" dirty="0">
                <a:solidFill>
                  <a:srgbClr val="FFFFFF"/>
                </a:solidFill>
                <a:latin typeface="Segoe UI"/>
                <a:cs typeface="Segoe UI"/>
              </a:rPr>
              <a:t>disaster</a:t>
            </a:r>
            <a:r>
              <a:rPr sz="552" spc="502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recovery</a:t>
            </a:r>
            <a:r>
              <a:rPr sz="552" spc="-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you</a:t>
            </a:r>
            <a:r>
              <a:rPr sz="552" spc="-26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can</a:t>
            </a:r>
            <a:r>
              <a:rPr sz="552" spc="-26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0" dirty="0">
                <a:solidFill>
                  <a:srgbClr val="FFFFFF"/>
                </a:solidFill>
                <a:latin typeface="Segoe UI"/>
                <a:cs typeface="Segoe UI"/>
              </a:rPr>
              <a:t>trust</a:t>
            </a:r>
            <a:endParaRPr sz="552" dirty="0">
              <a:latin typeface="Segoe UI"/>
              <a:cs typeface="Segoe U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135942" y="15333781"/>
            <a:ext cx="427208" cy="234006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25503">
              <a:spcBef>
                <a:spcPts val="96"/>
              </a:spcBef>
            </a:pPr>
            <a:r>
              <a:rPr sz="953" b="1" spc="-19" dirty="0">
                <a:solidFill>
                  <a:schemeClr val="bg1"/>
                </a:solidFill>
                <a:latin typeface="Segoe UI"/>
                <a:cs typeface="Segoe UI"/>
              </a:rPr>
              <a:t>48%</a:t>
            </a:r>
            <a:r>
              <a:rPr sz="603" b="1" spc="-31" baseline="48611" dirty="0">
                <a:solidFill>
                  <a:schemeClr val="bg1"/>
                </a:solidFill>
                <a:latin typeface="Segoe UI"/>
                <a:cs typeface="Segoe UI"/>
              </a:rPr>
              <a:t>5</a:t>
            </a:r>
            <a:endParaRPr sz="603" baseline="48611" dirty="0">
              <a:solidFill>
                <a:schemeClr val="bg1"/>
              </a:solidFill>
              <a:latin typeface="Segoe UI"/>
              <a:cs typeface="Segoe UI"/>
            </a:endParaRPr>
          </a:p>
          <a:p>
            <a:pPr marL="25503">
              <a:spcBef>
                <a:spcPts val="19"/>
              </a:spcBef>
            </a:pP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faster</a:t>
            </a:r>
            <a:r>
              <a:rPr sz="452" spc="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spc="-10" dirty="0">
                <a:solidFill>
                  <a:srgbClr val="FFFFFF"/>
                </a:solidFill>
                <a:latin typeface="Segoe UI"/>
                <a:cs typeface="Segoe UI"/>
              </a:rPr>
              <a:t>backups</a:t>
            </a:r>
            <a:endParaRPr sz="452" dirty="0">
              <a:latin typeface="Segoe UI"/>
              <a:cs typeface="Segoe UI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709409" y="15333780"/>
            <a:ext cx="584700" cy="297505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25503">
              <a:lnSpc>
                <a:spcPts val="1145"/>
              </a:lnSpc>
              <a:spcBef>
                <a:spcPts val="96"/>
              </a:spcBef>
            </a:pPr>
            <a:r>
              <a:rPr sz="953" b="1" spc="-19" dirty="0">
                <a:solidFill>
                  <a:schemeClr val="bg1"/>
                </a:solidFill>
                <a:latin typeface="Segoe UI"/>
                <a:cs typeface="Segoe UI"/>
              </a:rPr>
              <a:t>80%</a:t>
            </a:r>
            <a:r>
              <a:rPr sz="603" b="1" spc="-31" baseline="48611" dirty="0">
                <a:solidFill>
                  <a:schemeClr val="bg1"/>
                </a:solidFill>
                <a:latin typeface="Segoe UI"/>
                <a:cs typeface="Segoe UI"/>
              </a:rPr>
              <a:t>5</a:t>
            </a:r>
            <a:endParaRPr sz="603" baseline="48611" dirty="0">
              <a:solidFill>
                <a:schemeClr val="bg1"/>
              </a:solidFill>
              <a:latin typeface="Segoe UI"/>
              <a:cs typeface="Segoe UI"/>
            </a:endParaRPr>
          </a:p>
          <a:p>
            <a:pPr marL="25503">
              <a:lnSpc>
                <a:spcPts val="542"/>
              </a:lnSpc>
            </a:pP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reduction</a:t>
            </a:r>
            <a:r>
              <a:rPr sz="452" spc="14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in</a:t>
            </a:r>
            <a:r>
              <a:rPr sz="452" spc="3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spc="-10" dirty="0">
                <a:solidFill>
                  <a:srgbClr val="FFFFFF"/>
                </a:solidFill>
                <a:latin typeface="Segoe UI"/>
                <a:cs typeface="Segoe UI"/>
              </a:rPr>
              <a:t>average</a:t>
            </a:r>
            <a:endParaRPr sz="452" dirty="0">
              <a:latin typeface="Segoe UI"/>
              <a:cs typeface="Segoe UI"/>
            </a:endParaRPr>
          </a:p>
          <a:p>
            <a:pPr marL="25503">
              <a:spcBef>
                <a:spcPts val="35"/>
              </a:spcBef>
            </a:pP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recovery</a:t>
            </a:r>
            <a:r>
              <a:rPr sz="452" spc="3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spc="-19" dirty="0">
                <a:solidFill>
                  <a:srgbClr val="FFFFFF"/>
                </a:solidFill>
                <a:latin typeface="Segoe UI"/>
                <a:cs typeface="Segoe UI"/>
              </a:rPr>
              <a:t>time</a:t>
            </a:r>
            <a:endParaRPr sz="452" dirty="0">
              <a:latin typeface="Segoe UI"/>
              <a:cs typeface="Segoe U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1906897" y="15812111"/>
            <a:ext cx="672055" cy="282443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sz="603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Efficient</a:t>
            </a:r>
            <a:endParaRPr sz="60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101"/>
            <a:r>
              <a:rPr sz="552" spc="-10" dirty="0">
                <a:solidFill>
                  <a:srgbClr val="FFFFFF"/>
                </a:solidFill>
                <a:latin typeface="Segoe UI"/>
                <a:cs typeface="Segoe UI"/>
              </a:rPr>
              <a:t>Efficiently</a:t>
            </a:r>
            <a:r>
              <a:rPr sz="552" spc="3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run</a:t>
            </a:r>
            <a:r>
              <a:rPr sz="552" spc="-19" dirty="0">
                <a:solidFill>
                  <a:srgbClr val="FFFFFF"/>
                </a:solidFill>
                <a:latin typeface="Segoe UI"/>
                <a:cs typeface="Segoe UI"/>
              </a:rPr>
              <a:t> core</a:t>
            </a:r>
            <a:r>
              <a:rPr sz="552" spc="502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0" dirty="0">
                <a:solidFill>
                  <a:srgbClr val="FFFFFF"/>
                </a:solidFill>
                <a:latin typeface="Segoe UI"/>
                <a:cs typeface="Segoe UI"/>
              </a:rPr>
              <a:t>applications</a:t>
            </a:r>
            <a:r>
              <a:rPr sz="552" spc="4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on</a:t>
            </a:r>
            <a:r>
              <a:rPr sz="552" spc="-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0" dirty="0">
                <a:solidFill>
                  <a:srgbClr val="FFFFFF"/>
                </a:solidFill>
                <a:latin typeface="Segoe UI"/>
                <a:cs typeface="Segoe UI"/>
              </a:rPr>
              <a:t>Azure</a:t>
            </a:r>
            <a:endParaRPr sz="552" dirty="0">
              <a:latin typeface="Segoe UI"/>
              <a:cs typeface="Segoe U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3161069" y="15791071"/>
            <a:ext cx="718601" cy="292082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>
              <a:lnSpc>
                <a:spcPts val="1145"/>
              </a:lnSpc>
              <a:spcBef>
                <a:spcPts val="96"/>
              </a:spcBef>
            </a:pPr>
            <a:r>
              <a:rPr sz="953" b="1" spc="-1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160k</a:t>
            </a:r>
            <a:endParaRPr sz="9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542"/>
              </a:lnSpc>
            </a:pP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IOPS disk</a:t>
            </a:r>
            <a:r>
              <a:rPr sz="452" spc="3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storage</a:t>
            </a:r>
            <a:r>
              <a:rPr sz="452" spc="4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for</a:t>
            </a:r>
            <a:r>
              <a:rPr sz="452" spc="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spc="-19" dirty="0">
                <a:solidFill>
                  <a:srgbClr val="FFFFFF"/>
                </a:solidFill>
                <a:latin typeface="Segoe UI"/>
                <a:cs typeface="Segoe UI"/>
              </a:rPr>
              <a:t>your</a:t>
            </a:r>
            <a:endParaRPr sz="452" dirty="0">
              <a:latin typeface="Segoe UI"/>
              <a:cs typeface="Segoe UI"/>
            </a:endParaRPr>
          </a:p>
          <a:p>
            <a:pPr>
              <a:spcBef>
                <a:spcPts val="35"/>
              </a:spcBef>
            </a:pP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most</a:t>
            </a:r>
            <a:r>
              <a:rPr sz="452" spc="14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demanding</a:t>
            </a:r>
            <a:r>
              <a:rPr sz="452" spc="4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spc="-10" dirty="0">
                <a:solidFill>
                  <a:srgbClr val="FFFFFF"/>
                </a:solidFill>
                <a:latin typeface="Segoe UI"/>
                <a:cs typeface="Segoe UI"/>
              </a:rPr>
              <a:t>workloads</a:t>
            </a:r>
            <a:endParaRPr sz="452" dirty="0">
              <a:latin typeface="Segoe UI"/>
              <a:cs typeface="Segoe U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893506" y="16278584"/>
            <a:ext cx="925827" cy="282443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marL="12752">
              <a:spcBef>
                <a:spcPts val="100"/>
              </a:spcBef>
            </a:pPr>
            <a:r>
              <a:rPr sz="603" b="1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Scalable</a:t>
            </a:r>
            <a:endParaRPr sz="60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52" marR="5101"/>
            <a:r>
              <a:rPr sz="552" dirty="0">
                <a:solidFill>
                  <a:srgbClr val="FFFFFF"/>
                </a:solidFill>
                <a:latin typeface="Segoe UI"/>
                <a:cs typeface="Segoe UI"/>
              </a:rPr>
              <a:t>Scale</a:t>
            </a:r>
            <a:r>
              <a:rPr sz="552" spc="-26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0" dirty="0">
                <a:solidFill>
                  <a:srgbClr val="FFFFFF"/>
                </a:solidFill>
                <a:latin typeface="Segoe UI"/>
                <a:cs typeface="Segoe UI"/>
              </a:rPr>
              <a:t>applications</a:t>
            </a:r>
            <a:r>
              <a:rPr sz="552" spc="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9" dirty="0">
                <a:solidFill>
                  <a:srgbClr val="FFFFFF"/>
                </a:solidFill>
                <a:latin typeface="Segoe UI"/>
                <a:cs typeface="Segoe UI"/>
              </a:rPr>
              <a:t>with</a:t>
            </a:r>
            <a:r>
              <a:rPr sz="552" spc="502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0" dirty="0">
                <a:solidFill>
                  <a:srgbClr val="FFFFFF"/>
                </a:solidFill>
                <a:latin typeface="Segoe UI"/>
                <a:cs typeface="Segoe UI"/>
              </a:rPr>
              <a:t>uncompromised</a:t>
            </a:r>
            <a:r>
              <a:rPr sz="552" spc="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552" spc="-19" dirty="0">
                <a:solidFill>
                  <a:srgbClr val="FFFFFF"/>
                </a:solidFill>
                <a:latin typeface="Segoe UI"/>
                <a:cs typeface="Segoe UI"/>
              </a:rPr>
              <a:t>performance</a:t>
            </a:r>
            <a:endParaRPr sz="552" dirty="0">
              <a:latin typeface="Segoe UI"/>
              <a:cs typeface="Segoe U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3147806" y="16268128"/>
            <a:ext cx="804043" cy="293370"/>
          </a:xfrm>
          <a:prstGeom prst="rect">
            <a:avLst/>
          </a:prstGeom>
        </p:spPr>
        <p:txBody>
          <a:bodyPr vert="horz" wrap="square" lIns="0" tIns="13391" rIns="0" bIns="0" rtlCol="0">
            <a:spAutoFit/>
          </a:bodyPr>
          <a:lstStyle/>
          <a:p>
            <a:pPr marL="12752">
              <a:lnSpc>
                <a:spcPts val="510"/>
              </a:lnSpc>
              <a:spcBef>
                <a:spcPts val="106"/>
              </a:spcBef>
            </a:pP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Create</a:t>
            </a:r>
            <a:r>
              <a:rPr sz="452" spc="14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and</a:t>
            </a:r>
            <a:r>
              <a:rPr sz="452" spc="26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manage</a:t>
            </a:r>
            <a:r>
              <a:rPr sz="452" spc="4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up</a:t>
            </a:r>
            <a:r>
              <a:rPr sz="452" spc="14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spc="-26" dirty="0">
                <a:solidFill>
                  <a:srgbClr val="FFFFFF"/>
                </a:solidFill>
                <a:latin typeface="Segoe UI"/>
                <a:cs typeface="Segoe UI"/>
              </a:rPr>
              <a:t>to</a:t>
            </a:r>
            <a:endParaRPr sz="452" dirty="0">
              <a:latin typeface="Segoe UI"/>
              <a:cs typeface="Segoe UI"/>
            </a:endParaRPr>
          </a:p>
          <a:p>
            <a:pPr marL="12752">
              <a:lnSpc>
                <a:spcPts val="1114"/>
              </a:lnSpc>
            </a:pPr>
            <a:r>
              <a:rPr sz="953" b="1" spc="-10" dirty="0">
                <a:solidFill>
                  <a:schemeClr val="bg1"/>
                </a:solidFill>
                <a:latin typeface="Segoe UI"/>
                <a:cs typeface="Segoe UI"/>
              </a:rPr>
              <a:t>1,000</a:t>
            </a:r>
            <a:endParaRPr sz="953" dirty="0">
              <a:solidFill>
                <a:schemeClr val="bg1"/>
              </a:solidFill>
              <a:latin typeface="Segoe UI"/>
              <a:cs typeface="Segoe UI"/>
            </a:endParaRPr>
          </a:p>
          <a:p>
            <a:pPr marL="12752">
              <a:spcBef>
                <a:spcPts val="19"/>
              </a:spcBef>
            </a:pPr>
            <a:r>
              <a:rPr sz="452" spc="-10" dirty="0">
                <a:solidFill>
                  <a:srgbClr val="FFFFFF"/>
                </a:solidFill>
                <a:latin typeface="Segoe UI"/>
                <a:cs typeface="Segoe UI"/>
              </a:rPr>
              <a:t>load-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balanced</a:t>
            </a:r>
            <a:r>
              <a:rPr sz="452" spc="4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VMs</a:t>
            </a:r>
            <a:r>
              <a:rPr sz="452" spc="14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dirty="0">
                <a:solidFill>
                  <a:srgbClr val="FFFFFF"/>
                </a:solidFill>
                <a:latin typeface="Segoe UI"/>
                <a:cs typeface="Segoe UI"/>
              </a:rPr>
              <a:t>in</a:t>
            </a:r>
            <a:r>
              <a:rPr sz="452" spc="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52" spc="-10" dirty="0">
                <a:solidFill>
                  <a:srgbClr val="FFFFFF"/>
                </a:solidFill>
                <a:latin typeface="Segoe UI"/>
                <a:cs typeface="Segoe UI"/>
              </a:rPr>
              <a:t>minutes</a:t>
            </a:r>
            <a:endParaRPr sz="452" dirty="0">
              <a:latin typeface="Segoe UI"/>
              <a:cs typeface="Segoe UI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227320" y="15490252"/>
            <a:ext cx="1551335" cy="0"/>
          </a:xfrm>
          <a:custGeom>
            <a:avLst/>
            <a:gdLst/>
            <a:ahLst/>
            <a:cxnLst/>
            <a:rect l="l" t="t" r="r" b="b"/>
            <a:pathLst>
              <a:path w="1544955">
                <a:moveTo>
                  <a:pt x="-5" y="120"/>
                </a:moveTo>
                <a:lnTo>
                  <a:pt x="1544783" y="120"/>
                </a:lnTo>
              </a:path>
            </a:pathLst>
          </a:custGeom>
          <a:ln w="9525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489439" y="8364335"/>
            <a:ext cx="0" cy="899686"/>
          </a:xfrm>
          <a:custGeom>
            <a:avLst/>
            <a:gdLst/>
            <a:ahLst/>
            <a:cxnLst/>
            <a:rect l="l" t="t" r="r" b="b"/>
            <a:pathLst>
              <a:path h="895984">
                <a:moveTo>
                  <a:pt x="-36" y="306"/>
                </a:moveTo>
                <a:lnTo>
                  <a:pt x="-36" y="895761"/>
                </a:lnTo>
              </a:path>
            </a:pathLst>
          </a:custGeom>
          <a:ln w="37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5" name="object 135"/>
          <p:cNvGrpSpPr/>
          <p:nvPr/>
        </p:nvGrpSpPr>
        <p:grpSpPr>
          <a:xfrm>
            <a:off x="316251" y="13240201"/>
            <a:ext cx="1501139" cy="1347679"/>
            <a:chOff x="326136" y="13218667"/>
            <a:chExt cx="1501139" cy="1342136"/>
          </a:xfrm>
        </p:grpSpPr>
        <p:sp>
          <p:nvSpPr>
            <p:cNvPr id="136" name="object 136"/>
            <p:cNvSpPr/>
            <p:nvPr/>
          </p:nvSpPr>
          <p:spPr>
            <a:xfrm>
              <a:off x="1827275" y="13666723"/>
              <a:ext cx="0" cy="894080"/>
            </a:xfrm>
            <a:custGeom>
              <a:avLst/>
              <a:gdLst/>
              <a:ahLst/>
              <a:cxnLst/>
              <a:rect l="l" t="t" r="r" b="b"/>
              <a:pathLst>
                <a:path h="894080">
                  <a:moveTo>
                    <a:pt x="-46" y="162"/>
                  </a:moveTo>
                  <a:lnTo>
                    <a:pt x="-46" y="894093"/>
                  </a:lnTo>
                </a:path>
              </a:pathLst>
            </a:custGeom>
            <a:ln w="373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566927" y="13471651"/>
              <a:ext cx="123825" cy="135890"/>
            </a:xfrm>
            <a:custGeom>
              <a:avLst/>
              <a:gdLst/>
              <a:ahLst/>
              <a:cxnLst/>
              <a:rect l="l" t="t" r="r" b="b"/>
              <a:pathLst>
                <a:path w="123825" h="135890">
                  <a:moveTo>
                    <a:pt x="61452" y="167"/>
                  </a:moveTo>
                  <a:lnTo>
                    <a:pt x="49716" y="2528"/>
                  </a:lnTo>
                  <a:lnTo>
                    <a:pt x="40105" y="8962"/>
                  </a:lnTo>
                  <a:lnTo>
                    <a:pt x="33611" y="18490"/>
                  </a:lnTo>
                  <a:lnTo>
                    <a:pt x="31226" y="30138"/>
                  </a:lnTo>
                  <a:lnTo>
                    <a:pt x="33611" y="41860"/>
                  </a:lnTo>
                  <a:lnTo>
                    <a:pt x="40105" y="51426"/>
                  </a:lnTo>
                  <a:lnTo>
                    <a:pt x="49716" y="57873"/>
                  </a:lnTo>
                  <a:lnTo>
                    <a:pt x="61452" y="60237"/>
                  </a:lnTo>
                  <a:lnTo>
                    <a:pt x="73189" y="57873"/>
                  </a:lnTo>
                  <a:lnTo>
                    <a:pt x="82805" y="51426"/>
                  </a:lnTo>
                  <a:lnTo>
                    <a:pt x="89303" y="41860"/>
                  </a:lnTo>
                  <a:lnTo>
                    <a:pt x="91690" y="30138"/>
                  </a:lnTo>
                  <a:lnTo>
                    <a:pt x="89374" y="18490"/>
                  </a:lnTo>
                  <a:lnTo>
                    <a:pt x="82995" y="8962"/>
                  </a:lnTo>
                  <a:lnTo>
                    <a:pt x="73404" y="2528"/>
                  </a:lnTo>
                  <a:lnTo>
                    <a:pt x="61452" y="167"/>
                  </a:lnTo>
                  <a:close/>
                </a:path>
                <a:path w="123825" h="135890">
                  <a:moveTo>
                    <a:pt x="100757" y="74206"/>
                  </a:moveTo>
                  <a:lnTo>
                    <a:pt x="23162" y="74206"/>
                  </a:lnTo>
                  <a:lnTo>
                    <a:pt x="14012" y="75970"/>
                  </a:lnTo>
                  <a:lnTo>
                    <a:pt x="6659" y="80794"/>
                  </a:lnTo>
                  <a:lnTo>
                    <a:pt x="1764" y="87975"/>
                  </a:lnTo>
                  <a:lnTo>
                    <a:pt x="-14" y="96812"/>
                  </a:lnTo>
                  <a:lnTo>
                    <a:pt x="-14" y="135800"/>
                  </a:lnTo>
                  <a:lnTo>
                    <a:pt x="123426" y="135800"/>
                  </a:lnTo>
                  <a:lnTo>
                    <a:pt x="123426" y="96812"/>
                  </a:lnTo>
                  <a:lnTo>
                    <a:pt x="121584" y="87975"/>
                  </a:lnTo>
                  <a:lnTo>
                    <a:pt x="116625" y="80794"/>
                  </a:lnTo>
                  <a:lnTo>
                    <a:pt x="109400" y="75970"/>
                  </a:lnTo>
                  <a:lnTo>
                    <a:pt x="100757" y="74206"/>
                  </a:lnTo>
                  <a:close/>
                </a:path>
              </a:pathLst>
            </a:custGeom>
            <a:solidFill>
              <a:srgbClr val="1AAD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435864" y="13422883"/>
              <a:ext cx="166370" cy="184785"/>
            </a:xfrm>
            <a:custGeom>
              <a:avLst/>
              <a:gdLst/>
              <a:ahLst/>
              <a:cxnLst/>
              <a:rect l="l" t="t" r="r" b="b"/>
              <a:pathLst>
                <a:path w="166370" h="184784">
                  <a:moveTo>
                    <a:pt x="83044" y="168"/>
                  </a:moveTo>
                  <a:lnTo>
                    <a:pt x="67232" y="3397"/>
                  </a:lnTo>
                  <a:lnTo>
                    <a:pt x="54264" y="12185"/>
                  </a:lnTo>
                  <a:lnTo>
                    <a:pt x="45491" y="25189"/>
                  </a:lnTo>
                  <a:lnTo>
                    <a:pt x="42266" y="41061"/>
                  </a:lnTo>
                  <a:lnTo>
                    <a:pt x="45491" y="56880"/>
                  </a:lnTo>
                  <a:lnTo>
                    <a:pt x="54264" y="69890"/>
                  </a:lnTo>
                  <a:lnTo>
                    <a:pt x="67232" y="78708"/>
                  </a:lnTo>
                  <a:lnTo>
                    <a:pt x="83044" y="81954"/>
                  </a:lnTo>
                  <a:lnTo>
                    <a:pt x="98856" y="78708"/>
                  </a:lnTo>
                  <a:lnTo>
                    <a:pt x="111825" y="69890"/>
                  </a:lnTo>
                  <a:lnTo>
                    <a:pt x="120598" y="56880"/>
                  </a:lnTo>
                  <a:lnTo>
                    <a:pt x="123823" y="41061"/>
                  </a:lnTo>
                  <a:lnTo>
                    <a:pt x="120598" y="25189"/>
                  </a:lnTo>
                  <a:lnTo>
                    <a:pt x="111825" y="12185"/>
                  </a:lnTo>
                  <a:lnTo>
                    <a:pt x="98856" y="3397"/>
                  </a:lnTo>
                  <a:lnTo>
                    <a:pt x="83044" y="168"/>
                  </a:lnTo>
                  <a:close/>
                </a:path>
                <a:path w="166370" h="184784">
                  <a:moveTo>
                    <a:pt x="135265" y="100877"/>
                  </a:moveTo>
                  <a:lnTo>
                    <a:pt x="30823" y="100877"/>
                  </a:lnTo>
                  <a:lnTo>
                    <a:pt x="18874" y="103323"/>
                  </a:lnTo>
                  <a:lnTo>
                    <a:pt x="9067" y="109973"/>
                  </a:lnTo>
                  <a:lnTo>
                    <a:pt x="2429" y="119789"/>
                  </a:lnTo>
                  <a:lnTo>
                    <a:pt x="-11" y="131737"/>
                  </a:lnTo>
                  <a:lnTo>
                    <a:pt x="-11" y="184568"/>
                  </a:lnTo>
                  <a:lnTo>
                    <a:pt x="166100" y="184568"/>
                  </a:lnTo>
                  <a:lnTo>
                    <a:pt x="166100" y="131737"/>
                  </a:lnTo>
                  <a:lnTo>
                    <a:pt x="163661" y="119575"/>
                  </a:lnTo>
                  <a:lnTo>
                    <a:pt x="157026" y="109782"/>
                  </a:lnTo>
                  <a:lnTo>
                    <a:pt x="147220" y="103252"/>
                  </a:lnTo>
                  <a:lnTo>
                    <a:pt x="135265" y="100877"/>
                  </a:lnTo>
                  <a:close/>
                </a:path>
              </a:pathLst>
            </a:custGeom>
            <a:solidFill>
              <a:srgbClr val="007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326136" y="13442695"/>
              <a:ext cx="96520" cy="10795"/>
            </a:xfrm>
            <a:custGeom>
              <a:avLst/>
              <a:gdLst/>
              <a:ahLst/>
              <a:cxnLst/>
              <a:rect l="l" t="t" r="r" b="b"/>
              <a:pathLst>
                <a:path w="96520" h="10794">
                  <a:moveTo>
                    <a:pt x="96001" y="168"/>
                  </a:moveTo>
                  <a:lnTo>
                    <a:pt x="-8" y="168"/>
                  </a:lnTo>
                  <a:lnTo>
                    <a:pt x="-8" y="10835"/>
                  </a:lnTo>
                  <a:lnTo>
                    <a:pt x="96001" y="10835"/>
                  </a:lnTo>
                  <a:lnTo>
                    <a:pt x="96001" y="168"/>
                  </a:lnTo>
                  <a:close/>
                </a:path>
              </a:pathLst>
            </a:custGeom>
            <a:solidFill>
              <a:srgbClr val="28A8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0" name="object 14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6344" y="13218667"/>
              <a:ext cx="169151" cy="86867"/>
            </a:xfrm>
            <a:prstGeom prst="rect">
              <a:avLst/>
            </a:prstGeom>
          </p:spPr>
        </p:pic>
        <p:sp>
          <p:nvSpPr>
            <p:cNvPr id="141" name="object 141"/>
            <p:cNvSpPr/>
            <p:nvPr/>
          </p:nvSpPr>
          <p:spPr>
            <a:xfrm>
              <a:off x="382511" y="13295045"/>
              <a:ext cx="340360" cy="66040"/>
            </a:xfrm>
            <a:custGeom>
              <a:avLst/>
              <a:gdLst/>
              <a:ahLst/>
              <a:cxnLst/>
              <a:rect l="l" t="t" r="r" b="b"/>
              <a:pathLst>
                <a:path w="340359" h="66040">
                  <a:moveTo>
                    <a:pt x="27432" y="45720"/>
                  </a:moveTo>
                  <a:lnTo>
                    <a:pt x="13957" y="33528"/>
                  </a:lnTo>
                  <a:lnTo>
                    <a:pt x="10350" y="38874"/>
                  </a:lnTo>
                  <a:lnTo>
                    <a:pt x="6794" y="44259"/>
                  </a:lnTo>
                  <a:lnTo>
                    <a:pt x="3327" y="49745"/>
                  </a:lnTo>
                  <a:lnTo>
                    <a:pt x="0" y="55372"/>
                  </a:lnTo>
                  <a:lnTo>
                    <a:pt x="14922" y="65532"/>
                  </a:lnTo>
                  <a:lnTo>
                    <a:pt x="18770" y="58420"/>
                  </a:lnTo>
                  <a:lnTo>
                    <a:pt x="23101" y="51816"/>
                  </a:lnTo>
                  <a:lnTo>
                    <a:pt x="27432" y="45720"/>
                  </a:lnTo>
                  <a:close/>
                </a:path>
                <a:path w="340359" h="66040">
                  <a:moveTo>
                    <a:pt x="60960" y="14478"/>
                  </a:moveTo>
                  <a:lnTo>
                    <a:pt x="50139" y="0"/>
                  </a:lnTo>
                  <a:lnTo>
                    <a:pt x="43256" y="4953"/>
                  </a:lnTo>
                  <a:lnTo>
                    <a:pt x="36868" y="10541"/>
                  </a:lnTo>
                  <a:lnTo>
                    <a:pt x="30480" y="16002"/>
                  </a:lnTo>
                  <a:lnTo>
                    <a:pt x="43256" y="28956"/>
                  </a:lnTo>
                  <a:lnTo>
                    <a:pt x="49161" y="24003"/>
                  </a:lnTo>
                  <a:lnTo>
                    <a:pt x="55067" y="18923"/>
                  </a:lnTo>
                  <a:lnTo>
                    <a:pt x="60960" y="14478"/>
                  </a:lnTo>
                  <a:close/>
                </a:path>
                <a:path w="340359" h="66040">
                  <a:moveTo>
                    <a:pt x="309359" y="17272"/>
                  </a:moveTo>
                  <a:lnTo>
                    <a:pt x="304850" y="12712"/>
                  </a:lnTo>
                  <a:lnTo>
                    <a:pt x="300139" y="8255"/>
                  </a:lnTo>
                  <a:lnTo>
                    <a:pt x="295249" y="3987"/>
                  </a:lnTo>
                  <a:lnTo>
                    <a:pt x="290182" y="0"/>
                  </a:lnTo>
                  <a:lnTo>
                    <a:pt x="278879" y="14732"/>
                  </a:lnTo>
                  <a:lnTo>
                    <a:pt x="285267" y="19812"/>
                  </a:lnTo>
                  <a:lnTo>
                    <a:pt x="291172" y="24892"/>
                  </a:lnTo>
                  <a:lnTo>
                    <a:pt x="296583" y="30480"/>
                  </a:lnTo>
                  <a:lnTo>
                    <a:pt x="309359" y="17272"/>
                  </a:lnTo>
                  <a:close/>
                </a:path>
                <a:path w="340359" h="66040">
                  <a:moveTo>
                    <a:pt x="339839" y="56642"/>
                  </a:moveTo>
                  <a:lnTo>
                    <a:pt x="336384" y="50914"/>
                  </a:lnTo>
                  <a:lnTo>
                    <a:pt x="332790" y="45466"/>
                  </a:lnTo>
                  <a:lnTo>
                    <a:pt x="329095" y="40208"/>
                  </a:lnTo>
                  <a:lnTo>
                    <a:pt x="325361" y="35052"/>
                  </a:lnTo>
                  <a:lnTo>
                    <a:pt x="310883" y="46355"/>
                  </a:lnTo>
                  <a:lnTo>
                    <a:pt x="315874" y="52197"/>
                  </a:lnTo>
                  <a:lnTo>
                    <a:pt x="319874" y="58674"/>
                  </a:lnTo>
                  <a:lnTo>
                    <a:pt x="323862" y="65532"/>
                  </a:lnTo>
                  <a:lnTo>
                    <a:pt x="339839" y="56642"/>
                  </a:lnTo>
                  <a:close/>
                </a:path>
              </a:pathLst>
            </a:custGeom>
            <a:solidFill>
              <a:srgbClr val="1AAD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338315" y="13391057"/>
              <a:ext cx="414020" cy="68580"/>
            </a:xfrm>
            <a:custGeom>
              <a:avLst/>
              <a:gdLst/>
              <a:ahLst/>
              <a:cxnLst/>
              <a:rect l="l" t="t" r="r" b="b"/>
              <a:pathLst>
                <a:path w="414020" h="68580">
                  <a:moveTo>
                    <a:pt x="73152" y="7620"/>
                  </a:moveTo>
                  <a:lnTo>
                    <a:pt x="70142" y="4572"/>
                  </a:lnTo>
                  <a:lnTo>
                    <a:pt x="3009" y="4572"/>
                  </a:lnTo>
                  <a:lnTo>
                    <a:pt x="0" y="7620"/>
                  </a:lnTo>
                  <a:lnTo>
                    <a:pt x="0" y="51816"/>
                  </a:lnTo>
                  <a:lnTo>
                    <a:pt x="73152" y="51816"/>
                  </a:lnTo>
                  <a:lnTo>
                    <a:pt x="73152" y="7620"/>
                  </a:lnTo>
                  <a:close/>
                </a:path>
                <a:path w="414020" h="68580">
                  <a:moveTo>
                    <a:pt x="413410" y="1524"/>
                  </a:moveTo>
                  <a:lnTo>
                    <a:pt x="411441" y="0"/>
                  </a:lnTo>
                  <a:lnTo>
                    <a:pt x="409486" y="0"/>
                  </a:lnTo>
                  <a:lnTo>
                    <a:pt x="368744" y="0"/>
                  </a:lnTo>
                  <a:lnTo>
                    <a:pt x="367271" y="1524"/>
                  </a:lnTo>
                  <a:lnTo>
                    <a:pt x="367271" y="67056"/>
                  </a:lnTo>
                  <a:lnTo>
                    <a:pt x="368744" y="68580"/>
                  </a:lnTo>
                  <a:lnTo>
                    <a:pt x="411441" y="68580"/>
                  </a:lnTo>
                  <a:lnTo>
                    <a:pt x="412915" y="67056"/>
                  </a:lnTo>
                  <a:lnTo>
                    <a:pt x="412915" y="3429"/>
                  </a:lnTo>
                  <a:lnTo>
                    <a:pt x="413410" y="15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3" name="object 143"/>
          <p:cNvSpPr txBox="1"/>
          <p:nvPr/>
        </p:nvSpPr>
        <p:spPr>
          <a:xfrm>
            <a:off x="294667" y="16779000"/>
            <a:ext cx="4197812" cy="335398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algn="l"/>
            <a:r>
              <a:rPr lang="en-US" sz="105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plan and implement your cloud migration.</a:t>
            </a:r>
            <a:br>
              <a:rPr lang="en-US" sz="105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5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Let’s connect to start building your migration plan to Azure today</a:t>
            </a:r>
            <a:r>
              <a:rPr lang="en-US" sz="1050" dirty="0">
                <a:solidFill>
                  <a:srgbClr val="0177C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sz="105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object 149"/>
          <p:cNvSpPr txBox="1"/>
          <p:nvPr/>
        </p:nvSpPr>
        <p:spPr>
          <a:xfrm>
            <a:off x="303920" y="18147952"/>
            <a:ext cx="4267946" cy="383488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93722" indent="-81609">
              <a:spcBef>
                <a:spcPts val="96"/>
              </a:spcBef>
              <a:buClr>
                <a:srgbClr val="FFFFFF"/>
              </a:buClr>
              <a:buFont typeface="Segoe UI"/>
              <a:buAutoNum type="arabicPlain"/>
              <a:tabLst>
                <a:tab pos="94360" algn="l"/>
              </a:tabLst>
            </a:pP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Azure</a:t>
            </a:r>
            <a:r>
              <a:rPr sz="402" u="sng" spc="19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Hybrid</a:t>
            </a:r>
            <a:r>
              <a:rPr sz="402" u="sng" spc="3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Benefit</a:t>
            </a:r>
            <a:r>
              <a:rPr sz="402" u="sng" spc="5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Hybrid</a:t>
            </a:r>
            <a:r>
              <a:rPr sz="402" u="sng" spc="4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Cost</a:t>
            </a:r>
            <a:r>
              <a:rPr sz="402" u="sng" spc="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Calculator</a:t>
            </a:r>
            <a:r>
              <a:rPr sz="402" u="sng" spc="5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|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</a:t>
            </a:r>
            <a:r>
              <a:rPr sz="402" u="sng" spc="4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9" dirty="0">
                <a:solidFill>
                  <a:srgbClr val="0177CD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Azure</a:t>
            </a:r>
            <a:endParaRPr sz="402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722" indent="-81609">
              <a:buFont typeface="Segoe UI"/>
              <a:buAutoNum type="arabicPlain"/>
              <a:tabLst>
                <a:tab pos="94360" algn="l"/>
              </a:tabLst>
            </a:pP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IDC</a:t>
            </a:r>
            <a:r>
              <a:rPr sz="402" spc="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r>
              <a:rPr sz="402" spc="14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White</a:t>
            </a:r>
            <a:r>
              <a:rPr sz="402" spc="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Paper,</a:t>
            </a:r>
            <a:r>
              <a:rPr sz="402" spc="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sponsored</a:t>
            </a:r>
            <a:r>
              <a:rPr sz="402" spc="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sz="402" spc="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</a:t>
            </a:r>
            <a:r>
              <a:rPr sz="402" spc="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Azure,</a:t>
            </a:r>
            <a:r>
              <a:rPr sz="402" spc="14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402" spc="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r>
              <a:rPr sz="402" spc="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of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</a:t>
            </a:r>
            <a:r>
              <a:rPr sz="402" spc="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</a:t>
            </a:r>
            <a:r>
              <a:rPr sz="402" spc="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402" spc="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SQL</a:t>
            </a:r>
            <a:r>
              <a:rPr sz="402" spc="-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402" spc="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Windows</a:t>
            </a:r>
            <a:r>
              <a:rPr sz="402" spc="14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sz="402" spc="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Workloads,</a:t>
            </a:r>
            <a:r>
              <a:rPr sz="402" spc="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</a:t>
            </a:r>
            <a:r>
              <a:rPr sz="402" spc="26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#US49616022,</a:t>
            </a:r>
            <a:r>
              <a:rPr sz="402" spc="-3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sz="402" spc="45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02" spc="-19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sz="402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722" indent="-81609">
              <a:buClr>
                <a:srgbClr val="FFFFFF"/>
              </a:buClr>
              <a:buFont typeface="Segoe UI"/>
              <a:buAutoNum type="arabicPlain"/>
              <a:tabLst>
                <a:tab pos="94360" algn="l"/>
              </a:tabLst>
            </a:pP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Azure</a:t>
            </a:r>
            <a:r>
              <a:rPr sz="402" u="sng" spc="26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Reserved</a:t>
            </a:r>
            <a:r>
              <a:rPr sz="402" u="sng" spc="5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Virtual</a:t>
            </a:r>
            <a:r>
              <a:rPr sz="402" u="sng" spc="4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Machine</a:t>
            </a:r>
            <a:r>
              <a:rPr sz="402" u="sng" spc="5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Instances</a:t>
            </a:r>
            <a:r>
              <a:rPr sz="402" u="sng" spc="66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|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</a:t>
            </a:r>
            <a:r>
              <a:rPr sz="402" u="sng" spc="4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9" dirty="0">
                <a:solidFill>
                  <a:srgbClr val="0177CD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Azure</a:t>
            </a:r>
            <a:endParaRPr sz="402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722" indent="-81609">
              <a:buClr>
                <a:srgbClr val="FFFFFF"/>
              </a:buClr>
              <a:buFont typeface="Segoe UI"/>
              <a:buAutoNum type="arabicPlain"/>
              <a:tabLst>
                <a:tab pos="94360" algn="l"/>
              </a:tabLst>
            </a:pP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SQL</a:t>
            </a:r>
            <a:r>
              <a:rPr sz="402" u="sng" spc="-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Transaction</a:t>
            </a:r>
            <a:r>
              <a:rPr sz="402" u="sng" spc="59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Processing</a:t>
            </a:r>
            <a:r>
              <a:rPr sz="402" u="sng" spc="4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</a:t>
            </a:r>
            <a:r>
              <a:rPr sz="402" u="sng" spc="26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Analytic</a:t>
            </a:r>
            <a:r>
              <a:rPr sz="402" u="sng" spc="5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Performance</a:t>
            </a:r>
            <a:r>
              <a:rPr sz="402" u="sng" spc="3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Price-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Performance</a:t>
            </a:r>
            <a:r>
              <a:rPr sz="402" u="sng" spc="5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Testing</a:t>
            </a:r>
            <a:r>
              <a:rPr sz="402" u="sng" spc="3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sz="402" u="sng" spc="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22.585</a:t>
            </a:r>
            <a:r>
              <a:rPr sz="402" u="sng" spc="3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sz="402" u="sng" spc="5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spc="-1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</a:t>
            </a:r>
            <a:r>
              <a:rPr sz="402" u="sng" spc="50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402" u="sng" dirty="0">
                <a:solidFill>
                  <a:srgbClr val="50E6FF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sz="402" u="sng" spc="-10" dirty="0" err="1">
                <a:solidFill>
                  <a:srgbClr val="0177CD"/>
                </a:solidFill>
                <a:uFill>
                  <a:solidFill>
                    <a:srgbClr val="50EB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Gigaom</a:t>
            </a:r>
            <a:endParaRPr sz="402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722" indent="-81609">
              <a:buFont typeface="Segoe UI"/>
              <a:buAutoNum type="arabicPlain"/>
              <a:tabLst>
                <a:tab pos="94360" algn="l"/>
              </a:tabLst>
            </a:pP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IDC</a:t>
            </a:r>
            <a:r>
              <a:rPr sz="402" spc="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White</a:t>
            </a:r>
            <a:r>
              <a:rPr sz="402" spc="-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Paper:</a:t>
            </a:r>
            <a:r>
              <a:rPr sz="402" spc="3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The</a:t>
            </a:r>
            <a:r>
              <a:rPr sz="402" spc="-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spc="-10" dirty="0">
                <a:solidFill>
                  <a:srgbClr val="FFFFFF"/>
                </a:solidFill>
                <a:latin typeface="Segoe UI"/>
                <a:cs typeface="Segoe UI"/>
              </a:rPr>
              <a:t>Business</a:t>
            </a:r>
            <a:r>
              <a:rPr sz="402" spc="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Value</a:t>
            </a:r>
            <a:r>
              <a:rPr sz="402" spc="-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of</a:t>
            </a:r>
            <a:r>
              <a:rPr sz="402" spc="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spc="-10" dirty="0">
                <a:solidFill>
                  <a:srgbClr val="FFFFFF"/>
                </a:solidFill>
                <a:latin typeface="Segoe UI"/>
                <a:cs typeface="Segoe UI"/>
              </a:rPr>
              <a:t>Azure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 Site</a:t>
            </a:r>
            <a:r>
              <a:rPr sz="402" spc="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spc="-10" dirty="0">
                <a:solidFill>
                  <a:srgbClr val="FFFFFF"/>
                </a:solidFill>
                <a:latin typeface="Segoe UI"/>
                <a:cs typeface="Segoe UI"/>
              </a:rPr>
              <a:t>Recovery</a:t>
            </a:r>
            <a:r>
              <a:rPr sz="402" spc="19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and</a:t>
            </a:r>
            <a:r>
              <a:rPr sz="402" spc="-19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dirty="0">
                <a:solidFill>
                  <a:srgbClr val="FFFFFF"/>
                </a:solidFill>
                <a:latin typeface="Segoe UI"/>
                <a:cs typeface="Segoe UI"/>
              </a:rPr>
              <a:t>Azure</a:t>
            </a:r>
            <a:r>
              <a:rPr sz="402" spc="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spc="-10" dirty="0">
                <a:solidFill>
                  <a:srgbClr val="FFFFFF"/>
                </a:solidFill>
                <a:latin typeface="Segoe UI"/>
                <a:cs typeface="Segoe UI"/>
              </a:rPr>
              <a:t>Backup,</a:t>
            </a:r>
            <a:r>
              <a:rPr sz="402" spc="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spc="-10" dirty="0">
                <a:solidFill>
                  <a:srgbClr val="FFFFFF"/>
                </a:solidFill>
                <a:latin typeface="Segoe UI"/>
                <a:cs typeface="Segoe UI"/>
              </a:rPr>
              <a:t>February</a:t>
            </a:r>
            <a:r>
              <a:rPr sz="402" spc="19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402" spc="-19" dirty="0">
                <a:solidFill>
                  <a:srgbClr val="FFFFFF"/>
                </a:solidFill>
                <a:latin typeface="Segoe UI"/>
                <a:cs typeface="Segoe UI"/>
              </a:rPr>
              <a:t>2022</a:t>
            </a:r>
            <a:endParaRPr sz="402" dirty="0">
              <a:latin typeface="Segoe UI"/>
              <a:cs typeface="Segoe UI"/>
            </a:endParaRPr>
          </a:p>
        </p:txBody>
      </p:sp>
      <p:grpSp>
        <p:nvGrpSpPr>
          <p:cNvPr id="150" name="object 150"/>
          <p:cNvGrpSpPr/>
          <p:nvPr/>
        </p:nvGrpSpPr>
        <p:grpSpPr>
          <a:xfrm>
            <a:off x="196621" y="5471663"/>
            <a:ext cx="1065468" cy="1063554"/>
            <a:chOff x="158495" y="5178044"/>
            <a:chExt cx="1061085" cy="1059180"/>
          </a:xfrm>
        </p:grpSpPr>
        <p:sp>
          <p:nvSpPr>
            <p:cNvPr id="151" name="object 151"/>
            <p:cNvSpPr/>
            <p:nvPr/>
          </p:nvSpPr>
          <p:spPr>
            <a:xfrm>
              <a:off x="158495" y="5178044"/>
              <a:ext cx="1061085" cy="1059180"/>
            </a:xfrm>
            <a:custGeom>
              <a:avLst/>
              <a:gdLst/>
              <a:ahLst/>
              <a:cxnLst/>
              <a:rect l="l" t="t" r="r" b="b"/>
              <a:pathLst>
                <a:path w="1061085" h="1059179">
                  <a:moveTo>
                    <a:pt x="530232" y="377"/>
                  </a:moveTo>
                  <a:lnTo>
                    <a:pt x="481974" y="2536"/>
                  </a:lnTo>
                  <a:lnTo>
                    <a:pt x="434921" y="8886"/>
                  </a:lnTo>
                  <a:lnTo>
                    <a:pt x="389279" y="19299"/>
                  </a:lnTo>
                  <a:lnTo>
                    <a:pt x="345211" y="33523"/>
                  </a:lnTo>
                  <a:lnTo>
                    <a:pt x="302934" y="51302"/>
                  </a:lnTo>
                  <a:lnTo>
                    <a:pt x="262612" y="72638"/>
                  </a:lnTo>
                  <a:lnTo>
                    <a:pt x="224437" y="97275"/>
                  </a:lnTo>
                  <a:lnTo>
                    <a:pt x="188611" y="124961"/>
                  </a:lnTo>
                  <a:lnTo>
                    <a:pt x="155300" y="155440"/>
                  </a:lnTo>
                  <a:lnTo>
                    <a:pt x="124706" y="188713"/>
                  </a:lnTo>
                  <a:lnTo>
                    <a:pt x="96996" y="224526"/>
                  </a:lnTo>
                  <a:lnTo>
                    <a:pt x="72384" y="262625"/>
                  </a:lnTo>
                  <a:lnTo>
                    <a:pt x="51048" y="302883"/>
                  </a:lnTo>
                  <a:lnTo>
                    <a:pt x="33167" y="345046"/>
                  </a:lnTo>
                  <a:lnTo>
                    <a:pt x="18931" y="389114"/>
                  </a:lnTo>
                  <a:lnTo>
                    <a:pt x="8542" y="434706"/>
                  </a:lnTo>
                  <a:lnTo>
                    <a:pt x="2167" y="481695"/>
                  </a:lnTo>
                  <a:lnTo>
                    <a:pt x="-4" y="529826"/>
                  </a:lnTo>
                  <a:lnTo>
                    <a:pt x="2167" y="578085"/>
                  </a:lnTo>
                  <a:lnTo>
                    <a:pt x="8542" y="625074"/>
                  </a:lnTo>
                  <a:lnTo>
                    <a:pt x="18931" y="670666"/>
                  </a:lnTo>
                  <a:lnTo>
                    <a:pt x="33167" y="714607"/>
                  </a:lnTo>
                  <a:lnTo>
                    <a:pt x="51048" y="756770"/>
                  </a:lnTo>
                  <a:lnTo>
                    <a:pt x="72384" y="797028"/>
                  </a:lnTo>
                  <a:lnTo>
                    <a:pt x="96996" y="835254"/>
                  </a:lnTo>
                  <a:lnTo>
                    <a:pt x="124706" y="870940"/>
                  </a:lnTo>
                  <a:lnTo>
                    <a:pt x="155300" y="904213"/>
                  </a:lnTo>
                  <a:lnTo>
                    <a:pt x="188611" y="934819"/>
                  </a:lnTo>
                  <a:lnTo>
                    <a:pt x="224437" y="962504"/>
                  </a:lnTo>
                  <a:lnTo>
                    <a:pt x="262612" y="987015"/>
                  </a:lnTo>
                  <a:lnTo>
                    <a:pt x="302934" y="1008350"/>
                  </a:lnTo>
                  <a:lnTo>
                    <a:pt x="345211" y="1026257"/>
                  </a:lnTo>
                  <a:lnTo>
                    <a:pt x="389279" y="1040353"/>
                  </a:lnTo>
                  <a:lnTo>
                    <a:pt x="434921" y="1050767"/>
                  </a:lnTo>
                  <a:lnTo>
                    <a:pt x="481974" y="1057117"/>
                  </a:lnTo>
                  <a:lnTo>
                    <a:pt x="530232" y="1059276"/>
                  </a:lnTo>
                  <a:lnTo>
                    <a:pt x="578491" y="1057117"/>
                  </a:lnTo>
                  <a:lnTo>
                    <a:pt x="625544" y="1050767"/>
                  </a:lnTo>
                  <a:lnTo>
                    <a:pt x="671199" y="1040353"/>
                  </a:lnTo>
                  <a:lnTo>
                    <a:pt x="715254" y="1026257"/>
                  </a:lnTo>
                  <a:lnTo>
                    <a:pt x="757531" y="1008350"/>
                  </a:lnTo>
                  <a:lnTo>
                    <a:pt x="797853" y="987015"/>
                  </a:lnTo>
                  <a:lnTo>
                    <a:pt x="836028" y="962504"/>
                  </a:lnTo>
                  <a:lnTo>
                    <a:pt x="871867" y="934819"/>
                  </a:lnTo>
                  <a:lnTo>
                    <a:pt x="905165" y="904213"/>
                  </a:lnTo>
                  <a:lnTo>
                    <a:pt x="935771" y="870940"/>
                  </a:lnTo>
                  <a:lnTo>
                    <a:pt x="963469" y="835254"/>
                  </a:lnTo>
                  <a:lnTo>
                    <a:pt x="988081" y="797028"/>
                  </a:lnTo>
                  <a:lnTo>
                    <a:pt x="1009417" y="756770"/>
                  </a:lnTo>
                  <a:lnTo>
                    <a:pt x="1027298" y="714607"/>
                  </a:lnTo>
                  <a:lnTo>
                    <a:pt x="1041534" y="670666"/>
                  </a:lnTo>
                  <a:lnTo>
                    <a:pt x="1051935" y="625074"/>
                  </a:lnTo>
                  <a:lnTo>
                    <a:pt x="1058311" y="578085"/>
                  </a:lnTo>
                  <a:lnTo>
                    <a:pt x="1060469" y="529826"/>
                  </a:lnTo>
                  <a:lnTo>
                    <a:pt x="1058311" y="481695"/>
                  </a:lnTo>
                  <a:lnTo>
                    <a:pt x="1051935" y="434706"/>
                  </a:lnTo>
                  <a:lnTo>
                    <a:pt x="1041534" y="389114"/>
                  </a:lnTo>
                  <a:lnTo>
                    <a:pt x="1027298" y="345046"/>
                  </a:lnTo>
                  <a:lnTo>
                    <a:pt x="1009417" y="302883"/>
                  </a:lnTo>
                  <a:lnTo>
                    <a:pt x="988081" y="262625"/>
                  </a:lnTo>
                  <a:lnTo>
                    <a:pt x="963469" y="224526"/>
                  </a:lnTo>
                  <a:lnTo>
                    <a:pt x="935771" y="188713"/>
                  </a:lnTo>
                  <a:lnTo>
                    <a:pt x="905165" y="155440"/>
                  </a:lnTo>
                  <a:lnTo>
                    <a:pt x="871867" y="124961"/>
                  </a:lnTo>
                  <a:lnTo>
                    <a:pt x="836028" y="97275"/>
                  </a:lnTo>
                  <a:lnTo>
                    <a:pt x="797853" y="72638"/>
                  </a:lnTo>
                  <a:lnTo>
                    <a:pt x="757531" y="51302"/>
                  </a:lnTo>
                  <a:lnTo>
                    <a:pt x="715254" y="33523"/>
                  </a:lnTo>
                  <a:lnTo>
                    <a:pt x="671199" y="19299"/>
                  </a:lnTo>
                  <a:lnTo>
                    <a:pt x="625544" y="8886"/>
                  </a:lnTo>
                  <a:lnTo>
                    <a:pt x="578491" y="2536"/>
                  </a:lnTo>
                  <a:lnTo>
                    <a:pt x="530232" y="377"/>
                  </a:lnTo>
                  <a:close/>
                </a:path>
              </a:pathLst>
            </a:custGeom>
            <a:solidFill>
              <a:srgbClr val="0177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291083" y="5246624"/>
              <a:ext cx="398145" cy="272415"/>
            </a:xfrm>
            <a:custGeom>
              <a:avLst/>
              <a:gdLst/>
              <a:ahLst/>
              <a:cxnLst/>
              <a:rect l="l" t="t" r="r" b="b"/>
              <a:pathLst>
                <a:path w="398145" h="272414">
                  <a:moveTo>
                    <a:pt x="397581" y="375"/>
                  </a:moveTo>
                  <a:lnTo>
                    <a:pt x="347620" y="2915"/>
                  </a:lnTo>
                  <a:lnTo>
                    <a:pt x="299374" y="10281"/>
                  </a:lnTo>
                  <a:lnTo>
                    <a:pt x="253033" y="22345"/>
                  </a:lnTo>
                  <a:lnTo>
                    <a:pt x="208826" y="39109"/>
                  </a:lnTo>
                  <a:lnTo>
                    <a:pt x="166942" y="60444"/>
                  </a:lnTo>
                  <a:lnTo>
                    <a:pt x="127624" y="86098"/>
                  </a:lnTo>
                  <a:lnTo>
                    <a:pt x="91049" y="116069"/>
                  </a:lnTo>
                  <a:lnTo>
                    <a:pt x="57445" y="150104"/>
                  </a:lnTo>
                  <a:lnTo>
                    <a:pt x="27030" y="188203"/>
                  </a:lnTo>
                  <a:lnTo>
                    <a:pt x="-7" y="230239"/>
                  </a:lnTo>
                  <a:lnTo>
                    <a:pt x="73447" y="272656"/>
                  </a:lnTo>
                  <a:lnTo>
                    <a:pt x="100256" y="232779"/>
                  </a:lnTo>
                  <a:lnTo>
                    <a:pt x="131840" y="196712"/>
                  </a:lnTo>
                  <a:lnTo>
                    <a:pt x="167755" y="164963"/>
                  </a:lnTo>
                  <a:lnTo>
                    <a:pt x="207543" y="137913"/>
                  </a:lnTo>
                  <a:lnTo>
                    <a:pt x="250747" y="116196"/>
                  </a:lnTo>
                  <a:lnTo>
                    <a:pt x="296898" y="100067"/>
                  </a:lnTo>
                  <a:lnTo>
                    <a:pt x="345550" y="90035"/>
                  </a:lnTo>
                  <a:lnTo>
                    <a:pt x="397581" y="86606"/>
                  </a:lnTo>
                  <a:lnTo>
                    <a:pt x="397581" y="37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227075" y="5476748"/>
              <a:ext cx="137160" cy="461645"/>
            </a:xfrm>
            <a:custGeom>
              <a:avLst/>
              <a:gdLst/>
              <a:ahLst/>
              <a:cxnLst/>
              <a:rect l="l" t="t" r="r" b="b"/>
              <a:pathLst>
                <a:path w="137160" h="461645">
                  <a:moveTo>
                    <a:pt x="63441" y="369"/>
                  </a:moveTo>
                  <a:lnTo>
                    <a:pt x="40595" y="45072"/>
                  </a:lnTo>
                  <a:lnTo>
                    <a:pt x="22840" y="90791"/>
                  </a:lnTo>
                  <a:lnTo>
                    <a:pt x="10141" y="137145"/>
                  </a:lnTo>
                  <a:lnTo>
                    <a:pt x="2534" y="184007"/>
                  </a:lnTo>
                  <a:lnTo>
                    <a:pt x="-5" y="231122"/>
                  </a:lnTo>
                  <a:lnTo>
                    <a:pt x="2534" y="278238"/>
                  </a:lnTo>
                  <a:lnTo>
                    <a:pt x="10141" y="325100"/>
                  </a:lnTo>
                  <a:lnTo>
                    <a:pt x="22840" y="371454"/>
                  </a:lnTo>
                  <a:lnTo>
                    <a:pt x="40595" y="417046"/>
                  </a:lnTo>
                  <a:lnTo>
                    <a:pt x="63441" y="461876"/>
                  </a:lnTo>
                  <a:lnTo>
                    <a:pt x="136630" y="419332"/>
                  </a:lnTo>
                  <a:lnTo>
                    <a:pt x="115167" y="376153"/>
                  </a:lnTo>
                  <a:lnTo>
                    <a:pt x="99369" y="330180"/>
                  </a:lnTo>
                  <a:lnTo>
                    <a:pt x="89603" y="281794"/>
                  </a:lnTo>
                  <a:lnTo>
                    <a:pt x="86275" y="231503"/>
                  </a:lnTo>
                  <a:lnTo>
                    <a:pt x="89603" y="180705"/>
                  </a:lnTo>
                  <a:lnTo>
                    <a:pt x="99369" y="132065"/>
                  </a:lnTo>
                  <a:lnTo>
                    <a:pt x="115167" y="86092"/>
                  </a:lnTo>
                  <a:lnTo>
                    <a:pt x="136630" y="42913"/>
                  </a:lnTo>
                  <a:lnTo>
                    <a:pt x="63441" y="369"/>
                  </a:lnTo>
                  <a:close/>
                </a:path>
              </a:pathLst>
            </a:custGeom>
            <a:solidFill>
              <a:srgbClr val="1AAD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291083" y="5246624"/>
              <a:ext cx="857885" cy="921385"/>
            </a:xfrm>
            <a:custGeom>
              <a:avLst/>
              <a:gdLst/>
              <a:ahLst/>
              <a:cxnLst/>
              <a:rect l="l" t="t" r="r" b="b"/>
              <a:pathLst>
                <a:path w="857885" h="921385">
                  <a:moveTo>
                    <a:pt x="398025" y="375"/>
                  </a:moveTo>
                  <a:lnTo>
                    <a:pt x="398025" y="86733"/>
                  </a:lnTo>
                  <a:lnTo>
                    <a:pt x="444760" y="89781"/>
                  </a:lnTo>
                  <a:lnTo>
                    <a:pt x="489793" y="98417"/>
                  </a:lnTo>
                  <a:lnTo>
                    <a:pt x="532744" y="112259"/>
                  </a:lnTo>
                  <a:lnTo>
                    <a:pt x="573281" y="131055"/>
                  </a:lnTo>
                  <a:lnTo>
                    <a:pt x="611037" y="154295"/>
                  </a:lnTo>
                  <a:lnTo>
                    <a:pt x="645669" y="181726"/>
                  </a:lnTo>
                  <a:lnTo>
                    <a:pt x="676834" y="212968"/>
                  </a:lnTo>
                  <a:lnTo>
                    <a:pt x="704164" y="247765"/>
                  </a:lnTo>
                  <a:lnTo>
                    <a:pt x="727315" y="285610"/>
                  </a:lnTo>
                  <a:lnTo>
                    <a:pt x="745946" y="326249"/>
                  </a:lnTo>
                  <a:lnTo>
                    <a:pt x="759674" y="369301"/>
                  </a:lnTo>
                  <a:lnTo>
                    <a:pt x="768170" y="414512"/>
                  </a:lnTo>
                  <a:lnTo>
                    <a:pt x="771091" y="461373"/>
                  </a:lnTo>
                  <a:lnTo>
                    <a:pt x="768170" y="508362"/>
                  </a:lnTo>
                  <a:lnTo>
                    <a:pt x="759674" y="553446"/>
                  </a:lnTo>
                  <a:lnTo>
                    <a:pt x="745946" y="596625"/>
                  </a:lnTo>
                  <a:lnTo>
                    <a:pt x="727315" y="637264"/>
                  </a:lnTo>
                  <a:lnTo>
                    <a:pt x="704164" y="675109"/>
                  </a:lnTo>
                  <a:lnTo>
                    <a:pt x="676834" y="709779"/>
                  </a:lnTo>
                  <a:lnTo>
                    <a:pt x="645669" y="741020"/>
                  </a:lnTo>
                  <a:lnTo>
                    <a:pt x="611037" y="768325"/>
                  </a:lnTo>
                  <a:lnTo>
                    <a:pt x="573281" y="791565"/>
                  </a:lnTo>
                  <a:lnTo>
                    <a:pt x="532744" y="810234"/>
                  </a:lnTo>
                  <a:lnTo>
                    <a:pt x="489793" y="823949"/>
                  </a:lnTo>
                  <a:lnTo>
                    <a:pt x="444760" y="832458"/>
                  </a:lnTo>
                  <a:lnTo>
                    <a:pt x="396679" y="835379"/>
                  </a:lnTo>
                  <a:lnTo>
                    <a:pt x="345728" y="831950"/>
                  </a:lnTo>
                  <a:lnTo>
                    <a:pt x="296936" y="821917"/>
                  </a:lnTo>
                  <a:lnTo>
                    <a:pt x="250722" y="805789"/>
                  </a:lnTo>
                  <a:lnTo>
                    <a:pt x="207518" y="783945"/>
                  </a:lnTo>
                  <a:lnTo>
                    <a:pt x="167768" y="756895"/>
                  </a:lnTo>
                  <a:lnTo>
                    <a:pt x="131878" y="725146"/>
                  </a:lnTo>
                  <a:lnTo>
                    <a:pt x="100332" y="689079"/>
                  </a:lnTo>
                  <a:lnTo>
                    <a:pt x="73523" y="649075"/>
                  </a:lnTo>
                  <a:lnTo>
                    <a:pt x="-7" y="691619"/>
                  </a:lnTo>
                  <a:lnTo>
                    <a:pt x="27042" y="733654"/>
                  </a:lnTo>
                  <a:lnTo>
                    <a:pt x="57509" y="771753"/>
                  </a:lnTo>
                  <a:lnTo>
                    <a:pt x="91150" y="805916"/>
                  </a:lnTo>
                  <a:lnTo>
                    <a:pt x="127751" y="835887"/>
                  </a:lnTo>
                  <a:lnTo>
                    <a:pt x="167133" y="861540"/>
                  </a:lnTo>
                  <a:lnTo>
                    <a:pt x="209042" y="882876"/>
                  </a:lnTo>
                  <a:lnTo>
                    <a:pt x="253300" y="899766"/>
                  </a:lnTo>
                  <a:lnTo>
                    <a:pt x="299692" y="911831"/>
                  </a:lnTo>
                  <a:lnTo>
                    <a:pt x="348001" y="919324"/>
                  </a:lnTo>
                  <a:lnTo>
                    <a:pt x="398025" y="921737"/>
                  </a:lnTo>
                  <a:lnTo>
                    <a:pt x="444976" y="919324"/>
                  </a:lnTo>
                  <a:lnTo>
                    <a:pt x="490593" y="912339"/>
                  </a:lnTo>
                  <a:lnTo>
                    <a:pt x="534611" y="901036"/>
                  </a:lnTo>
                  <a:lnTo>
                    <a:pt x="576824" y="885543"/>
                  </a:lnTo>
                  <a:lnTo>
                    <a:pt x="616968" y="866112"/>
                  </a:lnTo>
                  <a:lnTo>
                    <a:pt x="654864" y="842999"/>
                  </a:lnTo>
                  <a:lnTo>
                    <a:pt x="690220" y="816456"/>
                  </a:lnTo>
                  <a:lnTo>
                    <a:pt x="722845" y="786612"/>
                  </a:lnTo>
                  <a:lnTo>
                    <a:pt x="752512" y="753974"/>
                  </a:lnTo>
                  <a:lnTo>
                    <a:pt x="778952" y="718415"/>
                  </a:lnTo>
                  <a:lnTo>
                    <a:pt x="801977" y="680443"/>
                  </a:lnTo>
                  <a:lnTo>
                    <a:pt x="821331" y="640185"/>
                  </a:lnTo>
                  <a:lnTo>
                    <a:pt x="836787" y="597768"/>
                  </a:lnTo>
                  <a:lnTo>
                    <a:pt x="848102" y="553573"/>
                  </a:lnTo>
                  <a:lnTo>
                    <a:pt x="855062" y="507854"/>
                  </a:lnTo>
                  <a:lnTo>
                    <a:pt x="857436" y="460738"/>
                  </a:lnTo>
                  <a:lnTo>
                    <a:pt x="855062" y="413623"/>
                  </a:lnTo>
                  <a:lnTo>
                    <a:pt x="848102" y="367904"/>
                  </a:lnTo>
                  <a:lnTo>
                    <a:pt x="836787" y="323709"/>
                  </a:lnTo>
                  <a:lnTo>
                    <a:pt x="821331" y="281419"/>
                  </a:lnTo>
                  <a:lnTo>
                    <a:pt x="801977" y="241161"/>
                  </a:lnTo>
                  <a:lnTo>
                    <a:pt x="778952" y="203189"/>
                  </a:lnTo>
                  <a:lnTo>
                    <a:pt x="752512" y="167757"/>
                  </a:lnTo>
                  <a:lnTo>
                    <a:pt x="722845" y="135119"/>
                  </a:lnTo>
                  <a:lnTo>
                    <a:pt x="690220" y="105401"/>
                  </a:lnTo>
                  <a:lnTo>
                    <a:pt x="654864" y="78986"/>
                  </a:lnTo>
                  <a:lnTo>
                    <a:pt x="616968" y="55873"/>
                  </a:lnTo>
                  <a:lnTo>
                    <a:pt x="576824" y="36569"/>
                  </a:lnTo>
                  <a:lnTo>
                    <a:pt x="534611" y="21075"/>
                  </a:lnTo>
                  <a:lnTo>
                    <a:pt x="490593" y="9773"/>
                  </a:lnTo>
                  <a:lnTo>
                    <a:pt x="444976" y="2788"/>
                  </a:lnTo>
                  <a:lnTo>
                    <a:pt x="398025" y="375"/>
                  </a:lnTo>
                  <a:close/>
                </a:path>
              </a:pathLst>
            </a:custGeom>
            <a:solidFill>
              <a:srgbClr val="1AAD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552458" y="5464750"/>
              <a:ext cx="248920" cy="483234"/>
            </a:xfrm>
            <a:custGeom>
              <a:avLst/>
              <a:gdLst/>
              <a:ahLst/>
              <a:cxnLst/>
              <a:rect l="l" t="t" r="r" b="b"/>
              <a:pathLst>
                <a:path w="248920" h="483235">
                  <a:moveTo>
                    <a:pt x="6570" y="329179"/>
                  </a:moveTo>
                  <a:lnTo>
                    <a:pt x="6570" y="402622"/>
                  </a:lnTo>
                  <a:lnTo>
                    <a:pt x="54446" y="420618"/>
                  </a:lnTo>
                  <a:lnTo>
                    <a:pt x="105093" y="427064"/>
                  </a:lnTo>
                  <a:lnTo>
                    <a:pt x="105093" y="482695"/>
                  </a:lnTo>
                  <a:lnTo>
                    <a:pt x="143046" y="482696"/>
                  </a:lnTo>
                  <a:lnTo>
                    <a:pt x="143046" y="424874"/>
                  </a:lnTo>
                  <a:lnTo>
                    <a:pt x="167266" y="420702"/>
                  </a:lnTo>
                  <a:lnTo>
                    <a:pt x="206678" y="404302"/>
                  </a:lnTo>
                  <a:lnTo>
                    <a:pt x="240493" y="364802"/>
                  </a:lnTo>
                  <a:lnTo>
                    <a:pt x="105093" y="364801"/>
                  </a:lnTo>
                  <a:lnTo>
                    <a:pt x="91504" y="362926"/>
                  </a:lnTo>
                  <a:lnTo>
                    <a:pt x="51820" y="352196"/>
                  </a:lnTo>
                  <a:lnTo>
                    <a:pt x="14770" y="335178"/>
                  </a:lnTo>
                  <a:lnTo>
                    <a:pt x="6570" y="329179"/>
                  </a:lnTo>
                  <a:close/>
                </a:path>
                <a:path w="248920" h="483235">
                  <a:moveTo>
                    <a:pt x="143046" y="0"/>
                  </a:moveTo>
                  <a:lnTo>
                    <a:pt x="105093" y="0"/>
                  </a:lnTo>
                  <a:lnTo>
                    <a:pt x="105093" y="48942"/>
                  </a:lnTo>
                  <a:lnTo>
                    <a:pt x="82767" y="53105"/>
                  </a:lnTo>
                  <a:lnTo>
                    <a:pt x="44954" y="70084"/>
                  </a:lnTo>
                  <a:lnTo>
                    <a:pt x="16435" y="97944"/>
                  </a:lnTo>
                  <a:lnTo>
                    <a:pt x="1584" y="133770"/>
                  </a:lnTo>
                  <a:lnTo>
                    <a:pt x="0" y="153463"/>
                  </a:lnTo>
                  <a:lnTo>
                    <a:pt x="1493" y="173492"/>
                  </a:lnTo>
                  <a:lnTo>
                    <a:pt x="23353" y="220929"/>
                  </a:lnTo>
                  <a:lnTo>
                    <a:pt x="55741" y="246059"/>
                  </a:lnTo>
                  <a:lnTo>
                    <a:pt x="105093" y="268396"/>
                  </a:lnTo>
                  <a:lnTo>
                    <a:pt x="105093" y="364801"/>
                  </a:lnTo>
                  <a:lnTo>
                    <a:pt x="240493" y="364802"/>
                  </a:lnTo>
                  <a:lnTo>
                    <a:pt x="241252" y="363323"/>
                  </a:lnTo>
                  <a:lnTo>
                    <a:pt x="143046" y="363322"/>
                  </a:lnTo>
                  <a:lnTo>
                    <a:pt x="143046" y="283246"/>
                  </a:lnTo>
                  <a:lnTo>
                    <a:pt x="241102" y="283247"/>
                  </a:lnTo>
                  <a:lnTo>
                    <a:pt x="235352" y="271397"/>
                  </a:lnTo>
                  <a:lnTo>
                    <a:pt x="224789" y="257271"/>
                  </a:lnTo>
                  <a:lnTo>
                    <a:pt x="210271" y="244344"/>
                  </a:lnTo>
                  <a:lnTo>
                    <a:pt x="191854" y="232161"/>
                  </a:lnTo>
                  <a:lnTo>
                    <a:pt x="169468" y="220667"/>
                  </a:lnTo>
                  <a:lnTo>
                    <a:pt x="143046" y="209803"/>
                  </a:lnTo>
                  <a:lnTo>
                    <a:pt x="143046" y="194239"/>
                  </a:lnTo>
                  <a:lnTo>
                    <a:pt x="89233" y="184784"/>
                  </a:lnTo>
                  <a:lnTo>
                    <a:pt x="68606" y="149020"/>
                  </a:lnTo>
                  <a:lnTo>
                    <a:pt x="70921" y="134972"/>
                  </a:lnTo>
                  <a:lnTo>
                    <a:pt x="77819" y="123987"/>
                  </a:lnTo>
                  <a:lnTo>
                    <a:pt x="89233" y="116064"/>
                  </a:lnTo>
                  <a:lnTo>
                    <a:pt x="105093" y="111204"/>
                  </a:lnTo>
                  <a:lnTo>
                    <a:pt x="143046" y="111204"/>
                  </a:lnTo>
                  <a:lnTo>
                    <a:pt x="143046" y="109725"/>
                  </a:lnTo>
                  <a:lnTo>
                    <a:pt x="224789" y="109725"/>
                  </a:lnTo>
                  <a:lnTo>
                    <a:pt x="224789" y="65986"/>
                  </a:lnTo>
                  <a:lnTo>
                    <a:pt x="209451" y="59019"/>
                  </a:lnTo>
                  <a:lnTo>
                    <a:pt x="190760" y="53732"/>
                  </a:lnTo>
                  <a:lnTo>
                    <a:pt x="168647" y="50120"/>
                  </a:lnTo>
                  <a:lnTo>
                    <a:pt x="143046" y="48177"/>
                  </a:lnTo>
                  <a:lnTo>
                    <a:pt x="143046" y="0"/>
                  </a:lnTo>
                  <a:close/>
                </a:path>
                <a:path w="248920" h="483235">
                  <a:moveTo>
                    <a:pt x="241102" y="283247"/>
                  </a:moveTo>
                  <a:lnTo>
                    <a:pt x="143046" y="283246"/>
                  </a:lnTo>
                  <a:lnTo>
                    <a:pt x="159216" y="292146"/>
                  </a:lnTo>
                  <a:lnTo>
                    <a:pt x="170597" y="302155"/>
                  </a:lnTo>
                  <a:lnTo>
                    <a:pt x="177325" y="313275"/>
                  </a:lnTo>
                  <a:lnTo>
                    <a:pt x="179538" y="325506"/>
                  </a:lnTo>
                  <a:lnTo>
                    <a:pt x="177325" y="339954"/>
                  </a:lnTo>
                  <a:lnTo>
                    <a:pt x="170597" y="351074"/>
                  </a:lnTo>
                  <a:lnTo>
                    <a:pt x="159216" y="358863"/>
                  </a:lnTo>
                  <a:lnTo>
                    <a:pt x="143046" y="363322"/>
                  </a:lnTo>
                  <a:lnTo>
                    <a:pt x="241252" y="363323"/>
                  </a:lnTo>
                  <a:lnTo>
                    <a:pt x="242211" y="361453"/>
                  </a:lnTo>
                  <a:lnTo>
                    <a:pt x="247216" y="342795"/>
                  </a:lnTo>
                  <a:lnTo>
                    <a:pt x="248869" y="321778"/>
                  </a:lnTo>
                  <a:lnTo>
                    <a:pt x="247563" y="304107"/>
                  </a:lnTo>
                  <a:lnTo>
                    <a:pt x="243001" y="287161"/>
                  </a:lnTo>
                  <a:lnTo>
                    <a:pt x="241102" y="283247"/>
                  </a:lnTo>
                  <a:close/>
                </a:path>
                <a:path w="248920" h="483235">
                  <a:moveTo>
                    <a:pt x="143046" y="111204"/>
                  </a:moveTo>
                  <a:lnTo>
                    <a:pt x="105093" y="111204"/>
                  </a:lnTo>
                  <a:lnTo>
                    <a:pt x="105093" y="194239"/>
                  </a:lnTo>
                  <a:lnTo>
                    <a:pt x="143046" y="194239"/>
                  </a:lnTo>
                  <a:lnTo>
                    <a:pt x="143046" y="111204"/>
                  </a:lnTo>
                  <a:close/>
                </a:path>
                <a:path w="248920" h="483235">
                  <a:moveTo>
                    <a:pt x="224789" y="109725"/>
                  </a:moveTo>
                  <a:lnTo>
                    <a:pt x="143046" y="109725"/>
                  </a:lnTo>
                  <a:lnTo>
                    <a:pt x="164474" y="113229"/>
                  </a:lnTo>
                  <a:lnTo>
                    <a:pt x="185356" y="119015"/>
                  </a:lnTo>
                  <a:lnTo>
                    <a:pt x="205519" y="127021"/>
                  </a:lnTo>
                  <a:lnTo>
                    <a:pt x="224789" y="137185"/>
                  </a:lnTo>
                  <a:lnTo>
                    <a:pt x="224789" y="109725"/>
                  </a:lnTo>
                  <a:close/>
                </a:path>
              </a:pathLst>
            </a:custGeom>
            <a:solidFill>
              <a:schemeClr val="bg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1" name="object 161"/>
          <p:cNvGrpSpPr/>
          <p:nvPr/>
        </p:nvGrpSpPr>
        <p:grpSpPr>
          <a:xfrm>
            <a:off x="1519728" y="11404057"/>
            <a:ext cx="1819398" cy="1498245"/>
            <a:chOff x="1461529" y="11153337"/>
            <a:chExt cx="1939583" cy="1535067"/>
          </a:xfrm>
        </p:grpSpPr>
        <p:sp>
          <p:nvSpPr>
            <p:cNvPr id="164" name="object 164"/>
            <p:cNvSpPr/>
            <p:nvPr/>
          </p:nvSpPr>
          <p:spPr>
            <a:xfrm>
              <a:off x="2433764" y="12424879"/>
              <a:ext cx="77470" cy="263525"/>
            </a:xfrm>
            <a:custGeom>
              <a:avLst/>
              <a:gdLst/>
              <a:ahLst/>
              <a:cxnLst/>
              <a:rect l="l" t="t" r="r" b="b"/>
              <a:pathLst>
                <a:path w="77469" h="263525">
                  <a:moveTo>
                    <a:pt x="30264" y="139458"/>
                  </a:moveTo>
                  <a:lnTo>
                    <a:pt x="0" y="139458"/>
                  </a:lnTo>
                  <a:lnTo>
                    <a:pt x="0" y="169392"/>
                  </a:lnTo>
                  <a:lnTo>
                    <a:pt x="30264" y="169392"/>
                  </a:lnTo>
                  <a:lnTo>
                    <a:pt x="30264" y="139458"/>
                  </a:lnTo>
                  <a:close/>
                </a:path>
                <a:path w="77469" h="263525">
                  <a:moveTo>
                    <a:pt x="30264" y="92976"/>
                  </a:moveTo>
                  <a:lnTo>
                    <a:pt x="0" y="92976"/>
                  </a:lnTo>
                  <a:lnTo>
                    <a:pt x="0" y="122923"/>
                  </a:lnTo>
                  <a:lnTo>
                    <a:pt x="30264" y="122923"/>
                  </a:lnTo>
                  <a:lnTo>
                    <a:pt x="30264" y="92976"/>
                  </a:lnTo>
                  <a:close/>
                </a:path>
                <a:path w="77469" h="263525">
                  <a:moveTo>
                    <a:pt x="30264" y="46482"/>
                  </a:moveTo>
                  <a:lnTo>
                    <a:pt x="0" y="46482"/>
                  </a:lnTo>
                  <a:lnTo>
                    <a:pt x="0" y="76441"/>
                  </a:lnTo>
                  <a:lnTo>
                    <a:pt x="30264" y="76441"/>
                  </a:lnTo>
                  <a:lnTo>
                    <a:pt x="30264" y="46482"/>
                  </a:lnTo>
                  <a:close/>
                </a:path>
                <a:path w="77469" h="263525">
                  <a:moveTo>
                    <a:pt x="30264" y="0"/>
                  </a:moveTo>
                  <a:lnTo>
                    <a:pt x="0" y="0"/>
                  </a:lnTo>
                  <a:lnTo>
                    <a:pt x="0" y="29959"/>
                  </a:lnTo>
                  <a:lnTo>
                    <a:pt x="30264" y="29959"/>
                  </a:lnTo>
                  <a:lnTo>
                    <a:pt x="30264" y="0"/>
                  </a:lnTo>
                  <a:close/>
                </a:path>
                <a:path w="77469" h="263525">
                  <a:moveTo>
                    <a:pt x="57683" y="215607"/>
                  </a:moveTo>
                  <a:lnTo>
                    <a:pt x="20447" y="215607"/>
                  </a:lnTo>
                  <a:lnTo>
                    <a:pt x="20447" y="263118"/>
                  </a:lnTo>
                  <a:lnTo>
                    <a:pt x="57683" y="263118"/>
                  </a:lnTo>
                  <a:lnTo>
                    <a:pt x="57683" y="215607"/>
                  </a:lnTo>
                  <a:close/>
                </a:path>
                <a:path w="77469" h="263525">
                  <a:moveTo>
                    <a:pt x="77127" y="139458"/>
                  </a:moveTo>
                  <a:lnTo>
                    <a:pt x="46863" y="139458"/>
                  </a:lnTo>
                  <a:lnTo>
                    <a:pt x="46863" y="169392"/>
                  </a:lnTo>
                  <a:lnTo>
                    <a:pt x="77127" y="169392"/>
                  </a:lnTo>
                  <a:lnTo>
                    <a:pt x="77127" y="139458"/>
                  </a:lnTo>
                  <a:close/>
                </a:path>
                <a:path w="77469" h="263525">
                  <a:moveTo>
                    <a:pt x="77127" y="92976"/>
                  </a:moveTo>
                  <a:lnTo>
                    <a:pt x="46863" y="92976"/>
                  </a:lnTo>
                  <a:lnTo>
                    <a:pt x="46863" y="122923"/>
                  </a:lnTo>
                  <a:lnTo>
                    <a:pt x="77127" y="122923"/>
                  </a:lnTo>
                  <a:lnTo>
                    <a:pt x="77127" y="92976"/>
                  </a:lnTo>
                  <a:close/>
                </a:path>
                <a:path w="77469" h="263525">
                  <a:moveTo>
                    <a:pt x="77127" y="46482"/>
                  </a:moveTo>
                  <a:lnTo>
                    <a:pt x="46863" y="46482"/>
                  </a:lnTo>
                  <a:lnTo>
                    <a:pt x="46863" y="76441"/>
                  </a:lnTo>
                  <a:lnTo>
                    <a:pt x="77127" y="76441"/>
                  </a:lnTo>
                  <a:lnTo>
                    <a:pt x="77127" y="46482"/>
                  </a:lnTo>
                  <a:close/>
                </a:path>
                <a:path w="77469" h="263525">
                  <a:moveTo>
                    <a:pt x="77127" y="0"/>
                  </a:moveTo>
                  <a:lnTo>
                    <a:pt x="46863" y="0"/>
                  </a:lnTo>
                  <a:lnTo>
                    <a:pt x="46863" y="29959"/>
                  </a:lnTo>
                  <a:lnTo>
                    <a:pt x="77127" y="29959"/>
                  </a:lnTo>
                  <a:lnTo>
                    <a:pt x="77127" y="0"/>
                  </a:lnTo>
                  <a:close/>
                </a:path>
              </a:pathLst>
            </a:custGeom>
            <a:solidFill>
              <a:schemeClr val="bg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1461529" y="11153337"/>
              <a:ext cx="1939583" cy="1405774"/>
            </a:xfrm>
            <a:custGeom>
              <a:avLst/>
              <a:gdLst/>
              <a:ahLst/>
              <a:cxnLst/>
              <a:rect l="l" t="t" r="r" b="b"/>
              <a:pathLst>
                <a:path w="2108835" h="1528445">
                  <a:moveTo>
                    <a:pt x="1479766" y="25907"/>
                  </a:moveTo>
                  <a:lnTo>
                    <a:pt x="1532089" y="28066"/>
                  </a:lnTo>
                  <a:lnTo>
                    <a:pt x="1583141" y="33781"/>
                  </a:lnTo>
                  <a:lnTo>
                    <a:pt x="1632797" y="42924"/>
                  </a:lnTo>
                  <a:lnTo>
                    <a:pt x="1680802" y="55497"/>
                  </a:lnTo>
                  <a:lnTo>
                    <a:pt x="1727029" y="71118"/>
                  </a:lnTo>
                  <a:lnTo>
                    <a:pt x="1771351" y="89913"/>
                  </a:lnTo>
                  <a:lnTo>
                    <a:pt x="1813387" y="111376"/>
                  </a:lnTo>
                  <a:lnTo>
                    <a:pt x="1853010" y="135632"/>
                  </a:lnTo>
                  <a:lnTo>
                    <a:pt x="1890220" y="162428"/>
                  </a:lnTo>
                  <a:lnTo>
                    <a:pt x="1924763" y="191638"/>
                  </a:lnTo>
                  <a:lnTo>
                    <a:pt x="1956258" y="223006"/>
                  </a:lnTo>
                  <a:lnTo>
                    <a:pt x="1984832" y="256533"/>
                  </a:lnTo>
                  <a:lnTo>
                    <a:pt x="2009978" y="291965"/>
                  </a:lnTo>
                  <a:lnTo>
                    <a:pt x="2031821" y="329175"/>
                  </a:lnTo>
                  <a:lnTo>
                    <a:pt x="2049982" y="367909"/>
                  </a:lnTo>
                  <a:lnTo>
                    <a:pt x="2064459" y="408294"/>
                  </a:lnTo>
                  <a:lnTo>
                    <a:pt x="2074873" y="449949"/>
                  </a:lnTo>
                  <a:lnTo>
                    <a:pt x="2081096" y="492747"/>
                  </a:lnTo>
                  <a:lnTo>
                    <a:pt x="2083001" y="536561"/>
                  </a:lnTo>
                  <a:lnTo>
                    <a:pt x="2083001" y="539355"/>
                  </a:lnTo>
                  <a:lnTo>
                    <a:pt x="2083001" y="542276"/>
                  </a:lnTo>
                  <a:lnTo>
                    <a:pt x="2082874" y="545070"/>
                  </a:lnTo>
                </a:path>
                <a:path w="2108835" h="1528445">
                  <a:moveTo>
                    <a:pt x="2108781" y="515352"/>
                  </a:moveTo>
                  <a:lnTo>
                    <a:pt x="2083636" y="545197"/>
                  </a:lnTo>
                  <a:lnTo>
                    <a:pt x="2060395" y="513575"/>
                  </a:lnTo>
                </a:path>
                <a:path w="2108835" h="1528445">
                  <a:moveTo>
                    <a:pt x="622792" y="25907"/>
                  </a:moveTo>
                  <a:lnTo>
                    <a:pt x="570977" y="28447"/>
                  </a:lnTo>
                  <a:lnTo>
                    <a:pt x="520305" y="34543"/>
                  </a:lnTo>
                  <a:lnTo>
                    <a:pt x="471158" y="43940"/>
                  </a:lnTo>
                  <a:lnTo>
                    <a:pt x="423661" y="56767"/>
                  </a:lnTo>
                  <a:lnTo>
                    <a:pt x="377815" y="72642"/>
                  </a:lnTo>
                  <a:lnTo>
                    <a:pt x="334128" y="91437"/>
                  </a:lnTo>
                  <a:lnTo>
                    <a:pt x="292473" y="113027"/>
                  </a:lnTo>
                  <a:lnTo>
                    <a:pt x="253231" y="137410"/>
                  </a:lnTo>
                  <a:lnTo>
                    <a:pt x="216402" y="164206"/>
                  </a:lnTo>
                  <a:lnTo>
                    <a:pt x="182367" y="193289"/>
                  </a:lnTo>
                  <a:lnTo>
                    <a:pt x="151126" y="224657"/>
                  </a:lnTo>
                  <a:lnTo>
                    <a:pt x="122932" y="258057"/>
                  </a:lnTo>
                  <a:lnTo>
                    <a:pt x="98041" y="293362"/>
                  </a:lnTo>
                  <a:lnTo>
                    <a:pt x="76452" y="330445"/>
                  </a:lnTo>
                  <a:lnTo>
                    <a:pt x="58545" y="369179"/>
                  </a:lnTo>
                  <a:lnTo>
                    <a:pt x="44321" y="409310"/>
                  </a:lnTo>
                  <a:lnTo>
                    <a:pt x="34035" y="450711"/>
                  </a:lnTo>
                  <a:lnTo>
                    <a:pt x="27812" y="493255"/>
                  </a:lnTo>
                  <a:lnTo>
                    <a:pt x="25907" y="536815"/>
                  </a:lnTo>
                  <a:lnTo>
                    <a:pt x="25907" y="541641"/>
                  </a:lnTo>
                  <a:lnTo>
                    <a:pt x="26034" y="546467"/>
                  </a:lnTo>
                  <a:lnTo>
                    <a:pt x="26288" y="551293"/>
                  </a:lnTo>
                </a:path>
                <a:path w="2108835" h="1528445">
                  <a:moveTo>
                    <a:pt x="593329" y="50036"/>
                  </a:moveTo>
                  <a:lnTo>
                    <a:pt x="622919" y="24764"/>
                  </a:lnTo>
                  <a:lnTo>
                    <a:pt x="592821" y="0"/>
                  </a:lnTo>
                </a:path>
                <a:path w="2108835" h="1528445">
                  <a:moveTo>
                    <a:pt x="629142" y="1503641"/>
                  </a:moveTo>
                  <a:lnTo>
                    <a:pt x="576819" y="1501610"/>
                  </a:lnTo>
                  <a:lnTo>
                    <a:pt x="525766" y="1495768"/>
                  </a:lnTo>
                  <a:lnTo>
                    <a:pt x="476110" y="1486624"/>
                  </a:lnTo>
                  <a:lnTo>
                    <a:pt x="428106" y="1474051"/>
                  </a:lnTo>
                  <a:lnTo>
                    <a:pt x="381879" y="1458431"/>
                  </a:lnTo>
                  <a:lnTo>
                    <a:pt x="337684" y="1439762"/>
                  </a:lnTo>
                  <a:lnTo>
                    <a:pt x="295648" y="1418173"/>
                  </a:lnTo>
                  <a:lnTo>
                    <a:pt x="255898" y="1393916"/>
                  </a:lnTo>
                  <a:lnTo>
                    <a:pt x="218688" y="1367120"/>
                  </a:lnTo>
                  <a:lnTo>
                    <a:pt x="184272" y="1338038"/>
                  </a:lnTo>
                  <a:lnTo>
                    <a:pt x="152650" y="1306542"/>
                  </a:lnTo>
                  <a:lnTo>
                    <a:pt x="124202" y="1273142"/>
                  </a:lnTo>
                  <a:lnTo>
                    <a:pt x="98930" y="1237710"/>
                  </a:lnTo>
                  <a:lnTo>
                    <a:pt x="77087" y="1200500"/>
                  </a:lnTo>
                  <a:lnTo>
                    <a:pt x="58926" y="1161639"/>
                  </a:lnTo>
                  <a:lnTo>
                    <a:pt x="44448" y="1121254"/>
                  </a:lnTo>
                  <a:lnTo>
                    <a:pt x="34035" y="1079726"/>
                  </a:lnTo>
                  <a:lnTo>
                    <a:pt x="27812" y="1036928"/>
                  </a:lnTo>
                  <a:lnTo>
                    <a:pt x="25907" y="993114"/>
                  </a:lnTo>
                  <a:lnTo>
                    <a:pt x="25907" y="990193"/>
                  </a:lnTo>
                  <a:lnTo>
                    <a:pt x="26034" y="987400"/>
                  </a:lnTo>
                  <a:lnTo>
                    <a:pt x="26034" y="984479"/>
                  </a:lnTo>
                </a:path>
                <a:path w="2108835" h="1528445">
                  <a:moveTo>
                    <a:pt x="0" y="1014323"/>
                  </a:moveTo>
                  <a:lnTo>
                    <a:pt x="26034" y="984479"/>
                  </a:lnTo>
                  <a:lnTo>
                    <a:pt x="49909" y="1016101"/>
                  </a:lnTo>
                </a:path>
                <a:path w="2108835" h="1528445">
                  <a:moveTo>
                    <a:pt x="1485862" y="1503768"/>
                  </a:moveTo>
                  <a:lnTo>
                    <a:pt x="1537804" y="1501229"/>
                  </a:lnTo>
                  <a:lnTo>
                    <a:pt x="1588602" y="1495133"/>
                  </a:lnTo>
                  <a:lnTo>
                    <a:pt x="1637877" y="1485735"/>
                  </a:lnTo>
                  <a:lnTo>
                    <a:pt x="1685501" y="1472908"/>
                  </a:lnTo>
                  <a:lnTo>
                    <a:pt x="1731347" y="1457034"/>
                  </a:lnTo>
                  <a:lnTo>
                    <a:pt x="1775288" y="1438238"/>
                  </a:lnTo>
                  <a:lnTo>
                    <a:pt x="1816943" y="1416649"/>
                  </a:lnTo>
                  <a:lnTo>
                    <a:pt x="1856312" y="1392265"/>
                  </a:lnTo>
                  <a:lnTo>
                    <a:pt x="1893268" y="1365469"/>
                  </a:lnTo>
                  <a:lnTo>
                    <a:pt x="1927430" y="1336387"/>
                  </a:lnTo>
                  <a:lnTo>
                    <a:pt x="1958671" y="1305019"/>
                  </a:lnTo>
                  <a:lnTo>
                    <a:pt x="1986991" y="1271618"/>
                  </a:lnTo>
                  <a:lnTo>
                    <a:pt x="2011883" y="1236313"/>
                  </a:lnTo>
                  <a:lnTo>
                    <a:pt x="2033599" y="1199230"/>
                  </a:lnTo>
                  <a:lnTo>
                    <a:pt x="2051506" y="1160496"/>
                  </a:lnTo>
                  <a:lnTo>
                    <a:pt x="2065856" y="1120365"/>
                  </a:lnTo>
                  <a:lnTo>
                    <a:pt x="2076143" y="1078964"/>
                  </a:lnTo>
                  <a:lnTo>
                    <a:pt x="2082366" y="1036420"/>
                  </a:lnTo>
                  <a:lnTo>
                    <a:pt x="2084271" y="992860"/>
                  </a:lnTo>
                  <a:lnTo>
                    <a:pt x="2084144" y="988035"/>
                  </a:lnTo>
                  <a:lnTo>
                    <a:pt x="2084017" y="983209"/>
                  </a:lnTo>
                  <a:lnTo>
                    <a:pt x="2083890" y="978383"/>
                  </a:lnTo>
                </a:path>
                <a:path w="2108835" h="1528445">
                  <a:moveTo>
                    <a:pt x="1515579" y="1479766"/>
                  </a:moveTo>
                  <a:lnTo>
                    <a:pt x="1485862" y="1504276"/>
                  </a:lnTo>
                  <a:lnTo>
                    <a:pt x="1515960" y="1528279"/>
                  </a:lnTo>
                </a:path>
              </a:pathLst>
            </a:custGeom>
            <a:ln w="22225" cap="rnd">
              <a:solidFill>
                <a:srgbClr val="1AADF0"/>
              </a:solidFill>
              <a:bevel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68" name="object 168"/>
          <p:cNvSpPr txBox="1"/>
          <p:nvPr/>
        </p:nvSpPr>
        <p:spPr>
          <a:xfrm>
            <a:off x="2322321" y="11209059"/>
            <a:ext cx="330289" cy="158876"/>
          </a:xfrm>
          <a:prstGeom prst="rect">
            <a:avLst/>
          </a:prstGeom>
        </p:spPr>
        <p:txBody>
          <a:bodyPr vert="horz" wrap="square" lIns="0" tIns="12114" rIns="0" bIns="0" rtlCol="0">
            <a:spAutoFit/>
          </a:bodyPr>
          <a:lstStyle/>
          <a:p>
            <a:pPr marL="12752">
              <a:spcBef>
                <a:spcPts val="96"/>
              </a:spcBef>
            </a:pPr>
            <a:r>
              <a:rPr sz="953" b="1" spc="-10" dirty="0">
                <a:solidFill>
                  <a:srgbClr val="0078D2"/>
                </a:solidFill>
                <a:latin typeface="Segoe UI Semibold"/>
                <a:cs typeface="Segoe UI Semibold"/>
              </a:rPr>
              <a:t>Azure</a:t>
            </a:r>
            <a:endParaRPr sz="953" dirty="0">
              <a:latin typeface="Segoe UI Semibold"/>
              <a:cs typeface="Segoe UI Semibold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C387CC-A8CC-522E-6B54-98602B11621B}"/>
              </a:ext>
            </a:extLst>
          </p:cNvPr>
          <p:cNvSpPr txBox="1"/>
          <p:nvPr/>
        </p:nvSpPr>
        <p:spPr>
          <a:xfrm>
            <a:off x="279970" y="348632"/>
            <a:ext cx="922677" cy="112218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500" spc="-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PARTNER LOGO</a:t>
            </a:r>
            <a:endParaRPr lang="en-US" sz="5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6" name="object 109">
            <a:extLst>
              <a:ext uri="{FF2B5EF4-FFF2-40B4-BE49-F238E27FC236}">
                <a16:creationId xmlns:a16="http://schemas.microsoft.com/office/drawing/2014/main" id="{D335E46F-FDD4-E1D4-CBBE-4D65CFEDDAE4}"/>
              </a:ext>
            </a:extLst>
          </p:cNvPr>
          <p:cNvSpPr/>
          <p:nvPr/>
        </p:nvSpPr>
        <p:spPr>
          <a:xfrm>
            <a:off x="214863" y="17262870"/>
            <a:ext cx="4345103" cy="734527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02"/>
                </a:moveTo>
                <a:lnTo>
                  <a:pt x="-46" y="102"/>
                </a:lnTo>
                <a:lnTo>
                  <a:pt x="-46" y="414010"/>
                </a:lnTo>
                <a:lnTo>
                  <a:pt x="2729114" y="414010"/>
                </a:lnTo>
                <a:lnTo>
                  <a:pt x="2729114" y="102"/>
                </a:lnTo>
                <a:close/>
              </a:path>
            </a:pathLst>
          </a:custGeom>
          <a:solidFill>
            <a:srgbClr val="0078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Text Placeholder 179">
            <a:extLst>
              <a:ext uri="{FF2B5EF4-FFF2-40B4-BE49-F238E27FC236}">
                <a16:creationId xmlns:a16="http://schemas.microsoft.com/office/drawing/2014/main" id="{15B4976C-EBAB-1009-D4D8-DB8F8D8ECC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2926" y="17304439"/>
            <a:ext cx="4219553" cy="262342"/>
          </a:xfrm>
        </p:spPr>
        <p:txBody>
          <a:bodyPr/>
          <a:lstStyle/>
          <a:p>
            <a:r>
              <a:rPr lang="en-US" dirty="0">
                <a:latin typeface="+mj-lt"/>
              </a:rPr>
              <a:t>Contact us to learn more: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E7A7EF2-6699-DAE0-7C83-684E4050F854}"/>
              </a:ext>
            </a:extLst>
          </p:cNvPr>
          <p:cNvSpPr txBox="1"/>
          <p:nvPr/>
        </p:nvSpPr>
        <p:spPr>
          <a:xfrm>
            <a:off x="269641" y="17521644"/>
            <a:ext cx="4074731" cy="402637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t" anchorCtr="0">
            <a:noAutofit/>
          </a:bodyPr>
          <a:lstStyle/>
          <a:p>
            <a:r>
              <a:rPr lang="en-US" sz="800" spc="-5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&lt;Add PARTNER contact information and solution name here.&gt;</a:t>
            </a:r>
            <a:endParaRPr lang="en-US" sz="8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7" name="object 54">
            <a:extLst>
              <a:ext uri="{FF2B5EF4-FFF2-40B4-BE49-F238E27FC236}">
                <a16:creationId xmlns:a16="http://schemas.microsoft.com/office/drawing/2014/main" id="{3F39E5BA-F898-D73F-F024-481E54C6F6AA}"/>
              </a:ext>
            </a:extLst>
          </p:cNvPr>
          <p:cNvSpPr txBox="1"/>
          <p:nvPr/>
        </p:nvSpPr>
        <p:spPr>
          <a:xfrm>
            <a:off x="214863" y="3140859"/>
            <a:ext cx="4409266" cy="894990"/>
          </a:xfrm>
          <a:prstGeom prst="rect">
            <a:avLst/>
          </a:prstGeom>
        </p:spPr>
        <p:txBody>
          <a:bodyPr vert="horz" wrap="square" lIns="0" tIns="30608" rIns="0" bIns="0" rtlCol="0">
            <a:spAutoFit/>
          </a:bodyPr>
          <a:lstStyle/>
          <a:p>
            <a:pPr marL="12752" marR="5101">
              <a:spcBef>
                <a:spcPts val="241"/>
              </a:spcBef>
              <a:spcAft>
                <a:spcPts val="600"/>
              </a:spcAft>
            </a:pPr>
            <a:r>
              <a:rPr lang="en-US" sz="953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navigate the complexities of cloud adoption, optimizing your investments and reducing implementation risks to unlock the full value and security capabilities of Azure. Our services include:</a:t>
            </a:r>
          </a:p>
          <a:p>
            <a:pPr marL="283464" marR="5101" indent="-173736">
              <a:buFont typeface="Arial" panose="020B0604020202020204" pitchFamily="34" charset="0"/>
              <a:buChar char="•"/>
            </a:pPr>
            <a:r>
              <a:rPr lang="en-US"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Assessing your infrastructure to understand your existing landscape</a:t>
            </a:r>
          </a:p>
          <a:p>
            <a:pPr marL="283464" marR="5101" indent="-173736">
              <a:buFont typeface="Arial" panose="020B0604020202020204" pitchFamily="34" charset="0"/>
              <a:buChar char="•"/>
            </a:pPr>
            <a:r>
              <a:rPr lang="en-US"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Collaborating with you to develop a cloud adoption strategy</a:t>
            </a:r>
          </a:p>
          <a:p>
            <a:pPr marL="283464" marR="5101" indent="-173736">
              <a:buFont typeface="Arial" panose="020B0604020202020204" pitchFamily="34" charset="0"/>
              <a:buChar char="•"/>
            </a:pPr>
            <a:r>
              <a:rPr lang="en-US" sz="75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Implementing and supporting your cloud adoption plan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3CDF1E0-F2B7-FEB4-9798-4D9E767E827B}"/>
              </a:ext>
            </a:extLst>
          </p:cNvPr>
          <p:cNvGrpSpPr/>
          <p:nvPr/>
        </p:nvGrpSpPr>
        <p:grpSpPr>
          <a:xfrm>
            <a:off x="289108" y="1842887"/>
            <a:ext cx="955413" cy="984964"/>
            <a:chOff x="289108" y="1825953"/>
            <a:chExt cx="955413" cy="984964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94574D4-4A17-3F90-8BA0-8D8741B1BA89}"/>
                </a:ext>
              </a:extLst>
            </p:cNvPr>
            <p:cNvSpPr/>
            <p:nvPr/>
          </p:nvSpPr>
          <p:spPr>
            <a:xfrm>
              <a:off x="289108" y="1825953"/>
              <a:ext cx="955413" cy="984964"/>
            </a:xfrm>
            <a:prstGeom prst="ellipse">
              <a:avLst/>
            </a:prstGeom>
            <a:solidFill>
              <a:schemeClr val="bg1"/>
            </a:solidFill>
            <a:ln>
              <a:gradFill>
                <a:gsLst>
                  <a:gs pos="50000">
                    <a:srgbClr val="0177CD"/>
                  </a:gs>
                  <a:gs pos="84000">
                    <a:srgbClr val="1AADF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0DBE205-7F18-20F6-B340-DA0DD6C7D3CB}"/>
                </a:ext>
              </a:extLst>
            </p:cNvPr>
            <p:cNvGrpSpPr/>
            <p:nvPr/>
          </p:nvGrpSpPr>
          <p:grpSpPr>
            <a:xfrm>
              <a:off x="310507" y="1992594"/>
              <a:ext cx="880680" cy="659479"/>
              <a:chOff x="308904" y="2023012"/>
              <a:chExt cx="880680" cy="659479"/>
            </a:xfrm>
          </p:grpSpPr>
          <p:sp>
            <p:nvSpPr>
              <p:cNvPr id="16" name="object 16"/>
              <p:cNvSpPr txBox="1"/>
              <p:nvPr/>
            </p:nvSpPr>
            <p:spPr>
              <a:xfrm>
                <a:off x="571695" y="2023012"/>
                <a:ext cx="363924" cy="90466"/>
              </a:xfrm>
              <a:prstGeom prst="rect">
                <a:avLst/>
              </a:prstGeom>
            </p:spPr>
            <p:txBody>
              <a:bodyPr vert="horz" wrap="square" lIns="0" tIns="13391" rIns="0" bIns="0" rtlCol="0">
                <a:spAutoFit/>
              </a:bodyPr>
              <a:lstStyle/>
              <a:p>
                <a:pPr marL="12752">
                  <a:spcBef>
                    <a:spcPts val="106"/>
                  </a:spcBef>
                </a:pPr>
                <a:r>
                  <a:rPr sz="5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Save</a:t>
                </a:r>
                <a:r>
                  <a:rPr sz="500" spc="1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 </a:t>
                </a: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</a:t>
                </a:r>
                <a:endParaRPr sz="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object 17"/>
              <p:cNvSpPr txBox="1"/>
              <p:nvPr/>
            </p:nvSpPr>
            <p:spPr>
              <a:xfrm>
                <a:off x="308904" y="2095226"/>
                <a:ext cx="880680" cy="587265"/>
              </a:xfrm>
              <a:prstGeom prst="rect">
                <a:avLst/>
              </a:prstGeom>
            </p:spPr>
            <p:txBody>
              <a:bodyPr vert="horz" wrap="square" lIns="0" tIns="12752" rIns="0" bIns="0" rtlCol="0">
                <a:spAutoFit/>
              </a:bodyPr>
              <a:lstStyle/>
              <a:p>
                <a:pPr algn="ctr">
                  <a:spcBef>
                    <a:spcPts val="100"/>
                  </a:spcBef>
                </a:pPr>
                <a:r>
                  <a:rPr sz="1708" b="1" spc="-19" dirty="0">
                    <a:solidFill>
                      <a:srgbClr val="0177CD"/>
                    </a:solidFill>
                    <a:latin typeface="Segoe UI Semibold"/>
                    <a:cs typeface="Segoe UI Semibold"/>
                  </a:rPr>
                  <a:t>85%</a:t>
                </a:r>
                <a:r>
                  <a:rPr sz="1055" b="1" spc="-31" baseline="51587" dirty="0">
                    <a:solidFill>
                      <a:srgbClr val="0177CD"/>
                    </a:solidFill>
                    <a:latin typeface="Segoe UI Semibold"/>
                    <a:cs typeface="Segoe UI Semibold"/>
                  </a:rPr>
                  <a:t>1</a:t>
                </a:r>
                <a:endParaRPr sz="1055" baseline="51587" dirty="0">
                  <a:solidFill>
                    <a:srgbClr val="0177CD"/>
                  </a:solidFill>
                  <a:latin typeface="Segoe UI Semibold"/>
                  <a:cs typeface="Segoe UI Semibold"/>
                </a:endParaRPr>
              </a:p>
              <a:p>
                <a:pPr algn="ctr">
                  <a:spcBef>
                    <a:spcPts val="14"/>
                  </a:spcBef>
                </a:pP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over</a:t>
                </a:r>
                <a:r>
                  <a:rPr sz="500" spc="55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3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</a:t>
                </a:r>
                <a:r>
                  <a:rPr sz="500" spc="4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35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pay-as-you-</a:t>
                </a: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go</a:t>
                </a:r>
                <a:endParaRPr sz="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8018" marR="51006" algn="ctr">
                  <a:lnSpc>
                    <a:spcPct val="104400"/>
                  </a:lnSpc>
                  <a:spcBef>
                    <a:spcPts val="14"/>
                  </a:spcBef>
                </a:pP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rates</a:t>
                </a:r>
                <a:r>
                  <a:rPr sz="500" spc="5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</a:t>
                </a:r>
                <a:r>
                  <a:rPr sz="500" spc="-1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3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Windows</a:t>
                </a:r>
                <a:r>
                  <a:rPr sz="500" spc="-14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19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</a:t>
                </a:r>
                <a:r>
                  <a:rPr sz="500" spc="-1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SQL</a:t>
                </a:r>
                <a:r>
                  <a:rPr sz="500" spc="502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Server</a:t>
                </a:r>
                <a:r>
                  <a:rPr sz="500" spc="1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sz="500" spc="-1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2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Azure </a:t>
                </a:r>
                <a:r>
                  <a:rPr sz="500" spc="-1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Hybrid</a:t>
                </a:r>
                <a:r>
                  <a:rPr sz="500" spc="502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500" spc="-1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Benefit</a:t>
                </a:r>
                <a:endParaRPr sz="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7A30189F-2FB1-42BA-44A1-66C9AE63AC0D}"/>
              </a:ext>
            </a:extLst>
          </p:cNvPr>
          <p:cNvSpPr/>
          <p:nvPr/>
        </p:nvSpPr>
        <p:spPr>
          <a:xfrm>
            <a:off x="1389831" y="1842887"/>
            <a:ext cx="955413" cy="984964"/>
          </a:xfrm>
          <a:prstGeom prst="ellipse">
            <a:avLst/>
          </a:prstGeom>
          <a:solidFill>
            <a:schemeClr val="bg1"/>
          </a:solidFill>
          <a:ln>
            <a:gradFill>
              <a:gsLst>
                <a:gs pos="50000">
                  <a:srgbClr val="0177CD"/>
                </a:gs>
                <a:gs pos="84000">
                  <a:srgbClr val="1AADF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bject 18"/>
          <p:cNvSpPr txBox="1"/>
          <p:nvPr/>
        </p:nvSpPr>
        <p:spPr>
          <a:xfrm>
            <a:off x="1624284" y="2099762"/>
            <a:ext cx="544316" cy="429594"/>
          </a:xfrm>
          <a:prstGeom prst="rect">
            <a:avLst/>
          </a:prstGeom>
        </p:spPr>
        <p:txBody>
          <a:bodyPr vert="horz" wrap="square" lIns="0" tIns="12752" rIns="0" bIns="0" rtlCol="0">
            <a:spAutoFit/>
          </a:bodyPr>
          <a:lstStyle/>
          <a:p>
            <a:pPr marL="73321">
              <a:spcBef>
                <a:spcPts val="100"/>
              </a:spcBef>
            </a:pPr>
            <a:r>
              <a:rPr sz="1708" b="1" spc="-26" dirty="0">
                <a:solidFill>
                  <a:srgbClr val="0177CD"/>
                </a:solidFill>
                <a:latin typeface="Segoe UI Semibold"/>
                <a:cs typeface="Segoe UI Semibold"/>
              </a:rPr>
              <a:t>$1B</a:t>
            </a:r>
            <a:endParaRPr sz="1708" dirty="0">
              <a:solidFill>
                <a:srgbClr val="0177CD"/>
              </a:solidFill>
              <a:latin typeface="Segoe UI Semibold"/>
              <a:cs typeface="Segoe UI Semibold"/>
            </a:endParaRPr>
          </a:p>
          <a:p>
            <a:pPr marL="117950" marR="5101" indent="-105836" algn="l">
              <a:lnSpc>
                <a:spcPts val="582"/>
              </a:lnSpc>
            </a:pPr>
            <a:r>
              <a:rPr lang="en-GB" sz="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nnual</a:t>
            </a:r>
            <a:r>
              <a:rPr lang="en-US" sz="500" spc="1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00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</a:t>
            </a:r>
            <a:r>
              <a:rPr sz="500" spc="50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50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00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endParaRPr sz="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E372852-A160-510A-AA2C-BEF508C31BF4}"/>
              </a:ext>
            </a:extLst>
          </p:cNvPr>
          <p:cNvGrpSpPr/>
          <p:nvPr/>
        </p:nvGrpSpPr>
        <p:grpSpPr>
          <a:xfrm>
            <a:off x="2487465" y="1842887"/>
            <a:ext cx="955413" cy="984964"/>
            <a:chOff x="2454415" y="1842887"/>
            <a:chExt cx="955413" cy="98496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7881CD4-19C2-31C8-507D-E5D049B3BBC0}"/>
                </a:ext>
              </a:extLst>
            </p:cNvPr>
            <p:cNvSpPr/>
            <p:nvPr/>
          </p:nvSpPr>
          <p:spPr>
            <a:xfrm>
              <a:off x="2454415" y="1842887"/>
              <a:ext cx="955413" cy="984964"/>
            </a:xfrm>
            <a:prstGeom prst="ellipse">
              <a:avLst/>
            </a:prstGeom>
            <a:solidFill>
              <a:schemeClr val="bg1"/>
            </a:solidFill>
            <a:ln>
              <a:gradFill>
                <a:gsLst>
                  <a:gs pos="50000">
                    <a:srgbClr val="0177CD"/>
                  </a:gs>
                  <a:gs pos="84000">
                    <a:srgbClr val="1AADF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2600239" y="2141588"/>
              <a:ext cx="663765" cy="353694"/>
            </a:xfrm>
            <a:prstGeom prst="rect">
              <a:avLst/>
            </a:prstGeom>
          </p:spPr>
          <p:txBody>
            <a:bodyPr vert="horz" wrap="square" lIns="0" tIns="12752" rIns="0" bIns="0" rtlCol="0" anchor="t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sz="1700" b="1" spc="-10" dirty="0">
                  <a:solidFill>
                    <a:srgbClr val="0177CD"/>
                  </a:solidFill>
                  <a:latin typeface="Segoe UI Semibold"/>
                  <a:cs typeface="Segoe UI Semibold"/>
                </a:rPr>
                <a:t>406%</a:t>
              </a:r>
              <a:r>
                <a:rPr sz="1050" b="1" spc="-14" baseline="51587" dirty="0">
                  <a:solidFill>
                    <a:srgbClr val="0177CD"/>
                  </a:solidFill>
                  <a:latin typeface="Segoe UI Semibold"/>
                  <a:cs typeface="Segoe UI Semibold"/>
                </a:rPr>
                <a:t>2</a:t>
              </a:r>
              <a:endParaRPr sz="1050" baseline="51587" dirty="0">
                <a:solidFill>
                  <a:srgbClr val="0177CD"/>
                </a:solidFill>
                <a:latin typeface="Segoe UI Semibold"/>
                <a:cs typeface="Segoe UI Semibold"/>
              </a:endParaRPr>
            </a:p>
            <a:p>
              <a:pPr marR="53340" algn="ctr">
                <a:spcBef>
                  <a:spcPts val="14"/>
                </a:spcBef>
              </a:pPr>
              <a:r>
                <a:rPr sz="500" spc="-1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</a:t>
              </a:r>
              <a:r>
                <a:rPr sz="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 </a:t>
              </a:r>
              <a:r>
                <a:rPr sz="500" spc="-26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ROI</a:t>
              </a:r>
              <a:endParaRPr sz="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 descr="Instructions for partner on how to customize the visible content of this asset.">
            <a:extLst>
              <a:ext uri="{FF2B5EF4-FFF2-40B4-BE49-F238E27FC236}">
                <a16:creationId xmlns:a16="http://schemas.microsoft.com/office/drawing/2014/main" id="{038AEBBA-5544-65BD-D834-F1694302122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pSpPr/>
          <p:nvPr/>
        </p:nvGrpSpPr>
        <p:grpSpPr>
          <a:xfrm>
            <a:off x="-4139987" y="0"/>
            <a:ext cx="3947357" cy="7034458"/>
            <a:chOff x="-4114800" y="228600"/>
            <a:chExt cx="3947357" cy="70344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29A514D-9D61-8F60-98E0-EE1CED454847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F76868F-E292-AA0D-DD5E-FCE0A6FF83ED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2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lang="en-US" sz="8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272BEE-5B0B-469B-C3DC-57777F0BFC3D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361B989-B157-B1A0-4BD8-785FD205AFD1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84830"/>
              <a:chOff x="-3852716" y="3897267"/>
              <a:chExt cx="3014516" cy="784830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8E40171-5150-C034-1E80-648213608E97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Match the surrounding type color </a:t>
                </a: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by removing the yellow highlight treatment. 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Adjust the size and display of your fonts to fit the template</a:t>
                </a:r>
                <a:endParaRPr lang="en-US" sz="10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29EFBF4-3BB5-77AA-FE22-2950CEADAD4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897267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65FCCF8-53DA-7A5D-72CA-EBC2EB1BDA83}"/>
                </a:ext>
              </a:extLst>
            </p:cNvPr>
            <p:cNvGrpSpPr/>
            <p:nvPr/>
          </p:nvGrpSpPr>
          <p:grpSpPr>
            <a:xfrm>
              <a:off x="-3852716" y="4721966"/>
              <a:ext cx="3083096" cy="647365"/>
              <a:chOff x="-3852716" y="4721966"/>
              <a:chExt cx="3083096" cy="647365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645A923-C6FA-F52C-322E-285794A274EC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custom logo and icons to the slides and slide master. </a:t>
                </a:r>
                <a:r>
                  <a:rPr lang="en-US" sz="900" b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Images included in this template must remain for use exclusively in this template, must not be altered or used elsewhere.</a:t>
                </a:r>
                <a:endParaRPr lang="en-US" sz="10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747B6CA-A363-F022-34BF-C15BAE2BEA7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21966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331E4B8-85D7-8BB2-9B38-565E5D9CE356}"/>
                </a:ext>
              </a:extLst>
            </p:cNvPr>
            <p:cNvGrpSpPr/>
            <p:nvPr/>
          </p:nvGrpSpPr>
          <p:grpSpPr>
            <a:xfrm>
              <a:off x="-3852716" y="5671395"/>
              <a:ext cx="3185502" cy="1067212"/>
              <a:chOff x="-3852716" y="5671395"/>
              <a:chExt cx="3185502" cy="1067212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A00A163-EB99-15C0-9C4F-CB2006C3D7A1}"/>
                  </a:ext>
                </a:extLst>
              </p:cNvPr>
              <p:cNvSpPr txBox="1"/>
              <p:nvPr/>
            </p:nvSpPr>
            <p:spPr>
              <a:xfrm>
                <a:off x="-3633224" y="5671395"/>
                <a:ext cx="29660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File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PDF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en-US" sz="10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7ACB4C6-2E4A-50DE-B5B0-F55B94D3DE9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671395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8BA8B731-F3AF-48D6-6E54-2746AF2E23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rcRect/>
              <a:stretch/>
            </p:blipFill>
            <p:spPr>
              <a:xfrm>
                <a:off x="-3496929" y="649020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A58F0AE-8102-C62E-B5D9-A7731DFB449A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741D121-85C8-EA51-90EB-19DFA0754381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F373D80-750B-D35A-30B3-29261F86196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13482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26" name="Picture 25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9EA6BA6E-B4ED-75C9-F4E7-A91ABB0E82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43" name="Picture 42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A55106E2-C4D5-A0DD-A26A-1879C1565D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0516C39-F013-33EB-52A0-8AE55052CCE8}"/>
              </a:ext>
            </a:extLst>
          </p:cNvPr>
          <p:cNvGrpSpPr/>
          <p:nvPr/>
        </p:nvGrpSpPr>
        <p:grpSpPr>
          <a:xfrm>
            <a:off x="3563150" y="1842887"/>
            <a:ext cx="955413" cy="984964"/>
            <a:chOff x="3563150" y="1825953"/>
            <a:chExt cx="955413" cy="98496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4DB03AC-60AC-7112-79ED-30E13EE7D6A5}"/>
                </a:ext>
              </a:extLst>
            </p:cNvPr>
            <p:cNvSpPr/>
            <p:nvPr/>
          </p:nvSpPr>
          <p:spPr>
            <a:xfrm>
              <a:off x="3563150" y="1825953"/>
              <a:ext cx="955413" cy="984964"/>
            </a:xfrm>
            <a:prstGeom prst="ellipse">
              <a:avLst/>
            </a:prstGeom>
            <a:solidFill>
              <a:schemeClr val="bg1"/>
            </a:solidFill>
            <a:ln>
              <a:gradFill>
                <a:gsLst>
                  <a:gs pos="50000">
                    <a:srgbClr val="0177CD"/>
                  </a:gs>
                  <a:gs pos="84000">
                    <a:srgbClr val="1AADF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3692459" y="2099762"/>
              <a:ext cx="691390" cy="437347"/>
            </a:xfrm>
            <a:prstGeom prst="rect">
              <a:avLst/>
            </a:prstGeom>
          </p:spPr>
          <p:txBody>
            <a:bodyPr vert="horz" wrap="square" lIns="0" tIns="12752" rIns="0" bIns="0" rtlCol="0">
              <a:spAutoFit/>
            </a:bodyPr>
            <a:lstStyle/>
            <a:p>
              <a:pPr marL="58018" algn="ctr">
                <a:spcBef>
                  <a:spcPts val="100"/>
                </a:spcBef>
              </a:pPr>
              <a:r>
                <a:rPr sz="1708" b="1" spc="-19" dirty="0">
                  <a:solidFill>
                    <a:srgbClr val="0177CD"/>
                  </a:solidFill>
                  <a:latin typeface="Segoe UI Semibold"/>
                  <a:cs typeface="Segoe UI Semibold"/>
                </a:rPr>
                <a:t>45%</a:t>
              </a:r>
              <a:r>
                <a:rPr sz="1055" b="1" spc="-31" baseline="51587" dirty="0">
                  <a:solidFill>
                    <a:srgbClr val="0177CD"/>
                  </a:solidFill>
                  <a:latin typeface="Segoe UI Semibold"/>
                  <a:cs typeface="Segoe UI Semibold"/>
                </a:rPr>
                <a:t>2</a:t>
              </a:r>
              <a:endParaRPr sz="1055" baseline="51587" dirty="0">
                <a:solidFill>
                  <a:srgbClr val="0177CD"/>
                </a:solidFill>
                <a:latin typeface="Segoe UI Semibold"/>
                <a:cs typeface="Segoe UI Semibold"/>
              </a:endParaRPr>
            </a:p>
            <a:p>
              <a:pPr marL="37616" marR="30602" algn="ctr">
                <a:lnSpc>
                  <a:spcPts val="582"/>
                </a:lnSpc>
              </a:pPr>
              <a:r>
                <a:rPr sz="500" dirty="0">
                  <a:solidFill>
                    <a:schemeClr val="tx1"/>
                  </a:solidFill>
                  <a:latin typeface="Segoe UI"/>
                  <a:cs typeface="Segoe UI"/>
                </a:rPr>
                <a:t>faster</a:t>
              </a:r>
              <a:r>
                <a:rPr sz="500" spc="-26" dirty="0">
                  <a:solidFill>
                    <a:schemeClr val="tx1"/>
                  </a:solidFill>
                  <a:latin typeface="Segoe UI"/>
                  <a:cs typeface="Segoe UI"/>
                </a:rPr>
                <a:t> </a:t>
              </a:r>
              <a:r>
                <a:rPr sz="500" dirty="0">
                  <a:solidFill>
                    <a:schemeClr val="tx1"/>
                  </a:solidFill>
                  <a:latin typeface="Segoe UI"/>
                  <a:cs typeface="Segoe UI"/>
                </a:rPr>
                <a:t>delivery</a:t>
              </a:r>
              <a:r>
                <a:rPr sz="500" spc="-5" dirty="0">
                  <a:solidFill>
                    <a:schemeClr val="tx1"/>
                  </a:solidFill>
                  <a:latin typeface="Segoe UI"/>
                  <a:cs typeface="Segoe UI"/>
                </a:rPr>
                <a:t> </a:t>
              </a:r>
              <a:r>
                <a:rPr sz="500" dirty="0">
                  <a:solidFill>
                    <a:schemeClr val="tx1"/>
                  </a:solidFill>
                  <a:latin typeface="Segoe UI"/>
                  <a:cs typeface="Segoe UI"/>
                </a:rPr>
                <a:t>of</a:t>
              </a:r>
              <a:r>
                <a:rPr sz="500" spc="-19" dirty="0">
                  <a:solidFill>
                    <a:schemeClr val="tx1"/>
                  </a:solidFill>
                  <a:latin typeface="Segoe UI"/>
                  <a:cs typeface="Segoe UI"/>
                </a:rPr>
                <a:t> </a:t>
              </a:r>
              <a:r>
                <a:rPr sz="500" spc="-26" dirty="0">
                  <a:solidFill>
                    <a:schemeClr val="tx1"/>
                  </a:solidFill>
                  <a:latin typeface="Segoe UI"/>
                  <a:cs typeface="Segoe UI"/>
                </a:rPr>
                <a:t>new</a:t>
              </a:r>
              <a:r>
                <a:rPr sz="500" spc="502" dirty="0">
                  <a:solidFill>
                    <a:schemeClr val="tx1"/>
                  </a:solidFill>
                  <a:latin typeface="Segoe UI"/>
                  <a:cs typeface="Segoe UI"/>
                </a:rPr>
                <a:t> </a:t>
              </a:r>
              <a:r>
                <a:rPr sz="500" spc="-10" dirty="0">
                  <a:solidFill>
                    <a:schemeClr val="tx1"/>
                  </a:solidFill>
                  <a:latin typeface="Segoe UI"/>
                  <a:cs typeface="Segoe UI"/>
                </a:rPr>
                <a:t>applications</a:t>
              </a:r>
              <a:endParaRPr sz="500" dirty="0">
                <a:solidFill>
                  <a:schemeClr val="tx1"/>
                </a:solidFill>
                <a:latin typeface="Segoe UI"/>
                <a:cs typeface="Segoe UI"/>
              </a:endParaRP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B5979701-4076-55FC-264F-3A8AC126E652}"/>
              </a:ext>
            </a:extLst>
          </p:cNvPr>
          <p:cNvSpPr>
            <a:spLocks noChangeAspect="1"/>
          </p:cNvSpPr>
          <p:nvPr/>
        </p:nvSpPr>
        <p:spPr>
          <a:xfrm>
            <a:off x="461619" y="9310465"/>
            <a:ext cx="429768" cy="429768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50000">
                  <a:srgbClr val="0177CD"/>
                </a:gs>
                <a:gs pos="84000">
                  <a:srgbClr val="1AADF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1775D0B-CD4C-422F-4673-787248333CA2}"/>
              </a:ext>
            </a:extLst>
          </p:cNvPr>
          <p:cNvSpPr>
            <a:spLocks noChangeAspect="1"/>
          </p:cNvSpPr>
          <p:nvPr/>
        </p:nvSpPr>
        <p:spPr>
          <a:xfrm>
            <a:off x="1342435" y="9310465"/>
            <a:ext cx="429768" cy="429768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50000">
                  <a:srgbClr val="0177CD"/>
                </a:gs>
                <a:gs pos="84000">
                  <a:srgbClr val="1AADF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495F1AB-E5E1-498D-2AB7-A6499EA735EC}"/>
              </a:ext>
            </a:extLst>
          </p:cNvPr>
          <p:cNvSpPr>
            <a:spLocks noChangeAspect="1"/>
          </p:cNvSpPr>
          <p:nvPr/>
        </p:nvSpPr>
        <p:spPr>
          <a:xfrm>
            <a:off x="2222049" y="9310465"/>
            <a:ext cx="429768" cy="429768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50000">
                  <a:schemeClr val="accent2"/>
                </a:gs>
                <a:gs pos="84000">
                  <a:srgbClr val="1AADF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DF9A22-9080-8071-152A-96CDDBB66C2D}"/>
              </a:ext>
            </a:extLst>
          </p:cNvPr>
          <p:cNvSpPr>
            <a:spLocks noChangeAspect="1"/>
          </p:cNvSpPr>
          <p:nvPr/>
        </p:nvSpPr>
        <p:spPr>
          <a:xfrm>
            <a:off x="3073956" y="9310465"/>
            <a:ext cx="429768" cy="429768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50000">
                  <a:schemeClr val="accent2"/>
                </a:gs>
                <a:gs pos="84000">
                  <a:srgbClr val="1AADF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3A63341-53F4-E651-D007-055709C8FE6B}"/>
              </a:ext>
            </a:extLst>
          </p:cNvPr>
          <p:cNvSpPr>
            <a:spLocks noChangeAspect="1"/>
          </p:cNvSpPr>
          <p:nvPr/>
        </p:nvSpPr>
        <p:spPr>
          <a:xfrm>
            <a:off x="3949199" y="9310465"/>
            <a:ext cx="429768" cy="429768"/>
          </a:xfrm>
          <a:prstGeom prst="ellipse">
            <a:avLst/>
          </a:prstGeom>
          <a:solidFill>
            <a:schemeClr val="bg1"/>
          </a:solidFill>
          <a:ln w="12700">
            <a:gradFill>
              <a:gsLst>
                <a:gs pos="50000">
                  <a:schemeClr val="accent2"/>
                </a:gs>
                <a:gs pos="84000">
                  <a:srgbClr val="1AADF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669A976-6699-2357-F255-09B75CDA8A1E}"/>
              </a:ext>
            </a:extLst>
          </p:cNvPr>
          <p:cNvSpPr txBox="1"/>
          <p:nvPr/>
        </p:nvSpPr>
        <p:spPr>
          <a:xfrm>
            <a:off x="1690914" y="79465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G" dirty="0"/>
          </a:p>
        </p:txBody>
      </p:sp>
      <p:pic>
        <p:nvPicPr>
          <p:cNvPr id="182" name="Graphic 181">
            <a:extLst>
              <a:ext uri="{FF2B5EF4-FFF2-40B4-BE49-F238E27FC236}">
                <a16:creationId xmlns:a16="http://schemas.microsoft.com/office/drawing/2014/main" id="{17607326-227C-05B6-8331-3C0DC0723BA6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19930" t="23365" r="19691" b="22171"/>
          <a:stretch/>
        </p:blipFill>
        <p:spPr>
          <a:xfrm>
            <a:off x="1453656" y="9411186"/>
            <a:ext cx="196777" cy="251125"/>
          </a:xfrm>
          <a:prstGeom prst="rect">
            <a:avLst/>
          </a:prstGeom>
        </p:spPr>
      </p:pic>
      <p:grpSp>
        <p:nvGrpSpPr>
          <p:cNvPr id="183" name="Group 182">
            <a:extLst>
              <a:ext uri="{FF2B5EF4-FFF2-40B4-BE49-F238E27FC236}">
                <a16:creationId xmlns:a16="http://schemas.microsoft.com/office/drawing/2014/main" id="{60F77A53-FDC0-BF51-0C64-189D50053276}"/>
              </a:ext>
            </a:extLst>
          </p:cNvPr>
          <p:cNvGrpSpPr/>
          <p:nvPr/>
        </p:nvGrpSpPr>
        <p:grpSpPr>
          <a:xfrm>
            <a:off x="558043" y="9425049"/>
            <a:ext cx="228265" cy="228265"/>
            <a:chOff x="183961" y="9508878"/>
            <a:chExt cx="661755" cy="661755"/>
          </a:xfrm>
        </p:grpSpPr>
        <p:pic>
          <p:nvPicPr>
            <p:cNvPr id="184" name="Graphic 183">
              <a:extLst>
                <a:ext uri="{FF2B5EF4-FFF2-40B4-BE49-F238E27FC236}">
                  <a16:creationId xmlns:a16="http://schemas.microsoft.com/office/drawing/2014/main" id="{53E38FF1-4974-4E6C-35E6-096706F1F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83961" y="9508878"/>
              <a:ext cx="661755" cy="661755"/>
            </a:xfrm>
            <a:prstGeom prst="rect">
              <a:avLst/>
            </a:prstGeom>
          </p:spPr>
        </p:pic>
        <p:pic>
          <p:nvPicPr>
            <p:cNvPr id="185" name="Graphic 184">
              <a:extLst>
                <a:ext uri="{FF2B5EF4-FFF2-40B4-BE49-F238E27FC236}">
                  <a16:creationId xmlns:a16="http://schemas.microsoft.com/office/drawing/2014/main" id="{F80B2247-38F9-CCE7-5F20-4975C0769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62603" y="9631976"/>
              <a:ext cx="296425" cy="338771"/>
            </a:xfrm>
            <a:prstGeom prst="rect">
              <a:avLst/>
            </a:prstGeom>
          </p:spPr>
        </p:pic>
      </p:grpSp>
      <p:pic>
        <p:nvPicPr>
          <p:cNvPr id="187" name="Graphic 186">
            <a:extLst>
              <a:ext uri="{FF2B5EF4-FFF2-40B4-BE49-F238E27FC236}">
                <a16:creationId xmlns:a16="http://schemas.microsoft.com/office/drawing/2014/main" id="{A2890A2B-44F6-592F-AF63-6C08DB74119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51775" y="9423518"/>
            <a:ext cx="166476" cy="190258"/>
          </a:xfrm>
          <a:prstGeom prst="rect">
            <a:avLst/>
          </a:prstGeom>
        </p:spPr>
      </p:pic>
      <p:pic>
        <p:nvPicPr>
          <p:cNvPr id="189" name="Graphic 188">
            <a:extLst>
              <a:ext uri="{FF2B5EF4-FFF2-40B4-BE49-F238E27FC236}">
                <a16:creationId xmlns:a16="http://schemas.microsoft.com/office/drawing/2014/main" id="{253503CB-F9A4-E4EF-22BB-0164EF7F672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flipH="1">
            <a:off x="3194552" y="9425200"/>
            <a:ext cx="188576" cy="188576"/>
          </a:xfrm>
          <a:prstGeom prst="rect">
            <a:avLst/>
          </a:prstGeom>
        </p:spPr>
      </p:pic>
      <p:grpSp>
        <p:nvGrpSpPr>
          <p:cNvPr id="190" name="Group 189">
            <a:extLst>
              <a:ext uri="{FF2B5EF4-FFF2-40B4-BE49-F238E27FC236}">
                <a16:creationId xmlns:a16="http://schemas.microsoft.com/office/drawing/2014/main" id="{B5AB4D78-1E9D-DA8F-4B01-090119EB3F8E}"/>
              </a:ext>
            </a:extLst>
          </p:cNvPr>
          <p:cNvGrpSpPr/>
          <p:nvPr/>
        </p:nvGrpSpPr>
        <p:grpSpPr>
          <a:xfrm>
            <a:off x="4017529" y="9397109"/>
            <a:ext cx="287131" cy="230863"/>
            <a:chOff x="253902" y="14010262"/>
            <a:chExt cx="818352" cy="654682"/>
          </a:xfrm>
        </p:grpSpPr>
        <p:pic>
          <p:nvPicPr>
            <p:cNvPr id="191" name="Graphic 190">
              <a:extLst>
                <a:ext uri="{FF2B5EF4-FFF2-40B4-BE49-F238E27FC236}">
                  <a16:creationId xmlns:a16="http://schemas.microsoft.com/office/drawing/2014/main" id="{EE876EDF-EB37-A390-E049-D6E47A9DA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253902" y="14010262"/>
              <a:ext cx="818352" cy="654682"/>
            </a:xfrm>
            <a:prstGeom prst="rect">
              <a:avLst/>
            </a:prstGeom>
          </p:spPr>
        </p:pic>
        <p:pic>
          <p:nvPicPr>
            <p:cNvPr id="192" name="Graphic 191">
              <a:extLst>
                <a:ext uri="{FF2B5EF4-FFF2-40B4-BE49-F238E27FC236}">
                  <a16:creationId xmlns:a16="http://schemas.microsoft.com/office/drawing/2014/main" id="{D8428DAC-C44D-9E4E-75C2-4C4F5F83C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488686" y="14182912"/>
              <a:ext cx="296425" cy="338771"/>
            </a:xfrm>
            <a:prstGeom prst="rect">
              <a:avLst/>
            </a:prstGeom>
          </p:spPr>
        </p:pic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E4B94B60-C648-DE84-442B-D09ADB1A7E12}"/>
              </a:ext>
            </a:extLst>
          </p:cNvPr>
          <p:cNvSpPr txBox="1"/>
          <p:nvPr/>
        </p:nvSpPr>
        <p:spPr>
          <a:xfrm>
            <a:off x="313894" y="11543826"/>
            <a:ext cx="11633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52" lvl="1" algn="l">
              <a:spcBef>
                <a:spcPts val="433"/>
              </a:spcBef>
            </a:pPr>
            <a:r>
              <a:rPr lang="en-GB" sz="8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  <a:r>
              <a:rPr lang="en-GB" sz="600" spc="8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  <a:r>
              <a:rPr lang="en-GB" sz="600" spc="8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-10" dirty="0" err="1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sz="8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1" name="Graphic 200">
            <a:extLst>
              <a:ext uri="{FF2B5EF4-FFF2-40B4-BE49-F238E27FC236}">
                <a16:creationId xmlns:a16="http://schemas.microsoft.com/office/drawing/2014/main" id="{4B5A4E41-DFB5-9E13-1E08-DCC179F8784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096345" y="10989950"/>
            <a:ext cx="671802" cy="540151"/>
          </a:xfrm>
          <a:prstGeom prst="rect">
            <a:avLst/>
          </a:prstGeom>
        </p:spPr>
      </p:pic>
      <p:pic>
        <p:nvPicPr>
          <p:cNvPr id="204" name="Graphic 203">
            <a:extLst>
              <a:ext uri="{FF2B5EF4-FFF2-40B4-BE49-F238E27FC236}">
                <a16:creationId xmlns:a16="http://schemas.microsoft.com/office/drawing/2014/main" id="{8BD69BEC-800C-DF67-902D-4F9E23B2F651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27752" t="38972" r="29364" b="38033"/>
          <a:stretch/>
        </p:blipFill>
        <p:spPr>
          <a:xfrm>
            <a:off x="2168599" y="11241387"/>
            <a:ext cx="142915" cy="108419"/>
          </a:xfrm>
          <a:prstGeom prst="rect">
            <a:avLst/>
          </a:prstGeom>
        </p:spPr>
      </p:pic>
      <p:pic>
        <p:nvPicPr>
          <p:cNvPr id="206" name="Graphic 205">
            <a:extLst>
              <a:ext uri="{FF2B5EF4-FFF2-40B4-BE49-F238E27FC236}">
                <a16:creationId xmlns:a16="http://schemas.microsoft.com/office/drawing/2014/main" id="{2AFFAA40-6F1E-8F85-97A0-367A0F401AB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 flipH="1">
            <a:off x="1414677" y="11997688"/>
            <a:ext cx="143058" cy="143058"/>
          </a:xfrm>
          <a:prstGeom prst="rect">
            <a:avLst/>
          </a:prstGeom>
        </p:spPr>
      </p:pic>
      <p:sp>
        <p:nvSpPr>
          <p:cNvPr id="209" name="TextBox 208">
            <a:extLst>
              <a:ext uri="{FF2B5EF4-FFF2-40B4-BE49-F238E27FC236}">
                <a16:creationId xmlns:a16="http://schemas.microsoft.com/office/drawing/2014/main" id="{9BA60890-C1B6-CBCF-B279-44D023E4C99B}"/>
              </a:ext>
            </a:extLst>
          </p:cNvPr>
          <p:cNvSpPr txBox="1"/>
          <p:nvPr/>
        </p:nvSpPr>
        <p:spPr>
          <a:xfrm>
            <a:off x="1806704" y="11798195"/>
            <a:ext cx="124906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END-TO-END</a:t>
            </a:r>
          </a:p>
          <a:p>
            <a:pPr algn="ctr"/>
            <a:r>
              <a:rPr lang="en-GB" sz="9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</a:p>
          <a:p>
            <a:pPr algn="ctr"/>
            <a:r>
              <a:rPr lang="en-GB" sz="9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en-BG" sz="900" b="1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3" name="Graphic 212">
            <a:extLst>
              <a:ext uri="{FF2B5EF4-FFF2-40B4-BE49-F238E27FC236}">
                <a16:creationId xmlns:a16="http://schemas.microsoft.com/office/drawing/2014/main" id="{681D34C6-B80E-EAD3-5DE5-267D8135858D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194552" y="11946523"/>
            <a:ext cx="278278" cy="278278"/>
          </a:xfrm>
          <a:prstGeom prst="rect">
            <a:avLst/>
          </a:prstGeom>
        </p:spPr>
      </p:pic>
      <p:pic>
        <p:nvPicPr>
          <p:cNvPr id="214" name="Graphic 213">
            <a:extLst>
              <a:ext uri="{FF2B5EF4-FFF2-40B4-BE49-F238E27FC236}">
                <a16:creationId xmlns:a16="http://schemas.microsoft.com/office/drawing/2014/main" id="{1A77A9FF-EBBD-A221-CF35-EE8EC02011B6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3269674" y="11998288"/>
            <a:ext cx="124651" cy="142458"/>
          </a:xfrm>
          <a:prstGeom prst="rect">
            <a:avLst/>
          </a:prstGeom>
        </p:spPr>
      </p:pic>
      <p:pic>
        <p:nvPicPr>
          <p:cNvPr id="216" name="Graphic 215">
            <a:extLst>
              <a:ext uri="{FF2B5EF4-FFF2-40B4-BE49-F238E27FC236}">
                <a16:creationId xmlns:a16="http://schemas.microsoft.com/office/drawing/2014/main" id="{B8384D54-5C69-5C4D-B105-8BE7113F6824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2286206" y="12591938"/>
            <a:ext cx="354604" cy="315203"/>
          </a:xfrm>
          <a:prstGeom prst="rect">
            <a:avLst/>
          </a:prstGeom>
        </p:spPr>
      </p:pic>
      <p:pic>
        <p:nvPicPr>
          <p:cNvPr id="219" name="Graphic 218">
            <a:extLst>
              <a:ext uri="{FF2B5EF4-FFF2-40B4-BE49-F238E27FC236}">
                <a16:creationId xmlns:a16="http://schemas.microsoft.com/office/drawing/2014/main" id="{FBDD9F97-2BA8-2FA8-6113-13C14AFB592F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287384" y="11926527"/>
            <a:ext cx="403530" cy="322824"/>
          </a:xfrm>
          <a:prstGeom prst="rect">
            <a:avLst/>
          </a:prstGeom>
        </p:spPr>
      </p:pic>
      <p:sp>
        <p:nvSpPr>
          <p:cNvPr id="220" name="object 118">
            <a:extLst>
              <a:ext uri="{FF2B5EF4-FFF2-40B4-BE49-F238E27FC236}">
                <a16:creationId xmlns:a16="http://schemas.microsoft.com/office/drawing/2014/main" id="{78BD0030-D3AF-9503-E83D-E414455A1386}"/>
              </a:ext>
            </a:extLst>
          </p:cNvPr>
          <p:cNvSpPr/>
          <p:nvPr/>
        </p:nvSpPr>
        <p:spPr>
          <a:xfrm>
            <a:off x="227320" y="16415941"/>
            <a:ext cx="1551335" cy="0"/>
          </a:xfrm>
          <a:custGeom>
            <a:avLst/>
            <a:gdLst/>
            <a:ahLst/>
            <a:cxnLst/>
            <a:rect l="l" t="t" r="r" b="b"/>
            <a:pathLst>
              <a:path w="1544955">
                <a:moveTo>
                  <a:pt x="-5" y="120"/>
                </a:moveTo>
                <a:lnTo>
                  <a:pt x="1544783" y="120"/>
                </a:lnTo>
              </a:path>
            </a:pathLst>
          </a:custGeom>
          <a:ln w="9525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118">
            <a:extLst>
              <a:ext uri="{FF2B5EF4-FFF2-40B4-BE49-F238E27FC236}">
                <a16:creationId xmlns:a16="http://schemas.microsoft.com/office/drawing/2014/main" id="{0348DA26-0395-6A08-6A66-A6E0B9A03C29}"/>
              </a:ext>
            </a:extLst>
          </p:cNvPr>
          <p:cNvSpPr/>
          <p:nvPr/>
        </p:nvSpPr>
        <p:spPr>
          <a:xfrm>
            <a:off x="196621" y="6820873"/>
            <a:ext cx="1108698" cy="45719"/>
          </a:xfrm>
          <a:custGeom>
            <a:avLst/>
            <a:gdLst/>
            <a:ahLst/>
            <a:cxnLst/>
            <a:rect l="l" t="t" r="r" b="b"/>
            <a:pathLst>
              <a:path w="1544955">
                <a:moveTo>
                  <a:pt x="-5" y="120"/>
                </a:moveTo>
                <a:lnTo>
                  <a:pt x="1544783" y="120"/>
                </a:lnTo>
              </a:path>
            </a:pathLst>
          </a:custGeom>
          <a:ln w="9525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118">
            <a:extLst>
              <a:ext uri="{FF2B5EF4-FFF2-40B4-BE49-F238E27FC236}">
                <a16:creationId xmlns:a16="http://schemas.microsoft.com/office/drawing/2014/main" id="{AD9FA4FF-0D8B-A1F5-B55A-D8BABF553729}"/>
              </a:ext>
            </a:extLst>
          </p:cNvPr>
          <p:cNvSpPr/>
          <p:nvPr/>
        </p:nvSpPr>
        <p:spPr>
          <a:xfrm>
            <a:off x="3533673" y="6796913"/>
            <a:ext cx="1108698" cy="45719"/>
          </a:xfrm>
          <a:custGeom>
            <a:avLst/>
            <a:gdLst/>
            <a:ahLst/>
            <a:cxnLst/>
            <a:rect l="l" t="t" r="r" b="b"/>
            <a:pathLst>
              <a:path w="1544955">
                <a:moveTo>
                  <a:pt x="-5" y="120"/>
                </a:moveTo>
                <a:lnTo>
                  <a:pt x="1544783" y="120"/>
                </a:lnTo>
              </a:path>
            </a:pathLst>
          </a:custGeom>
          <a:ln w="9525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118">
            <a:extLst>
              <a:ext uri="{FF2B5EF4-FFF2-40B4-BE49-F238E27FC236}">
                <a16:creationId xmlns:a16="http://schemas.microsoft.com/office/drawing/2014/main" id="{7D1AD5E6-B2E0-CAB8-AE1F-C4F7580015AE}"/>
              </a:ext>
            </a:extLst>
          </p:cNvPr>
          <p:cNvSpPr/>
          <p:nvPr/>
        </p:nvSpPr>
        <p:spPr>
          <a:xfrm flipV="1">
            <a:off x="196621" y="4181642"/>
            <a:ext cx="4510846" cy="45719"/>
          </a:xfrm>
          <a:custGeom>
            <a:avLst/>
            <a:gdLst/>
            <a:ahLst/>
            <a:cxnLst/>
            <a:rect l="l" t="t" r="r" b="b"/>
            <a:pathLst>
              <a:path w="1544955">
                <a:moveTo>
                  <a:pt x="-5" y="120"/>
                </a:moveTo>
                <a:lnTo>
                  <a:pt x="1544783" y="120"/>
                </a:lnTo>
              </a:path>
            </a:pathLst>
          </a:custGeom>
          <a:ln w="9525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118">
            <a:extLst>
              <a:ext uri="{FF2B5EF4-FFF2-40B4-BE49-F238E27FC236}">
                <a16:creationId xmlns:a16="http://schemas.microsoft.com/office/drawing/2014/main" id="{9775AC05-10EC-955A-1C6F-6D5CA0777601}"/>
              </a:ext>
            </a:extLst>
          </p:cNvPr>
          <p:cNvSpPr/>
          <p:nvPr/>
        </p:nvSpPr>
        <p:spPr>
          <a:xfrm flipV="1">
            <a:off x="181510" y="2952032"/>
            <a:ext cx="4510846" cy="45719"/>
          </a:xfrm>
          <a:custGeom>
            <a:avLst/>
            <a:gdLst/>
            <a:ahLst/>
            <a:cxnLst/>
            <a:rect l="l" t="t" r="r" b="b"/>
            <a:pathLst>
              <a:path w="1544955">
                <a:moveTo>
                  <a:pt x="-5" y="120"/>
                </a:moveTo>
                <a:lnTo>
                  <a:pt x="1544783" y="120"/>
                </a:lnTo>
              </a:path>
            </a:pathLst>
          </a:custGeom>
          <a:ln w="9525">
            <a:solidFill>
              <a:srgbClr val="0177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6" name="Graphic 225">
            <a:extLst>
              <a:ext uri="{FF2B5EF4-FFF2-40B4-BE49-F238E27FC236}">
                <a16:creationId xmlns:a16="http://schemas.microsoft.com/office/drawing/2014/main" id="{45744E1A-1A38-B2AD-2A49-C71214976D7A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4207803" y="7264200"/>
            <a:ext cx="389077" cy="345846"/>
          </a:xfrm>
          <a:prstGeom prst="rect">
            <a:avLst/>
          </a:prstGeom>
        </p:spPr>
      </p:pic>
      <p:pic>
        <p:nvPicPr>
          <p:cNvPr id="228" name="Graphic 227">
            <a:extLst>
              <a:ext uri="{FF2B5EF4-FFF2-40B4-BE49-F238E27FC236}">
                <a16:creationId xmlns:a16="http://schemas.microsoft.com/office/drawing/2014/main" id="{2EA872A5-DF3F-4E7E-C509-333452AC72A9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209714" y="7232799"/>
            <a:ext cx="355526" cy="3555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icrosoft Azure">
      <a:dk1>
        <a:srgbClr val="000000"/>
      </a:dk1>
      <a:lt1>
        <a:srgbClr val="FFFFFF"/>
      </a:lt1>
      <a:dk2>
        <a:srgbClr val="243A5E"/>
      </a:dk2>
      <a:lt2>
        <a:srgbClr val="E6E6E6"/>
      </a:lt2>
      <a:accent1>
        <a:srgbClr val="50E6FF"/>
      </a:accent1>
      <a:accent2>
        <a:srgbClr val="0078D4"/>
      </a:accent2>
      <a:accent3>
        <a:srgbClr val="243A5E"/>
      </a:accent3>
      <a:accent4>
        <a:srgbClr val="30E5D0"/>
      </a:accent4>
      <a:accent5>
        <a:srgbClr val="008575"/>
      </a:accent5>
      <a:accent6>
        <a:srgbClr val="D2D2D2"/>
      </a:accent6>
      <a:hlink>
        <a:srgbClr val="50E6FF"/>
      </a:hlink>
      <a:folHlink>
        <a:srgbClr val="50E6FF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Props1.xml><?xml version="1.0" encoding="utf-8"?>
<ds:datastoreItem xmlns:ds="http://schemas.openxmlformats.org/officeDocument/2006/customXml" ds:itemID="{5004F3E1-9B85-414C-8BA8-DAB61861A6D9}"/>
</file>

<file path=customXml/itemProps2.xml><?xml version="1.0" encoding="utf-8"?>
<ds:datastoreItem xmlns:ds="http://schemas.openxmlformats.org/officeDocument/2006/customXml" ds:itemID="{56097DC9-D29F-40DF-8996-C56E93AFAB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872546-FE3A-48B8-A4F7-51646399396A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81ae4995-9656-43b3-9004-9b2d2195dcda"/>
    <ds:schemaRef ds:uri="http://schemas.openxmlformats.org/package/2006/metadata/core-properties"/>
    <ds:schemaRef ds:uri="91dde146-1d64-4472-abb4-1dd87af97482"/>
    <ds:schemaRef ds:uri="http://schemas.microsoft.com/office/2006/metadata/properties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837</Words>
  <Application>Microsoft Macintosh PowerPoint</Application>
  <PresentationFormat>Custom</PresentationFormat>
  <Paragraphs>117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Segoe UI</vt:lpstr>
      <vt:lpstr>Segoe UI Semibold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cp:lastModifiedBy/>
  <cp:revision>1</cp:revision>
  <dcterms:created xsi:type="dcterms:W3CDTF">2023-09-04T18:49:18Z</dcterms:created>
  <dcterms:modified xsi:type="dcterms:W3CDTF">2024-02-12T15:12:48Z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